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6858000" cx="9144000"/>
  <p:notesSz cx="6797675" cy="98742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84">
          <p15:clr>
            <a:srgbClr val="000000"/>
          </p15:clr>
        </p15:guide>
        <p15:guide id="2" pos="2880">
          <p15:clr>
            <a:srgbClr val="000000"/>
          </p15:clr>
        </p15:guide>
      </p15:sldGuideLst>
    </p:ext>
    <p:ext uri="http://customooxmlschemas.google.com/">
      <go:slidesCustomData xmlns:go="http://customooxmlschemas.google.com/" r:id="rId12" roundtripDataSignature="AMtx7mjh343beKdEieXTxkB8DMdjUFQ3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84"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customschemas.google.com/relationships/presentationmetadata" Target="meta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2946443" cy="4940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49664" y="0"/>
            <a:ext cx="2946443" cy="49405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9378514"/>
            <a:ext cx="2946443" cy="4940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 name="Shape 18"/>
        <p:cNvGrpSpPr/>
        <p:nvPr/>
      </p:nvGrpSpPr>
      <p:grpSpPr>
        <a:xfrm>
          <a:off x="0" y="0"/>
          <a:ext cx="0" cy="0"/>
          <a:chOff x="0" y="0"/>
          <a:chExt cx="0" cy="0"/>
        </a:xfrm>
      </p:grpSpPr>
      <p:sp>
        <p:nvSpPr>
          <p:cNvPr id="19" name="Google Shape;19;p1: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 name="Google Shape;20;p1: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 name="Shape 24"/>
        <p:cNvGrpSpPr/>
        <p:nvPr/>
      </p:nvGrpSpPr>
      <p:grpSpPr>
        <a:xfrm>
          <a:off x="0" y="0"/>
          <a:ext cx="0" cy="0"/>
          <a:chOff x="0" y="0"/>
          <a:chExt cx="0" cy="0"/>
        </a:xfrm>
      </p:grpSpPr>
      <p:sp>
        <p:nvSpPr>
          <p:cNvPr id="25" name="Google Shape;25;p2: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a:p>
        </p:txBody>
      </p:sp>
      <p:sp>
        <p:nvSpPr>
          <p:cNvPr id="26" name="Google Shape;26;p2: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 name="Shape 31"/>
        <p:cNvGrpSpPr/>
        <p:nvPr/>
      </p:nvGrpSpPr>
      <p:grpSpPr>
        <a:xfrm>
          <a:off x="0" y="0"/>
          <a:ext cx="0" cy="0"/>
          <a:chOff x="0" y="0"/>
          <a:chExt cx="0" cy="0"/>
        </a:xfrm>
      </p:grpSpPr>
      <p:sp>
        <p:nvSpPr>
          <p:cNvPr id="32" name="Google Shape;32;p4: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a:p>
        </p:txBody>
      </p:sp>
      <p:sp>
        <p:nvSpPr>
          <p:cNvPr id="33" name="Google Shape;33;p4: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 name="Shape 38"/>
        <p:cNvGrpSpPr/>
        <p:nvPr/>
      </p:nvGrpSpPr>
      <p:grpSpPr>
        <a:xfrm>
          <a:off x="0" y="0"/>
          <a:ext cx="0" cy="0"/>
          <a:chOff x="0" y="0"/>
          <a:chExt cx="0" cy="0"/>
        </a:xfrm>
      </p:grpSpPr>
      <p:sp>
        <p:nvSpPr>
          <p:cNvPr id="39" name="Google Shape;39;p3: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a:p>
        </p:txBody>
      </p:sp>
      <p:sp>
        <p:nvSpPr>
          <p:cNvPr id="40" name="Google Shape;40;p3: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5: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a:p>
        </p:txBody>
      </p:sp>
      <p:sp>
        <p:nvSpPr>
          <p:cNvPr id="47" name="Google Shape;47;p5: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6: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4" name="Google Shape;54;p6: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 name="Shape 13"/>
        <p:cNvGrpSpPr/>
        <p:nvPr/>
      </p:nvGrpSpPr>
      <p:grpSpPr>
        <a:xfrm>
          <a:off x="0" y="0"/>
          <a:ext cx="0" cy="0"/>
          <a:chOff x="0" y="0"/>
          <a:chExt cx="0" cy="0"/>
        </a:xfrm>
      </p:grpSpPr>
      <p:sp>
        <p:nvSpPr>
          <p:cNvPr id="14" name="Google Shape;14;p8"/>
          <p:cNvSpPr txBox="1"/>
          <p:nvPr/>
        </p:nvSpPr>
        <p:spPr>
          <a:xfrm>
            <a:off x="0" y="152400"/>
            <a:ext cx="1447800" cy="120032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lh4.googleusercontent.com/proxy/YA9Xoqs7jhpeuwrEjwhdi_EVSCDwUdpr72V-2YHZ2lz2y1FaqityK8c8RlZRTvUDEw3Y2TekyGNi07wcREil5Ez3ii80dA-DE8G6HAQjEmJVz8W32Wy2uaDAWwuZs6uPZtJp2zrUJ_Qps2T1CUmSpuPR8dk2XA=w128-h144-k-no" id="15" name="Google Shape;15;p8"/>
          <p:cNvPicPr preferRelativeResize="0"/>
          <p:nvPr/>
        </p:nvPicPr>
        <p:blipFill rotWithShape="1">
          <a:blip r:embed="rId2">
            <a:alphaModFix/>
          </a:blip>
          <a:srcRect b="0" l="0" r="0" t="0"/>
          <a:stretch/>
        </p:blipFill>
        <p:spPr>
          <a:xfrm>
            <a:off x="179696" y="152400"/>
            <a:ext cx="868725" cy="972000"/>
          </a:xfrm>
          <a:prstGeom prst="rect">
            <a:avLst/>
          </a:prstGeom>
          <a:noFill/>
          <a:ln>
            <a:noFill/>
          </a:ln>
        </p:spPr>
      </p:pic>
      <p:pic>
        <p:nvPicPr>
          <p:cNvPr id="16" name="Google Shape;16;p8"/>
          <p:cNvPicPr preferRelativeResize="0"/>
          <p:nvPr/>
        </p:nvPicPr>
        <p:blipFill rotWithShape="1">
          <a:blip r:embed="rId3">
            <a:alphaModFix/>
          </a:blip>
          <a:srcRect b="0" l="0" r="0" t="0"/>
          <a:stretch/>
        </p:blipFill>
        <p:spPr>
          <a:xfrm>
            <a:off x="7530152" y="1676400"/>
            <a:ext cx="1600200" cy="5050808"/>
          </a:xfrm>
          <a:prstGeom prst="rect">
            <a:avLst/>
          </a:prstGeom>
          <a:noFill/>
          <a:ln>
            <a:noFill/>
          </a:ln>
        </p:spPr>
      </p:pic>
      <p:pic>
        <p:nvPicPr>
          <p:cNvPr id="17" name="Google Shape;17;p8"/>
          <p:cNvPicPr preferRelativeResize="0"/>
          <p:nvPr/>
        </p:nvPicPr>
        <p:blipFill rotWithShape="1">
          <a:blip r:embed="rId4">
            <a:alphaModFix/>
          </a:blip>
          <a:srcRect b="0" l="0" r="0" t="0"/>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id="10" name="Google Shape;10;p7"/>
          <p:cNvPicPr preferRelativeResize="0"/>
          <p:nvPr/>
        </p:nvPicPr>
        <p:blipFill rotWithShape="1">
          <a:blip r:embed="rId1">
            <a:alphaModFix/>
          </a:blip>
          <a:srcRect b="0" l="0" r="0" t="0"/>
          <a:stretch/>
        </p:blipFill>
        <p:spPr>
          <a:xfrm>
            <a:off x="1" y="-13648"/>
            <a:ext cx="9144000" cy="6934200"/>
          </a:xfrm>
          <a:prstGeom prst="rect">
            <a:avLst/>
          </a:prstGeom>
          <a:noFill/>
          <a:ln>
            <a:noFill/>
          </a:ln>
        </p:spPr>
      </p:pic>
      <p:sp>
        <p:nvSpPr>
          <p:cNvPr id="11" name="Google Shape;11;p7"/>
          <p:cNvSpPr txBox="1"/>
          <p:nvPr/>
        </p:nvSpPr>
        <p:spPr>
          <a:xfrm>
            <a:off x="0" y="152400"/>
            <a:ext cx="1524000" cy="120032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lh4.googleusercontent.com/proxy/YA9Xoqs7jhpeuwrEjwhdi_EVSCDwUdpr72V-2YHZ2lz2y1FaqityK8c8RlZRTvUDEw3Y2TekyGNi07wcREil5Ez3ii80dA-DE8G6HAQjEmJVz8W32Wy2uaDAWwuZs6uPZtJp2zrUJ_Qps2T1CUmSpuPR8dk2XA=w128-h144-k-no" id="12" name="Google Shape;12;p7"/>
          <p:cNvPicPr preferRelativeResize="0"/>
          <p:nvPr/>
        </p:nvPicPr>
        <p:blipFill rotWithShape="1">
          <a:blip r:embed="rId2">
            <a:alphaModFix/>
          </a:blip>
          <a:srcRect b="0" l="0" r="0" t="0"/>
          <a:stretch/>
        </p:blipFill>
        <p:spPr>
          <a:xfrm>
            <a:off x="312760" y="152400"/>
            <a:ext cx="868725" cy="972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 name="Shape 21"/>
        <p:cNvGrpSpPr/>
        <p:nvPr/>
      </p:nvGrpSpPr>
      <p:grpSpPr>
        <a:xfrm>
          <a:off x="0" y="0"/>
          <a:ext cx="0" cy="0"/>
          <a:chOff x="0" y="0"/>
          <a:chExt cx="0" cy="0"/>
        </a:xfrm>
      </p:grpSpPr>
      <p:sp>
        <p:nvSpPr>
          <p:cNvPr id="22" name="Google Shape;22;p1"/>
          <p:cNvSpPr txBox="1"/>
          <p:nvPr/>
        </p:nvSpPr>
        <p:spPr>
          <a:xfrm>
            <a:off x="411400" y="4719111"/>
            <a:ext cx="8458200" cy="137197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70C0"/>
                </a:solidFill>
                <a:latin typeface="Trebuchet MS"/>
                <a:ea typeface="Trebuchet MS"/>
                <a:cs typeface="Trebuchet MS"/>
                <a:sym typeface="Trebuchet MS"/>
              </a:rPr>
              <a:t>Project Title     :  </a:t>
            </a:r>
            <a:r>
              <a:rPr lang="en-US" sz="2000">
                <a:solidFill>
                  <a:srgbClr val="0070C0"/>
                </a:solidFill>
                <a:latin typeface="Trebuchet MS"/>
                <a:ea typeface="Trebuchet MS"/>
                <a:cs typeface="Trebuchet MS"/>
                <a:sym typeface="Trebuchet MS"/>
              </a:rPr>
              <a:t>Food recipe recommendation</a:t>
            </a:r>
            <a:endParaRPr b="0" i="0" sz="2000" u="none" cap="none" strike="noStrike">
              <a:solidFill>
                <a:srgbClr val="0070C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70C0"/>
                </a:solidFill>
                <a:latin typeface="Trebuchet MS"/>
                <a:ea typeface="Trebuchet MS"/>
                <a:cs typeface="Trebuchet MS"/>
                <a:sym typeface="Trebuchet MS"/>
              </a:rPr>
              <a:t>Project Team 	:  </a:t>
            </a:r>
            <a:r>
              <a:rPr lang="en-US" sz="2000">
                <a:solidFill>
                  <a:srgbClr val="0070C0"/>
                </a:solidFill>
                <a:latin typeface="Trebuchet MS"/>
                <a:ea typeface="Trebuchet MS"/>
                <a:cs typeface="Trebuchet MS"/>
                <a:sym typeface="Trebuchet MS"/>
              </a:rPr>
              <a:t>PES1201700167 - Rohit Motamarry</a:t>
            </a:r>
            <a:endParaRPr sz="2000">
              <a:solidFill>
                <a:srgbClr val="0070C0"/>
              </a:solidFill>
              <a:latin typeface="Trebuchet MS"/>
              <a:ea typeface="Trebuchet MS"/>
              <a:cs typeface="Trebuchet MS"/>
              <a:sym typeface="Trebuchet MS"/>
            </a:endParaRPr>
          </a:p>
          <a:p>
            <a:pPr indent="0" lvl="0" marL="1828800" marR="0" rtl="0" algn="l">
              <a:lnSpc>
                <a:spcPct val="100000"/>
              </a:lnSpc>
              <a:spcBef>
                <a:spcPts val="0"/>
              </a:spcBef>
              <a:spcAft>
                <a:spcPts val="0"/>
              </a:spcAft>
              <a:buNone/>
            </a:pPr>
            <a:r>
              <a:rPr lang="en-US" sz="2000">
                <a:solidFill>
                  <a:srgbClr val="0070C0"/>
                </a:solidFill>
                <a:latin typeface="Trebuchet MS"/>
                <a:ea typeface="Trebuchet MS"/>
                <a:cs typeface="Trebuchet MS"/>
                <a:sym typeface="Trebuchet MS"/>
              </a:rPr>
              <a:t>   PES1201700225 - Unnati C</a:t>
            </a:r>
            <a:endParaRPr sz="2000">
              <a:solidFill>
                <a:srgbClr val="0070C0"/>
              </a:solidFill>
              <a:latin typeface="Trebuchet MS"/>
              <a:ea typeface="Trebuchet MS"/>
              <a:cs typeface="Trebuchet MS"/>
              <a:sym typeface="Trebuchet MS"/>
            </a:endParaRPr>
          </a:p>
          <a:p>
            <a:pPr indent="0" lvl="0" marL="1828800" marR="0" rtl="0" algn="l">
              <a:lnSpc>
                <a:spcPct val="100000"/>
              </a:lnSpc>
              <a:spcBef>
                <a:spcPts val="0"/>
              </a:spcBef>
              <a:spcAft>
                <a:spcPts val="0"/>
              </a:spcAft>
              <a:buNone/>
            </a:pPr>
            <a:r>
              <a:rPr lang="en-US" sz="2000">
                <a:solidFill>
                  <a:srgbClr val="0070C0"/>
                </a:solidFill>
                <a:latin typeface="Trebuchet MS"/>
                <a:ea typeface="Trebuchet MS"/>
                <a:cs typeface="Trebuchet MS"/>
                <a:sym typeface="Trebuchet MS"/>
              </a:rPr>
              <a:t>   </a:t>
            </a:r>
            <a:r>
              <a:rPr lang="en-US" sz="2000">
                <a:solidFill>
                  <a:srgbClr val="0070C0"/>
                </a:solidFill>
                <a:latin typeface="Trebuchet MS"/>
                <a:ea typeface="Trebuchet MS"/>
                <a:cs typeface="Trebuchet MS"/>
                <a:sym typeface="Trebuchet MS"/>
              </a:rPr>
              <a:t>PES1201701509 - Kruthik JT</a:t>
            </a:r>
            <a:endParaRPr sz="2000">
              <a:solidFill>
                <a:srgbClr val="0070C0"/>
              </a:solidFill>
              <a:latin typeface="Trebuchet MS"/>
              <a:ea typeface="Trebuchet MS"/>
              <a:cs typeface="Trebuchet MS"/>
              <a:sym typeface="Trebuchet MS"/>
            </a:endParaRPr>
          </a:p>
          <a:p>
            <a:pPr indent="0" lvl="0" marL="1828800" marR="0" rtl="0" algn="l">
              <a:lnSpc>
                <a:spcPct val="100000"/>
              </a:lnSpc>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marR="0" rtl="0" algn="l">
              <a:lnSpc>
                <a:spcPct val="100000"/>
              </a:lnSpc>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marR="0" rtl="0" algn="l">
              <a:lnSpc>
                <a:spcPct val="100000"/>
              </a:lnSpc>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marR="0" rtl="0" algn="l">
              <a:lnSpc>
                <a:spcPct val="100000"/>
              </a:lnSpc>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marR="0" rtl="0" algn="l">
              <a:lnSpc>
                <a:spcPct val="100000"/>
              </a:lnSpc>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marR="0" rtl="0" algn="l">
              <a:lnSpc>
                <a:spcPct val="100000"/>
              </a:lnSpc>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marR="0" rtl="0" algn="l">
              <a:lnSpc>
                <a:spcPct val="100000"/>
              </a:lnSpc>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marR="0" rtl="0" algn="l">
              <a:lnSpc>
                <a:spcPct val="100000"/>
              </a:lnSpc>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marR="0" rtl="0" algn="l">
              <a:lnSpc>
                <a:spcPct val="100000"/>
              </a:lnSpc>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marR="0" rtl="0" algn="l">
              <a:lnSpc>
                <a:spcPct val="100000"/>
              </a:lnSpc>
              <a:spcBef>
                <a:spcPts val="0"/>
              </a:spcBef>
              <a:spcAft>
                <a:spcPts val="0"/>
              </a:spcAft>
              <a:buNone/>
            </a:pPr>
            <a:r>
              <a:t/>
            </a:r>
            <a:endParaRPr sz="2000">
              <a:solidFill>
                <a:srgbClr val="0070C0"/>
              </a:solidFill>
              <a:latin typeface="Trebuchet MS"/>
              <a:ea typeface="Trebuchet MS"/>
              <a:cs typeface="Trebuchet MS"/>
              <a:sym typeface="Trebuchet MS"/>
            </a:endParaRPr>
          </a:p>
        </p:txBody>
      </p:sp>
      <p:sp>
        <p:nvSpPr>
          <p:cNvPr id="23" name="Google Shape;23;p1"/>
          <p:cNvSpPr/>
          <p:nvPr/>
        </p:nvSpPr>
        <p:spPr>
          <a:xfrm>
            <a:off x="421500" y="1540250"/>
            <a:ext cx="8301000" cy="1323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2800" u="none" cap="none" strike="noStrike">
                <a:solidFill>
                  <a:srgbClr val="FF0000"/>
                </a:solidFill>
                <a:latin typeface="Trebuchet MS"/>
                <a:ea typeface="Trebuchet MS"/>
                <a:cs typeface="Trebuchet MS"/>
                <a:sym typeface="Trebuchet MS"/>
              </a:rPr>
              <a:t>Department of Computer Science &amp; Engineering</a:t>
            </a:r>
            <a:endParaRPr/>
          </a:p>
          <a:p>
            <a:pPr indent="0" lvl="0" marL="0" marR="0" rtl="0" algn="ctr">
              <a:lnSpc>
                <a:spcPct val="100000"/>
              </a:lnSpc>
              <a:spcBef>
                <a:spcPts val="0"/>
              </a:spcBef>
              <a:spcAft>
                <a:spcPts val="0"/>
              </a:spcAft>
              <a:buClr>
                <a:srgbClr val="000000"/>
              </a:buClr>
              <a:buSzPts val="4000"/>
              <a:buFont typeface="Arial"/>
              <a:buNone/>
            </a:pPr>
            <a:r>
              <a:t/>
            </a:r>
            <a:endParaRPr b="0" i="0" sz="3200" u="none" cap="none" strike="noStrike">
              <a:solidFill>
                <a:srgbClr val="FF0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4000"/>
              <a:buFont typeface="Arial"/>
              <a:buNone/>
            </a:pPr>
            <a:r>
              <a:rPr b="0" i="0" lang="en-US" sz="3200" u="none" cap="none" strike="noStrike">
                <a:solidFill>
                  <a:srgbClr val="FF0000"/>
                </a:solidFill>
                <a:latin typeface="Trebuchet MS"/>
                <a:ea typeface="Trebuchet MS"/>
                <a:cs typeface="Trebuchet MS"/>
                <a:sym typeface="Trebuchet MS"/>
              </a:rPr>
              <a:t>UE17CS355 – Web Tech II Laboratory</a:t>
            </a:r>
            <a:endParaRPr/>
          </a:p>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rgbClr val="FF0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0000"/>
                </a:solidFill>
                <a:latin typeface="Trebuchet MS"/>
                <a:ea typeface="Trebuchet MS"/>
                <a:cs typeface="Trebuchet MS"/>
                <a:sym typeface="Trebuchet MS"/>
              </a:rPr>
              <a:t>Project Evaluation</a:t>
            </a:r>
            <a:endParaRPr b="0" i="0" sz="4000" u="none" cap="none" strike="noStrike">
              <a:solidFill>
                <a:srgbClr val="FF0000"/>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 name="Shape 27"/>
        <p:cNvGrpSpPr/>
        <p:nvPr/>
      </p:nvGrpSpPr>
      <p:grpSpPr>
        <a:xfrm>
          <a:off x="0" y="0"/>
          <a:ext cx="0" cy="0"/>
          <a:chOff x="0" y="0"/>
          <a:chExt cx="0" cy="0"/>
        </a:xfrm>
      </p:grpSpPr>
      <p:sp>
        <p:nvSpPr>
          <p:cNvPr id="28" name="Google Shape;28;p2"/>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 name="Google Shape;29;p2"/>
          <p:cNvSpPr txBox="1"/>
          <p:nvPr/>
        </p:nvSpPr>
        <p:spPr>
          <a:xfrm>
            <a:off x="2667000" y="1143000"/>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Project Description</a:t>
            </a:r>
            <a:endParaRPr b="0" i="0" sz="1800" u="none" cap="none" strike="noStrike">
              <a:solidFill>
                <a:schemeClr val="dk1"/>
              </a:solidFill>
              <a:latin typeface="Arial"/>
              <a:ea typeface="Arial"/>
              <a:cs typeface="Arial"/>
              <a:sym typeface="Arial"/>
            </a:endParaRPr>
          </a:p>
        </p:txBody>
      </p:sp>
      <p:sp>
        <p:nvSpPr>
          <p:cNvPr id="30" name="Google Shape;30;p2"/>
          <p:cNvSpPr txBox="1"/>
          <p:nvPr/>
        </p:nvSpPr>
        <p:spPr>
          <a:xfrm>
            <a:off x="1097825" y="1929000"/>
            <a:ext cx="6264300" cy="44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u="sng">
                <a:solidFill>
                  <a:srgbClr val="0070C0"/>
                </a:solidFill>
                <a:latin typeface="Trebuchet MS"/>
                <a:ea typeface="Trebuchet MS"/>
                <a:cs typeface="Trebuchet MS"/>
                <a:sym typeface="Trebuchet MS"/>
              </a:rPr>
              <a:t>FOOD RECIPE RECOMMENDATION</a:t>
            </a:r>
            <a:endParaRPr b="1" sz="2000" u="sng">
              <a:solidFill>
                <a:srgbClr val="0070C0"/>
              </a:solidFill>
              <a:latin typeface="Trebuchet MS"/>
              <a:ea typeface="Trebuchet MS"/>
              <a:cs typeface="Trebuchet MS"/>
              <a:sym typeface="Trebuchet MS"/>
            </a:endParaRPr>
          </a:p>
          <a:p>
            <a:pPr indent="0" lvl="0" marL="0" rtl="0" algn="l">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0" rtl="0" algn="l">
              <a:spcBef>
                <a:spcPts val="0"/>
              </a:spcBef>
              <a:spcAft>
                <a:spcPts val="0"/>
              </a:spcAft>
              <a:buNone/>
            </a:pPr>
            <a:r>
              <a:rPr lang="en-US" sz="2000">
                <a:solidFill>
                  <a:srgbClr val="0070C0"/>
                </a:solidFill>
                <a:latin typeface="Trebuchet MS"/>
                <a:ea typeface="Trebuchet MS"/>
                <a:cs typeface="Trebuchet MS"/>
                <a:sym typeface="Trebuchet MS"/>
              </a:rPr>
              <a:t>A food recipe recommendation website where recipes are recommended from various cooking websites when the ingredients list is provided by the user. Multiple recipes are scrapped from various cooking websites in order to provide users a one stop destination to get all their cooking recipes. The website also recommends recipes to users based on the recipes previously bookmarked by the user.</a:t>
            </a:r>
            <a:endParaRPr sz="20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000">
              <a:solidFill>
                <a:srgbClr val="0070C0"/>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 name="Shape 34"/>
        <p:cNvGrpSpPr/>
        <p:nvPr/>
      </p:nvGrpSpPr>
      <p:grpSpPr>
        <a:xfrm>
          <a:off x="0" y="0"/>
          <a:ext cx="0" cy="0"/>
          <a:chOff x="0" y="0"/>
          <a:chExt cx="0" cy="0"/>
        </a:xfrm>
      </p:grpSpPr>
      <p:sp>
        <p:nvSpPr>
          <p:cNvPr id="35" name="Google Shape;35;p4"/>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 name="Google Shape;36;p4"/>
          <p:cNvSpPr txBox="1"/>
          <p:nvPr/>
        </p:nvSpPr>
        <p:spPr>
          <a:xfrm>
            <a:off x="2667000" y="1143000"/>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Techniques Implemented</a:t>
            </a:r>
            <a:endParaRPr b="0" i="0" sz="1800" u="none" cap="none" strike="noStrike">
              <a:solidFill>
                <a:schemeClr val="dk1"/>
              </a:solidFill>
              <a:latin typeface="Arial"/>
              <a:ea typeface="Arial"/>
              <a:cs typeface="Arial"/>
              <a:sym typeface="Arial"/>
            </a:endParaRPr>
          </a:p>
        </p:txBody>
      </p:sp>
      <p:sp>
        <p:nvSpPr>
          <p:cNvPr id="37" name="Google Shape;37;p4"/>
          <p:cNvSpPr txBox="1"/>
          <p:nvPr/>
        </p:nvSpPr>
        <p:spPr>
          <a:xfrm>
            <a:off x="1524000" y="1929000"/>
            <a:ext cx="5770500" cy="45282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rgbClr val="0070C0"/>
              </a:buClr>
              <a:buSzPts val="2600"/>
              <a:buFont typeface="Trebuchet MS"/>
              <a:buAutoNum type="arabicParenR"/>
            </a:pPr>
            <a:r>
              <a:rPr lang="en-US" sz="2600" u="sng">
                <a:solidFill>
                  <a:srgbClr val="0070C0"/>
                </a:solidFill>
                <a:latin typeface="Trebuchet MS"/>
                <a:ea typeface="Trebuchet MS"/>
                <a:cs typeface="Trebuchet MS"/>
                <a:sym typeface="Trebuchet MS"/>
              </a:rPr>
              <a:t>RESTful APIs</a:t>
            </a:r>
            <a:r>
              <a:rPr lang="en-US" sz="2600">
                <a:solidFill>
                  <a:srgbClr val="0070C0"/>
                </a:solidFill>
                <a:latin typeface="Trebuchet MS"/>
                <a:ea typeface="Trebuchet MS"/>
                <a:cs typeface="Trebuchet MS"/>
                <a:sym typeface="Trebuchet MS"/>
              </a:rPr>
              <a:t> are used in the form of flask APIs to send and receive request and response.</a:t>
            </a:r>
            <a:endParaRPr sz="2600">
              <a:solidFill>
                <a:srgbClr val="0070C0"/>
              </a:solidFill>
              <a:latin typeface="Trebuchet MS"/>
              <a:ea typeface="Trebuchet MS"/>
              <a:cs typeface="Trebuchet MS"/>
              <a:sym typeface="Trebuchet MS"/>
            </a:endParaRPr>
          </a:p>
          <a:p>
            <a:pPr indent="0" lvl="0" marL="0" rtl="0" algn="l">
              <a:spcBef>
                <a:spcPts val="0"/>
              </a:spcBef>
              <a:spcAft>
                <a:spcPts val="0"/>
              </a:spcAft>
              <a:buNone/>
            </a:pPr>
            <a:r>
              <a:t/>
            </a:r>
            <a:endParaRPr sz="2600">
              <a:solidFill>
                <a:srgbClr val="0070C0"/>
              </a:solidFill>
              <a:latin typeface="Trebuchet MS"/>
              <a:ea typeface="Trebuchet MS"/>
              <a:cs typeface="Trebuchet MS"/>
              <a:sym typeface="Trebuchet MS"/>
            </a:endParaRPr>
          </a:p>
          <a:p>
            <a:pPr indent="-393700" lvl="0" marL="457200" rtl="0" algn="l">
              <a:spcBef>
                <a:spcPts val="0"/>
              </a:spcBef>
              <a:spcAft>
                <a:spcPts val="0"/>
              </a:spcAft>
              <a:buClr>
                <a:srgbClr val="0070C0"/>
              </a:buClr>
              <a:buSzPts val="2600"/>
              <a:buFont typeface="Trebuchet MS"/>
              <a:buAutoNum type="arabicParenR"/>
            </a:pPr>
            <a:r>
              <a:rPr lang="en-US" sz="2600" u="sng">
                <a:solidFill>
                  <a:srgbClr val="0070C0"/>
                </a:solidFill>
                <a:latin typeface="Trebuchet MS"/>
                <a:ea typeface="Trebuchet MS"/>
                <a:cs typeface="Trebuchet MS"/>
                <a:sym typeface="Trebuchet MS"/>
              </a:rPr>
              <a:t>Predictive Fetch </a:t>
            </a:r>
            <a:r>
              <a:rPr lang="en-US" sz="2600">
                <a:solidFill>
                  <a:srgbClr val="0070C0"/>
                </a:solidFill>
                <a:latin typeface="Trebuchet MS"/>
                <a:ea typeface="Trebuchet MS"/>
                <a:cs typeface="Trebuchet MS"/>
                <a:sym typeface="Trebuchet MS"/>
              </a:rPr>
              <a:t>on tha main page to load content.</a:t>
            </a:r>
            <a:endParaRPr sz="26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6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6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6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6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6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6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6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6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6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600">
              <a:solidFill>
                <a:srgbClr val="0070C0"/>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 name="Shape 41"/>
        <p:cNvGrpSpPr/>
        <p:nvPr/>
      </p:nvGrpSpPr>
      <p:grpSpPr>
        <a:xfrm>
          <a:off x="0" y="0"/>
          <a:ext cx="0" cy="0"/>
          <a:chOff x="0" y="0"/>
          <a:chExt cx="0" cy="0"/>
        </a:xfrm>
      </p:grpSpPr>
      <p:sp>
        <p:nvSpPr>
          <p:cNvPr id="42" name="Google Shape;42;p3"/>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 name="Google Shape;43;p3"/>
          <p:cNvSpPr txBox="1"/>
          <p:nvPr/>
        </p:nvSpPr>
        <p:spPr>
          <a:xfrm>
            <a:off x="2667000" y="1143000"/>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Technologies Used</a:t>
            </a:r>
            <a:endParaRPr b="0" i="0" sz="1800" u="none" cap="none" strike="noStrike">
              <a:solidFill>
                <a:schemeClr val="dk1"/>
              </a:solidFill>
              <a:latin typeface="Arial"/>
              <a:ea typeface="Arial"/>
              <a:cs typeface="Arial"/>
              <a:sym typeface="Arial"/>
            </a:endParaRPr>
          </a:p>
        </p:txBody>
      </p:sp>
      <p:sp>
        <p:nvSpPr>
          <p:cNvPr id="44" name="Google Shape;44;p3"/>
          <p:cNvSpPr txBox="1"/>
          <p:nvPr/>
        </p:nvSpPr>
        <p:spPr>
          <a:xfrm>
            <a:off x="1524000" y="1967100"/>
            <a:ext cx="5729700" cy="43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u="sng">
                <a:solidFill>
                  <a:srgbClr val="0070C0"/>
                </a:solidFill>
                <a:latin typeface="Trebuchet MS"/>
                <a:ea typeface="Trebuchet MS"/>
                <a:cs typeface="Trebuchet MS"/>
                <a:sym typeface="Trebuchet MS"/>
              </a:rPr>
              <a:t>Frameworks:</a:t>
            </a:r>
            <a:endParaRPr sz="2000" u="sng">
              <a:solidFill>
                <a:srgbClr val="0070C0"/>
              </a:solidFill>
              <a:latin typeface="Trebuchet MS"/>
              <a:ea typeface="Trebuchet MS"/>
              <a:cs typeface="Trebuchet MS"/>
              <a:sym typeface="Trebuchet MS"/>
            </a:endParaRPr>
          </a:p>
          <a:p>
            <a:pPr indent="-355600" lvl="0" marL="457200" rtl="0" algn="l">
              <a:spcBef>
                <a:spcPts val="0"/>
              </a:spcBef>
              <a:spcAft>
                <a:spcPts val="0"/>
              </a:spcAft>
              <a:buClr>
                <a:srgbClr val="0070C0"/>
              </a:buClr>
              <a:buSzPts val="2000"/>
              <a:buFont typeface="Trebuchet MS"/>
              <a:buChar char="-"/>
            </a:pPr>
            <a:r>
              <a:rPr lang="en-US" sz="2000">
                <a:solidFill>
                  <a:srgbClr val="0070C0"/>
                </a:solidFill>
                <a:latin typeface="Trebuchet MS"/>
                <a:ea typeface="Trebuchet MS"/>
                <a:cs typeface="Trebuchet MS"/>
                <a:sym typeface="Trebuchet MS"/>
              </a:rPr>
              <a:t>Flask : Server side</a:t>
            </a:r>
            <a:endParaRPr sz="2000">
              <a:solidFill>
                <a:srgbClr val="0070C0"/>
              </a:solidFill>
              <a:latin typeface="Trebuchet MS"/>
              <a:ea typeface="Trebuchet MS"/>
              <a:cs typeface="Trebuchet MS"/>
              <a:sym typeface="Trebuchet MS"/>
            </a:endParaRPr>
          </a:p>
          <a:p>
            <a:pPr indent="-355600" lvl="0" marL="457200" rtl="0" algn="l">
              <a:spcBef>
                <a:spcPts val="0"/>
              </a:spcBef>
              <a:spcAft>
                <a:spcPts val="0"/>
              </a:spcAft>
              <a:buClr>
                <a:srgbClr val="0070C0"/>
              </a:buClr>
              <a:buSzPts val="2000"/>
              <a:buFont typeface="Trebuchet MS"/>
              <a:buChar char="-"/>
            </a:pPr>
            <a:r>
              <a:rPr lang="en-US" sz="2000">
                <a:solidFill>
                  <a:srgbClr val="0070C0"/>
                </a:solidFill>
                <a:latin typeface="Trebuchet MS"/>
                <a:ea typeface="Trebuchet MS"/>
                <a:cs typeface="Trebuchet MS"/>
                <a:sym typeface="Trebuchet MS"/>
              </a:rPr>
              <a:t>Vue : Client side</a:t>
            </a:r>
            <a:endParaRPr sz="2000">
              <a:solidFill>
                <a:srgbClr val="0070C0"/>
              </a:solidFill>
              <a:latin typeface="Trebuchet MS"/>
              <a:ea typeface="Trebuchet MS"/>
              <a:cs typeface="Trebuchet MS"/>
              <a:sym typeface="Trebuchet MS"/>
            </a:endParaRPr>
          </a:p>
          <a:p>
            <a:pPr indent="0" lvl="0" marL="0" rtl="0" algn="l">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0" rtl="0" algn="l">
              <a:spcBef>
                <a:spcPts val="0"/>
              </a:spcBef>
              <a:spcAft>
                <a:spcPts val="0"/>
              </a:spcAft>
              <a:buNone/>
            </a:pPr>
            <a:r>
              <a:rPr lang="en-US" sz="2000" u="sng">
                <a:solidFill>
                  <a:srgbClr val="0070C0"/>
                </a:solidFill>
                <a:latin typeface="Trebuchet MS"/>
                <a:ea typeface="Trebuchet MS"/>
                <a:cs typeface="Trebuchet MS"/>
                <a:sym typeface="Trebuchet MS"/>
              </a:rPr>
              <a:t>Database:</a:t>
            </a:r>
            <a:endParaRPr sz="2000" u="sng">
              <a:solidFill>
                <a:srgbClr val="0070C0"/>
              </a:solidFill>
              <a:latin typeface="Trebuchet MS"/>
              <a:ea typeface="Trebuchet MS"/>
              <a:cs typeface="Trebuchet MS"/>
              <a:sym typeface="Trebuchet MS"/>
            </a:endParaRPr>
          </a:p>
          <a:p>
            <a:pPr indent="0" lvl="0" marL="0" rtl="0" algn="l">
              <a:spcBef>
                <a:spcPts val="0"/>
              </a:spcBef>
              <a:spcAft>
                <a:spcPts val="0"/>
              </a:spcAft>
              <a:buNone/>
            </a:pPr>
            <a:r>
              <a:rPr lang="en-US" sz="2000">
                <a:solidFill>
                  <a:srgbClr val="0070C0"/>
                </a:solidFill>
                <a:latin typeface="Trebuchet MS"/>
                <a:ea typeface="Trebuchet MS"/>
                <a:cs typeface="Trebuchet MS"/>
                <a:sym typeface="Trebuchet MS"/>
              </a:rPr>
              <a:t>Sqlite3 database is used for storing user information.</a:t>
            </a:r>
            <a:endParaRPr sz="2000">
              <a:solidFill>
                <a:srgbClr val="0070C0"/>
              </a:solidFill>
              <a:latin typeface="Trebuchet MS"/>
              <a:ea typeface="Trebuchet MS"/>
              <a:cs typeface="Trebuchet MS"/>
              <a:sym typeface="Trebuchet MS"/>
            </a:endParaRPr>
          </a:p>
          <a:p>
            <a:pPr indent="0" lvl="0" marL="0" rtl="0" algn="l">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0" rtl="0" algn="l">
              <a:spcBef>
                <a:spcPts val="0"/>
              </a:spcBef>
              <a:spcAft>
                <a:spcPts val="0"/>
              </a:spcAft>
              <a:buNone/>
            </a:pPr>
            <a:r>
              <a:rPr lang="en-US" sz="2000" u="sng">
                <a:solidFill>
                  <a:srgbClr val="0070C0"/>
                </a:solidFill>
                <a:latin typeface="Trebuchet MS"/>
                <a:ea typeface="Trebuchet MS"/>
                <a:cs typeface="Trebuchet MS"/>
                <a:sym typeface="Trebuchet MS"/>
              </a:rPr>
              <a:t>Libraries:</a:t>
            </a:r>
            <a:endParaRPr sz="2000" u="sng">
              <a:solidFill>
                <a:srgbClr val="0070C0"/>
              </a:solidFill>
              <a:latin typeface="Trebuchet MS"/>
              <a:ea typeface="Trebuchet MS"/>
              <a:cs typeface="Trebuchet MS"/>
              <a:sym typeface="Trebuchet MS"/>
            </a:endParaRPr>
          </a:p>
          <a:p>
            <a:pPr indent="0" lvl="0" marL="0" rtl="0" algn="l">
              <a:spcBef>
                <a:spcPts val="0"/>
              </a:spcBef>
              <a:spcAft>
                <a:spcPts val="0"/>
              </a:spcAft>
              <a:buNone/>
            </a:pPr>
            <a:r>
              <a:rPr lang="en-US" sz="2000">
                <a:solidFill>
                  <a:srgbClr val="0070C0"/>
                </a:solidFill>
                <a:latin typeface="Trebuchet MS"/>
                <a:ea typeface="Trebuchet MS"/>
                <a:cs typeface="Trebuchet MS"/>
                <a:sym typeface="Trebuchet MS"/>
              </a:rPr>
              <a:t>Pandas, sklearn : Recommendation system</a:t>
            </a:r>
            <a:endParaRPr sz="2000">
              <a:solidFill>
                <a:srgbClr val="0070C0"/>
              </a:solidFill>
              <a:latin typeface="Trebuchet MS"/>
              <a:ea typeface="Trebuchet MS"/>
              <a:cs typeface="Trebuchet MS"/>
              <a:sym typeface="Trebuchet MS"/>
            </a:endParaRPr>
          </a:p>
          <a:p>
            <a:pPr indent="0" lvl="0" marL="0" rtl="0" algn="l">
              <a:spcBef>
                <a:spcPts val="0"/>
              </a:spcBef>
              <a:spcAft>
                <a:spcPts val="0"/>
              </a:spcAft>
              <a:buNone/>
            </a:pPr>
            <a:r>
              <a:rPr lang="en-US" sz="2000">
                <a:solidFill>
                  <a:srgbClr val="0070C0"/>
                </a:solidFill>
                <a:latin typeface="Trebuchet MS"/>
                <a:ea typeface="Trebuchet MS"/>
                <a:cs typeface="Trebuchet MS"/>
                <a:sym typeface="Trebuchet MS"/>
              </a:rPr>
              <a:t>Flask_cors : To make CORS calls</a:t>
            </a:r>
            <a:endParaRPr sz="20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000">
              <a:solidFill>
                <a:srgbClr val="0070C0"/>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5"/>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 name="Google Shape;50;p5"/>
          <p:cNvSpPr txBox="1"/>
          <p:nvPr/>
        </p:nvSpPr>
        <p:spPr>
          <a:xfrm>
            <a:off x="2667000" y="1143000"/>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Intelligent Functionality</a:t>
            </a:r>
            <a:endParaRPr b="0" i="0" sz="1800" u="none" cap="none" strike="noStrike">
              <a:solidFill>
                <a:schemeClr val="dk1"/>
              </a:solidFill>
              <a:latin typeface="Arial"/>
              <a:ea typeface="Arial"/>
              <a:cs typeface="Arial"/>
              <a:sym typeface="Arial"/>
            </a:endParaRPr>
          </a:p>
        </p:txBody>
      </p:sp>
      <p:sp>
        <p:nvSpPr>
          <p:cNvPr id="51" name="Google Shape;51;p5"/>
          <p:cNvSpPr txBox="1"/>
          <p:nvPr/>
        </p:nvSpPr>
        <p:spPr>
          <a:xfrm>
            <a:off x="1524000" y="2100750"/>
            <a:ext cx="5878800" cy="42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u="sng">
                <a:solidFill>
                  <a:srgbClr val="0070C0"/>
                </a:solidFill>
                <a:latin typeface="Trebuchet MS"/>
                <a:ea typeface="Trebuchet MS"/>
                <a:cs typeface="Trebuchet MS"/>
                <a:sym typeface="Trebuchet MS"/>
              </a:rPr>
              <a:t>Recommendation system:</a:t>
            </a:r>
            <a:endParaRPr sz="2000" u="sng">
              <a:solidFill>
                <a:srgbClr val="0070C0"/>
              </a:solidFill>
              <a:latin typeface="Trebuchet MS"/>
              <a:ea typeface="Trebuchet MS"/>
              <a:cs typeface="Trebuchet MS"/>
              <a:sym typeface="Trebuchet MS"/>
            </a:endParaRPr>
          </a:p>
          <a:p>
            <a:pPr indent="0" lvl="0" marL="0" rtl="0" algn="l">
              <a:spcBef>
                <a:spcPts val="0"/>
              </a:spcBef>
              <a:spcAft>
                <a:spcPts val="0"/>
              </a:spcAft>
              <a:buNone/>
            </a:pPr>
            <a:r>
              <a:rPr lang="en-US" sz="2000">
                <a:solidFill>
                  <a:srgbClr val="0070C0"/>
                </a:solidFill>
                <a:latin typeface="Trebuchet MS"/>
                <a:ea typeface="Trebuchet MS"/>
                <a:cs typeface="Trebuchet MS"/>
                <a:sym typeface="Trebuchet MS"/>
              </a:rPr>
              <a:t>Content based recommendation system is implemented to generate Recipe recommendation to users based on their bookmarks.</a:t>
            </a:r>
            <a:endParaRPr sz="2000">
              <a:solidFill>
                <a:srgbClr val="0070C0"/>
              </a:solidFill>
              <a:latin typeface="Trebuchet MS"/>
              <a:ea typeface="Trebuchet MS"/>
              <a:cs typeface="Trebuchet MS"/>
              <a:sym typeface="Trebuchet MS"/>
            </a:endParaRPr>
          </a:p>
          <a:p>
            <a:pPr indent="0" lvl="0" marL="0" rtl="0" algn="l">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0" rtl="0" algn="l">
              <a:spcBef>
                <a:spcPts val="0"/>
              </a:spcBef>
              <a:spcAft>
                <a:spcPts val="0"/>
              </a:spcAft>
              <a:buNone/>
            </a:pPr>
            <a:r>
              <a:rPr lang="en-US" sz="2000">
                <a:solidFill>
                  <a:srgbClr val="0070C0"/>
                </a:solidFill>
                <a:latin typeface="Trebuchet MS"/>
                <a:ea typeface="Trebuchet MS"/>
                <a:cs typeface="Trebuchet MS"/>
                <a:sym typeface="Trebuchet MS"/>
              </a:rPr>
              <a:t>TF_IDF vectorizer and cosine similarity are used to find the similarity between the vectors present in the document and content based recommendation is implemented.</a:t>
            </a:r>
            <a:endParaRPr sz="2000">
              <a:solidFill>
                <a:srgbClr val="0070C0"/>
              </a:solidFill>
              <a:latin typeface="Trebuchet MS"/>
              <a:ea typeface="Trebuchet MS"/>
              <a:cs typeface="Trebuchet MS"/>
              <a:sym typeface="Trebuchet MS"/>
            </a:endParaRPr>
          </a:p>
          <a:p>
            <a:pPr indent="0" lvl="0" marL="0" rtl="0" algn="l">
              <a:spcBef>
                <a:spcPts val="0"/>
              </a:spcBef>
              <a:spcAft>
                <a:spcPts val="0"/>
              </a:spcAft>
              <a:buNone/>
            </a:pPr>
            <a:r>
              <a:rPr lang="en-US" sz="2000">
                <a:solidFill>
                  <a:srgbClr val="0070C0"/>
                </a:solidFill>
                <a:latin typeface="Trebuchet MS"/>
                <a:ea typeface="Trebuchet MS"/>
                <a:cs typeface="Trebuchet MS"/>
                <a:sym typeface="Trebuchet MS"/>
              </a:rPr>
              <a:t> </a:t>
            </a:r>
            <a:endParaRPr sz="20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000">
              <a:solidFill>
                <a:srgbClr val="0070C0"/>
              </a:solidFill>
              <a:latin typeface="Trebuchet MS"/>
              <a:ea typeface="Trebuchet MS"/>
              <a:cs typeface="Trebuchet MS"/>
              <a:sym typeface="Trebuchet MS"/>
            </a:endParaRPr>
          </a:p>
          <a:p>
            <a:pPr indent="0" lvl="0" marL="1828800" rtl="0" algn="l">
              <a:spcBef>
                <a:spcPts val="0"/>
              </a:spcBef>
              <a:spcAft>
                <a:spcPts val="0"/>
              </a:spcAft>
              <a:buNone/>
            </a:pPr>
            <a:r>
              <a:t/>
            </a:r>
            <a:endParaRPr sz="2000">
              <a:solidFill>
                <a:srgbClr val="0070C0"/>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6"/>
          <p:cNvSpPr/>
          <p:nvPr/>
        </p:nvSpPr>
        <p:spPr>
          <a:xfrm>
            <a:off x="1619753" y="3352800"/>
            <a:ext cx="3734400" cy="708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4000"/>
              <a:buFont typeface="Arial"/>
              <a:buNone/>
            </a:pPr>
            <a:r>
              <a:rPr b="0" i="0" lang="en-US" sz="4000" u="none" cap="none" strike="noStrike">
                <a:solidFill>
                  <a:srgbClr val="FF0000"/>
                </a:solidFill>
                <a:latin typeface="Trebuchet MS"/>
                <a:ea typeface="Trebuchet MS"/>
                <a:cs typeface="Trebuchet MS"/>
                <a:sym typeface="Trebuchet MS"/>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2020-04-04T14:48:00Z</dcterms:created>
  <dc:creator>VJ</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