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1296" r:id="rId9"/>
    <p:sldId id="263" r:id="rId10"/>
    <p:sldId id="264" r:id="rId11"/>
    <p:sldId id="265" r:id="rId12"/>
    <p:sldId id="266" r:id="rId13"/>
    <p:sldId id="267"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lvl1pPr>
              <a:defRPr sz="1100" b="1" spc="-4">
                <a:solidFill>
                  <a:srgbClr val="223366"/>
                </a:solidFill>
              </a:defRPr>
            </a:lvl1pPr>
          </a:lstStyle>
          <a:p>
            <a:r>
              <a:t>Thank You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Rectangle 3"/>
          <p:cNvSpPr/>
          <p:nvPr/>
        </p:nvSpPr>
        <p:spPr>
          <a:xfrm>
            <a:off x="0" y="122877"/>
            <a:ext cx="9144000" cy="467289"/>
          </a:xfrm>
          <a:prstGeom prst="rect">
            <a:avLst/>
          </a:prstGeom>
          <a:solidFill>
            <a:srgbClr val="223366"/>
          </a:solidFill>
          <a:ln w="25400">
            <a:solidFill>
              <a:srgbClr val="223366"/>
            </a:solidFill>
          </a:ln>
          <a:effectLst>
            <a:outerShdw blurRad="50800" dist="38100" dir="5400000" rotWithShape="0">
              <a:srgbClr val="000000">
                <a:alpha val="25000"/>
              </a:srgbClr>
            </a:outerShdw>
          </a:effectLst>
        </p:spPr>
        <p:txBody>
          <a:bodyPr lIns="45718" tIns="45718" rIns="45718" bIns="45718" anchor="ctr"/>
          <a:lstStyle/>
          <a:p>
            <a:pPr algn="ctr">
              <a:defRPr>
                <a:solidFill>
                  <a:srgbClr val="FFFFFF"/>
                </a:solidFill>
              </a:defRPr>
            </a:pPr>
            <a:endParaRPr/>
          </a:p>
        </p:txBody>
      </p:sp>
      <p:sp>
        <p:nvSpPr>
          <p:cNvPr id="12" name="Rectangle 8"/>
          <p:cNvSpPr/>
          <p:nvPr/>
        </p:nvSpPr>
        <p:spPr>
          <a:xfrm>
            <a:off x="0" y="4935061"/>
            <a:ext cx="9144000" cy="208440"/>
          </a:xfrm>
          <a:prstGeom prst="rect">
            <a:avLst/>
          </a:prstGeom>
          <a:solidFill>
            <a:srgbClr val="851910"/>
          </a:solidFill>
          <a:ln w="12700">
            <a:miter lim="400000"/>
          </a:ln>
        </p:spPr>
        <p:txBody>
          <a:bodyPr lIns="45718" tIns="45718" rIns="45718" bIns="45718" anchor="ctr"/>
          <a:lstStyle/>
          <a:p>
            <a:pPr algn="ctr">
              <a:defRPr>
                <a:solidFill>
                  <a:srgbClr val="FFFFFF"/>
                </a:solidFill>
              </a:defRPr>
            </a:pPr>
            <a:endParaRPr/>
          </a:p>
        </p:txBody>
      </p:sp>
      <p:sp>
        <p:nvSpPr>
          <p:cNvPr id="13" name="Rectangle 7"/>
          <p:cNvSpPr/>
          <p:nvPr/>
        </p:nvSpPr>
        <p:spPr>
          <a:xfrm>
            <a:off x="7283428" y="62784"/>
            <a:ext cx="1109474" cy="584656"/>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pic>
        <p:nvPicPr>
          <p:cNvPr id="14" name="Google Shape;110;p4" descr="Google Shape;110;p4"/>
          <p:cNvPicPr>
            <a:picLocks noChangeAspect="1"/>
          </p:cNvPicPr>
          <p:nvPr/>
        </p:nvPicPr>
        <p:blipFill>
          <a:blip r:embed="rId2"/>
          <a:stretch>
            <a:fillRect/>
          </a:stretch>
        </p:blipFill>
        <p:spPr>
          <a:xfrm>
            <a:off x="7411959" y="234964"/>
            <a:ext cx="852412" cy="284955"/>
          </a:xfrm>
          <a:prstGeom prst="rect">
            <a:avLst/>
          </a:prstGeom>
          <a:ln w="12700">
            <a:miter lim="400000"/>
          </a:ln>
        </p:spPr>
      </p:pic>
      <p:sp>
        <p:nvSpPr>
          <p:cNvPr id="15" name="TextBox 4"/>
          <p:cNvSpPr txBox="1"/>
          <p:nvPr/>
        </p:nvSpPr>
        <p:spPr>
          <a:xfrm>
            <a:off x="184461" y="189387"/>
            <a:ext cx="3362106"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a:solidFill>
                  <a:srgbClr val="FFFFFF"/>
                </a:solidFill>
              </a:defRPr>
            </a:lvl1pPr>
          </a:lstStyle>
          <a:p>
            <a:r>
              <a:t>Creating A Future-ready Workforce</a:t>
            </a:r>
          </a:p>
        </p:txBody>
      </p:sp>
      <p:sp>
        <p:nvSpPr>
          <p:cNvPr id="16" name="Slide Number"/>
          <p:cNvSpPr txBox="1">
            <a:spLocks noGrp="1"/>
          </p:cNvSpPr>
          <p:nvPr>
            <p:ph type="sldNum" sz="quarter" idx="2"/>
          </p:nvPr>
        </p:nvSpPr>
        <p:spPr>
          <a:xfrm>
            <a:off x="6279546" y="4635136"/>
            <a:ext cx="273654" cy="264253"/>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630237" y="342900"/>
            <a:ext cx="2949576" cy="1200150"/>
          </a:xfrm>
          <a:prstGeom prst="rect">
            <a:avLst/>
          </a:prstGeom>
        </p:spPr>
        <p:txBody>
          <a:bodyPr anchor="b"/>
          <a:lstStyle>
            <a:lvl1pPr>
              <a:defRPr sz="3200"/>
            </a:lvl1pPr>
          </a:lstStyle>
          <a:p>
            <a:r>
              <a:t>Title Text</a:t>
            </a:r>
          </a:p>
        </p:txBody>
      </p:sp>
      <p:sp>
        <p:nvSpPr>
          <p:cNvPr id="109" name="Body Level One…"/>
          <p:cNvSpPr txBox="1">
            <a:spLocks noGrp="1"/>
          </p:cNvSpPr>
          <p:nvPr>
            <p:ph type="body" sz="half" idx="1"/>
          </p:nvPr>
        </p:nvSpPr>
        <p:spPr>
          <a:xfrm>
            <a:off x="3887787" y="741362"/>
            <a:ext cx="4629152" cy="3654427"/>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10" name="Text Placeholder 3"/>
          <p:cNvSpPr>
            <a:spLocks noGrp="1"/>
          </p:cNvSpPr>
          <p:nvPr>
            <p:ph type="body" sz="quarter" idx="21"/>
          </p:nvPr>
        </p:nvSpPr>
        <p:spPr>
          <a:xfrm>
            <a:off x="630237" y="1543049"/>
            <a:ext cx="2949576" cy="2859091"/>
          </a:xfrm>
          <a:prstGeom prst="rect">
            <a:avLst/>
          </a:prstGeom>
        </p:spPr>
        <p:txBody>
          <a:bodyPr/>
          <a:lstStyle/>
          <a:p>
            <a:pPr marL="0" indent="0">
              <a:lnSpc>
                <a:spcPct val="100000"/>
              </a:lnSpc>
              <a:spcBef>
                <a:spcPts val="0"/>
              </a:spcBef>
              <a:buSzTx/>
              <a:buFontTx/>
              <a:buNone/>
              <a:defRPr sz="1400">
                <a:latin typeface="+mj-lt"/>
                <a:ea typeface="+mj-ea"/>
                <a:cs typeface="+mj-cs"/>
                <a:sym typeface="Arial"/>
              </a:defRPr>
            </a:pPr>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8" name="Title Text"/>
          <p:cNvSpPr txBox="1">
            <a:spLocks noGrp="1"/>
          </p:cNvSpPr>
          <p:nvPr>
            <p:ph type="title"/>
          </p:nvPr>
        </p:nvSpPr>
        <p:spPr>
          <a:xfrm>
            <a:off x="630237" y="342900"/>
            <a:ext cx="2949576" cy="1200150"/>
          </a:xfrm>
          <a:prstGeom prst="rect">
            <a:avLst/>
          </a:prstGeom>
        </p:spPr>
        <p:txBody>
          <a:bodyPr anchor="b"/>
          <a:lstStyle>
            <a:lvl1pPr>
              <a:defRPr sz="3200"/>
            </a:lvl1pPr>
          </a:lstStyle>
          <a:p>
            <a:r>
              <a:t>Title Text</a:t>
            </a:r>
          </a:p>
        </p:txBody>
      </p:sp>
      <p:sp>
        <p:nvSpPr>
          <p:cNvPr id="119" name="Picture Placeholder 2"/>
          <p:cNvSpPr>
            <a:spLocks noGrp="1"/>
          </p:cNvSpPr>
          <p:nvPr>
            <p:ph type="pic" sz="half" idx="21"/>
          </p:nvPr>
        </p:nvSpPr>
        <p:spPr>
          <a:xfrm>
            <a:off x="3887787" y="741362"/>
            <a:ext cx="4629152" cy="3654427"/>
          </a:xfrm>
          <a:prstGeom prst="rect">
            <a:avLst/>
          </a:prstGeom>
        </p:spPr>
        <p:txBody>
          <a:bodyPr lIns="91439" tIns="45719" rIns="91439" bIns="45719">
            <a:noAutofit/>
          </a:bodyPr>
          <a:lstStyle/>
          <a:p>
            <a:endParaRPr/>
          </a:p>
        </p:txBody>
      </p:sp>
      <p:sp>
        <p:nvSpPr>
          <p:cNvPr id="120" name="Body Level One…"/>
          <p:cNvSpPr txBox="1">
            <a:spLocks noGrp="1"/>
          </p:cNvSpPr>
          <p:nvPr>
            <p:ph type="body" sz="quarter" idx="1"/>
          </p:nvPr>
        </p:nvSpPr>
        <p:spPr>
          <a:xfrm>
            <a:off x="630237" y="1543050"/>
            <a:ext cx="2949576" cy="285909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Rectangle 3"/>
          <p:cNvSpPr/>
          <p:nvPr/>
        </p:nvSpPr>
        <p:spPr>
          <a:xfrm>
            <a:off x="0" y="122877"/>
            <a:ext cx="9144000" cy="467289"/>
          </a:xfrm>
          <a:prstGeom prst="rect">
            <a:avLst/>
          </a:prstGeom>
          <a:solidFill>
            <a:srgbClr val="223366"/>
          </a:solidFill>
          <a:ln w="25400">
            <a:solidFill>
              <a:srgbClr val="223366"/>
            </a:solidFill>
          </a:ln>
          <a:effectLst>
            <a:outerShdw blurRad="50800" dist="38100" dir="5400000" rotWithShape="0">
              <a:srgbClr val="000000">
                <a:alpha val="25000"/>
              </a:srgbClr>
            </a:outerShdw>
          </a:effectLst>
        </p:spPr>
        <p:txBody>
          <a:bodyPr lIns="45718" tIns="45718" rIns="45718" bIns="45718" anchor="ctr"/>
          <a:lstStyle/>
          <a:p>
            <a:pPr algn="ctr">
              <a:defRPr>
                <a:solidFill>
                  <a:srgbClr val="FFFFFF"/>
                </a:solidFill>
              </a:defRPr>
            </a:pPr>
            <a:endParaRPr/>
          </a:p>
        </p:txBody>
      </p:sp>
      <p:sp>
        <p:nvSpPr>
          <p:cNvPr id="24" name="Rectangle 8"/>
          <p:cNvSpPr/>
          <p:nvPr/>
        </p:nvSpPr>
        <p:spPr>
          <a:xfrm>
            <a:off x="0" y="4935061"/>
            <a:ext cx="9144000" cy="208440"/>
          </a:xfrm>
          <a:prstGeom prst="rect">
            <a:avLst/>
          </a:prstGeom>
          <a:solidFill>
            <a:srgbClr val="851910"/>
          </a:solidFill>
          <a:ln w="12700">
            <a:miter lim="400000"/>
          </a:ln>
        </p:spPr>
        <p:txBody>
          <a:bodyPr lIns="45718" tIns="45718" rIns="45718" bIns="45718" anchor="ctr"/>
          <a:lstStyle/>
          <a:p>
            <a:pPr algn="ctr">
              <a:defRPr>
                <a:solidFill>
                  <a:srgbClr val="FFFFFF"/>
                </a:solidFill>
              </a:defRPr>
            </a:pPr>
            <a:endParaRPr/>
          </a:p>
        </p:txBody>
      </p:sp>
      <p:sp>
        <p:nvSpPr>
          <p:cNvPr id="25" name="Rectangle 7"/>
          <p:cNvSpPr/>
          <p:nvPr/>
        </p:nvSpPr>
        <p:spPr>
          <a:xfrm>
            <a:off x="7283428" y="62784"/>
            <a:ext cx="1109474" cy="584656"/>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pic>
        <p:nvPicPr>
          <p:cNvPr id="26" name="Google Shape;110;p4" descr="Google Shape;110;p4"/>
          <p:cNvPicPr>
            <a:picLocks noChangeAspect="1"/>
          </p:cNvPicPr>
          <p:nvPr/>
        </p:nvPicPr>
        <p:blipFill>
          <a:blip r:embed="rId2"/>
          <a:stretch>
            <a:fillRect/>
          </a:stretch>
        </p:blipFill>
        <p:spPr>
          <a:xfrm>
            <a:off x="7411959" y="234964"/>
            <a:ext cx="852412" cy="284955"/>
          </a:xfrm>
          <a:prstGeom prst="rect">
            <a:avLst/>
          </a:prstGeom>
          <a:ln w="12700">
            <a:miter lim="400000"/>
          </a:ln>
        </p:spPr>
      </p:pic>
      <p:sp>
        <p:nvSpPr>
          <p:cNvPr id="27" name="TextBox 4"/>
          <p:cNvSpPr txBox="1"/>
          <p:nvPr/>
        </p:nvSpPr>
        <p:spPr>
          <a:xfrm>
            <a:off x="184461" y="189387"/>
            <a:ext cx="3362106"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a:solidFill>
                  <a:srgbClr val="FFFFFF"/>
                </a:solidFill>
              </a:defRPr>
            </a:lvl1pPr>
          </a:lstStyle>
          <a:p>
            <a:r>
              <a:t>Creating A Future-ready Workforce</a:t>
            </a:r>
          </a:p>
        </p:txBody>
      </p:sp>
      <p:sp>
        <p:nvSpPr>
          <p:cNvPr id="28" name="Slide Number"/>
          <p:cNvSpPr txBox="1">
            <a:spLocks noGrp="1"/>
          </p:cNvSpPr>
          <p:nvPr>
            <p:ph type="sldNum" sz="quarter" idx="2"/>
          </p:nvPr>
        </p:nvSpPr>
        <p:spPr>
          <a:xfrm>
            <a:off x="6279546" y="4635136"/>
            <a:ext cx="273654" cy="264253"/>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5" name="Rectangle 3"/>
          <p:cNvSpPr/>
          <p:nvPr/>
        </p:nvSpPr>
        <p:spPr>
          <a:xfrm>
            <a:off x="0" y="122877"/>
            <a:ext cx="9144000" cy="467289"/>
          </a:xfrm>
          <a:prstGeom prst="rect">
            <a:avLst/>
          </a:prstGeom>
          <a:solidFill>
            <a:srgbClr val="223366"/>
          </a:solidFill>
          <a:ln w="25400">
            <a:solidFill>
              <a:srgbClr val="223366"/>
            </a:solidFill>
          </a:ln>
          <a:effectLst>
            <a:outerShdw blurRad="50800" dist="38100" dir="5400000" rotWithShape="0">
              <a:srgbClr val="000000">
                <a:alpha val="25000"/>
              </a:srgbClr>
            </a:outerShdw>
          </a:effectLst>
        </p:spPr>
        <p:txBody>
          <a:bodyPr lIns="45718" tIns="45718" rIns="45718" bIns="45718" anchor="ctr"/>
          <a:lstStyle/>
          <a:p>
            <a:pPr algn="ctr">
              <a:defRPr>
                <a:solidFill>
                  <a:srgbClr val="FFFFFF"/>
                </a:solidFill>
              </a:defRPr>
            </a:pPr>
            <a:endParaRPr/>
          </a:p>
        </p:txBody>
      </p:sp>
      <p:sp>
        <p:nvSpPr>
          <p:cNvPr id="36" name="Rectangle 8"/>
          <p:cNvSpPr/>
          <p:nvPr/>
        </p:nvSpPr>
        <p:spPr>
          <a:xfrm>
            <a:off x="0" y="4935061"/>
            <a:ext cx="9144000" cy="208440"/>
          </a:xfrm>
          <a:prstGeom prst="rect">
            <a:avLst/>
          </a:prstGeom>
          <a:solidFill>
            <a:srgbClr val="851910"/>
          </a:solidFill>
          <a:ln w="12700">
            <a:miter lim="400000"/>
          </a:ln>
        </p:spPr>
        <p:txBody>
          <a:bodyPr lIns="45718" tIns="45718" rIns="45718" bIns="45718" anchor="ctr"/>
          <a:lstStyle/>
          <a:p>
            <a:pPr algn="ctr">
              <a:defRPr>
                <a:solidFill>
                  <a:srgbClr val="FFFFFF"/>
                </a:solidFill>
              </a:defRPr>
            </a:pPr>
            <a:endParaRPr/>
          </a:p>
        </p:txBody>
      </p:sp>
      <p:sp>
        <p:nvSpPr>
          <p:cNvPr id="37" name="Rectangle 7"/>
          <p:cNvSpPr/>
          <p:nvPr/>
        </p:nvSpPr>
        <p:spPr>
          <a:xfrm>
            <a:off x="7283428" y="62784"/>
            <a:ext cx="1109474" cy="584656"/>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pic>
        <p:nvPicPr>
          <p:cNvPr id="38" name="Google Shape;110;p4" descr="Google Shape;110;p4"/>
          <p:cNvPicPr>
            <a:picLocks noChangeAspect="1"/>
          </p:cNvPicPr>
          <p:nvPr/>
        </p:nvPicPr>
        <p:blipFill>
          <a:blip r:embed="rId2"/>
          <a:stretch>
            <a:fillRect/>
          </a:stretch>
        </p:blipFill>
        <p:spPr>
          <a:xfrm>
            <a:off x="7411959" y="234964"/>
            <a:ext cx="852412" cy="284955"/>
          </a:xfrm>
          <a:prstGeom prst="rect">
            <a:avLst/>
          </a:prstGeom>
          <a:ln w="12700">
            <a:miter lim="400000"/>
          </a:ln>
        </p:spPr>
      </p:pic>
      <p:sp>
        <p:nvSpPr>
          <p:cNvPr id="39" name="TextBox 4"/>
          <p:cNvSpPr txBox="1"/>
          <p:nvPr/>
        </p:nvSpPr>
        <p:spPr>
          <a:xfrm>
            <a:off x="184461" y="189387"/>
            <a:ext cx="3362106"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a:solidFill>
                  <a:srgbClr val="FFFFFF"/>
                </a:solidFill>
              </a:defRPr>
            </a:lvl1pPr>
          </a:lstStyle>
          <a:p>
            <a:r>
              <a:t>Creating A Future-ready Workforce</a:t>
            </a:r>
          </a:p>
        </p:txBody>
      </p:sp>
      <p:sp>
        <p:nvSpPr>
          <p:cNvPr id="40" name="Slide Number"/>
          <p:cNvSpPr txBox="1">
            <a:spLocks noGrp="1"/>
          </p:cNvSpPr>
          <p:nvPr>
            <p:ph type="sldNum" sz="quarter" idx="2"/>
          </p:nvPr>
        </p:nvSpPr>
        <p:spPr>
          <a:xfrm>
            <a:off x="8684348" y="4700820"/>
            <a:ext cx="336812" cy="318394"/>
          </a:xfrm>
          <a:prstGeom prst="rect">
            <a:avLst/>
          </a:prstGeom>
        </p:spPr>
        <p:txBody>
          <a:bodyPr lIns="91423" tIns="91423" rIns="91423" bIns="91423" anchor="ctr"/>
          <a:lstStyle>
            <a:lvl1pPr algn="r">
              <a:defRPr sz="1000">
                <a:solidFill>
                  <a:srgbClr val="585858"/>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143000" y="841375"/>
            <a:ext cx="6858000" cy="1790700"/>
          </a:xfrm>
          <a:prstGeom prst="rect">
            <a:avLst/>
          </a:prstGeom>
        </p:spPr>
        <p:txBody>
          <a:bodyPr anchor="b"/>
          <a:lstStyle>
            <a:lvl1pPr algn="ctr">
              <a:defRPr sz="6000"/>
            </a:lvl1pPr>
          </a:lstStyle>
          <a:p>
            <a:r>
              <a:t>Title Text</a:t>
            </a:r>
          </a:p>
        </p:txBody>
      </p:sp>
      <p:sp>
        <p:nvSpPr>
          <p:cNvPr id="48" name="Body Level One…"/>
          <p:cNvSpPr txBox="1">
            <a:spLocks noGrp="1"/>
          </p:cNvSpPr>
          <p:nvPr>
            <p:ph type="body" sz="quarter" idx="1"/>
          </p:nvPr>
        </p:nvSpPr>
        <p:spPr>
          <a:xfrm>
            <a:off x="1143000" y="2701925"/>
            <a:ext cx="6858000" cy="124142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623887" y="1282700"/>
            <a:ext cx="7886701" cy="2139950"/>
          </a:xfrm>
          <a:prstGeom prst="rect">
            <a:avLst/>
          </a:prstGeom>
        </p:spPr>
        <p:txBody>
          <a:bodyPr anchor="b"/>
          <a:lstStyle>
            <a:lvl1pPr>
              <a:defRPr sz="6000"/>
            </a:lvl1pPr>
          </a:lstStyle>
          <a:p>
            <a:r>
              <a:t>Title Text</a:t>
            </a:r>
          </a:p>
        </p:txBody>
      </p:sp>
      <p:sp>
        <p:nvSpPr>
          <p:cNvPr id="66" name="Body Level One…"/>
          <p:cNvSpPr txBox="1">
            <a:spLocks noGrp="1"/>
          </p:cNvSpPr>
          <p:nvPr>
            <p:ph type="body" sz="quarter" idx="1"/>
          </p:nvPr>
        </p:nvSpPr>
        <p:spPr>
          <a:xfrm>
            <a:off x="623887" y="3441700"/>
            <a:ext cx="7886701" cy="1125538"/>
          </a:xfrm>
          <a:prstGeom prst="rect">
            <a:avLst/>
          </a:prstGeom>
        </p:spPr>
        <p:txBody>
          <a:bodyPr/>
          <a:lstStyle>
            <a:lvl1pPr marL="0" indent="0">
              <a:buSzTx/>
              <a:buFontTx/>
              <a:buNone/>
              <a:defRPr sz="2400">
                <a:solidFill>
                  <a:srgbClr val="757575"/>
                </a:solidFill>
              </a:defRPr>
            </a:lvl1pPr>
            <a:lvl2pPr marL="0" indent="0">
              <a:buSzTx/>
              <a:buFontTx/>
              <a:buNone/>
              <a:defRPr sz="2400">
                <a:solidFill>
                  <a:srgbClr val="757575"/>
                </a:solidFill>
              </a:defRPr>
            </a:lvl2pPr>
            <a:lvl3pPr marL="0" indent="0">
              <a:buSzTx/>
              <a:buFontTx/>
              <a:buNone/>
              <a:defRPr sz="2400">
                <a:solidFill>
                  <a:srgbClr val="757575"/>
                </a:solidFill>
              </a:defRPr>
            </a:lvl3pPr>
            <a:lvl4pPr marL="0" indent="0">
              <a:buSzTx/>
              <a:buFontTx/>
              <a:buNone/>
              <a:defRPr sz="2400">
                <a:solidFill>
                  <a:srgbClr val="757575"/>
                </a:solidFill>
              </a:defRPr>
            </a:lvl4pPr>
            <a:lvl5pPr marL="0" indent="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4" name="Title Text"/>
          <p:cNvSpPr txBox="1">
            <a:spLocks noGrp="1"/>
          </p:cNvSpPr>
          <p:nvPr>
            <p:ph type="title"/>
          </p:nvPr>
        </p:nvSpPr>
        <p:spPr>
          <a:prstGeom prst="rect">
            <a:avLst/>
          </a:prstGeom>
        </p:spPr>
        <p:txBody>
          <a:bodyPr/>
          <a:lstStyle/>
          <a:p>
            <a:r>
              <a:t>Title Text</a:t>
            </a:r>
          </a:p>
        </p:txBody>
      </p:sp>
      <p:sp>
        <p:nvSpPr>
          <p:cNvPr id="75" name="Body Level One…"/>
          <p:cNvSpPr txBox="1">
            <a:spLocks noGrp="1"/>
          </p:cNvSpPr>
          <p:nvPr>
            <p:ph type="body" sz="half" idx="1"/>
          </p:nvPr>
        </p:nvSpPr>
        <p:spPr>
          <a:xfrm>
            <a:off x="628650" y="1370012"/>
            <a:ext cx="3867150" cy="326231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630237" y="274638"/>
            <a:ext cx="7886701" cy="993776"/>
          </a:xfrm>
          <a:prstGeom prst="rect">
            <a:avLst/>
          </a:prstGeom>
        </p:spPr>
        <p:txBody>
          <a:bodyPr/>
          <a:lstStyle/>
          <a:p>
            <a:r>
              <a:t>Title Text</a:t>
            </a:r>
          </a:p>
        </p:txBody>
      </p:sp>
      <p:sp>
        <p:nvSpPr>
          <p:cNvPr id="84" name="Body Level One…"/>
          <p:cNvSpPr txBox="1">
            <a:spLocks noGrp="1"/>
          </p:cNvSpPr>
          <p:nvPr>
            <p:ph type="body" sz="quarter" idx="1"/>
          </p:nvPr>
        </p:nvSpPr>
        <p:spPr>
          <a:xfrm>
            <a:off x="630237" y="1260475"/>
            <a:ext cx="3868740" cy="61912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85" name="Text Placeholder 4"/>
          <p:cNvSpPr>
            <a:spLocks noGrp="1"/>
          </p:cNvSpPr>
          <p:nvPr>
            <p:ph type="body" sz="quarter" idx="21"/>
          </p:nvPr>
        </p:nvSpPr>
        <p:spPr>
          <a:xfrm>
            <a:off x="4629150" y="1260475"/>
            <a:ext cx="3887788" cy="619125"/>
          </a:xfrm>
          <a:prstGeom prst="rect">
            <a:avLst/>
          </a:prstGeom>
        </p:spPr>
        <p:txBody>
          <a:bodyPr anchor="b"/>
          <a:lstStyle/>
          <a:p>
            <a:pPr marL="0" indent="0">
              <a:lnSpc>
                <a:spcPct val="100000"/>
              </a:lnSpc>
              <a:spcBef>
                <a:spcPts val="0"/>
              </a:spcBef>
              <a:buSzTx/>
              <a:buFontTx/>
              <a:buNone/>
              <a:defRPr sz="1400">
                <a:latin typeface="+mj-lt"/>
                <a:ea typeface="+mj-ea"/>
                <a:cs typeface="+mj-cs"/>
                <a:sym typeface="Arial"/>
              </a:defRPr>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3" name="Title Text"/>
          <p:cNvSpPr txBox="1">
            <a:spLocks noGrp="1"/>
          </p:cNvSpPr>
          <p:nvPr>
            <p:ph type="title"/>
          </p:nvPr>
        </p:nvSpPr>
        <p:spPr>
          <a:prstGeom prst="rect">
            <a:avLst/>
          </a:prstGeom>
        </p:spPr>
        <p:txBody>
          <a:bodyPr/>
          <a:lstStyle/>
          <a:p>
            <a:r>
              <a:t>Title Text</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274638"/>
            <a:ext cx="7886700" cy="993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Title Text</a:t>
            </a:r>
          </a:p>
        </p:txBody>
      </p:sp>
      <p:sp>
        <p:nvSpPr>
          <p:cNvPr id="3" name="Body Level One…"/>
          <p:cNvSpPr txBox="1">
            <a:spLocks noGrp="1"/>
          </p:cNvSpPr>
          <p:nvPr>
            <p:ph type="body" idx="1"/>
          </p:nvPr>
        </p:nvSpPr>
        <p:spPr>
          <a:xfrm>
            <a:off x="628650" y="1370012"/>
            <a:ext cx="7886700" cy="3262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457950" y="4767262"/>
            <a:ext cx="301906" cy="288822"/>
          </a:xfrm>
          <a:prstGeom prst="rect">
            <a:avLst/>
          </a:prstGeom>
          <a:ln w="12700">
            <a:miter lim="400000"/>
          </a:ln>
        </p:spPr>
        <p:txBody>
          <a:bodyPr wrap="none" lIns="45718" tIns="45718" rIns="45718" bIns="45718">
            <a:spAutoFit/>
          </a:body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ptos"/>
          <a:ea typeface="Aptos"/>
          <a:cs typeface="Apto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ptos"/>
          <a:ea typeface="Aptos"/>
          <a:cs typeface="Aptos"/>
          <a:sym typeface="Aptos"/>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ptos"/>
          <a:ea typeface="Aptos"/>
          <a:cs typeface="Apto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ptos"/>
          <a:ea typeface="Aptos"/>
          <a:cs typeface="Apto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ptos"/>
          <a:ea typeface="Aptos"/>
          <a:cs typeface="Aptos"/>
          <a:sym typeface="Aptos"/>
        </a:defRPr>
      </a:lvl5pPr>
      <a:lvl6pPr marL="0" marR="0" indent="0" algn="l" defTabSz="914400" rtl="0" latinLnBrk="0">
        <a:lnSpc>
          <a:spcPct val="90000"/>
        </a:lnSpc>
        <a:spcBef>
          <a:spcPts val="1000"/>
        </a:spcBef>
        <a:spcAft>
          <a:spcPts val="0"/>
        </a:spcAft>
        <a:buClrTx/>
        <a:buSzTx/>
        <a:buFont typeface="Arial"/>
        <a:buNone/>
        <a:tabLst/>
        <a:defRPr sz="2800" b="0" i="0" u="none" strike="noStrike" cap="none" spc="0" baseline="0">
          <a:solidFill>
            <a:srgbClr val="000000"/>
          </a:solidFill>
          <a:uFillTx/>
          <a:latin typeface="Aptos"/>
          <a:ea typeface="Aptos"/>
          <a:cs typeface="Aptos"/>
          <a:sym typeface="Aptos"/>
        </a:defRPr>
      </a:lvl6pPr>
      <a:lvl7pPr marL="0" marR="0" indent="0" algn="l" defTabSz="914400" rtl="0" latinLnBrk="0">
        <a:lnSpc>
          <a:spcPct val="90000"/>
        </a:lnSpc>
        <a:spcBef>
          <a:spcPts val="1000"/>
        </a:spcBef>
        <a:spcAft>
          <a:spcPts val="0"/>
        </a:spcAft>
        <a:buClrTx/>
        <a:buSzTx/>
        <a:buFont typeface="Arial"/>
        <a:buNone/>
        <a:tabLst/>
        <a:defRPr sz="2800" b="0" i="0" u="none" strike="noStrike" cap="none" spc="0" baseline="0">
          <a:solidFill>
            <a:srgbClr val="000000"/>
          </a:solidFill>
          <a:uFillTx/>
          <a:latin typeface="Aptos"/>
          <a:ea typeface="Aptos"/>
          <a:cs typeface="Aptos"/>
          <a:sym typeface="Aptos"/>
        </a:defRPr>
      </a:lvl7pPr>
      <a:lvl8pPr marL="0" marR="0" indent="0" algn="l" defTabSz="914400" rtl="0" latinLnBrk="0">
        <a:lnSpc>
          <a:spcPct val="90000"/>
        </a:lnSpc>
        <a:spcBef>
          <a:spcPts val="1000"/>
        </a:spcBef>
        <a:spcAft>
          <a:spcPts val="0"/>
        </a:spcAft>
        <a:buClrTx/>
        <a:buSzTx/>
        <a:buFont typeface="Arial"/>
        <a:buNone/>
        <a:tabLst/>
        <a:defRPr sz="2800" b="0" i="0" u="none" strike="noStrike" cap="none" spc="0" baseline="0">
          <a:solidFill>
            <a:srgbClr val="000000"/>
          </a:solidFill>
          <a:uFillTx/>
          <a:latin typeface="Aptos"/>
          <a:ea typeface="Aptos"/>
          <a:cs typeface="Aptos"/>
          <a:sym typeface="Aptos"/>
        </a:defRPr>
      </a:lvl8pPr>
      <a:lvl9pPr marL="0" marR="0" indent="0" algn="l" defTabSz="914400" rtl="0" latinLnBrk="0">
        <a:lnSpc>
          <a:spcPct val="90000"/>
        </a:lnSpc>
        <a:spcBef>
          <a:spcPts val="1000"/>
        </a:spcBef>
        <a:spcAft>
          <a:spcPts val="0"/>
        </a:spcAft>
        <a:buClrTx/>
        <a:buSzTx/>
        <a:buFont typeface="Arial"/>
        <a:buNone/>
        <a:tabLst/>
        <a:defRPr sz="2800" b="0" i="0" u="none" strike="noStrike" cap="none" spc="0" baseline="0">
          <a:solidFill>
            <a:srgbClr val="000000"/>
          </a:solidFill>
          <a:uFillTx/>
          <a:latin typeface="Aptos"/>
          <a:ea typeface="Aptos"/>
          <a:cs typeface="Aptos"/>
          <a:sym typeface="Aptos"/>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9"/>
          <p:cNvSpPr/>
          <p:nvPr/>
        </p:nvSpPr>
        <p:spPr>
          <a:xfrm>
            <a:off x="5044697" y="5066793"/>
            <a:ext cx="4122551" cy="161947"/>
          </a:xfrm>
          <a:prstGeom prst="rect">
            <a:avLst/>
          </a:prstGeom>
          <a:solidFill>
            <a:srgbClr val="851910"/>
          </a:solidFill>
          <a:ln w="12700">
            <a:miter lim="400000"/>
          </a:ln>
        </p:spPr>
        <p:txBody>
          <a:bodyPr lIns="45718" tIns="45718" rIns="45718" bIns="45718" anchor="ctr"/>
          <a:lstStyle/>
          <a:p>
            <a:pPr algn="ctr">
              <a:defRPr>
                <a:solidFill>
                  <a:srgbClr val="FFFFFF"/>
                </a:solidFill>
                <a:latin typeface="Aptos"/>
                <a:ea typeface="Aptos"/>
                <a:cs typeface="Aptos"/>
                <a:sym typeface="Aptos"/>
              </a:defRPr>
            </a:pPr>
            <a:endParaRPr/>
          </a:p>
        </p:txBody>
      </p:sp>
      <p:sp>
        <p:nvSpPr>
          <p:cNvPr id="131" name="Rectangle 18"/>
          <p:cNvSpPr/>
          <p:nvPr/>
        </p:nvSpPr>
        <p:spPr>
          <a:xfrm>
            <a:off x="6137328" y="122877"/>
            <a:ext cx="3006673" cy="467289"/>
          </a:xfrm>
          <a:prstGeom prst="rect">
            <a:avLst/>
          </a:prstGeom>
          <a:solidFill>
            <a:srgbClr val="223366"/>
          </a:solidFill>
          <a:ln w="19050">
            <a:solidFill>
              <a:srgbClr val="223366"/>
            </a:solidFill>
            <a:miter/>
          </a:ln>
          <a:effectLst>
            <a:outerShdw blurRad="50800" dist="38100" dir="5400000" rotWithShape="0">
              <a:srgbClr val="000000">
                <a:alpha val="25000"/>
              </a:srgbClr>
            </a:outerShdw>
          </a:effectLst>
        </p:spPr>
        <p:txBody>
          <a:bodyPr lIns="45718" tIns="45718" rIns="45718" bIns="45718" anchor="ctr"/>
          <a:lstStyle/>
          <a:p>
            <a:pPr algn="ctr">
              <a:defRPr>
                <a:solidFill>
                  <a:srgbClr val="FFFFFF"/>
                </a:solidFill>
                <a:latin typeface="Aptos"/>
                <a:ea typeface="Aptos"/>
                <a:cs typeface="Aptos"/>
                <a:sym typeface="Aptos"/>
              </a:defRPr>
            </a:pPr>
            <a:endParaRPr/>
          </a:p>
        </p:txBody>
      </p:sp>
      <p:pic>
        <p:nvPicPr>
          <p:cNvPr id="132" name="Picture 17" descr="Picture 17"/>
          <p:cNvPicPr>
            <a:picLocks noChangeAspect="1"/>
          </p:cNvPicPr>
          <p:nvPr/>
        </p:nvPicPr>
        <p:blipFill>
          <a:blip r:embed="rId2"/>
          <a:stretch>
            <a:fillRect/>
          </a:stretch>
        </p:blipFill>
        <p:spPr>
          <a:xfrm>
            <a:off x="15498" y="0"/>
            <a:ext cx="9144001" cy="5143500"/>
          </a:xfrm>
          <a:prstGeom prst="rect">
            <a:avLst/>
          </a:prstGeom>
          <a:ln w="12700">
            <a:miter lim="400000"/>
          </a:ln>
        </p:spPr>
      </p:pic>
      <p:sp>
        <p:nvSpPr>
          <p:cNvPr id="133" name="TextBox 1"/>
          <p:cNvSpPr txBox="1"/>
          <p:nvPr/>
        </p:nvSpPr>
        <p:spPr>
          <a:xfrm>
            <a:off x="265652" y="983056"/>
            <a:ext cx="3873793" cy="1299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800" b="1">
                <a:solidFill>
                  <a:srgbClr val="161D23"/>
                </a:solidFill>
              </a:defRPr>
            </a:lvl1pPr>
          </a:lstStyle>
          <a:p>
            <a:r>
              <a:t>NEXT GEN EMPLOYABILITY PROGRAM</a:t>
            </a:r>
          </a:p>
        </p:txBody>
      </p:sp>
      <p:sp>
        <p:nvSpPr>
          <p:cNvPr id="134" name="Rectangle 5"/>
          <p:cNvSpPr/>
          <p:nvPr/>
        </p:nvSpPr>
        <p:spPr>
          <a:xfrm>
            <a:off x="338619" y="2452454"/>
            <a:ext cx="23463" cy="1124330"/>
          </a:xfrm>
          <a:prstGeom prst="rect">
            <a:avLst/>
          </a:prstGeom>
          <a:solidFill>
            <a:srgbClr val="851910"/>
          </a:solidFill>
          <a:ln w="19050">
            <a:solidFill>
              <a:srgbClr val="851910"/>
            </a:solidFill>
            <a:miter/>
          </a:ln>
        </p:spPr>
        <p:txBody>
          <a:bodyPr lIns="45718" tIns="45718" rIns="45718" bIns="45718" anchor="ctr"/>
          <a:lstStyle/>
          <a:p>
            <a:pPr algn="ctr">
              <a:defRPr>
                <a:solidFill>
                  <a:srgbClr val="FFFFFF"/>
                </a:solidFill>
                <a:latin typeface="Aptos"/>
                <a:ea typeface="Aptos"/>
                <a:cs typeface="Aptos"/>
                <a:sym typeface="Aptos"/>
              </a:defRPr>
            </a:pPr>
            <a:endParaRPr/>
          </a:p>
        </p:txBody>
      </p:sp>
      <p:sp>
        <p:nvSpPr>
          <p:cNvPr id="135" name="TextBox 6"/>
          <p:cNvSpPr txBox="1"/>
          <p:nvPr/>
        </p:nvSpPr>
        <p:spPr>
          <a:xfrm>
            <a:off x="434902" y="2453127"/>
            <a:ext cx="2636463" cy="114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400">
                <a:solidFill>
                  <a:srgbClr val="161D23"/>
                </a:solidFill>
              </a:defRPr>
            </a:lvl1pPr>
          </a:lstStyle>
          <a:p>
            <a:r>
              <a:t>CREATING A FUTURE-READY WORKFORCE</a:t>
            </a:r>
          </a:p>
        </p:txBody>
      </p:sp>
      <p:sp>
        <p:nvSpPr>
          <p:cNvPr id="136" name="Rectangle 20"/>
          <p:cNvSpPr/>
          <p:nvPr/>
        </p:nvSpPr>
        <p:spPr>
          <a:xfrm>
            <a:off x="7283428" y="62784"/>
            <a:ext cx="1109474" cy="584656"/>
          </a:xfrm>
          <a:prstGeom prst="rect">
            <a:avLst/>
          </a:prstGeom>
          <a:solidFill>
            <a:srgbClr val="FFFFFF"/>
          </a:solidFill>
          <a:ln w="12700">
            <a:miter lim="400000"/>
          </a:ln>
        </p:spPr>
        <p:txBody>
          <a:bodyPr lIns="45718" tIns="45718" rIns="45718" bIns="45718" anchor="ctr"/>
          <a:lstStyle/>
          <a:p>
            <a:pPr algn="ctr">
              <a:defRPr>
                <a:solidFill>
                  <a:srgbClr val="FFFFFF"/>
                </a:solidFill>
                <a:latin typeface="Aptos"/>
                <a:ea typeface="Aptos"/>
                <a:cs typeface="Aptos"/>
                <a:sym typeface="Aptos"/>
              </a:defRPr>
            </a:pPr>
            <a:endParaRPr/>
          </a:p>
        </p:txBody>
      </p:sp>
      <p:pic>
        <p:nvPicPr>
          <p:cNvPr id="137" name="Google Shape;110;p4" descr="Google Shape;110;p4"/>
          <p:cNvPicPr>
            <a:picLocks noChangeAspect="1"/>
          </p:cNvPicPr>
          <p:nvPr/>
        </p:nvPicPr>
        <p:blipFill>
          <a:blip r:embed="rId3"/>
          <a:stretch>
            <a:fillRect/>
          </a:stretch>
        </p:blipFill>
        <p:spPr>
          <a:xfrm>
            <a:off x="7411959" y="234964"/>
            <a:ext cx="852412" cy="284955"/>
          </a:xfrm>
          <a:prstGeom prst="rect">
            <a:avLst/>
          </a:prstGeom>
          <a:ln w="12700">
            <a:miter lim="400000"/>
          </a:ln>
        </p:spPr>
      </p:pic>
      <p:sp>
        <p:nvSpPr>
          <p:cNvPr id="138" name="TextBox 22"/>
          <p:cNvSpPr txBox="1"/>
          <p:nvPr/>
        </p:nvSpPr>
        <p:spPr>
          <a:xfrm>
            <a:off x="264423" y="3937488"/>
            <a:ext cx="1247442" cy="264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b="1">
                <a:solidFill>
                  <a:srgbClr val="161D23"/>
                </a:solidFill>
              </a:defRPr>
            </a:lvl1pPr>
          </a:lstStyle>
          <a:p>
            <a:r>
              <a:t>Student Name :</a:t>
            </a:r>
          </a:p>
        </p:txBody>
      </p:sp>
      <p:sp>
        <p:nvSpPr>
          <p:cNvPr id="139" name="TextBox 23"/>
          <p:cNvSpPr txBox="1"/>
          <p:nvPr/>
        </p:nvSpPr>
        <p:spPr>
          <a:xfrm>
            <a:off x="5512437" y="4427229"/>
            <a:ext cx="1247441" cy="264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b="1">
                <a:solidFill>
                  <a:srgbClr val="161D23"/>
                </a:solidFill>
              </a:defRPr>
            </a:lvl1pPr>
          </a:lstStyle>
          <a:p>
            <a:r>
              <a:t>College Name :</a:t>
            </a:r>
          </a:p>
        </p:txBody>
      </p:sp>
      <p:sp>
        <p:nvSpPr>
          <p:cNvPr id="140" name="TextBox 24"/>
          <p:cNvSpPr txBox="1"/>
          <p:nvPr/>
        </p:nvSpPr>
        <p:spPr>
          <a:xfrm>
            <a:off x="252818" y="4131288"/>
            <a:ext cx="1955794"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161D23"/>
                </a:solidFill>
              </a:defRPr>
            </a:lvl1pPr>
          </a:lstStyle>
          <a:p>
            <a:r>
              <a:rPr lang="en-US" dirty="0"/>
              <a:t>UNNATI NIGAM</a:t>
            </a:r>
            <a:endParaRPr dirty="0"/>
          </a:p>
        </p:txBody>
      </p:sp>
      <p:sp>
        <p:nvSpPr>
          <p:cNvPr id="141" name="TextBox 25"/>
          <p:cNvSpPr txBox="1"/>
          <p:nvPr/>
        </p:nvSpPr>
        <p:spPr>
          <a:xfrm>
            <a:off x="264423" y="4471757"/>
            <a:ext cx="1247442" cy="264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b="1">
                <a:solidFill>
                  <a:srgbClr val="161D23"/>
                </a:solidFill>
              </a:defRPr>
            </a:lvl1pPr>
          </a:lstStyle>
          <a:p>
            <a:r>
              <a:t>Student ID :</a:t>
            </a:r>
          </a:p>
        </p:txBody>
      </p:sp>
      <p:sp>
        <p:nvSpPr>
          <p:cNvPr id="142" name="TextBox 26"/>
          <p:cNvSpPr txBox="1"/>
          <p:nvPr/>
        </p:nvSpPr>
        <p:spPr>
          <a:xfrm>
            <a:off x="252818" y="4665557"/>
            <a:ext cx="2554136"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161D23"/>
                </a:solidFill>
              </a:defRPr>
            </a:lvl1pPr>
          </a:lstStyle>
          <a:p>
            <a:r>
              <a:rPr lang="en-IN" b="0" i="0" dirty="0">
                <a:solidFill>
                  <a:srgbClr val="333333"/>
                </a:solidFill>
                <a:effectLst/>
                <a:latin typeface="Helvetica Neue"/>
              </a:rPr>
              <a:t>STU61ffd52a92fd41644156202</a:t>
            </a:r>
            <a:endParaRPr dirty="0"/>
          </a:p>
        </p:txBody>
      </p:sp>
      <p:sp>
        <p:nvSpPr>
          <p:cNvPr id="143" name="TextBox 27"/>
          <p:cNvSpPr txBox="1"/>
          <p:nvPr/>
        </p:nvSpPr>
        <p:spPr>
          <a:xfrm>
            <a:off x="5514304" y="4631595"/>
            <a:ext cx="2915233" cy="264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161D23"/>
                </a:solidFill>
              </a:defRPr>
            </a:lvl1pPr>
          </a:lstStyle>
          <a:p>
            <a:r>
              <a:t>KIET Group of Institutions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Box 1"/>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Modelling &amp; Result</a:t>
            </a:r>
          </a:p>
        </p:txBody>
      </p:sp>
      <p:sp>
        <p:nvSpPr>
          <p:cNvPr id="199" name="Rectangle 5"/>
          <p:cNvSpPr/>
          <p:nvPr/>
        </p:nvSpPr>
        <p:spPr>
          <a:xfrm>
            <a:off x="1456841" y="1243417"/>
            <a:ext cx="6548033" cy="3483568"/>
          </a:xfrm>
          <a:prstGeom prst="rect">
            <a:avLst/>
          </a:prstGeom>
          <a:ln w="12700">
            <a:solidFill>
              <a:srgbClr val="D9D9D9"/>
            </a:solidFill>
          </a:ln>
        </p:spPr>
        <p:txBody>
          <a:bodyPr lIns="45718" tIns="45718" rIns="45718" bIns="45718" anchor="ctr"/>
          <a:lstStyle/>
          <a:p>
            <a:pPr algn="ctr">
              <a:defRPr>
                <a:solidFill>
                  <a:srgbClr val="FFFFFF"/>
                </a:solidFill>
              </a:defRPr>
            </a:pPr>
            <a:endParaRPr/>
          </a:p>
        </p:txBody>
      </p:sp>
      <p:pic>
        <p:nvPicPr>
          <p:cNvPr id="200" name="pasted-movie.png" descr="pasted-movie.png"/>
          <p:cNvPicPr>
            <a:picLocks noChangeAspect="1"/>
          </p:cNvPicPr>
          <p:nvPr/>
        </p:nvPicPr>
        <p:blipFill>
          <a:blip r:embed="rId2"/>
          <a:stretch>
            <a:fillRect/>
          </a:stretch>
        </p:blipFill>
        <p:spPr>
          <a:xfrm>
            <a:off x="1797998" y="1441459"/>
            <a:ext cx="5865720" cy="308748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4"/>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Modelling &amp; Result</a:t>
            </a:r>
          </a:p>
        </p:txBody>
      </p:sp>
      <p:sp>
        <p:nvSpPr>
          <p:cNvPr id="203" name="Rectangle 5"/>
          <p:cNvSpPr/>
          <p:nvPr/>
        </p:nvSpPr>
        <p:spPr>
          <a:xfrm>
            <a:off x="1456841" y="1167778"/>
            <a:ext cx="6548033" cy="3483569"/>
          </a:xfrm>
          <a:prstGeom prst="rect">
            <a:avLst/>
          </a:prstGeom>
          <a:ln w="12700">
            <a:solidFill>
              <a:srgbClr val="D9D9D9"/>
            </a:solidFill>
          </a:ln>
        </p:spPr>
        <p:txBody>
          <a:bodyPr lIns="45718" tIns="45718" rIns="45718" bIns="45718" anchor="ctr"/>
          <a:lstStyle/>
          <a:p>
            <a:pPr algn="ctr">
              <a:defRPr>
                <a:solidFill>
                  <a:srgbClr val="FFFFFF"/>
                </a:solidFill>
              </a:defRPr>
            </a:pPr>
            <a:endParaRPr/>
          </a:p>
        </p:txBody>
      </p:sp>
      <p:pic>
        <p:nvPicPr>
          <p:cNvPr id="204" name="Cluster.png" descr="Cluster.png"/>
          <p:cNvPicPr>
            <a:picLocks noChangeAspect="1"/>
          </p:cNvPicPr>
          <p:nvPr/>
        </p:nvPicPr>
        <p:blipFill>
          <a:blip r:embed="rId2"/>
          <a:stretch>
            <a:fillRect/>
          </a:stretch>
        </p:blipFill>
        <p:spPr>
          <a:xfrm>
            <a:off x="3122280" y="1339117"/>
            <a:ext cx="3217154" cy="285969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Conclusion</a:t>
            </a:r>
          </a:p>
        </p:txBody>
      </p:sp>
      <p:sp>
        <p:nvSpPr>
          <p:cNvPr id="207" name="TextBox 3"/>
          <p:cNvSpPr txBox="1"/>
          <p:nvPr/>
        </p:nvSpPr>
        <p:spPr>
          <a:xfrm>
            <a:off x="188214" y="1149762"/>
            <a:ext cx="4353565" cy="898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173736" indent="-173736">
              <a:spcBef>
                <a:spcPts val="800"/>
              </a:spcBef>
              <a:buClr>
                <a:srgbClr val="000000"/>
              </a:buClr>
              <a:buSzPct val="100000"/>
              <a:buFont typeface="Arial"/>
              <a:buChar char="•"/>
            </a:lvl1pPr>
          </a:lstStyle>
          <a:p>
            <a:r>
              <a:t>Customer data has been categorized, facilitating product recommendations aligned with their interests, thereby optimizing resource utilization and consumption.</a:t>
            </a:r>
          </a:p>
        </p:txBody>
      </p:sp>
      <p:pic>
        <p:nvPicPr>
          <p:cNvPr id="208" name="Picture 1" descr="Picture 1"/>
          <p:cNvPicPr>
            <a:picLocks noChangeAspect="1"/>
          </p:cNvPicPr>
          <p:nvPr/>
        </p:nvPicPr>
        <p:blipFill>
          <a:blip r:embed="rId2"/>
          <a:srcRect t="17" r="7" b="14"/>
          <a:stretch>
            <a:fillRect/>
          </a:stretch>
        </p:blipFill>
        <p:spPr>
          <a:xfrm>
            <a:off x="4798081" y="1398624"/>
            <a:ext cx="4104017" cy="289334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Picture 9" descr="Picture 9"/>
          <p:cNvPicPr>
            <a:picLocks noChangeAspect="1"/>
          </p:cNvPicPr>
          <p:nvPr/>
        </p:nvPicPr>
        <p:blipFill>
          <a:blip r:embed="rId3"/>
          <a:srcRect l="9710" t="21904" r="9339"/>
          <a:stretch>
            <a:fillRect/>
          </a:stretch>
        </p:blipFill>
        <p:spPr>
          <a:xfrm>
            <a:off x="575375" y="402954"/>
            <a:ext cx="7993251" cy="4337591"/>
          </a:xfrm>
          <a:prstGeom prst="rect">
            <a:avLst/>
          </a:prstGeom>
          <a:ln w="12700">
            <a:miter lim="400000"/>
          </a:ln>
        </p:spPr>
      </p:pic>
      <p:grpSp>
        <p:nvGrpSpPr>
          <p:cNvPr id="213" name="Group 1"/>
          <p:cNvGrpSpPr/>
          <p:nvPr/>
        </p:nvGrpSpPr>
        <p:grpSpPr>
          <a:xfrm>
            <a:off x="3471621" y="3184900"/>
            <a:ext cx="2200762" cy="813664"/>
            <a:chOff x="0" y="0"/>
            <a:chExt cx="2200761" cy="813662"/>
          </a:xfrm>
        </p:grpSpPr>
        <p:sp>
          <p:nvSpPr>
            <p:cNvPr id="211" name="Rectangle: Rounded Corners 6"/>
            <p:cNvSpPr/>
            <p:nvPr/>
          </p:nvSpPr>
          <p:spPr>
            <a:xfrm>
              <a:off x="0" y="0"/>
              <a:ext cx="2200762" cy="813663"/>
            </a:xfrm>
            <a:prstGeom prst="roundRect">
              <a:avLst>
                <a:gd name="adj" fmla="val 12730"/>
              </a:avLst>
            </a:prstGeom>
            <a:solidFill>
              <a:srgbClr val="FFFFFF">
                <a:alpha val="44000"/>
              </a:srgbClr>
            </a:solidFill>
            <a:ln w="19050" cap="flat">
              <a:solidFill>
                <a:srgbClr val="A6CAEC"/>
              </a:solidFill>
              <a:prstDash val="solid"/>
              <a:miter lim="800000"/>
            </a:ln>
            <a:effectLst/>
          </p:spPr>
          <p:txBody>
            <a:bodyPr wrap="square" lIns="45718" tIns="45718" rIns="45718" bIns="45718" numCol="1" anchor="ctr">
              <a:noAutofit/>
            </a:bodyPr>
            <a:lstStyle/>
            <a:p>
              <a:pPr algn="ctr">
                <a:defRPr>
                  <a:solidFill>
                    <a:srgbClr val="FFFFFF"/>
                  </a:solidFill>
                  <a:latin typeface="Aptos"/>
                  <a:ea typeface="Aptos"/>
                  <a:cs typeface="Aptos"/>
                  <a:sym typeface="Aptos"/>
                </a:defRPr>
              </a:pPr>
              <a:endParaRPr/>
            </a:p>
          </p:txBody>
        </p:sp>
        <p:pic>
          <p:nvPicPr>
            <p:cNvPr id="212" name="Picture 5" descr="Picture 5"/>
            <p:cNvPicPr>
              <a:picLocks noChangeAspect="1"/>
            </p:cNvPicPr>
            <p:nvPr/>
          </p:nvPicPr>
          <p:blipFill>
            <a:blip r:embed="rId4"/>
            <a:stretch>
              <a:fillRect/>
            </a:stretch>
          </p:blipFill>
          <p:spPr>
            <a:xfrm>
              <a:off x="304521" y="147982"/>
              <a:ext cx="1591719" cy="517698"/>
            </a:xfrm>
            <a:prstGeom prst="rect">
              <a:avLst/>
            </a:prstGeom>
            <a:ln w="12700" cap="flat">
              <a:noFill/>
              <a:miter lim="400000"/>
            </a:ln>
            <a:effectLst/>
          </p:spPr>
        </p:pic>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9"/>
          <p:cNvGrpSpPr/>
          <p:nvPr/>
        </p:nvGrpSpPr>
        <p:grpSpPr>
          <a:xfrm>
            <a:off x="743918" y="1340598"/>
            <a:ext cx="7656164" cy="3161657"/>
            <a:chOff x="0" y="-1"/>
            <a:chExt cx="7656163" cy="3161656"/>
          </a:xfrm>
        </p:grpSpPr>
        <p:sp>
          <p:nvSpPr>
            <p:cNvPr id="145" name="Rectangle 2"/>
            <p:cNvSpPr/>
            <p:nvPr/>
          </p:nvSpPr>
          <p:spPr>
            <a:xfrm>
              <a:off x="454493" y="246115"/>
              <a:ext cx="7201671" cy="2623252"/>
            </a:xfrm>
            <a:prstGeom prst="rect">
              <a:avLst/>
            </a:prstGeom>
            <a:solidFill>
              <a:srgbClr val="E8ECF8"/>
            </a:solidFill>
            <a:ln w="25400" cap="flat">
              <a:solidFill>
                <a:srgbClr val="223366"/>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146" name="Rectangle 1"/>
            <p:cNvSpPr/>
            <p:nvPr/>
          </p:nvSpPr>
          <p:spPr>
            <a:xfrm>
              <a:off x="0" y="-2"/>
              <a:ext cx="697426" cy="3161657"/>
            </a:xfrm>
            <a:prstGeom prst="rect">
              <a:avLst/>
            </a:prstGeom>
            <a:solidFill>
              <a:srgbClr val="223366"/>
            </a:solidFill>
            <a:ln w="25400" cap="flat">
              <a:solidFill>
                <a:srgbClr val="223366"/>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147" name="TextBox 5"/>
            <p:cNvSpPr txBox="1"/>
            <p:nvPr/>
          </p:nvSpPr>
          <p:spPr>
            <a:xfrm>
              <a:off x="1937229" y="498005"/>
              <a:ext cx="4409153" cy="283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defRPr sz="2000" b="1">
                  <a:solidFill>
                    <a:srgbClr val="223366"/>
                  </a:solidFill>
                </a:defRPr>
              </a:lvl1pPr>
            </a:lstStyle>
            <a:p>
              <a:r>
                <a:t>CAPSTONE PROJECT SHOWCASE</a:t>
              </a:r>
            </a:p>
          </p:txBody>
        </p:sp>
        <p:sp>
          <p:nvSpPr>
            <p:cNvPr id="148" name="TextBox 7"/>
            <p:cNvSpPr txBox="1"/>
            <p:nvPr/>
          </p:nvSpPr>
          <p:spPr>
            <a:xfrm>
              <a:off x="977447" y="2106788"/>
              <a:ext cx="6328716" cy="4774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lnSpc>
                  <a:spcPts val="1900"/>
                </a:lnSpc>
                <a:defRPr sz="1600">
                  <a:solidFill>
                    <a:srgbClr val="191919"/>
                  </a:solidFill>
                </a:defRPr>
              </a:lvl1pPr>
            </a:lstStyle>
            <a:p>
              <a:r>
                <a:t>Abstract | Problem Statement | Project Overview | Proposed Solution | Technology Used | Modelling &amp; Results | Conclusion | Q&amp;A</a:t>
              </a:r>
            </a:p>
          </p:txBody>
        </p:sp>
        <p:sp>
          <p:nvSpPr>
            <p:cNvPr id="149" name="TextBox 10"/>
            <p:cNvSpPr txBox="1"/>
            <p:nvPr/>
          </p:nvSpPr>
          <p:spPr>
            <a:xfrm>
              <a:off x="1480090" y="1209451"/>
              <a:ext cx="5323432" cy="482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lnSpc>
                  <a:spcPts val="1900"/>
                </a:lnSpc>
                <a:defRPr sz="1600"/>
              </a:pPr>
              <a:r>
                <a:t>Project Title</a:t>
              </a:r>
              <a:endParaRPr sz="1800"/>
            </a:p>
            <a:p>
              <a:pPr algn="ctr">
                <a:lnSpc>
                  <a:spcPts val="1900"/>
                </a:lnSpc>
                <a:defRPr sz="1800" b="1"/>
              </a:pPr>
              <a:r>
                <a:t>Customer Segmentation Model using Python</a:t>
              </a:r>
              <a:r>
                <a:rPr sz="1600"/>
                <a:t>    </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Box 2"/>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Abstract</a:t>
            </a:r>
          </a:p>
        </p:txBody>
      </p:sp>
      <p:grpSp>
        <p:nvGrpSpPr>
          <p:cNvPr id="173" name="Group 28"/>
          <p:cNvGrpSpPr/>
          <p:nvPr/>
        </p:nvGrpSpPr>
        <p:grpSpPr>
          <a:xfrm>
            <a:off x="735882" y="1338241"/>
            <a:ext cx="7719942" cy="3323614"/>
            <a:chOff x="0" y="-1"/>
            <a:chExt cx="7719941" cy="3323612"/>
          </a:xfrm>
        </p:grpSpPr>
        <p:grpSp>
          <p:nvGrpSpPr>
            <p:cNvPr id="157" name="Group 27"/>
            <p:cNvGrpSpPr/>
            <p:nvPr/>
          </p:nvGrpSpPr>
          <p:grpSpPr>
            <a:xfrm>
              <a:off x="-1" y="-2"/>
              <a:ext cx="7719942" cy="643471"/>
              <a:chOff x="0" y="0"/>
              <a:chExt cx="7719941" cy="643469"/>
            </a:xfrm>
          </p:grpSpPr>
          <p:sp>
            <p:nvSpPr>
              <p:cNvPr id="153" name="Rectangle 3"/>
              <p:cNvSpPr/>
              <p:nvPr/>
            </p:nvSpPr>
            <p:spPr>
              <a:xfrm>
                <a:off x="660399" y="0"/>
                <a:ext cx="7059543" cy="643468"/>
              </a:xfrm>
              <a:prstGeom prst="rect">
                <a:avLst/>
              </a:prstGeom>
              <a:solidFill>
                <a:srgbClr val="BAF8FF"/>
              </a:solidFill>
              <a:ln w="12700" cap="flat">
                <a:solidFill>
                  <a:srgbClr val="31EBFF"/>
                </a:solidFill>
                <a:prstDash val="solid"/>
                <a:round/>
              </a:ln>
              <a:effectLst/>
            </p:spPr>
            <p:txBody>
              <a:bodyPr wrap="square" lIns="45718" tIns="45718" rIns="45718" bIns="45718" numCol="1" anchor="ctr">
                <a:noAutofit/>
              </a:bodyPr>
              <a:lstStyle/>
              <a:p>
                <a:endParaRPr/>
              </a:p>
            </p:txBody>
          </p:sp>
          <p:grpSp>
            <p:nvGrpSpPr>
              <p:cNvPr id="156" name="Rectangle: Rounded Corners 4"/>
              <p:cNvGrpSpPr/>
              <p:nvPr/>
            </p:nvGrpSpPr>
            <p:grpSpPr>
              <a:xfrm>
                <a:off x="0" y="0"/>
                <a:ext cx="677336" cy="643470"/>
                <a:chOff x="0" y="0"/>
                <a:chExt cx="677335" cy="643469"/>
              </a:xfrm>
            </p:grpSpPr>
            <p:sp>
              <p:nvSpPr>
                <p:cNvPr id="154" name="Rounded Rectangle"/>
                <p:cNvSpPr/>
                <p:nvPr/>
              </p:nvSpPr>
              <p:spPr>
                <a:xfrm>
                  <a:off x="0" y="-1"/>
                  <a:ext cx="677336" cy="643471"/>
                </a:xfrm>
                <a:prstGeom prst="roundRect">
                  <a:avLst>
                    <a:gd name="adj" fmla="val 16667"/>
                  </a:avLst>
                </a:prstGeom>
                <a:solidFill>
                  <a:srgbClr val="00717D"/>
                </a:solidFill>
                <a:ln w="12700" cap="flat">
                  <a:solidFill>
                    <a:srgbClr val="00717D"/>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155" name="1"/>
                <p:cNvSpPr txBox="1"/>
                <p:nvPr/>
              </p:nvSpPr>
              <p:spPr>
                <a:xfrm>
                  <a:off x="83481" y="177321"/>
                  <a:ext cx="510373" cy="2888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1</a:t>
                  </a:r>
                </a:p>
              </p:txBody>
            </p:sp>
          </p:grpSp>
        </p:grpSp>
        <p:grpSp>
          <p:nvGrpSpPr>
            <p:cNvPr id="162" name="Group 26"/>
            <p:cNvGrpSpPr/>
            <p:nvPr/>
          </p:nvGrpSpPr>
          <p:grpSpPr>
            <a:xfrm>
              <a:off x="-1" y="893378"/>
              <a:ext cx="7719942" cy="643471"/>
              <a:chOff x="0" y="0"/>
              <a:chExt cx="7719941" cy="643470"/>
            </a:xfrm>
          </p:grpSpPr>
          <p:sp>
            <p:nvSpPr>
              <p:cNvPr id="158" name="Rectangle 16"/>
              <p:cNvSpPr/>
              <p:nvPr/>
            </p:nvSpPr>
            <p:spPr>
              <a:xfrm>
                <a:off x="660399" y="0"/>
                <a:ext cx="7059542" cy="643468"/>
              </a:xfrm>
              <a:prstGeom prst="rect">
                <a:avLst/>
              </a:prstGeom>
              <a:solidFill>
                <a:srgbClr val="DEDEDE"/>
              </a:solidFill>
              <a:ln w="12700" cap="flat">
                <a:solidFill>
                  <a:srgbClr val="9B9B9B"/>
                </a:solidFill>
                <a:prstDash val="solid"/>
                <a:round/>
              </a:ln>
              <a:effectLst/>
            </p:spPr>
            <p:txBody>
              <a:bodyPr wrap="square" lIns="45718" tIns="45718" rIns="45718" bIns="45718" numCol="1" anchor="ctr">
                <a:noAutofit/>
              </a:bodyPr>
              <a:lstStyle/>
              <a:p>
                <a:endParaRPr/>
              </a:p>
            </p:txBody>
          </p:sp>
          <p:grpSp>
            <p:nvGrpSpPr>
              <p:cNvPr id="161" name="Rectangle: Rounded Corners 17"/>
              <p:cNvGrpSpPr/>
              <p:nvPr/>
            </p:nvGrpSpPr>
            <p:grpSpPr>
              <a:xfrm>
                <a:off x="-1" y="-1"/>
                <a:ext cx="677337" cy="643472"/>
                <a:chOff x="0" y="0"/>
                <a:chExt cx="677335" cy="643470"/>
              </a:xfrm>
            </p:grpSpPr>
            <p:sp>
              <p:nvSpPr>
                <p:cNvPr id="159" name="Rounded Rectangle"/>
                <p:cNvSpPr/>
                <p:nvPr/>
              </p:nvSpPr>
              <p:spPr>
                <a:xfrm>
                  <a:off x="0" y="-1"/>
                  <a:ext cx="677336" cy="643472"/>
                </a:xfrm>
                <a:prstGeom prst="roundRect">
                  <a:avLst>
                    <a:gd name="adj" fmla="val 16667"/>
                  </a:avLst>
                </a:prstGeom>
                <a:solidFill>
                  <a:srgbClr val="434343"/>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0" name="2"/>
                <p:cNvSpPr txBox="1"/>
                <p:nvPr/>
              </p:nvSpPr>
              <p:spPr>
                <a:xfrm>
                  <a:off x="77131" y="177321"/>
                  <a:ext cx="523073" cy="2888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2</a:t>
                  </a:r>
                </a:p>
              </p:txBody>
            </p:sp>
          </p:grpSp>
        </p:grpSp>
        <p:grpSp>
          <p:nvGrpSpPr>
            <p:cNvPr id="167" name="Group 25"/>
            <p:cNvGrpSpPr/>
            <p:nvPr/>
          </p:nvGrpSpPr>
          <p:grpSpPr>
            <a:xfrm>
              <a:off x="-1" y="1786758"/>
              <a:ext cx="7719942" cy="643473"/>
              <a:chOff x="0" y="0"/>
              <a:chExt cx="7719941" cy="643471"/>
            </a:xfrm>
          </p:grpSpPr>
          <p:sp>
            <p:nvSpPr>
              <p:cNvPr id="163" name="Rectangle 19"/>
              <p:cNvSpPr/>
              <p:nvPr/>
            </p:nvSpPr>
            <p:spPr>
              <a:xfrm>
                <a:off x="660399" y="-1"/>
                <a:ext cx="7059542" cy="643471"/>
              </a:xfrm>
              <a:prstGeom prst="rect">
                <a:avLst/>
              </a:prstGeom>
              <a:solidFill>
                <a:srgbClr val="BAF8FF"/>
              </a:solidFill>
              <a:ln w="12700" cap="flat">
                <a:solidFill>
                  <a:srgbClr val="31EBFF"/>
                </a:solidFill>
                <a:prstDash val="solid"/>
                <a:round/>
              </a:ln>
              <a:effectLst/>
            </p:spPr>
            <p:txBody>
              <a:bodyPr wrap="square" lIns="45718" tIns="45718" rIns="45718" bIns="45718" numCol="1" anchor="ctr">
                <a:noAutofit/>
              </a:bodyPr>
              <a:lstStyle/>
              <a:p>
                <a:endParaRPr/>
              </a:p>
            </p:txBody>
          </p:sp>
          <p:grpSp>
            <p:nvGrpSpPr>
              <p:cNvPr id="166" name="Rectangle: Rounded Corners 20"/>
              <p:cNvGrpSpPr/>
              <p:nvPr/>
            </p:nvGrpSpPr>
            <p:grpSpPr>
              <a:xfrm>
                <a:off x="-1" y="-1"/>
                <a:ext cx="677337" cy="643473"/>
                <a:chOff x="0" y="0"/>
                <a:chExt cx="677335" cy="643471"/>
              </a:xfrm>
            </p:grpSpPr>
            <p:sp>
              <p:nvSpPr>
                <p:cNvPr id="164" name="Rounded Rectangle"/>
                <p:cNvSpPr/>
                <p:nvPr/>
              </p:nvSpPr>
              <p:spPr>
                <a:xfrm>
                  <a:off x="0" y="-1"/>
                  <a:ext cx="677336" cy="643473"/>
                </a:xfrm>
                <a:prstGeom prst="roundRect">
                  <a:avLst>
                    <a:gd name="adj" fmla="val 16667"/>
                  </a:avLst>
                </a:prstGeom>
                <a:solidFill>
                  <a:srgbClr val="00717D"/>
                </a:solidFill>
                <a:ln w="12700" cap="flat">
                  <a:solidFill>
                    <a:srgbClr val="00717D"/>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165" name="3"/>
                <p:cNvSpPr txBox="1"/>
                <p:nvPr/>
              </p:nvSpPr>
              <p:spPr>
                <a:xfrm>
                  <a:off x="83481" y="177321"/>
                  <a:ext cx="510373" cy="2888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3</a:t>
                  </a:r>
                </a:p>
              </p:txBody>
            </p:sp>
          </p:grpSp>
        </p:grpSp>
        <p:grpSp>
          <p:nvGrpSpPr>
            <p:cNvPr id="172" name="Group 24"/>
            <p:cNvGrpSpPr/>
            <p:nvPr/>
          </p:nvGrpSpPr>
          <p:grpSpPr>
            <a:xfrm>
              <a:off x="-1" y="2680140"/>
              <a:ext cx="7719942" cy="643472"/>
              <a:chOff x="0" y="0"/>
              <a:chExt cx="7719941" cy="643470"/>
            </a:xfrm>
          </p:grpSpPr>
          <p:sp>
            <p:nvSpPr>
              <p:cNvPr id="168" name="Rectangle 22"/>
              <p:cNvSpPr/>
              <p:nvPr/>
            </p:nvSpPr>
            <p:spPr>
              <a:xfrm>
                <a:off x="660399" y="0"/>
                <a:ext cx="7059542" cy="643468"/>
              </a:xfrm>
              <a:prstGeom prst="rect">
                <a:avLst/>
              </a:prstGeom>
              <a:solidFill>
                <a:srgbClr val="DEDEDE"/>
              </a:solidFill>
              <a:ln w="12700" cap="flat">
                <a:solidFill>
                  <a:srgbClr val="9B9B9B"/>
                </a:solidFill>
                <a:prstDash val="solid"/>
                <a:round/>
              </a:ln>
              <a:effectLst/>
            </p:spPr>
            <p:txBody>
              <a:bodyPr wrap="square" lIns="45718" tIns="45718" rIns="45718" bIns="45718" numCol="1" anchor="ctr">
                <a:noAutofit/>
              </a:bodyPr>
              <a:lstStyle/>
              <a:p>
                <a:endParaRPr/>
              </a:p>
            </p:txBody>
          </p:sp>
          <p:grpSp>
            <p:nvGrpSpPr>
              <p:cNvPr id="171" name="Rectangle: Rounded Corners 23"/>
              <p:cNvGrpSpPr/>
              <p:nvPr/>
            </p:nvGrpSpPr>
            <p:grpSpPr>
              <a:xfrm>
                <a:off x="-1" y="-1"/>
                <a:ext cx="677337" cy="643472"/>
                <a:chOff x="0" y="0"/>
                <a:chExt cx="677335" cy="643470"/>
              </a:xfrm>
            </p:grpSpPr>
            <p:sp>
              <p:nvSpPr>
                <p:cNvPr id="169" name="Rounded Rectangle"/>
                <p:cNvSpPr/>
                <p:nvPr/>
              </p:nvSpPr>
              <p:spPr>
                <a:xfrm>
                  <a:off x="0" y="-1"/>
                  <a:ext cx="677336" cy="643472"/>
                </a:xfrm>
                <a:prstGeom prst="roundRect">
                  <a:avLst>
                    <a:gd name="adj" fmla="val 16667"/>
                  </a:avLst>
                </a:prstGeom>
                <a:solidFill>
                  <a:srgbClr val="434343"/>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70" name="4"/>
                <p:cNvSpPr txBox="1"/>
                <p:nvPr/>
              </p:nvSpPr>
              <p:spPr>
                <a:xfrm>
                  <a:off x="77131" y="177321"/>
                  <a:ext cx="523073" cy="2888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4</a:t>
                  </a:r>
                </a:p>
              </p:txBody>
            </p:sp>
          </p:grpSp>
        </p:grpSp>
      </p:grpSp>
      <p:sp>
        <p:nvSpPr>
          <p:cNvPr id="174" name="Customer segmentation is a crucial aspect of marketing and business strategy, allowing companies to better understand and target different groups of customers with tailored approaches."/>
          <p:cNvSpPr txBox="1"/>
          <p:nvPr/>
        </p:nvSpPr>
        <p:spPr>
          <a:xfrm>
            <a:off x="1439069" y="1336891"/>
            <a:ext cx="7012362" cy="4470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defTabSz="457200">
              <a:spcBef>
                <a:spcPts val="2000"/>
              </a:spcBef>
              <a:defRPr sz="1200">
                <a:solidFill>
                  <a:schemeClr val="accent2">
                    <a:lumOff val="-2588"/>
                  </a:schemeClr>
                </a:solidFill>
                <a:latin typeface="+mn-lt"/>
                <a:ea typeface="+mn-ea"/>
                <a:cs typeface="+mn-cs"/>
                <a:sym typeface="Helvetica"/>
              </a:defRPr>
            </a:lvl1pPr>
          </a:lstStyle>
          <a:p>
            <a:r>
              <a:t>Customer segmentation is a fundamental aspect of marketing strategy, aiming to divide a heterogeneous customer base into more manageable and targeted groups. </a:t>
            </a:r>
          </a:p>
        </p:txBody>
      </p:sp>
      <p:sp>
        <p:nvSpPr>
          <p:cNvPr id="175" name="The process involves several key steps. First, we collect relevant data about customers, which may include demographic information, purchase history, cancelled transactions, and more. Next, we preprocess the data to handle missing values, scale features,"/>
          <p:cNvSpPr txBox="1"/>
          <p:nvPr/>
        </p:nvSpPr>
        <p:spPr>
          <a:xfrm>
            <a:off x="1439069" y="2259330"/>
            <a:ext cx="7012362" cy="447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defTabSz="457200">
              <a:spcBef>
                <a:spcPts val="2000"/>
              </a:spcBef>
              <a:defRPr sz="1200">
                <a:solidFill>
                  <a:schemeClr val="accent2">
                    <a:lumOff val="-2588"/>
                  </a:schemeClr>
                </a:solidFill>
                <a:latin typeface="+mn-lt"/>
                <a:ea typeface="+mn-ea"/>
                <a:cs typeface="+mn-cs"/>
                <a:sym typeface="Helvetica"/>
              </a:defRPr>
            </a:lvl1pPr>
          </a:lstStyle>
          <a:p>
            <a:r>
              <a:t>The model incorporates various data sources, including transactional data, demographic information, and customer interactions.</a:t>
            </a:r>
          </a:p>
        </p:txBody>
      </p:sp>
      <p:sp>
        <p:nvSpPr>
          <p:cNvPr id="176" name="With the preprocessed data, we visualize and derive more important results and values necessary for better understanding of behavior of customers and their patterns."/>
          <p:cNvSpPr txBox="1"/>
          <p:nvPr/>
        </p:nvSpPr>
        <p:spPr>
          <a:xfrm>
            <a:off x="1439069" y="3135976"/>
            <a:ext cx="7012362" cy="447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defTabSz="457200">
              <a:spcBef>
                <a:spcPts val="2000"/>
              </a:spcBef>
              <a:defRPr sz="1200">
                <a:solidFill>
                  <a:schemeClr val="accent2">
                    <a:lumOff val="-2588"/>
                  </a:schemeClr>
                </a:solidFill>
                <a:latin typeface="+mn-lt"/>
                <a:ea typeface="+mn-ea"/>
                <a:cs typeface="+mn-cs"/>
                <a:sym typeface="Helvetica"/>
              </a:defRPr>
            </a:lvl1pPr>
          </a:lstStyle>
          <a:p>
            <a:r>
              <a:t>Using the prepared data, we generate visual representations and extract key insights and metrics essential for gaining a clearer understanding of customer behavior and trends.</a:t>
            </a:r>
          </a:p>
        </p:txBody>
      </p:sp>
      <p:sp>
        <p:nvSpPr>
          <p:cNvPr id="177" name="Next we visualized the data, from various aspects of missing values and their co-relation with each other before deploying the clustering model, and further building a recommendation system around it."/>
          <p:cNvSpPr txBox="1"/>
          <p:nvPr/>
        </p:nvSpPr>
        <p:spPr>
          <a:xfrm>
            <a:off x="1439069" y="4035519"/>
            <a:ext cx="7012362" cy="624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defTabSz="457200">
              <a:spcBef>
                <a:spcPts val="2000"/>
              </a:spcBef>
              <a:defRPr sz="1200">
                <a:solidFill>
                  <a:schemeClr val="accent2">
                    <a:lumOff val="-2588"/>
                  </a:schemeClr>
                </a:solidFill>
                <a:latin typeface="+mn-lt"/>
                <a:ea typeface="+mn-ea"/>
                <a:cs typeface="+mn-cs"/>
                <a:sym typeface="Helvetica"/>
              </a:defRPr>
            </a:lvl1pPr>
          </a:lstStyle>
          <a:p>
            <a:r>
              <a:t>Afterward, we visualized the data, examining missing values and their interrelationships from multiple perspectives, prior to implementing the clustering model. Subsequently, we proceeded to construct a recommendation system based on these insights.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Box 8"/>
          <p:cNvSpPr txBox="1"/>
          <p:nvPr/>
        </p:nvSpPr>
        <p:spPr>
          <a:xfrm>
            <a:off x="188214" y="1284892"/>
            <a:ext cx="4967087" cy="898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173736" indent="-173736">
              <a:spcBef>
                <a:spcPts val="800"/>
              </a:spcBef>
              <a:buClr>
                <a:srgbClr val="000000"/>
              </a:buClr>
              <a:buSzPct val="100000"/>
              <a:buFont typeface="Arial"/>
              <a:buChar char="•"/>
            </a:lvl1pPr>
          </a:lstStyle>
          <a:p>
            <a:r>
              <a:t>developing a clear understanding of their customer base's distinct preferences, behaviors, and needs, businesses struggle to tailor their marketing strategies and offerings appropriately.</a:t>
            </a:r>
          </a:p>
        </p:txBody>
      </p:sp>
      <p:sp>
        <p:nvSpPr>
          <p:cNvPr id="180" name="TextBox 1"/>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Problem Statement</a:t>
            </a:r>
          </a:p>
        </p:txBody>
      </p:sp>
      <p:grpSp>
        <p:nvGrpSpPr>
          <p:cNvPr id="183" name="Group 2"/>
          <p:cNvGrpSpPr/>
          <p:nvPr/>
        </p:nvGrpSpPr>
        <p:grpSpPr>
          <a:xfrm>
            <a:off x="5699883" y="1288465"/>
            <a:ext cx="3189306" cy="2766860"/>
            <a:chOff x="0" y="-1"/>
            <a:chExt cx="3189304" cy="2766858"/>
          </a:xfrm>
        </p:grpSpPr>
        <p:pic>
          <p:nvPicPr>
            <p:cNvPr id="181" name="Picture 3" descr="Picture 3"/>
            <p:cNvPicPr>
              <a:picLocks noChangeAspect="1"/>
            </p:cNvPicPr>
            <p:nvPr/>
          </p:nvPicPr>
          <p:blipFill>
            <a:blip r:embed="rId2"/>
            <a:srcRect l="11111" t="10028" r="10940" b="11567"/>
            <a:stretch>
              <a:fillRect/>
            </a:stretch>
          </p:blipFill>
          <p:spPr>
            <a:xfrm>
              <a:off x="642233" y="-2"/>
              <a:ext cx="2547072" cy="2679249"/>
            </a:xfrm>
            <a:prstGeom prst="rect">
              <a:avLst/>
            </a:prstGeom>
            <a:ln w="12700" cap="flat">
              <a:noFill/>
              <a:miter lim="400000"/>
            </a:ln>
            <a:effectLst/>
          </p:spPr>
        </p:pic>
        <p:pic>
          <p:nvPicPr>
            <p:cNvPr id="182" name="Picture 4" descr="Picture 4"/>
            <p:cNvPicPr>
              <a:picLocks noChangeAspect="1"/>
            </p:cNvPicPr>
            <p:nvPr/>
          </p:nvPicPr>
          <p:blipFill>
            <a:blip r:embed="rId3"/>
            <a:srcRect b="46"/>
            <a:stretch>
              <a:fillRect/>
            </a:stretch>
          </p:blipFill>
          <p:spPr>
            <a:xfrm>
              <a:off x="0" y="1056053"/>
              <a:ext cx="1655454" cy="1710805"/>
            </a:xfrm>
            <a:prstGeom prst="rect">
              <a:avLst/>
            </a:prstGeom>
            <a:ln w="12700" cap="flat">
              <a:noFill/>
              <a:miter lim="400000"/>
            </a:ln>
            <a:effectLst/>
          </p:spPr>
        </p:pic>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Box 1"/>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Project Overview</a:t>
            </a:r>
          </a:p>
        </p:txBody>
      </p:sp>
      <p:sp>
        <p:nvSpPr>
          <p:cNvPr id="186" name="TextBox 2"/>
          <p:cNvSpPr txBox="1"/>
          <p:nvPr/>
        </p:nvSpPr>
        <p:spPr>
          <a:xfrm>
            <a:off x="189524" y="1142014"/>
            <a:ext cx="4963583" cy="11016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173736" indent="-173736">
              <a:spcBef>
                <a:spcPts val="800"/>
              </a:spcBef>
              <a:buClr>
                <a:srgbClr val="000000"/>
              </a:buClr>
              <a:buSzPct val="100000"/>
              <a:buFont typeface="Arial"/>
              <a:buChar char="•"/>
              <a:defRPr b="1"/>
            </a:lvl1pPr>
          </a:lstStyle>
          <a:p>
            <a:r>
              <a:t>Develop a robust customer segmentation model: Utilize advanced machine learning and data analytics techniques to accurately categorize customers into meaningful segments based on demographic, transactional, and behavioral attributes.</a:t>
            </a:r>
          </a:p>
        </p:txBody>
      </p:sp>
      <p:pic>
        <p:nvPicPr>
          <p:cNvPr id="187" name="Picture 4" descr="Picture 4"/>
          <p:cNvPicPr>
            <a:picLocks noChangeAspect="1"/>
          </p:cNvPicPr>
          <p:nvPr/>
        </p:nvPicPr>
        <p:blipFill>
          <a:blip r:embed="rId2"/>
          <a:srcRect r="18"/>
          <a:stretch>
            <a:fillRect/>
          </a:stretch>
        </p:blipFill>
        <p:spPr>
          <a:xfrm>
            <a:off x="5419077" y="1360299"/>
            <a:ext cx="3453704" cy="274718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Box 1"/>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Proposed Solution</a:t>
            </a:r>
          </a:p>
        </p:txBody>
      </p:sp>
      <p:sp>
        <p:nvSpPr>
          <p:cNvPr id="190" name="TextBox 2"/>
          <p:cNvSpPr txBox="1"/>
          <p:nvPr/>
        </p:nvSpPr>
        <p:spPr>
          <a:xfrm>
            <a:off x="172715" y="1134563"/>
            <a:ext cx="8375375" cy="26256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173736" indent="-173736">
              <a:spcBef>
                <a:spcPts val="800"/>
              </a:spcBef>
              <a:buClr>
                <a:srgbClr val="000000"/>
              </a:buClr>
              <a:buSzPct val="100000"/>
              <a:buFont typeface="Arial"/>
              <a:buChar char="•"/>
            </a:pPr>
            <a:r>
              <a:t>Data Collection and Preprocessing:</a:t>
            </a:r>
          </a:p>
          <a:p>
            <a:pPr marL="173736" indent="-173736">
              <a:spcBef>
                <a:spcPts val="800"/>
              </a:spcBef>
              <a:buClr>
                <a:srgbClr val="000000"/>
              </a:buClr>
              <a:buSzPct val="100000"/>
              <a:buFont typeface="Arial"/>
              <a:buChar char="•"/>
            </a:pPr>
            <a:r>
              <a:t>Retrieve pertinent data from the dataset and eliminate any missing values through data cleaning procedures.</a:t>
            </a:r>
          </a:p>
          <a:p>
            <a:pPr marL="173736" indent="-173736">
              <a:spcBef>
                <a:spcPts val="800"/>
              </a:spcBef>
              <a:buClr>
                <a:srgbClr val="000000"/>
              </a:buClr>
              <a:buSzPct val="100000"/>
              <a:buFont typeface="Arial"/>
              <a:buChar char="•"/>
            </a:pPr>
            <a:r>
              <a:t>Feature Engineering:</a:t>
            </a:r>
          </a:p>
          <a:p>
            <a:pPr marL="173736" indent="-173736">
              <a:spcBef>
                <a:spcPts val="800"/>
              </a:spcBef>
              <a:buClr>
                <a:srgbClr val="000000"/>
              </a:buClr>
              <a:buSzPct val="100000"/>
              <a:buFont typeface="Arial"/>
              <a:buChar char="•"/>
            </a:pPr>
            <a:r>
              <a:t>Utilize the refined dataset to generate additional valuable insights about the customers.</a:t>
            </a:r>
          </a:p>
          <a:p>
            <a:pPr marL="173736" indent="-173736">
              <a:spcBef>
                <a:spcPts val="800"/>
              </a:spcBef>
              <a:buClr>
                <a:srgbClr val="000000"/>
              </a:buClr>
              <a:buSzPct val="100000"/>
              <a:buFont typeface="Arial"/>
              <a:buChar char="•"/>
            </a:pPr>
            <a:r>
              <a:t>Scaling and Dimensionality Reduction:</a:t>
            </a:r>
          </a:p>
          <a:p>
            <a:pPr marL="173736" indent="-173736">
              <a:spcBef>
                <a:spcPts val="800"/>
              </a:spcBef>
              <a:buClr>
                <a:srgbClr val="000000"/>
              </a:buClr>
              <a:buSzPct val="100000"/>
              <a:buFont typeface="Arial"/>
              <a:buChar char="•"/>
            </a:pPr>
            <a:r>
              <a:t>Condense the dataset within a specified scope to expedite and optimize training processes.</a:t>
            </a:r>
          </a:p>
          <a:p>
            <a:pPr marL="173736" indent="-173736">
              <a:spcBef>
                <a:spcPts val="800"/>
              </a:spcBef>
              <a:buClr>
                <a:srgbClr val="000000"/>
              </a:buClr>
              <a:buSzPct val="100000"/>
              <a:buFont typeface="Arial"/>
              <a:buChar cha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Box 1"/>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Technology used</a:t>
            </a:r>
          </a:p>
        </p:txBody>
      </p:sp>
      <p:sp>
        <p:nvSpPr>
          <p:cNvPr id="193" name="TextBox 2"/>
          <p:cNvSpPr txBox="1"/>
          <p:nvPr/>
        </p:nvSpPr>
        <p:spPr>
          <a:xfrm>
            <a:off x="452281" y="1083221"/>
            <a:ext cx="4353565" cy="1812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173736" indent="-173736">
              <a:spcBef>
                <a:spcPts val="800"/>
              </a:spcBef>
              <a:buClr>
                <a:srgbClr val="000000"/>
              </a:buClr>
              <a:buSzPct val="100000"/>
              <a:buFont typeface="Arial"/>
              <a:buChar char="•"/>
            </a:pPr>
            <a:r>
              <a:t>Numpy</a:t>
            </a:r>
          </a:p>
          <a:p>
            <a:pPr marL="173736" indent="-173736">
              <a:spcBef>
                <a:spcPts val="800"/>
              </a:spcBef>
              <a:buClr>
                <a:srgbClr val="000000"/>
              </a:buClr>
              <a:buSzPct val="100000"/>
              <a:buFont typeface="Arial"/>
              <a:buChar char="•"/>
            </a:pPr>
            <a:r>
              <a:t>Pandas</a:t>
            </a:r>
          </a:p>
          <a:p>
            <a:pPr marL="173736" indent="-173736">
              <a:spcBef>
                <a:spcPts val="800"/>
              </a:spcBef>
              <a:buClr>
                <a:srgbClr val="000000"/>
              </a:buClr>
              <a:buSzPct val="100000"/>
              <a:buFont typeface="Arial"/>
              <a:buChar char="•"/>
            </a:pPr>
            <a:r>
              <a:t>MatplotLib</a:t>
            </a:r>
          </a:p>
          <a:p>
            <a:pPr marL="173736" indent="-173736">
              <a:spcBef>
                <a:spcPts val="800"/>
              </a:spcBef>
              <a:buClr>
                <a:srgbClr val="000000"/>
              </a:buClr>
              <a:buSzPct val="100000"/>
              <a:buFont typeface="Arial"/>
              <a:buChar char="•"/>
            </a:pPr>
            <a:r>
              <a:t>SKLearn (SciKit Learn)</a:t>
            </a:r>
          </a:p>
          <a:p>
            <a:pPr marL="173736" indent="-173736">
              <a:spcBef>
                <a:spcPts val="800"/>
              </a:spcBef>
              <a:buClr>
                <a:srgbClr val="000000"/>
              </a:buClr>
              <a:buSzPct val="100000"/>
              <a:buFont typeface="Arial"/>
              <a:buChar char="•"/>
            </a:pPr>
            <a:r>
              <a:t>Seaborn</a:t>
            </a:r>
          </a:p>
          <a:p>
            <a:pPr marL="173736" indent="-173736">
              <a:spcBef>
                <a:spcPts val="800"/>
              </a:spcBef>
              <a:buClr>
                <a:srgbClr val="000000"/>
              </a:buClr>
              <a:buSzPct val="100000"/>
              <a:buFont typeface="Arial"/>
              <a:buChar char="•"/>
            </a:pPr>
            <a:r>
              <a:t>Clustering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402CD5B-3B84-5E61-0776-0370A3F73BC1}"/>
              </a:ext>
            </a:extLst>
          </p:cNvPr>
          <p:cNvSpPr txBox="1"/>
          <p:nvPr/>
        </p:nvSpPr>
        <p:spPr>
          <a:xfrm>
            <a:off x="1456841" y="1243419"/>
            <a:ext cx="6548034" cy="2246769"/>
          </a:xfrm>
          <a:prstGeom prst="rect">
            <a:avLst/>
          </a:prstGeom>
          <a:noFill/>
        </p:spPr>
        <p:txBody>
          <a:bodyPr wrap="square">
            <a:spAutoFit/>
          </a:bodyPr>
          <a:lstStyle/>
          <a:p>
            <a:endParaRPr lang="en-IN" dirty="0"/>
          </a:p>
          <a:p>
            <a:r>
              <a:rPr lang="en-IN" dirty="0"/>
              <a:t>In the modelling phase, we meticulously cleaned and pre-processed the transactional dataset sourced from a UK-based retailer. Leveraging Python's Pandas library, we addressed missing values, duplicates, and outliers to ensure data integrity. Following this, we embarked on feature engineering, where we crafted customer-centric attributes such as purchase frequency, total spending, and product category preferences. These features were designed to capture the nuances of customer behaviour, laying a solid foundation for subsequent analysis.</a:t>
            </a:r>
          </a:p>
          <a:p>
            <a:endParaRPr lang="en-IN" dirty="0"/>
          </a:p>
        </p:txBody>
      </p:sp>
      <p:pic>
        <p:nvPicPr>
          <p:cNvPr id="7" name="Picture 6">
            <a:extLst>
              <a:ext uri="{FF2B5EF4-FFF2-40B4-BE49-F238E27FC236}">
                <a16:creationId xmlns:a16="http://schemas.microsoft.com/office/drawing/2014/main" id="{569B0A12-F1D9-577A-9AE7-1928A7BBD4B5}"/>
              </a:ext>
            </a:extLst>
          </p:cNvPr>
          <p:cNvPicPr>
            <a:picLocks noChangeAspect="1"/>
          </p:cNvPicPr>
          <p:nvPr/>
        </p:nvPicPr>
        <p:blipFill>
          <a:blip r:embed="rId3"/>
          <a:stretch>
            <a:fillRect/>
          </a:stretch>
        </p:blipFill>
        <p:spPr>
          <a:xfrm>
            <a:off x="3092605" y="3055434"/>
            <a:ext cx="2839844" cy="1671552"/>
          </a:xfrm>
          <a:prstGeom prst="rect">
            <a:avLst/>
          </a:prstGeom>
        </p:spPr>
      </p:pic>
    </p:spTree>
    <p:extLst>
      <p:ext uri="{BB962C8B-B14F-4D97-AF65-F5344CB8AC3E}">
        <p14:creationId xmlns:p14="http://schemas.microsoft.com/office/powerpoint/2010/main" val="31047661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Box 4"/>
          <p:cNvSpPr txBox="1"/>
          <p:nvPr/>
        </p:nvSpPr>
        <p:spPr>
          <a:xfrm>
            <a:off x="189652" y="683683"/>
            <a:ext cx="433663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solidFill>
                  <a:srgbClr val="213163"/>
                </a:solidFill>
              </a:defRPr>
            </a:lvl1pPr>
          </a:lstStyle>
          <a:p>
            <a:r>
              <a:t>Modelling &amp; Result</a:t>
            </a:r>
          </a:p>
        </p:txBody>
      </p:sp>
      <p:pic>
        <p:nvPicPr>
          <p:cNvPr id="196" name="pasted-movie.png" descr="pasted-movie.png"/>
          <p:cNvPicPr>
            <a:picLocks noChangeAspect="1"/>
          </p:cNvPicPr>
          <p:nvPr/>
        </p:nvPicPr>
        <p:blipFill>
          <a:blip r:embed="rId2"/>
          <a:stretch>
            <a:fillRect/>
          </a:stretch>
        </p:blipFill>
        <p:spPr>
          <a:xfrm>
            <a:off x="1317159" y="1680244"/>
            <a:ext cx="6509682" cy="257164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422</Words>
  <Application>Microsoft Office PowerPoint</Application>
  <PresentationFormat>On-screen Show (16:9)</PresentationFormat>
  <Paragraphs>48</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Helvetica Neue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 AGARWAL</dc:creator>
  <cp:lastModifiedBy>Vansh Agarwal</cp:lastModifiedBy>
  <cp:revision>3</cp:revision>
  <dcterms:modified xsi:type="dcterms:W3CDTF">2024-04-02T13:33:51Z</dcterms:modified>
</cp:coreProperties>
</file>