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Condensed"/>
      <p:regular r:id="rId20"/>
      <p:bold r:id="rId21"/>
      <p:italic r:id="rId22"/>
      <p:boldItalic r:id="rId23"/>
    </p:embeddedFont>
    <p:embeddedFont>
      <p:font typeface="EB Garamon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EBGaramond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italic.fntdata"/><Relationship Id="rId25" Type="http://schemas.openxmlformats.org/officeDocument/2006/relationships/font" Target="fonts/EBGaramond-bold.fntdata"/><Relationship Id="rId27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5bb2d8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5bb2d8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959da521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959da521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59da521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59da521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959da521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959da521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959da52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959da52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959da521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959da521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5bb2d8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5bb2d8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959da52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959da52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59da52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59da52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59da52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59da52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59da52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59da52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59da521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959da521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59da521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959da521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Programming with Google </a:t>
            </a:r>
            <a:r>
              <a:rPr lang="en"/>
              <a:t>colaboratory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90175" y="336175"/>
            <a:ext cx="539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4 - Install GCC with OpenMP offload support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779100" y="2263950"/>
            <a:ext cx="21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Install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GCC 10 C/C++ compiler, OpenMP Support Library,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and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NVPTX offload support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>
              <a:solidFill>
                <a:srgbClr val="3C78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75" y="1164250"/>
            <a:ext cx="6188926" cy="32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973075" y="1236675"/>
            <a:ext cx="4233000" cy="21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2"/>
          <p:cNvCxnSpPr>
            <a:stCxn id="163" idx="0"/>
            <a:endCxn id="165" idx="3"/>
          </p:cNvCxnSpPr>
          <p:nvPr/>
        </p:nvCxnSpPr>
        <p:spPr>
          <a:xfrm flipH="1" rot="5400000">
            <a:off x="6063000" y="487200"/>
            <a:ext cx="919800" cy="2633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590175" y="336175"/>
            <a:ext cx="721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5 - Use CUDA 10.0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681100" y="1256975"/>
            <a:ext cx="21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default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CUDA SDK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in use is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11.0.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0" y="1607138"/>
            <a:ext cx="6000301" cy="7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00" y="2819463"/>
            <a:ext cx="6000301" cy="716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527250" y="2048850"/>
            <a:ext cx="5604600" cy="21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3"/>
          <p:cNvCxnSpPr>
            <a:stCxn id="172" idx="1"/>
            <a:endCxn id="175" idx="3"/>
          </p:cNvCxnSpPr>
          <p:nvPr/>
        </p:nvCxnSpPr>
        <p:spPr>
          <a:xfrm flipH="1">
            <a:off x="6131800" y="1564775"/>
            <a:ext cx="549300" cy="591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527250" y="3280075"/>
            <a:ext cx="3795000" cy="21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590625" y="2048400"/>
            <a:ext cx="21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Google Colab supplies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CUDA SDK 10.0, 10.1 and 11.0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in the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allocated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instance.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590625" y="3270925"/>
            <a:ext cx="21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Only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CUDA 10.0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works correctly with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GCC 10 offloading compiler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out of the box.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0" name="Google Shape;180;p23"/>
          <p:cNvCxnSpPr>
            <a:stCxn id="179" idx="1"/>
            <a:endCxn id="177" idx="3"/>
          </p:cNvCxnSpPr>
          <p:nvPr/>
        </p:nvCxnSpPr>
        <p:spPr>
          <a:xfrm rot="10800000">
            <a:off x="4322325" y="3387775"/>
            <a:ext cx="2268300" cy="406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590175" y="336175"/>
            <a:ext cx="721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5 - Compiling an OpenMP program with Offloading </a:t>
            </a: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support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414564" y="2611225"/>
            <a:ext cx="28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Write the example program into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first.c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4989948" y="813175"/>
            <a:ext cx="132000" cy="3996300"/>
          </a:xfrm>
          <a:prstGeom prst="rightBrace">
            <a:avLst>
              <a:gd fmla="val 50000" name="adj1"/>
              <a:gd fmla="val 49678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36" y="798563"/>
            <a:ext cx="3648706" cy="40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590175" y="336175"/>
            <a:ext cx="721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5 - Compiling an OpenMP program with Offloading support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00" y="1234100"/>
            <a:ext cx="7160601" cy="3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550" y="1618802"/>
            <a:ext cx="2493075" cy="245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5169025" y="3982450"/>
            <a:ext cx="21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source program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502250" y="3611975"/>
            <a:ext cx="906600" cy="24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5"/>
          <p:cNvCxnSpPr>
            <a:stCxn id="196" idx="1"/>
            <a:endCxn id="197" idx="3"/>
          </p:cNvCxnSpPr>
          <p:nvPr/>
        </p:nvCxnSpPr>
        <p:spPr>
          <a:xfrm rot="10800000">
            <a:off x="3408925" y="3737050"/>
            <a:ext cx="1760100" cy="445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/>
          <p:nvPr/>
        </p:nvSpPr>
        <p:spPr>
          <a:xfrm>
            <a:off x="2502250" y="3330975"/>
            <a:ext cx="906600" cy="24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5"/>
          <p:cNvCxnSpPr>
            <a:stCxn id="201" idx="1"/>
            <a:endCxn id="199" idx="3"/>
          </p:cNvCxnSpPr>
          <p:nvPr/>
        </p:nvCxnSpPr>
        <p:spPr>
          <a:xfrm flipH="1">
            <a:off x="3408850" y="2866375"/>
            <a:ext cx="1851300" cy="58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5"/>
          <p:cNvSpPr txBox="1"/>
          <p:nvPr/>
        </p:nvSpPr>
        <p:spPr>
          <a:xfrm>
            <a:off x="5260150" y="2666275"/>
            <a:ext cx="21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Executable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590175" y="336175"/>
            <a:ext cx="721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6 - Execution with </a:t>
            </a:r>
            <a:r>
              <a:rPr b="1" lang="en" sz="19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nvprof</a:t>
            </a:r>
            <a:endParaRPr b="1" sz="1900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25" y="969638"/>
            <a:ext cx="7864151" cy="4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86225"/>
            <a:ext cx="8520600" cy="35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Step1: Getting Started: Use google Colab with your gmail id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 2:  Using GPU (Accelerator)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 3: Tour of the User Interface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 4: Install GCC 10: Required for OpenMP 5.0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 5: Use (not install) CUDA 10.0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 6: Compiling OpenMP program : Example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Step 7: Profiling GPU with nvprof.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 Demo at the end.</a:t>
            </a:r>
            <a:endParaRPr b="1"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84425" y="813175"/>
            <a:ext cx="75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Go to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Google Colab - </a:t>
            </a:r>
            <a:r>
              <a:rPr lang="en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https://colab.research.google.com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425" y="1423963"/>
            <a:ext cx="7775151" cy="25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7774400" y="1486550"/>
            <a:ext cx="650400" cy="34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108825" y="4392650"/>
            <a:ext cx="29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Login with your Google Account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0" name="Google Shape;70;p15"/>
          <p:cNvCxnSpPr>
            <a:stCxn id="69" idx="0"/>
            <a:endCxn id="68" idx="2"/>
          </p:cNvCxnSpPr>
          <p:nvPr/>
        </p:nvCxnSpPr>
        <p:spPr>
          <a:xfrm rot="-5400000">
            <a:off x="5568325" y="1861250"/>
            <a:ext cx="2562300" cy="250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590175" y="336175"/>
            <a:ext cx="35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1 - Getting Started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539237" y="4475025"/>
            <a:ext cx="2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Click on   </a:t>
            </a:r>
            <a:r>
              <a:rPr lang="en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NOTEBOOK</a:t>
            </a:r>
            <a:endParaRPr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360" y="813187"/>
            <a:ext cx="5197274" cy="3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5670175" y="3841975"/>
            <a:ext cx="754500" cy="1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>
            <a:stCxn id="76" idx="3"/>
            <a:endCxn id="78" idx="2"/>
          </p:cNvCxnSpPr>
          <p:nvPr/>
        </p:nvCxnSpPr>
        <p:spPr>
          <a:xfrm flipH="1" rot="10800000">
            <a:off x="5604737" y="4037325"/>
            <a:ext cx="442800" cy="6378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590175" y="336175"/>
            <a:ext cx="35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1 - Getting Started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724450" y="1817550"/>
            <a:ext cx="39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First, you'll need to enable GPUs for the notebook: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24450" y="2290125"/>
            <a:ext cx="39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Navigate to 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Edit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24450" y="2762700"/>
            <a:ext cx="21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Click on </a:t>
            </a: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Notebook Settings</a:t>
            </a:r>
            <a:endParaRPr>
              <a:solidFill>
                <a:srgbClr val="3C78D8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90175" y="336175"/>
            <a:ext cx="407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2 - Choose GPU Accelerator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0" y="813175"/>
            <a:ext cx="3355575" cy="40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480175" y="4085575"/>
            <a:ext cx="25194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>
            <a:stCxn id="87" idx="2"/>
            <a:endCxn id="90" idx="3"/>
          </p:cNvCxnSpPr>
          <p:nvPr/>
        </p:nvCxnSpPr>
        <p:spPr>
          <a:xfrm rot="5400000">
            <a:off x="4350650" y="2811750"/>
            <a:ext cx="1074300" cy="1776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1514969" y="1026650"/>
            <a:ext cx="392100" cy="25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7"/>
          <p:cNvCxnSpPr>
            <a:stCxn id="86" idx="1"/>
            <a:endCxn id="92" idx="2"/>
          </p:cNvCxnSpPr>
          <p:nvPr/>
        </p:nvCxnSpPr>
        <p:spPr>
          <a:xfrm rot="10800000">
            <a:off x="1710950" y="1280625"/>
            <a:ext cx="3013500" cy="1209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590175" y="336175"/>
            <a:ext cx="407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2 - Choose GPU Accelerator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738375" y="2348700"/>
            <a:ext cx="3939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Select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GPU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in the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 Hardware accelerator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drop-down menu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738375" y="3463500"/>
            <a:ext cx="13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Click on  </a:t>
            </a:r>
            <a:r>
              <a:rPr lang="en">
                <a:solidFill>
                  <a:srgbClr val="6D9EEB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SAVE</a:t>
            </a:r>
            <a:endParaRPr>
              <a:solidFill>
                <a:srgbClr val="6D9EEB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5" y="1171850"/>
            <a:ext cx="3852951" cy="27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876975" y="2571750"/>
            <a:ext cx="1454700" cy="20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8"/>
          <p:cNvCxnSpPr>
            <a:stCxn id="100" idx="1"/>
            <a:endCxn id="104" idx="3"/>
          </p:cNvCxnSpPr>
          <p:nvPr/>
        </p:nvCxnSpPr>
        <p:spPr>
          <a:xfrm flipH="1">
            <a:off x="4294375" y="3663600"/>
            <a:ext cx="444000" cy="6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3848225" y="3562950"/>
            <a:ext cx="446100" cy="20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99" idx="1"/>
            <a:endCxn id="102" idx="3"/>
          </p:cNvCxnSpPr>
          <p:nvPr/>
        </p:nvCxnSpPr>
        <p:spPr>
          <a:xfrm flipH="1">
            <a:off x="2331775" y="2672700"/>
            <a:ext cx="24066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5" y="1634500"/>
            <a:ext cx="8451850" cy="15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90175" y="336175"/>
            <a:ext cx="35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3 - Tour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449750" y="3169925"/>
            <a:ext cx="30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Executes the contents of the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Code Cell.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772900" y="1139725"/>
            <a:ext cx="26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Contents of the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Code Cell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go here.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772900" y="2073325"/>
            <a:ext cx="359400" cy="36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9"/>
          <p:cNvCxnSpPr>
            <a:stCxn id="112" idx="0"/>
            <a:endCxn id="114" idx="2"/>
          </p:cNvCxnSpPr>
          <p:nvPr/>
        </p:nvCxnSpPr>
        <p:spPr>
          <a:xfrm rot="-5400000">
            <a:off x="2586150" y="2802875"/>
            <a:ext cx="733500" cy="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3" idx="3"/>
            <a:endCxn id="117" idx="0"/>
          </p:cNvCxnSpPr>
          <p:nvPr/>
        </p:nvCxnSpPr>
        <p:spPr>
          <a:xfrm>
            <a:off x="5383800" y="1339825"/>
            <a:ext cx="604200" cy="7335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7108825" y="31329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Deletes a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Code Cell.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9" name="Google Shape;119;p19"/>
          <p:cNvCxnSpPr>
            <a:stCxn id="118" idx="0"/>
            <a:endCxn id="120" idx="2"/>
          </p:cNvCxnSpPr>
          <p:nvPr/>
        </p:nvCxnSpPr>
        <p:spPr>
          <a:xfrm rot="-5400000">
            <a:off x="7687675" y="2468275"/>
            <a:ext cx="933600" cy="395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/>
          <p:nvPr/>
        </p:nvSpPr>
        <p:spPr>
          <a:xfrm>
            <a:off x="8240725" y="1941075"/>
            <a:ext cx="222900" cy="25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78025" y="2073325"/>
            <a:ext cx="5619900" cy="36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2213300" y="4004275"/>
            <a:ext cx="3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Click Here to see your files in the current session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2" name="Google Shape;122;p19"/>
          <p:cNvCxnSpPr>
            <a:stCxn id="121" idx="1"/>
            <a:endCxn id="123" idx="2"/>
          </p:cNvCxnSpPr>
          <p:nvPr/>
        </p:nvCxnSpPr>
        <p:spPr>
          <a:xfrm rot="10800000">
            <a:off x="463700" y="3132775"/>
            <a:ext cx="1749600" cy="1071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/>
          <p:nvPr/>
        </p:nvSpPr>
        <p:spPr>
          <a:xfrm>
            <a:off x="264475" y="2769925"/>
            <a:ext cx="398400" cy="36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950" y="1158325"/>
            <a:ext cx="2416525" cy="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6445025" y="1566025"/>
            <a:ext cx="1169400" cy="3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176050" y="468650"/>
            <a:ext cx="3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Hover over to see your allocated runtime.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7" name="Google Shape;127;p19"/>
          <p:cNvCxnSpPr>
            <a:stCxn id="126" idx="2"/>
            <a:endCxn id="125" idx="1"/>
          </p:cNvCxnSpPr>
          <p:nvPr/>
        </p:nvCxnSpPr>
        <p:spPr>
          <a:xfrm flipH="1" rot="-5400000">
            <a:off x="5652200" y="934400"/>
            <a:ext cx="858300" cy="7272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/>
          <p:nvPr/>
        </p:nvSpPr>
        <p:spPr>
          <a:xfrm>
            <a:off x="2713625" y="1594075"/>
            <a:ext cx="5646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63700" y="939625"/>
            <a:ext cx="19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Creates a new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Code Cell.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0" name="Google Shape;130;p19"/>
          <p:cNvCxnSpPr>
            <a:stCxn id="129" idx="2"/>
            <a:endCxn id="128" idx="1"/>
          </p:cNvCxnSpPr>
          <p:nvPr/>
        </p:nvCxnSpPr>
        <p:spPr>
          <a:xfrm flipH="1" rot="-5400000">
            <a:off x="1873400" y="884875"/>
            <a:ext cx="385200" cy="12951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590175" y="336175"/>
            <a:ext cx="350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3 - Tour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75" y="958625"/>
            <a:ext cx="5290376" cy="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966625" y="1009425"/>
            <a:ext cx="14694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6318575" y="940275"/>
            <a:ext cx="25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shell commands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are prefixed with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75" y="2501925"/>
            <a:ext cx="5451151" cy="176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2928625" y="2609525"/>
            <a:ext cx="16434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241875" y="2002988"/>
            <a:ext cx="258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writefile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magic writes the contents of the cell into a named file, in our case,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numdevices.c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rgbClr val="3C78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2" name="Google Shape;142;p20"/>
          <p:cNvCxnSpPr>
            <a:stCxn id="141" idx="1"/>
            <a:endCxn id="140" idx="3"/>
          </p:cNvCxnSpPr>
          <p:nvPr/>
        </p:nvCxnSpPr>
        <p:spPr>
          <a:xfrm flipH="1">
            <a:off x="4572075" y="2418638"/>
            <a:ext cx="1669800" cy="3219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/>
          <p:nvPr/>
        </p:nvSpPr>
        <p:spPr>
          <a:xfrm>
            <a:off x="6041325" y="2923225"/>
            <a:ext cx="132000" cy="1078800"/>
          </a:xfrm>
          <a:prstGeom prst="rightBrace">
            <a:avLst>
              <a:gd fmla="val 50000" name="adj1"/>
              <a:gd fmla="val 49678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241875" y="3154825"/>
            <a:ext cx="25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Type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contents of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numdevices.c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rgbClr val="3C78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966625" y="3201625"/>
            <a:ext cx="1030800" cy="21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2986350" y="4553075"/>
            <a:ext cx="31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numdevices.c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after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executing the above cell</a:t>
            </a:r>
            <a:endParaRPr>
              <a:solidFill>
                <a:srgbClr val="3C78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7" name="Google Shape;147;p20"/>
          <p:cNvCxnSpPr>
            <a:stCxn id="146" idx="1"/>
            <a:endCxn id="145" idx="2"/>
          </p:cNvCxnSpPr>
          <p:nvPr/>
        </p:nvCxnSpPr>
        <p:spPr>
          <a:xfrm rot="10800000">
            <a:off x="1482150" y="3416675"/>
            <a:ext cx="1504200" cy="13365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38" idx="1"/>
            <a:endCxn id="137" idx="3"/>
          </p:cNvCxnSpPr>
          <p:nvPr/>
        </p:nvCxnSpPr>
        <p:spPr>
          <a:xfrm flipH="1">
            <a:off x="2435975" y="1140375"/>
            <a:ext cx="38826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826800" y="127050"/>
            <a:ext cx="539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Step 4 - Install GCC with OpenMP offload support</a:t>
            </a:r>
            <a:endParaRPr b="1" sz="19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75" y="850250"/>
            <a:ext cx="5983750" cy="34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883100" y="883925"/>
            <a:ext cx="3014700" cy="21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779100" y="2263950"/>
            <a:ext cx="21213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Add an extra repository to fetch newer </a:t>
            </a:r>
            <a:r>
              <a:rPr lang="en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GCC compiler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>
              <a:solidFill>
                <a:srgbClr val="3C78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57" name="Google Shape;157;p21"/>
          <p:cNvCxnSpPr>
            <a:stCxn id="156" idx="0"/>
            <a:endCxn id="155" idx="3"/>
          </p:cNvCxnSpPr>
          <p:nvPr/>
        </p:nvCxnSpPr>
        <p:spPr>
          <a:xfrm flipH="1" rot="5400000">
            <a:off x="5232450" y="-343350"/>
            <a:ext cx="1272600" cy="39420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