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4"/>
  </p:notesMasterIdLst>
  <p:sldIdLst>
    <p:sldId id="256" r:id="rId2"/>
    <p:sldId id="363" r:id="rId3"/>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2"/>
  </p:normalViewPr>
  <p:slideViewPr>
    <p:cSldViewPr snapToGrid="0">
      <p:cViewPr varScale="1">
        <p:scale>
          <a:sx n="99" d="100"/>
          <a:sy n="99" d="100"/>
        </p:scale>
        <p:origin x="520" y="17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97944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6.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2744274"/>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a:t>
            </a:r>
            <a:endParaRPr dirty="0"/>
          </a:p>
        </p:txBody>
      </p:sp>
      <p:sp>
        <p:nvSpPr>
          <p:cNvPr id="512" name="Google Shape;512;p1"/>
          <p:cNvSpPr txBox="1"/>
          <p:nvPr/>
        </p:nvSpPr>
        <p:spPr>
          <a:xfrm>
            <a:off x="4910575" y="207127"/>
            <a:ext cx="6352500" cy="6586477"/>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err="1">
                <a:solidFill>
                  <a:schemeClr val="dk1"/>
                </a:solidFill>
                <a:latin typeface="Trebuchet MS"/>
                <a:sym typeface="Trebuchet MS"/>
              </a:rPr>
              <a:t>PowerCo</a:t>
            </a:r>
            <a:r>
              <a:rPr lang="en-US" sz="1600" dirty="0">
                <a:solidFill>
                  <a:schemeClr val="dk1"/>
                </a:solidFill>
                <a:latin typeface="Trebuchet MS"/>
                <a:sym typeface="Trebuchet MS"/>
              </a:rPr>
              <a:t> provides more than 20 products or services, but mostly provides gas and electricity utility to supply individuals, SME and corporates. </a:t>
            </a:r>
            <a:endParaRPr dirty="0"/>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sym typeface="Trebuchet MS"/>
              </a:rPr>
              <a:t>However, according to data, we found a significant client churn problem at </a:t>
            </a:r>
            <a:r>
              <a:rPr lang="en-US" sz="1600" dirty="0" err="1">
                <a:solidFill>
                  <a:schemeClr val="dk1"/>
                </a:solidFill>
                <a:latin typeface="Trebuchet MS"/>
                <a:sym typeface="Trebuchet MS"/>
              </a:rPr>
              <a:t>PowerCo</a:t>
            </a:r>
            <a:r>
              <a:rPr lang="en-US" sz="1600" dirty="0">
                <a:solidFill>
                  <a:schemeClr val="dk1"/>
                </a:solidFill>
                <a:latin typeface="Trebuchet MS"/>
                <a:sym typeface="Trebuchet MS"/>
              </a:rPr>
              <a:t>. This is likely because of power-liberalization in Europe. Also, we found that the problem in SME segment is most serious. </a:t>
            </a:r>
            <a:endParaRPr dirty="0"/>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We need to know what factors leading to the client churn problem by data analysis, and the contributions of these factors. Also, this is an opportunity of developing predictive models to predict clients who are potentially to switch other providers.</a:t>
            </a:r>
          </a:p>
          <a:p>
            <a:pPr marL="323999" marR="0" lvl="1" indent="-216000" algn="l" rtl="0">
              <a:lnSpc>
                <a:spcPct val="100000"/>
              </a:lnSpc>
              <a:spcBef>
                <a:spcPts val="300"/>
              </a:spcBef>
              <a:spcAft>
                <a:spcPts val="0"/>
              </a:spcAft>
              <a:buClr>
                <a:srgbClr val="28BA73"/>
              </a:buClr>
              <a:buSzPts val="1600"/>
              <a:buFont typeface="Trebuchet MS"/>
              <a:buChar char="•"/>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We conduct in-depth data analysis with existing data, which will provide informative insights of the churn problems. Also, we build several machine learning models to help </a:t>
            </a:r>
            <a:r>
              <a:rPr lang="en-US" sz="1600" dirty="0" err="1">
                <a:solidFill>
                  <a:schemeClr val="dk1"/>
                </a:solidFill>
                <a:latin typeface="Trebuchet MS"/>
                <a:ea typeface="Trebuchet MS"/>
                <a:cs typeface="Trebuchet MS"/>
                <a:sym typeface="Trebuchet MS"/>
              </a:rPr>
              <a:t>PowerCo</a:t>
            </a:r>
            <a:r>
              <a:rPr lang="en-US" sz="1600" dirty="0">
                <a:solidFill>
                  <a:schemeClr val="dk1"/>
                </a:solidFill>
                <a:latin typeface="Trebuchet MS"/>
                <a:ea typeface="Trebuchet MS"/>
                <a:cs typeface="Trebuchet MS"/>
                <a:sym typeface="Trebuchet MS"/>
              </a:rPr>
              <a:t> find potential churns. The mentioned operations of data analytics will assist </a:t>
            </a:r>
            <a:r>
              <a:rPr lang="en-US" sz="1600" dirty="0" err="1">
                <a:solidFill>
                  <a:schemeClr val="dk1"/>
                </a:solidFill>
                <a:latin typeface="Trebuchet MS"/>
                <a:ea typeface="Trebuchet MS"/>
                <a:cs typeface="Trebuchet MS"/>
                <a:sym typeface="Trebuchet MS"/>
              </a:rPr>
              <a:t>PowerCo</a:t>
            </a:r>
            <a:r>
              <a:rPr lang="en-US" sz="1600" dirty="0">
                <a:solidFill>
                  <a:schemeClr val="dk1"/>
                </a:solidFill>
                <a:latin typeface="Trebuchet MS"/>
                <a:ea typeface="Trebuchet MS"/>
                <a:cs typeface="Trebuchet MS"/>
                <a:sym typeface="Trebuchet MS"/>
              </a:rPr>
              <a:t> to make data-driven decisions to prevent the growth of client churn.</a:t>
            </a: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54380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Insights</a:t>
            </a:r>
          </a:p>
          <a:p>
            <a:pPr marL="450900" lvl="1" indent="-342900">
              <a:buClr>
                <a:schemeClr val="bg2"/>
              </a:buClr>
              <a:buSzPct val="100000"/>
              <a:buFont typeface="+mj-lt"/>
              <a:buAutoNum type="arabicPeriod"/>
            </a:pPr>
            <a:r>
              <a:rPr lang="en-US" sz="1600" dirty="0">
                <a:solidFill>
                  <a:schemeClr val="tx1">
                    <a:lumMod val="100000"/>
                  </a:schemeClr>
                </a:solidFill>
                <a:latin typeface="Trebuchet MS" panose="020B0703020202090204" pitchFamily="34" charset="0"/>
              </a:rPr>
              <a:t>The fewer products or services a client has from </a:t>
            </a: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the more they are likely to churn. We can campaign our other products or services to the existing clients with discounts or other gifts to build the bound between </a:t>
            </a: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and each client.</a:t>
            </a:r>
          </a:p>
          <a:p>
            <a:pPr marL="450900" lvl="1" indent="-342900">
              <a:buClr>
                <a:schemeClr val="bg2"/>
              </a:buClr>
              <a:buSzPct val="100000"/>
              <a:buFont typeface="+mj-lt"/>
              <a:buAutoNum type="arabicPeriod"/>
            </a:pPr>
            <a:r>
              <a:rPr lang="en-US" sz="1600" dirty="0">
                <a:solidFill>
                  <a:schemeClr val="tx1">
                    <a:lumMod val="100000"/>
                  </a:schemeClr>
                </a:solidFill>
                <a:latin typeface="Trebuchet MS" panose="020B0703020202090204" pitchFamily="34" charset="0"/>
              </a:rPr>
              <a:t>The clients stayed for 4 years is the most potential to churn. After staying for more than 4 years, the churn rate is gradually reducing. We should pay more attention to less-than-4-year-staying clients that are in the SME segment. </a:t>
            </a:r>
          </a:p>
          <a:p>
            <a:pPr marL="450900" lvl="1" indent="-342900">
              <a:buClr>
                <a:schemeClr val="bg2"/>
              </a:buClr>
              <a:buSzPct val="100000"/>
              <a:buFont typeface="+mj-lt"/>
              <a:buAutoNum type="arabicPeriod"/>
            </a:pPr>
            <a:r>
              <a:rPr lang="en-US" sz="1600" dirty="0">
                <a:solidFill>
                  <a:schemeClr val="tx1">
                    <a:lumMod val="100000"/>
                  </a:schemeClr>
                </a:solidFill>
                <a:latin typeface="Trebuchet MS" panose="020B0703020202090204" pitchFamily="34" charset="0"/>
              </a:rPr>
              <a:t>42.5% of clients (the most) are referred from the campaign </a:t>
            </a:r>
            <a:r>
              <a:rPr lang="en-US" sz="1600" dirty="0" err="1">
                <a:solidFill>
                  <a:schemeClr val="tx1">
                    <a:lumMod val="100000"/>
                  </a:schemeClr>
                </a:solidFill>
                <a:latin typeface="Trebuchet MS" panose="020B0703020202090204" pitchFamily="34" charset="0"/>
              </a:rPr>
              <a:t>lxidpiddsbxsbosboudacockeimpuepw</a:t>
            </a:r>
            <a:r>
              <a:rPr lang="en-US" sz="1600" dirty="0">
                <a:solidFill>
                  <a:schemeClr val="tx1">
                    <a:lumMod val="100000"/>
                  </a:schemeClr>
                </a:solidFill>
                <a:latin typeface="Trebuchet MS" panose="020B0703020202090204" pitchFamily="34" charset="0"/>
              </a:rPr>
              <a:t>, 6% churn occurred. 27.8% </a:t>
            </a:r>
            <a:r>
              <a:rPr lang="en-US" sz="1600" dirty="0" err="1">
                <a:solidFill>
                  <a:schemeClr val="tx1">
                    <a:lumMod val="100000"/>
                  </a:schemeClr>
                </a:solidFill>
                <a:latin typeface="Trebuchet MS" panose="020B0703020202090204" pitchFamily="34" charset="0"/>
              </a:rPr>
              <a:t>cliensts</a:t>
            </a:r>
            <a:r>
              <a:rPr lang="en-US" sz="1600" dirty="0">
                <a:solidFill>
                  <a:schemeClr val="tx1">
                    <a:lumMod val="100000"/>
                  </a:schemeClr>
                </a:solidFill>
                <a:latin typeface="Trebuchet MS" panose="020B0703020202090204" pitchFamily="34" charset="0"/>
              </a:rPr>
              <a:t> </a:t>
            </a:r>
            <a:r>
              <a:rPr lang="en-US" sz="1600" dirty="0" err="1">
                <a:solidFill>
                  <a:schemeClr val="tx1">
                    <a:lumMod val="100000"/>
                  </a:schemeClr>
                </a:solidFill>
                <a:latin typeface="Trebuchet MS" panose="020B0703020202090204" pitchFamily="34" charset="0"/>
              </a:rPr>
              <a:t>origined</a:t>
            </a:r>
            <a:r>
              <a:rPr lang="en-US" sz="1600" dirty="0">
                <a:solidFill>
                  <a:schemeClr val="tx1">
                    <a:lumMod val="100000"/>
                  </a:schemeClr>
                </a:solidFill>
                <a:latin typeface="Trebuchet MS" panose="020B0703020202090204" pitchFamily="34" charset="0"/>
              </a:rPr>
              <a:t> from the campaign </a:t>
            </a:r>
            <a:r>
              <a:rPr lang="en-US" sz="1600" dirty="0" err="1">
                <a:solidFill>
                  <a:schemeClr val="tx1">
                    <a:lumMod val="100000"/>
                  </a:schemeClr>
                </a:solidFill>
                <a:latin typeface="Trebuchet MS" panose="020B0703020202090204" pitchFamily="34" charset="0"/>
              </a:rPr>
              <a:t>kamkkxfxxuwbdslkwifmmcsiusiuosws</a:t>
            </a:r>
            <a:r>
              <a:rPr lang="en-US" sz="1600" dirty="0">
                <a:solidFill>
                  <a:schemeClr val="tx1">
                    <a:lumMod val="100000"/>
                  </a:schemeClr>
                </a:solidFill>
                <a:latin typeface="Trebuchet MS" panose="020B0703020202090204" pitchFamily="34" charset="0"/>
              </a:rPr>
              <a:t>, and the churn rate was 1.8%. The campaign </a:t>
            </a:r>
            <a:r>
              <a:rPr lang="en-US" sz="1600" dirty="0" err="1">
                <a:solidFill>
                  <a:schemeClr val="tx1">
                    <a:lumMod val="100000"/>
                  </a:schemeClr>
                </a:solidFill>
                <a:latin typeface="Trebuchet MS" panose="020B0703020202090204" pitchFamily="34" charset="0"/>
              </a:rPr>
              <a:t>ldkssxwpmemidmecebumciepifcamkci</a:t>
            </a:r>
            <a:r>
              <a:rPr lang="en-US" sz="1600" dirty="0">
                <a:solidFill>
                  <a:schemeClr val="tx1">
                    <a:lumMod val="100000"/>
                  </a:schemeClr>
                </a:solidFill>
                <a:latin typeface="Trebuchet MS" panose="020B0703020202090204" pitchFamily="34" charset="0"/>
              </a:rPr>
              <a:t> brought 19.7% of clients, but 1.8% of them churned. </a:t>
            </a:r>
          </a:p>
          <a:p>
            <a:pPr marL="450900" lvl="1" indent="-342900">
              <a:buClr>
                <a:schemeClr val="bg2"/>
              </a:buClr>
              <a:buSzPct val="100000"/>
              <a:buFont typeface="+mj-lt"/>
              <a:buAutoNum type="arabicPeriod"/>
            </a:pPr>
            <a:r>
              <a:rPr lang="en-US" sz="1600" dirty="0">
                <a:solidFill>
                  <a:schemeClr val="tx1">
                    <a:lumMod val="100000"/>
                  </a:schemeClr>
                </a:solidFill>
                <a:latin typeface="Trebuchet MS" panose="020B0703020202090204" pitchFamily="34" charset="0"/>
              </a:rPr>
              <a:t>The consumption groups can prove that the fewer clients consumed, the more they are the potential to churn.</a:t>
            </a:r>
          </a:p>
          <a:p>
            <a:pPr marL="450900" lvl="1" indent="-342900">
              <a:buClr>
                <a:schemeClr val="bg2"/>
              </a:buClr>
              <a:buSzPct val="100000"/>
              <a:buFont typeface="+mj-lt"/>
              <a:buAutoNum type="arabicPeriod"/>
            </a:pPr>
            <a:endParaRPr lang="en-US" sz="1600" dirty="0">
              <a:solidFill>
                <a:schemeClr val="tx1">
                  <a:lumMod val="100000"/>
                </a:schemeClr>
              </a:solidFill>
              <a:latin typeface="Trebuchet MS" panose="020B0703020202090204" pitchFamily="34" charset="0"/>
            </a:endParaRPr>
          </a:p>
          <a:p>
            <a:pPr marL="450900" lvl="1" indent="-342900">
              <a:buClr>
                <a:schemeClr val="tx2">
                  <a:lumMod val="100000"/>
                </a:schemeClr>
              </a:buClr>
              <a:buSzPct val="100000"/>
              <a:buFont typeface="+mj-lt"/>
              <a:buAutoNum type="arabicPeriod"/>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147852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340</Words>
  <Application>Microsoft Macintosh PowerPoint</Application>
  <PresentationFormat>Widescreen</PresentationFormat>
  <Paragraphs>21</Paragraphs>
  <Slides>2</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6" baseType="lpstr">
      <vt:lpstr>Arial</vt:lpstr>
      <vt:lpstr>Trebuchet MS</vt:lpstr>
      <vt:lpstr>BCG Grid 16:9</vt:lpstr>
      <vt:lpstr>think-cell Slide</vt:lpstr>
      <vt:lpstr>Executive summary</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Uno Fang</cp:lastModifiedBy>
  <cp:revision>4</cp:revision>
  <dcterms:created xsi:type="dcterms:W3CDTF">2016-11-04T11:46:04Z</dcterms:created>
  <dcterms:modified xsi:type="dcterms:W3CDTF">2022-06-22T02:04:48Z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