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23" r:id="rId1"/>
  </p:sldMasterIdLst>
  <p:notesMasterIdLst>
    <p:notesMasterId r:id="rId23"/>
  </p:notesMasterIdLst>
  <p:sldIdLst>
    <p:sldId id="256" r:id="rId2"/>
    <p:sldId id="257" r:id="rId3"/>
    <p:sldId id="258" r:id="rId4"/>
    <p:sldId id="276" r:id="rId5"/>
    <p:sldId id="259" r:id="rId6"/>
    <p:sldId id="278" r:id="rId7"/>
    <p:sldId id="277" r:id="rId8"/>
    <p:sldId id="260" r:id="rId9"/>
    <p:sldId id="261" r:id="rId10"/>
    <p:sldId id="275" r:id="rId11"/>
    <p:sldId id="262" r:id="rId12"/>
    <p:sldId id="263" r:id="rId13"/>
    <p:sldId id="271" r:id="rId14"/>
    <p:sldId id="266" r:id="rId15"/>
    <p:sldId id="264" r:id="rId16"/>
    <p:sldId id="265" r:id="rId17"/>
    <p:sldId id="267" r:id="rId18"/>
    <p:sldId id="272" r:id="rId19"/>
    <p:sldId id="269" r:id="rId20"/>
    <p:sldId id="270"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6A9E0F-F467-4822-AA9D-0450FB23B928}" type="datetimeFigureOut">
              <a:rPr lang="en-IN" smtClean="0"/>
              <a:t>16-06-2022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57E9A0-7C8F-4E85-9682-BA9AD9194F09}" type="slidenum">
              <a:rPr lang="en-IN" smtClean="0"/>
              <a:t>‹#›</a:t>
            </a:fld>
            <a:endParaRPr lang="en-IN"/>
          </a:p>
        </p:txBody>
      </p:sp>
    </p:spTree>
    <p:extLst>
      <p:ext uri="{BB962C8B-B14F-4D97-AF65-F5344CB8AC3E}">
        <p14:creationId xmlns:p14="http://schemas.microsoft.com/office/powerpoint/2010/main" val="1340216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DE0D0AF-E0AE-4167-9C62-10F260E588A0}" type="datetimeFigureOut">
              <a:rPr lang="en-IN" smtClean="0"/>
              <a:t>16-06-2022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3BA6279D-46AD-4D7D-A0C0-B229DB71D8E4}" type="slidenum">
              <a:rPr lang="en-IN" smtClean="0"/>
              <a:t>‹#›</a:t>
            </a:fld>
            <a:endParaRPr lang="en-IN"/>
          </a:p>
        </p:txBody>
      </p:sp>
    </p:spTree>
    <p:extLst>
      <p:ext uri="{BB962C8B-B14F-4D97-AF65-F5344CB8AC3E}">
        <p14:creationId xmlns:p14="http://schemas.microsoft.com/office/powerpoint/2010/main" val="2822875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E0D0AF-E0AE-4167-9C62-10F260E588A0}" type="datetimeFigureOut">
              <a:rPr lang="en-IN" smtClean="0"/>
              <a:t>16-06-2022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A6279D-46AD-4D7D-A0C0-B229DB71D8E4}" type="slidenum">
              <a:rPr lang="en-IN" smtClean="0"/>
              <a:t>‹#›</a:t>
            </a:fld>
            <a:endParaRPr lang="en-IN"/>
          </a:p>
        </p:txBody>
      </p:sp>
    </p:spTree>
    <p:extLst>
      <p:ext uri="{BB962C8B-B14F-4D97-AF65-F5344CB8AC3E}">
        <p14:creationId xmlns:p14="http://schemas.microsoft.com/office/powerpoint/2010/main" val="4232244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E0D0AF-E0AE-4167-9C62-10F260E588A0}" type="datetimeFigureOut">
              <a:rPr lang="en-IN" smtClean="0"/>
              <a:t>16-06-2022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A6279D-46AD-4D7D-A0C0-B229DB71D8E4}" type="slidenum">
              <a:rPr lang="en-IN" smtClean="0"/>
              <a:t>‹#›</a:t>
            </a:fld>
            <a:endParaRPr lang="en-IN"/>
          </a:p>
        </p:txBody>
      </p:sp>
    </p:spTree>
    <p:extLst>
      <p:ext uri="{BB962C8B-B14F-4D97-AF65-F5344CB8AC3E}">
        <p14:creationId xmlns:p14="http://schemas.microsoft.com/office/powerpoint/2010/main" val="388655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E0D0AF-E0AE-4167-9C62-10F260E588A0}" type="datetimeFigureOut">
              <a:rPr lang="en-IN" smtClean="0"/>
              <a:t>16-06-2022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A6279D-46AD-4D7D-A0C0-B229DB71D8E4}"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266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E0D0AF-E0AE-4167-9C62-10F260E588A0}" type="datetimeFigureOut">
              <a:rPr lang="en-IN" smtClean="0"/>
              <a:t>16-06-2022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A6279D-46AD-4D7D-A0C0-B229DB71D8E4}" type="slidenum">
              <a:rPr lang="en-IN" smtClean="0"/>
              <a:t>‹#›</a:t>
            </a:fld>
            <a:endParaRPr lang="en-IN"/>
          </a:p>
        </p:txBody>
      </p:sp>
    </p:spTree>
    <p:extLst>
      <p:ext uri="{BB962C8B-B14F-4D97-AF65-F5344CB8AC3E}">
        <p14:creationId xmlns:p14="http://schemas.microsoft.com/office/powerpoint/2010/main" val="2396284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E0D0AF-E0AE-4167-9C62-10F260E588A0}" type="datetimeFigureOut">
              <a:rPr lang="en-IN" smtClean="0"/>
              <a:t>16-06-2022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A6279D-46AD-4D7D-A0C0-B229DB71D8E4}" type="slidenum">
              <a:rPr lang="en-IN" smtClean="0"/>
              <a:t>‹#›</a:t>
            </a:fld>
            <a:endParaRPr lang="en-IN"/>
          </a:p>
        </p:txBody>
      </p:sp>
    </p:spTree>
    <p:extLst>
      <p:ext uri="{BB962C8B-B14F-4D97-AF65-F5344CB8AC3E}">
        <p14:creationId xmlns:p14="http://schemas.microsoft.com/office/powerpoint/2010/main" val="2019961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E0D0AF-E0AE-4167-9C62-10F260E588A0}" type="datetimeFigureOut">
              <a:rPr lang="en-IN" smtClean="0"/>
              <a:t>16-06-2022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A6279D-46AD-4D7D-A0C0-B229DB71D8E4}" type="slidenum">
              <a:rPr lang="en-IN" smtClean="0"/>
              <a:t>‹#›</a:t>
            </a:fld>
            <a:endParaRPr lang="en-IN"/>
          </a:p>
        </p:txBody>
      </p:sp>
    </p:spTree>
    <p:extLst>
      <p:ext uri="{BB962C8B-B14F-4D97-AF65-F5344CB8AC3E}">
        <p14:creationId xmlns:p14="http://schemas.microsoft.com/office/powerpoint/2010/main" val="6961091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E0D0AF-E0AE-4167-9C62-10F260E588A0}" type="datetimeFigureOut">
              <a:rPr lang="en-IN" smtClean="0"/>
              <a:t>16-06-2022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A6279D-46AD-4D7D-A0C0-B229DB71D8E4}" type="slidenum">
              <a:rPr lang="en-IN" smtClean="0"/>
              <a:t>‹#›</a:t>
            </a:fld>
            <a:endParaRPr lang="en-IN"/>
          </a:p>
        </p:txBody>
      </p:sp>
    </p:spTree>
    <p:extLst>
      <p:ext uri="{BB962C8B-B14F-4D97-AF65-F5344CB8AC3E}">
        <p14:creationId xmlns:p14="http://schemas.microsoft.com/office/powerpoint/2010/main" val="3050418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E0D0AF-E0AE-4167-9C62-10F260E588A0}" type="datetimeFigureOut">
              <a:rPr lang="en-IN" smtClean="0"/>
              <a:t>16-06-2022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A6279D-46AD-4D7D-A0C0-B229DB71D8E4}" type="slidenum">
              <a:rPr lang="en-IN" smtClean="0"/>
              <a:t>‹#›</a:t>
            </a:fld>
            <a:endParaRPr lang="en-IN"/>
          </a:p>
        </p:txBody>
      </p:sp>
    </p:spTree>
    <p:extLst>
      <p:ext uri="{BB962C8B-B14F-4D97-AF65-F5344CB8AC3E}">
        <p14:creationId xmlns:p14="http://schemas.microsoft.com/office/powerpoint/2010/main" val="4114918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E0D0AF-E0AE-4167-9C62-10F260E588A0}" type="datetimeFigureOut">
              <a:rPr lang="en-IN" smtClean="0"/>
              <a:t>16-06-2022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A6279D-46AD-4D7D-A0C0-B229DB71D8E4}" type="slidenum">
              <a:rPr lang="en-IN" smtClean="0"/>
              <a:t>‹#›</a:t>
            </a:fld>
            <a:endParaRPr lang="en-IN"/>
          </a:p>
        </p:txBody>
      </p:sp>
    </p:spTree>
    <p:extLst>
      <p:ext uri="{BB962C8B-B14F-4D97-AF65-F5344CB8AC3E}">
        <p14:creationId xmlns:p14="http://schemas.microsoft.com/office/powerpoint/2010/main" val="2425919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E0D0AF-E0AE-4167-9C62-10F260E588A0}" type="datetimeFigureOut">
              <a:rPr lang="en-IN" smtClean="0"/>
              <a:t>16-06-2022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A6279D-46AD-4D7D-A0C0-B229DB71D8E4}" type="slidenum">
              <a:rPr lang="en-IN" smtClean="0"/>
              <a:t>‹#›</a:t>
            </a:fld>
            <a:endParaRPr lang="en-IN"/>
          </a:p>
        </p:txBody>
      </p:sp>
    </p:spTree>
    <p:extLst>
      <p:ext uri="{BB962C8B-B14F-4D97-AF65-F5344CB8AC3E}">
        <p14:creationId xmlns:p14="http://schemas.microsoft.com/office/powerpoint/2010/main" val="1909831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E0D0AF-E0AE-4167-9C62-10F260E588A0}" type="datetimeFigureOut">
              <a:rPr lang="en-IN" smtClean="0"/>
              <a:t>16-06-2022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A6279D-46AD-4D7D-A0C0-B229DB71D8E4}" type="slidenum">
              <a:rPr lang="en-IN" smtClean="0"/>
              <a:t>‹#›</a:t>
            </a:fld>
            <a:endParaRPr lang="en-IN"/>
          </a:p>
        </p:txBody>
      </p:sp>
    </p:spTree>
    <p:extLst>
      <p:ext uri="{BB962C8B-B14F-4D97-AF65-F5344CB8AC3E}">
        <p14:creationId xmlns:p14="http://schemas.microsoft.com/office/powerpoint/2010/main" val="2670165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E0D0AF-E0AE-4167-9C62-10F260E588A0}" type="datetimeFigureOut">
              <a:rPr lang="en-IN" smtClean="0"/>
              <a:t>16-06-2022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A6279D-46AD-4D7D-A0C0-B229DB71D8E4}" type="slidenum">
              <a:rPr lang="en-IN" smtClean="0"/>
              <a:t>‹#›</a:t>
            </a:fld>
            <a:endParaRPr lang="en-IN"/>
          </a:p>
        </p:txBody>
      </p:sp>
    </p:spTree>
    <p:extLst>
      <p:ext uri="{BB962C8B-B14F-4D97-AF65-F5344CB8AC3E}">
        <p14:creationId xmlns:p14="http://schemas.microsoft.com/office/powerpoint/2010/main" val="3703218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E0D0AF-E0AE-4167-9C62-10F260E588A0}" type="datetimeFigureOut">
              <a:rPr lang="en-IN" smtClean="0"/>
              <a:t>16-06-2022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A6279D-46AD-4D7D-A0C0-B229DB71D8E4}" type="slidenum">
              <a:rPr lang="en-IN" smtClean="0"/>
              <a:t>‹#›</a:t>
            </a:fld>
            <a:endParaRPr lang="en-IN"/>
          </a:p>
        </p:txBody>
      </p:sp>
    </p:spTree>
    <p:extLst>
      <p:ext uri="{BB962C8B-B14F-4D97-AF65-F5344CB8AC3E}">
        <p14:creationId xmlns:p14="http://schemas.microsoft.com/office/powerpoint/2010/main" val="1315601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E0D0AF-E0AE-4167-9C62-10F260E588A0}" type="datetimeFigureOut">
              <a:rPr lang="en-IN" smtClean="0"/>
              <a:t>16-06-2022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A6279D-46AD-4D7D-A0C0-B229DB71D8E4}" type="slidenum">
              <a:rPr lang="en-IN" smtClean="0"/>
              <a:t>‹#›</a:t>
            </a:fld>
            <a:endParaRPr lang="en-IN"/>
          </a:p>
        </p:txBody>
      </p:sp>
    </p:spTree>
    <p:extLst>
      <p:ext uri="{BB962C8B-B14F-4D97-AF65-F5344CB8AC3E}">
        <p14:creationId xmlns:p14="http://schemas.microsoft.com/office/powerpoint/2010/main" val="2945278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E0D0AF-E0AE-4167-9C62-10F260E588A0}" type="datetimeFigureOut">
              <a:rPr lang="en-IN" smtClean="0"/>
              <a:t>16-06-2022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A6279D-46AD-4D7D-A0C0-B229DB71D8E4}" type="slidenum">
              <a:rPr lang="en-IN" smtClean="0"/>
              <a:t>‹#›</a:t>
            </a:fld>
            <a:endParaRPr lang="en-IN"/>
          </a:p>
        </p:txBody>
      </p:sp>
    </p:spTree>
    <p:extLst>
      <p:ext uri="{BB962C8B-B14F-4D97-AF65-F5344CB8AC3E}">
        <p14:creationId xmlns:p14="http://schemas.microsoft.com/office/powerpoint/2010/main" val="2252020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E0D0AF-E0AE-4167-9C62-10F260E588A0}" type="datetimeFigureOut">
              <a:rPr lang="en-IN" smtClean="0"/>
              <a:t>16-06-2022</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A6279D-46AD-4D7D-A0C0-B229DB71D8E4}" type="slidenum">
              <a:rPr lang="en-IN" smtClean="0"/>
              <a:t>‹#›</a:t>
            </a:fld>
            <a:endParaRPr lang="en-IN"/>
          </a:p>
        </p:txBody>
      </p:sp>
    </p:spTree>
    <p:extLst>
      <p:ext uri="{BB962C8B-B14F-4D97-AF65-F5344CB8AC3E}">
        <p14:creationId xmlns:p14="http://schemas.microsoft.com/office/powerpoint/2010/main" val="3104113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E0D0AF-E0AE-4167-9C62-10F260E588A0}" type="datetimeFigureOut">
              <a:rPr lang="en-IN" smtClean="0"/>
              <a:t>16-06-2022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BA6279D-46AD-4D7D-A0C0-B229DB71D8E4}" type="slidenum">
              <a:rPr lang="en-IN" smtClean="0"/>
              <a:t>‹#›</a:t>
            </a:fld>
            <a:endParaRPr lang="en-IN"/>
          </a:p>
        </p:txBody>
      </p:sp>
    </p:spTree>
    <p:extLst>
      <p:ext uri="{BB962C8B-B14F-4D97-AF65-F5344CB8AC3E}">
        <p14:creationId xmlns:p14="http://schemas.microsoft.com/office/powerpoint/2010/main" val="1654735503"/>
      </p:ext>
    </p:extLst>
  </p:cSld>
  <p:clrMap bg1="dk1" tx1="lt1" bg2="dk2" tx2="lt2" accent1="accent1" accent2="accent2" accent3="accent3" accent4="accent4" accent5="accent5" accent6="accent6" hlink="hlink" folHlink="folHlink"/>
  <p:sldLayoutIdLst>
    <p:sldLayoutId id="2147484324" r:id="rId1"/>
    <p:sldLayoutId id="2147484325" r:id="rId2"/>
    <p:sldLayoutId id="2147484326" r:id="rId3"/>
    <p:sldLayoutId id="2147484327" r:id="rId4"/>
    <p:sldLayoutId id="2147484328" r:id="rId5"/>
    <p:sldLayoutId id="2147484329" r:id="rId6"/>
    <p:sldLayoutId id="2147484330" r:id="rId7"/>
    <p:sldLayoutId id="2147484331" r:id="rId8"/>
    <p:sldLayoutId id="2147484332" r:id="rId9"/>
    <p:sldLayoutId id="2147484333" r:id="rId10"/>
    <p:sldLayoutId id="2147484334" r:id="rId11"/>
    <p:sldLayoutId id="2147484335" r:id="rId12"/>
    <p:sldLayoutId id="2147484336" r:id="rId13"/>
    <p:sldLayoutId id="2147484337" r:id="rId14"/>
    <p:sldLayoutId id="2147484338" r:id="rId15"/>
    <p:sldLayoutId id="2147484339" r:id="rId16"/>
    <p:sldLayoutId id="214748434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E8E71-1E00-4658-9F39-7210AFD57088}"/>
              </a:ext>
            </a:extLst>
          </p:cNvPr>
          <p:cNvSpPr>
            <a:spLocks noGrp="1"/>
          </p:cNvSpPr>
          <p:nvPr>
            <p:ph type="ctrTitle"/>
          </p:nvPr>
        </p:nvSpPr>
        <p:spPr>
          <a:xfrm>
            <a:off x="1700212" y="845431"/>
            <a:ext cx="8791575" cy="2387600"/>
          </a:xfrm>
        </p:spPr>
        <p:txBody>
          <a:bodyPr/>
          <a:lstStyle/>
          <a:p>
            <a:r>
              <a:rPr lang="en-IN" sz="6600" dirty="0"/>
              <a:t>THE SNAKE GAME</a:t>
            </a:r>
          </a:p>
        </p:txBody>
      </p:sp>
      <p:sp>
        <p:nvSpPr>
          <p:cNvPr id="3" name="Subtitle 2">
            <a:extLst>
              <a:ext uri="{FF2B5EF4-FFF2-40B4-BE49-F238E27FC236}">
                <a16:creationId xmlns:a16="http://schemas.microsoft.com/office/drawing/2014/main" id="{C331C031-D054-49B2-85F3-A3174CD3FD10}"/>
              </a:ext>
            </a:extLst>
          </p:cNvPr>
          <p:cNvSpPr>
            <a:spLocks noGrp="1"/>
          </p:cNvSpPr>
          <p:nvPr>
            <p:ph type="subTitle" idx="1"/>
          </p:nvPr>
        </p:nvSpPr>
        <p:spPr>
          <a:xfrm>
            <a:off x="1849530" y="3519902"/>
            <a:ext cx="1828802" cy="1789044"/>
          </a:xfrm>
        </p:spPr>
        <p:txBody>
          <a:bodyPr>
            <a:noAutofit/>
          </a:bodyPr>
          <a:lstStyle/>
          <a:p>
            <a:pPr algn="l"/>
            <a:r>
              <a:rPr lang="en-IN" b="1" dirty="0"/>
              <a:t>Created By</a:t>
            </a:r>
          </a:p>
          <a:p>
            <a:pPr algn="l"/>
            <a:r>
              <a:rPr lang="en-IN" b="1" dirty="0"/>
              <a:t>Mohit </a:t>
            </a:r>
          </a:p>
          <a:p>
            <a:pPr algn="l"/>
            <a:r>
              <a:rPr lang="en-IN" b="1" dirty="0"/>
              <a:t>24</a:t>
            </a:r>
          </a:p>
          <a:p>
            <a:pPr algn="l"/>
            <a:r>
              <a:rPr lang="en-IN" b="1" dirty="0"/>
              <a:t>MCA 1</a:t>
            </a:r>
          </a:p>
        </p:txBody>
      </p:sp>
    </p:spTree>
    <p:extLst>
      <p:ext uri="{BB962C8B-B14F-4D97-AF65-F5344CB8AC3E}">
        <p14:creationId xmlns:p14="http://schemas.microsoft.com/office/powerpoint/2010/main" val="220745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53" presetClass="entr" presetSubtype="16"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3" dur="500"/>
                                        <p:tgtEl>
                                          <p:spTgt spid="3">
                                            <p:txEl>
                                              <p:pRg st="0" end="0"/>
                                            </p:txEl>
                                          </p:spTgt>
                                        </p:tgtEl>
                                      </p:cBhvr>
                                    </p:animEffect>
                                  </p:childTnLst>
                                </p:cTn>
                              </p:par>
                            </p:childTnLst>
                          </p:cTn>
                        </p:par>
                        <p:par>
                          <p:cTn id="14" fill="hold">
                            <p:stCondLst>
                              <p:cond delay="2500"/>
                            </p:stCondLst>
                            <p:childTnLst>
                              <p:par>
                                <p:cTn id="15" presetID="53" presetClass="entr" presetSubtype="16"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9" dur="500"/>
                                        <p:tgtEl>
                                          <p:spTgt spid="3">
                                            <p:txEl>
                                              <p:pRg st="1" end="1"/>
                                            </p:txEl>
                                          </p:spTgt>
                                        </p:tgtEl>
                                      </p:cBhvr>
                                    </p:animEffect>
                                  </p:childTnLst>
                                </p:cTn>
                              </p:par>
                            </p:childTnLst>
                          </p:cTn>
                        </p:par>
                        <p:par>
                          <p:cTn id="20" fill="hold">
                            <p:stCondLst>
                              <p:cond delay="3000"/>
                            </p:stCondLst>
                            <p:childTnLst>
                              <p:par>
                                <p:cTn id="21" presetID="53" presetClass="entr" presetSubtype="16"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5" dur="500"/>
                                        <p:tgtEl>
                                          <p:spTgt spid="3">
                                            <p:txEl>
                                              <p:pRg st="2" end="2"/>
                                            </p:txEl>
                                          </p:spTgt>
                                        </p:tgtEl>
                                      </p:cBhvr>
                                    </p:animEffect>
                                  </p:childTnLst>
                                </p:cTn>
                              </p:par>
                            </p:childTnLst>
                          </p:cTn>
                        </p:par>
                        <p:par>
                          <p:cTn id="26" fill="hold">
                            <p:stCondLst>
                              <p:cond delay="3500"/>
                            </p:stCondLst>
                            <p:childTnLst>
                              <p:par>
                                <p:cTn id="27" presetID="53" presetClass="entr" presetSubtype="16" fill="hold" grpId="0" nodeType="after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p:cTn id="29"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EB810-0ECD-4BC3-AEC0-AE1FC5ECCFA6}"/>
              </a:ext>
            </a:extLst>
          </p:cNvPr>
          <p:cNvSpPr>
            <a:spLocks noGrp="1"/>
          </p:cNvSpPr>
          <p:nvPr>
            <p:ph type="title"/>
          </p:nvPr>
        </p:nvSpPr>
        <p:spPr>
          <a:xfrm rot="16200000">
            <a:off x="-3914681" y="295789"/>
            <a:ext cx="9905998" cy="1478570"/>
          </a:xfrm>
        </p:spPr>
        <p:txBody>
          <a:bodyPr>
            <a:normAutofit/>
          </a:bodyPr>
          <a:lstStyle/>
          <a:p>
            <a:r>
              <a:rPr lang="en-IN" sz="4400" dirty="0"/>
              <a:t>FLOW CHART</a:t>
            </a:r>
          </a:p>
        </p:txBody>
      </p:sp>
      <p:pic>
        <p:nvPicPr>
          <p:cNvPr id="5" name="Picture 4">
            <a:extLst>
              <a:ext uri="{FF2B5EF4-FFF2-40B4-BE49-F238E27FC236}">
                <a16:creationId xmlns:a16="http://schemas.microsoft.com/office/drawing/2014/main" id="{9C994EA8-B93C-4676-A01A-6B84C265CB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5977" y="0"/>
            <a:ext cx="5235219" cy="6858000"/>
          </a:xfrm>
          <a:prstGeom prst="rect">
            <a:avLst/>
          </a:prstGeom>
        </p:spPr>
      </p:pic>
    </p:spTree>
    <p:extLst>
      <p:ext uri="{BB962C8B-B14F-4D97-AF65-F5344CB8AC3E}">
        <p14:creationId xmlns:p14="http://schemas.microsoft.com/office/powerpoint/2010/main" val="3021386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ppt_w</p:attrName>
                                        </p:attrNameLst>
                                      </p:cBhvr>
                                      <p:tavLst>
                                        <p:tav tm="0">
                                          <p:val>
                                            <p:fltVal val="0"/>
                                          </p:val>
                                        </p:tav>
                                        <p:tav tm="100000">
                                          <p:val>
                                            <p:strVal val="#ppt_w"/>
                                          </p:val>
                                        </p:tav>
                                      </p:tavLst>
                                    </p:anim>
                                    <p:anim calcmode="lin" valueType="num">
                                      <p:cBhvr>
                                        <p:cTn id="12" dur="1000" fill="hold"/>
                                        <p:tgtEl>
                                          <p:spTgt spid="5"/>
                                        </p:tgtEl>
                                        <p:attrNameLst>
                                          <p:attrName>ppt_h</p:attrName>
                                        </p:attrNameLst>
                                      </p:cBhvr>
                                      <p:tavLst>
                                        <p:tav tm="0">
                                          <p:val>
                                            <p:fltVal val="0"/>
                                          </p:val>
                                        </p:tav>
                                        <p:tav tm="100000">
                                          <p:val>
                                            <p:strVal val="#ppt_h"/>
                                          </p:val>
                                        </p:tav>
                                      </p:tavLst>
                                    </p:anim>
                                    <p:anim calcmode="lin" valueType="num">
                                      <p:cBhvr>
                                        <p:cTn id="13" dur="1000" fill="hold"/>
                                        <p:tgtEl>
                                          <p:spTgt spid="5"/>
                                        </p:tgtEl>
                                        <p:attrNameLst>
                                          <p:attrName>style.rotation</p:attrName>
                                        </p:attrNameLst>
                                      </p:cBhvr>
                                      <p:tavLst>
                                        <p:tav tm="0">
                                          <p:val>
                                            <p:fltVal val="90"/>
                                          </p:val>
                                        </p:tav>
                                        <p:tav tm="100000">
                                          <p:val>
                                            <p:fltVal val="0"/>
                                          </p:val>
                                        </p:tav>
                                      </p:tavLst>
                                    </p:anim>
                                    <p:animEffect transition="in" filter="fade">
                                      <p:cBhvr>
                                        <p:cTn id="1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EB13F-580E-42E5-BB1C-D843FF4877B3}"/>
              </a:ext>
            </a:extLst>
          </p:cNvPr>
          <p:cNvSpPr>
            <a:spLocks noGrp="1"/>
          </p:cNvSpPr>
          <p:nvPr>
            <p:ph type="title"/>
          </p:nvPr>
        </p:nvSpPr>
        <p:spPr>
          <a:xfrm rot="16200000">
            <a:off x="-2018773" y="2016384"/>
            <a:ext cx="6616742" cy="1470297"/>
          </a:xfrm>
        </p:spPr>
        <p:txBody>
          <a:bodyPr>
            <a:normAutofit/>
          </a:bodyPr>
          <a:lstStyle/>
          <a:p>
            <a:pPr marL="0" indent="0">
              <a:buNone/>
            </a:pPr>
            <a:r>
              <a:rPr lang="en-US" sz="6000" dirty="0"/>
              <a:t>MAIN Menu</a:t>
            </a:r>
            <a:endParaRPr lang="en-IN" sz="6000" dirty="0"/>
          </a:p>
        </p:txBody>
      </p:sp>
      <p:pic>
        <p:nvPicPr>
          <p:cNvPr id="18" name="Picture 17">
            <a:extLst>
              <a:ext uri="{FF2B5EF4-FFF2-40B4-BE49-F238E27FC236}">
                <a16:creationId xmlns:a16="http://schemas.microsoft.com/office/drawing/2014/main" id="{1D409DCC-493F-45F1-9359-4CD5E5430A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8263" y="347663"/>
            <a:ext cx="7715474" cy="6162674"/>
          </a:xfrm>
          <a:prstGeom prst="rect">
            <a:avLst/>
          </a:prstGeom>
        </p:spPr>
      </p:pic>
    </p:spTree>
    <p:extLst>
      <p:ext uri="{BB962C8B-B14F-4D97-AF65-F5344CB8AC3E}">
        <p14:creationId xmlns:p14="http://schemas.microsoft.com/office/powerpoint/2010/main" val="209065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16" presetClass="entr" presetSubtype="21"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barn(inVertical)">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309D52-3182-4BD4-B458-2A2918E06324}"/>
              </a:ext>
            </a:extLst>
          </p:cNvPr>
          <p:cNvSpPr>
            <a:spLocks noGrp="1"/>
          </p:cNvSpPr>
          <p:nvPr>
            <p:ph idx="1"/>
          </p:nvPr>
        </p:nvSpPr>
        <p:spPr>
          <a:xfrm rot="16200000">
            <a:off x="-2149742" y="1956948"/>
            <a:ext cx="6749613" cy="1187153"/>
          </a:xfrm>
        </p:spPr>
        <p:txBody>
          <a:bodyPr>
            <a:normAutofit/>
          </a:bodyPr>
          <a:lstStyle/>
          <a:p>
            <a:pPr marL="0" indent="0">
              <a:buNone/>
            </a:pPr>
            <a:r>
              <a:rPr lang="en-IN" sz="6000" dirty="0"/>
              <a:t>HELP</a:t>
            </a:r>
          </a:p>
        </p:txBody>
      </p:sp>
      <p:pic>
        <p:nvPicPr>
          <p:cNvPr id="4" name="Picture 3">
            <a:extLst>
              <a:ext uri="{FF2B5EF4-FFF2-40B4-BE49-F238E27FC236}">
                <a16:creationId xmlns:a16="http://schemas.microsoft.com/office/drawing/2014/main" id="{3EDB97E6-3177-453F-84FB-23EAACDBE7A4}"/>
              </a:ext>
            </a:extLst>
          </p:cNvPr>
          <p:cNvPicPr>
            <a:picLocks noChangeAspect="1"/>
          </p:cNvPicPr>
          <p:nvPr/>
        </p:nvPicPr>
        <p:blipFill rotWithShape="1">
          <a:blip r:embed="rId2"/>
          <a:srcRect l="643" b="1564"/>
          <a:stretch/>
        </p:blipFill>
        <p:spPr>
          <a:xfrm>
            <a:off x="2157888" y="300239"/>
            <a:ext cx="7607794" cy="6060300"/>
          </a:xfrm>
          <a:prstGeom prst="rect">
            <a:avLst/>
          </a:prstGeom>
        </p:spPr>
      </p:pic>
    </p:spTree>
    <p:extLst>
      <p:ext uri="{BB962C8B-B14F-4D97-AF65-F5344CB8AC3E}">
        <p14:creationId xmlns:p14="http://schemas.microsoft.com/office/powerpoint/2010/main" val="4004450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par>
                          <p:cTn id="8" fill="hold">
                            <p:stCondLst>
                              <p:cond delay="2000"/>
                            </p:stCondLst>
                            <p:childTnLst>
                              <p:par>
                                <p:cTn id="9" presetID="16" presetClass="entr" presetSubtype="2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309D52-3182-4BD4-B458-2A2918E06324}"/>
              </a:ext>
            </a:extLst>
          </p:cNvPr>
          <p:cNvSpPr>
            <a:spLocks noGrp="1"/>
          </p:cNvSpPr>
          <p:nvPr>
            <p:ph idx="1"/>
          </p:nvPr>
        </p:nvSpPr>
        <p:spPr>
          <a:xfrm rot="16200000">
            <a:off x="-1022860" y="2913743"/>
            <a:ext cx="4742550" cy="1539301"/>
          </a:xfrm>
        </p:spPr>
        <p:txBody>
          <a:bodyPr>
            <a:normAutofit/>
          </a:bodyPr>
          <a:lstStyle/>
          <a:p>
            <a:pPr marL="0" indent="0">
              <a:buNone/>
            </a:pPr>
            <a:r>
              <a:rPr lang="en-IN" sz="6000" dirty="0"/>
              <a:t>SCORE</a:t>
            </a:r>
          </a:p>
        </p:txBody>
      </p:sp>
      <p:pic>
        <p:nvPicPr>
          <p:cNvPr id="4" name="Picture 3">
            <a:extLst>
              <a:ext uri="{FF2B5EF4-FFF2-40B4-BE49-F238E27FC236}">
                <a16:creationId xmlns:a16="http://schemas.microsoft.com/office/drawing/2014/main" id="{CAA27DE3-70E7-4FEE-B5BC-4F5AA1FB193D}"/>
              </a:ext>
            </a:extLst>
          </p:cNvPr>
          <p:cNvPicPr>
            <a:picLocks noChangeAspect="1"/>
          </p:cNvPicPr>
          <p:nvPr/>
        </p:nvPicPr>
        <p:blipFill>
          <a:blip r:embed="rId2"/>
          <a:stretch>
            <a:fillRect/>
          </a:stretch>
        </p:blipFill>
        <p:spPr>
          <a:xfrm>
            <a:off x="2241636" y="404253"/>
            <a:ext cx="7573682" cy="6049493"/>
          </a:xfrm>
          <a:prstGeom prst="rect">
            <a:avLst/>
          </a:prstGeom>
        </p:spPr>
      </p:pic>
    </p:spTree>
    <p:extLst>
      <p:ext uri="{BB962C8B-B14F-4D97-AF65-F5344CB8AC3E}">
        <p14:creationId xmlns:p14="http://schemas.microsoft.com/office/powerpoint/2010/main" val="330649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par>
                          <p:cTn id="8" fill="hold">
                            <p:stCondLst>
                              <p:cond delay="2000"/>
                            </p:stCondLst>
                            <p:childTnLst>
                              <p:par>
                                <p:cTn id="9" presetID="16" presetClass="entr" presetSubtype="2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A69134-818B-4DB6-B4FD-35500A93C8D4}"/>
              </a:ext>
            </a:extLst>
          </p:cNvPr>
          <p:cNvSpPr>
            <a:spLocks noGrp="1"/>
          </p:cNvSpPr>
          <p:nvPr>
            <p:ph idx="1"/>
          </p:nvPr>
        </p:nvSpPr>
        <p:spPr>
          <a:xfrm rot="16200000">
            <a:off x="-447582" y="3441737"/>
            <a:ext cx="3710235" cy="1273782"/>
          </a:xfrm>
        </p:spPr>
        <p:txBody>
          <a:bodyPr>
            <a:normAutofit fontScale="85000" lnSpcReduction="10000"/>
          </a:bodyPr>
          <a:lstStyle/>
          <a:p>
            <a:pPr marL="0" indent="0">
              <a:buNone/>
            </a:pPr>
            <a:r>
              <a:rPr lang="en-IN" sz="6000" dirty="0"/>
              <a:t>ENTER NAME</a:t>
            </a:r>
          </a:p>
        </p:txBody>
      </p:sp>
      <p:pic>
        <p:nvPicPr>
          <p:cNvPr id="8" name="Picture 7">
            <a:extLst>
              <a:ext uri="{FF2B5EF4-FFF2-40B4-BE49-F238E27FC236}">
                <a16:creationId xmlns:a16="http://schemas.microsoft.com/office/drawing/2014/main" id="{4FB8D173-E8FB-4855-A235-48C3FAB650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2824" y="356698"/>
            <a:ext cx="7644750" cy="6144603"/>
          </a:xfrm>
          <a:prstGeom prst="rect">
            <a:avLst/>
          </a:prstGeom>
        </p:spPr>
      </p:pic>
    </p:spTree>
    <p:extLst>
      <p:ext uri="{BB962C8B-B14F-4D97-AF65-F5344CB8AC3E}">
        <p14:creationId xmlns:p14="http://schemas.microsoft.com/office/powerpoint/2010/main" val="272513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par>
                          <p:cTn id="8" fill="hold">
                            <p:stCondLst>
                              <p:cond delay="2000"/>
                            </p:stCondLst>
                            <p:childTnLst>
                              <p:par>
                                <p:cTn id="9" presetID="16" presetClass="entr" presetSubtype="2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6F0B35-7D86-4786-9809-A9D994A550A4}"/>
              </a:ext>
            </a:extLst>
          </p:cNvPr>
          <p:cNvSpPr>
            <a:spLocks noGrp="1"/>
          </p:cNvSpPr>
          <p:nvPr>
            <p:ph idx="1"/>
          </p:nvPr>
        </p:nvSpPr>
        <p:spPr>
          <a:xfrm rot="16200000">
            <a:off x="-994764" y="2987556"/>
            <a:ext cx="4589756" cy="1264904"/>
          </a:xfrm>
        </p:spPr>
        <p:txBody>
          <a:bodyPr>
            <a:normAutofit fontScale="92500"/>
          </a:bodyPr>
          <a:lstStyle/>
          <a:p>
            <a:pPr marL="0" indent="0">
              <a:buNone/>
            </a:pPr>
            <a:r>
              <a:rPr lang="en-IN" sz="6000" dirty="0"/>
              <a:t>GAMEPLAY(L1) </a:t>
            </a:r>
          </a:p>
        </p:txBody>
      </p:sp>
      <p:pic>
        <p:nvPicPr>
          <p:cNvPr id="7" name="Picture 6">
            <a:extLst>
              <a:ext uri="{FF2B5EF4-FFF2-40B4-BE49-F238E27FC236}">
                <a16:creationId xmlns:a16="http://schemas.microsoft.com/office/drawing/2014/main" id="{BA923DF7-BA0C-4C0C-8E2B-4CAB28AF66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519" y="297722"/>
            <a:ext cx="7806915" cy="6262556"/>
          </a:xfrm>
          <a:prstGeom prst="rect">
            <a:avLst/>
          </a:prstGeom>
        </p:spPr>
      </p:pic>
    </p:spTree>
    <p:extLst>
      <p:ext uri="{BB962C8B-B14F-4D97-AF65-F5344CB8AC3E}">
        <p14:creationId xmlns:p14="http://schemas.microsoft.com/office/powerpoint/2010/main" val="89711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A81C82-A05C-4C7B-8764-BD581C92DB29}"/>
              </a:ext>
            </a:extLst>
          </p:cNvPr>
          <p:cNvSpPr>
            <a:spLocks noGrp="1"/>
          </p:cNvSpPr>
          <p:nvPr>
            <p:ph idx="1"/>
          </p:nvPr>
        </p:nvSpPr>
        <p:spPr>
          <a:xfrm rot="16200000">
            <a:off x="-1528161" y="2775026"/>
            <a:ext cx="5411788" cy="1131739"/>
          </a:xfrm>
        </p:spPr>
        <p:txBody>
          <a:bodyPr>
            <a:normAutofit/>
          </a:bodyPr>
          <a:lstStyle/>
          <a:p>
            <a:pPr marL="0" indent="0">
              <a:buNone/>
            </a:pPr>
            <a:r>
              <a:rPr lang="en-IN" sz="6000" dirty="0"/>
              <a:t>LEVEL UP</a:t>
            </a:r>
          </a:p>
        </p:txBody>
      </p:sp>
      <p:pic>
        <p:nvPicPr>
          <p:cNvPr id="7" name="Picture 6">
            <a:extLst>
              <a:ext uri="{FF2B5EF4-FFF2-40B4-BE49-F238E27FC236}">
                <a16:creationId xmlns:a16="http://schemas.microsoft.com/office/drawing/2014/main" id="{FA154248-8D59-4CE4-B5AF-D94FB0FB8B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080" y="427840"/>
            <a:ext cx="7611037" cy="6088830"/>
          </a:xfrm>
          <a:prstGeom prst="rect">
            <a:avLst/>
          </a:prstGeom>
        </p:spPr>
      </p:pic>
    </p:spTree>
    <p:extLst>
      <p:ext uri="{BB962C8B-B14F-4D97-AF65-F5344CB8AC3E}">
        <p14:creationId xmlns:p14="http://schemas.microsoft.com/office/powerpoint/2010/main" val="83638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par>
                          <p:cTn id="8" fill="hold">
                            <p:stCondLst>
                              <p:cond delay="2000"/>
                            </p:stCondLst>
                            <p:childTnLst>
                              <p:par>
                                <p:cTn id="9" presetID="16" presetClass="entr" presetSubtype="2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4147A8-E842-41A4-93E8-8D222362A430}"/>
              </a:ext>
            </a:extLst>
          </p:cNvPr>
          <p:cNvSpPr>
            <a:spLocks noGrp="1"/>
          </p:cNvSpPr>
          <p:nvPr>
            <p:ph idx="1"/>
          </p:nvPr>
        </p:nvSpPr>
        <p:spPr>
          <a:xfrm rot="16200000">
            <a:off x="-1301417" y="2493330"/>
            <a:ext cx="5512504" cy="1513479"/>
          </a:xfrm>
        </p:spPr>
        <p:txBody>
          <a:bodyPr>
            <a:noAutofit/>
          </a:bodyPr>
          <a:lstStyle/>
          <a:p>
            <a:pPr marL="0" indent="0">
              <a:buNone/>
            </a:pPr>
            <a:r>
              <a:rPr lang="en-IN" sz="5400" dirty="0"/>
              <a:t>GAMEPLAY (L2)</a:t>
            </a:r>
          </a:p>
        </p:txBody>
      </p:sp>
      <p:pic>
        <p:nvPicPr>
          <p:cNvPr id="7" name="Picture 6">
            <a:extLst>
              <a:ext uri="{FF2B5EF4-FFF2-40B4-BE49-F238E27FC236}">
                <a16:creationId xmlns:a16="http://schemas.microsoft.com/office/drawing/2014/main" id="{12F3832A-A965-4179-8EBD-C86A7D7DE8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8926" y="493817"/>
            <a:ext cx="7538085" cy="6058869"/>
          </a:xfrm>
          <a:prstGeom prst="rect">
            <a:avLst/>
          </a:prstGeom>
        </p:spPr>
      </p:pic>
    </p:spTree>
    <p:extLst>
      <p:ext uri="{BB962C8B-B14F-4D97-AF65-F5344CB8AC3E}">
        <p14:creationId xmlns:p14="http://schemas.microsoft.com/office/powerpoint/2010/main" val="410153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par>
                          <p:cTn id="8" fill="hold">
                            <p:stCondLst>
                              <p:cond delay="2000"/>
                            </p:stCondLst>
                            <p:childTnLst>
                              <p:par>
                                <p:cTn id="9" presetID="16" presetClass="entr" presetSubtype="2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4147A8-E842-41A4-93E8-8D222362A430}"/>
              </a:ext>
            </a:extLst>
          </p:cNvPr>
          <p:cNvSpPr>
            <a:spLocks noGrp="1"/>
          </p:cNvSpPr>
          <p:nvPr>
            <p:ph idx="1"/>
          </p:nvPr>
        </p:nvSpPr>
        <p:spPr>
          <a:xfrm rot="16200000">
            <a:off x="-674170" y="3249613"/>
            <a:ext cx="4251772" cy="1513479"/>
          </a:xfrm>
        </p:spPr>
        <p:txBody>
          <a:bodyPr>
            <a:normAutofit/>
          </a:bodyPr>
          <a:lstStyle/>
          <a:p>
            <a:pPr marL="0" indent="0">
              <a:buNone/>
            </a:pPr>
            <a:r>
              <a:rPr lang="en-IN" sz="6000" dirty="0"/>
              <a:t>GAME OVER</a:t>
            </a:r>
          </a:p>
        </p:txBody>
      </p:sp>
      <p:pic>
        <p:nvPicPr>
          <p:cNvPr id="8" name="Picture 7">
            <a:extLst>
              <a:ext uri="{FF2B5EF4-FFF2-40B4-BE49-F238E27FC236}">
                <a16:creationId xmlns:a16="http://schemas.microsoft.com/office/drawing/2014/main" id="{39F537A3-1B1C-46B3-ABEA-87ABBCE9F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3597" y="474232"/>
            <a:ext cx="7558592" cy="6065829"/>
          </a:xfrm>
          <a:prstGeom prst="rect">
            <a:avLst/>
          </a:prstGeom>
        </p:spPr>
      </p:pic>
    </p:spTree>
    <p:extLst>
      <p:ext uri="{BB962C8B-B14F-4D97-AF65-F5344CB8AC3E}">
        <p14:creationId xmlns:p14="http://schemas.microsoft.com/office/powerpoint/2010/main" val="713349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par>
                          <p:cTn id="8" fill="hold">
                            <p:stCondLst>
                              <p:cond delay="2000"/>
                            </p:stCondLst>
                            <p:childTnLst>
                              <p:par>
                                <p:cTn id="9" presetID="16" presetClass="entr" presetSubtype="2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EC858-DD87-4954-A659-CDA7008CBE99}"/>
              </a:ext>
            </a:extLst>
          </p:cNvPr>
          <p:cNvSpPr>
            <a:spLocks noGrp="1"/>
          </p:cNvSpPr>
          <p:nvPr>
            <p:ph type="title"/>
          </p:nvPr>
        </p:nvSpPr>
        <p:spPr>
          <a:xfrm>
            <a:off x="1131473" y="1815569"/>
            <a:ext cx="10494776" cy="4728665"/>
          </a:xfrm>
        </p:spPr>
        <p:txBody>
          <a:bodyPr>
            <a:noAutofit/>
          </a:bodyPr>
          <a:lstStyle/>
          <a:p>
            <a:r>
              <a:rPr lang="en-US" sz="2400" dirty="0"/>
              <a:t>This project will be able to implement in future after making </a:t>
            </a:r>
            <a:br>
              <a:rPr lang="en-US" sz="2400" dirty="0"/>
            </a:br>
            <a:r>
              <a:rPr lang="en-US" sz="2400" dirty="0"/>
              <a:t>some changes and modifications as we make our project at </a:t>
            </a:r>
            <a:br>
              <a:rPr lang="en-US" sz="2400" dirty="0"/>
            </a:br>
            <a:r>
              <a:rPr lang="en-US" sz="2400" dirty="0"/>
              <a:t>a very low level. So, the modifications that can be done in </a:t>
            </a:r>
            <a:br>
              <a:rPr lang="en-US" sz="2400" dirty="0"/>
            </a:br>
            <a:r>
              <a:rPr lang="en-US" sz="2400" dirty="0"/>
              <a:t>our project are: </a:t>
            </a:r>
            <a:br>
              <a:rPr lang="en-US" sz="2400" dirty="0"/>
            </a:br>
            <a:br>
              <a:rPr lang="en-IN" sz="2400" dirty="0"/>
            </a:br>
            <a:r>
              <a:rPr lang="en-IN" sz="2400" dirty="0"/>
              <a:t>1.</a:t>
            </a:r>
            <a:r>
              <a:rPr lang="en-US" sz="2400" dirty="0"/>
              <a:t>It can be made with better graphics. </a:t>
            </a:r>
            <a:br>
              <a:rPr lang="en-US" sz="2400" dirty="0"/>
            </a:br>
            <a:br>
              <a:rPr lang="en-US" sz="2400" dirty="0"/>
            </a:br>
            <a:r>
              <a:rPr lang="en-US" sz="2400" dirty="0"/>
              <a:t>2.We can add more options like Top scores and Player Profile. </a:t>
            </a:r>
            <a:br>
              <a:rPr lang="en-IN" sz="2400" dirty="0"/>
            </a:br>
            <a:br>
              <a:rPr lang="en-IN" sz="2400" dirty="0"/>
            </a:br>
            <a:r>
              <a:rPr lang="en-IN" sz="2400" dirty="0"/>
              <a:t>3.</a:t>
            </a:r>
            <a:r>
              <a:rPr lang="en-US" sz="2400" dirty="0"/>
              <a:t>We can add multiplayer option.</a:t>
            </a:r>
            <a:br>
              <a:rPr lang="en-US" sz="2400" dirty="0"/>
            </a:br>
            <a:br>
              <a:rPr lang="en-US" sz="2400" dirty="0"/>
            </a:br>
            <a:endParaRPr lang="en-IN" sz="2400" dirty="0"/>
          </a:p>
        </p:txBody>
      </p:sp>
      <p:sp>
        <p:nvSpPr>
          <p:cNvPr id="3" name="Content Placeholder 2">
            <a:extLst>
              <a:ext uri="{FF2B5EF4-FFF2-40B4-BE49-F238E27FC236}">
                <a16:creationId xmlns:a16="http://schemas.microsoft.com/office/drawing/2014/main" id="{0C8A9E8E-27A9-4BED-81F2-1E460BF2D71B}"/>
              </a:ext>
            </a:extLst>
          </p:cNvPr>
          <p:cNvSpPr>
            <a:spLocks noGrp="1"/>
          </p:cNvSpPr>
          <p:nvPr>
            <p:ph idx="1"/>
          </p:nvPr>
        </p:nvSpPr>
        <p:spPr>
          <a:xfrm>
            <a:off x="1131473" y="685801"/>
            <a:ext cx="5503524" cy="1356064"/>
          </a:xfrm>
        </p:spPr>
        <p:txBody>
          <a:bodyPr>
            <a:normAutofit/>
          </a:bodyPr>
          <a:lstStyle/>
          <a:p>
            <a:pPr marL="0" indent="0">
              <a:buNone/>
            </a:pPr>
            <a:r>
              <a:rPr lang="en-IN" sz="6000" dirty="0"/>
              <a:t>Future Scope</a:t>
            </a:r>
          </a:p>
        </p:txBody>
      </p:sp>
    </p:spTree>
    <p:extLst>
      <p:ext uri="{BB962C8B-B14F-4D97-AF65-F5344CB8AC3E}">
        <p14:creationId xmlns:p14="http://schemas.microsoft.com/office/powerpoint/2010/main" val="3953895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par>
                          <p:cTn id="8" fill="hold">
                            <p:stCondLst>
                              <p:cond delay="2000"/>
                            </p:stCondLst>
                            <p:childTnLst>
                              <p:par>
                                <p:cTn id="9" presetID="6" presetClass="entr" presetSubtype="1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ircle(in)">
                                      <p:cBhvr>
                                        <p:cTn id="1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8C003-9733-4C9D-B09B-1C0F3EC5B5CB}"/>
              </a:ext>
            </a:extLst>
          </p:cNvPr>
          <p:cNvSpPr>
            <a:spLocks noGrp="1"/>
          </p:cNvSpPr>
          <p:nvPr>
            <p:ph type="title"/>
          </p:nvPr>
        </p:nvSpPr>
        <p:spPr>
          <a:xfrm>
            <a:off x="960726" y="1667436"/>
            <a:ext cx="8641563" cy="5290448"/>
          </a:xfrm>
        </p:spPr>
        <p:txBody>
          <a:bodyPr>
            <a:noAutofit/>
          </a:bodyPr>
          <a:lstStyle/>
          <a:p>
            <a:r>
              <a:rPr lang="en-US" dirty="0"/>
              <a:t>Introduction</a:t>
            </a:r>
            <a:br>
              <a:rPr lang="en-US" dirty="0"/>
            </a:br>
            <a:r>
              <a:rPr lang="en-US" dirty="0"/>
              <a:t>Objectives</a:t>
            </a:r>
            <a:br>
              <a:rPr lang="en-US" dirty="0"/>
            </a:br>
            <a:r>
              <a:rPr lang="en-US" dirty="0"/>
              <a:t>Requirement</a:t>
            </a:r>
            <a:br>
              <a:rPr lang="en-US" dirty="0"/>
            </a:br>
            <a:r>
              <a:rPr lang="en-US" dirty="0"/>
              <a:t>ERROR Control</a:t>
            </a:r>
            <a:br>
              <a:rPr lang="en-US" dirty="0"/>
            </a:br>
            <a:r>
              <a:rPr lang="en-US" dirty="0"/>
              <a:t>Feasibility</a:t>
            </a:r>
            <a:br>
              <a:rPr lang="en-US" dirty="0"/>
            </a:br>
            <a:r>
              <a:rPr lang="en-US" dirty="0"/>
              <a:t>Design</a:t>
            </a:r>
            <a:br>
              <a:rPr lang="en-US" dirty="0"/>
            </a:br>
            <a:r>
              <a:rPr lang="en-US" dirty="0"/>
              <a:t>Screenshots of game</a:t>
            </a:r>
            <a:br>
              <a:rPr lang="en-US" dirty="0"/>
            </a:br>
            <a:r>
              <a:rPr lang="en-US" dirty="0"/>
              <a:t>Future scope</a:t>
            </a:r>
            <a:br>
              <a:rPr lang="en-US" dirty="0"/>
            </a:br>
            <a:r>
              <a:rPr lang="en-US" dirty="0"/>
              <a:t>Conclusion </a:t>
            </a:r>
            <a:br>
              <a:rPr lang="en-US" dirty="0"/>
            </a:br>
            <a:endParaRPr lang="en-IN" dirty="0"/>
          </a:p>
        </p:txBody>
      </p:sp>
      <p:sp>
        <p:nvSpPr>
          <p:cNvPr id="3" name="Content Placeholder 2">
            <a:extLst>
              <a:ext uri="{FF2B5EF4-FFF2-40B4-BE49-F238E27FC236}">
                <a16:creationId xmlns:a16="http://schemas.microsoft.com/office/drawing/2014/main" id="{7185E666-37D1-44F7-B56D-DA133087BDBA}"/>
              </a:ext>
            </a:extLst>
          </p:cNvPr>
          <p:cNvSpPr>
            <a:spLocks noGrp="1"/>
          </p:cNvSpPr>
          <p:nvPr>
            <p:ph idx="1"/>
          </p:nvPr>
        </p:nvSpPr>
        <p:spPr>
          <a:xfrm>
            <a:off x="826255" y="569260"/>
            <a:ext cx="8534400" cy="1349188"/>
          </a:xfrm>
        </p:spPr>
        <p:txBody>
          <a:bodyPr>
            <a:normAutofit/>
          </a:bodyPr>
          <a:lstStyle/>
          <a:p>
            <a:pPr marL="0" indent="0">
              <a:buNone/>
            </a:pPr>
            <a:r>
              <a:rPr lang="en-IN" sz="7200" dirty="0"/>
              <a:t>Overview</a:t>
            </a:r>
            <a:endParaRPr lang="en-IN" sz="3600" dirty="0"/>
          </a:p>
        </p:txBody>
      </p:sp>
    </p:spTree>
    <p:extLst>
      <p:ext uri="{BB962C8B-B14F-4D97-AF65-F5344CB8AC3E}">
        <p14:creationId xmlns:p14="http://schemas.microsoft.com/office/powerpoint/2010/main" val="2196247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par>
                          <p:cTn id="11" fill="hold">
                            <p:stCondLst>
                              <p:cond delay="1000"/>
                            </p:stCondLst>
                            <p:childTnLst>
                              <p:par>
                                <p:cTn id="12" presetID="22" presetClass="entr" presetSubtype="1"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up)">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4A4E3-343B-42C3-87AC-BED051DD33D7}"/>
              </a:ext>
            </a:extLst>
          </p:cNvPr>
          <p:cNvSpPr>
            <a:spLocks noGrp="1"/>
          </p:cNvSpPr>
          <p:nvPr>
            <p:ph type="title"/>
          </p:nvPr>
        </p:nvSpPr>
        <p:spPr>
          <a:xfrm>
            <a:off x="1034194" y="2243076"/>
            <a:ext cx="11336784" cy="3475432"/>
          </a:xfrm>
        </p:spPr>
        <p:txBody>
          <a:bodyPr>
            <a:normAutofit/>
          </a:bodyPr>
          <a:lstStyle/>
          <a:p>
            <a:r>
              <a:rPr lang="en-IN" sz="2500" dirty="0">
                <a:effectLst/>
                <a:latin typeface="+mn-lt"/>
                <a:ea typeface="Calibri" panose="020F0502020204030204" pitchFamily="34" charset="0"/>
                <a:cs typeface="Times New Roman" panose="02020603050405020304" pitchFamily="18" charset="0"/>
              </a:rPr>
              <a:t>The main aim of this  project  is  to  Create a Game </a:t>
            </a:r>
            <a:br>
              <a:rPr lang="en-IN" sz="2500" dirty="0">
                <a:effectLst/>
                <a:latin typeface="+mn-lt"/>
                <a:ea typeface="Calibri" panose="020F0502020204030204" pitchFamily="34" charset="0"/>
                <a:cs typeface="Times New Roman" panose="02020603050405020304" pitchFamily="18" charset="0"/>
              </a:rPr>
            </a:br>
            <a:r>
              <a:rPr lang="en-IN" sz="2500" dirty="0">
                <a:latin typeface="+mn-lt"/>
                <a:ea typeface="Calibri" panose="020F0502020204030204" pitchFamily="34" charset="0"/>
                <a:cs typeface="Times New Roman" panose="02020603050405020304" pitchFamily="18" charset="0"/>
              </a:rPr>
              <a:t>Which we can play When we are getting bored.</a:t>
            </a:r>
            <a:br>
              <a:rPr lang="en-IN" sz="2500" dirty="0">
                <a:latin typeface="+mn-lt"/>
                <a:ea typeface="Calibri" panose="020F0502020204030204" pitchFamily="34" charset="0"/>
                <a:cs typeface="Times New Roman" panose="02020603050405020304" pitchFamily="18" charset="0"/>
              </a:rPr>
            </a:br>
            <a:r>
              <a:rPr lang="en-IN" sz="2500" dirty="0"/>
              <a:t>This project increased my knowledge about C Graphics.</a:t>
            </a:r>
            <a:br>
              <a:rPr lang="en-IN" sz="2500" dirty="0"/>
            </a:br>
            <a:r>
              <a:rPr lang="en-IN" sz="2500" dirty="0"/>
              <a:t>I also get proper knowledge about some data structure concepts like, Arrays, Linked List, etc.</a:t>
            </a:r>
            <a:br>
              <a:rPr lang="en-IN" sz="2500" dirty="0"/>
            </a:br>
            <a:r>
              <a:rPr lang="en-IN" sz="2500" dirty="0"/>
              <a:t>This Project was quite complex during snake designing phase using linked list.</a:t>
            </a:r>
            <a:br>
              <a:rPr lang="en-IN" sz="2500" dirty="0"/>
            </a:br>
            <a:r>
              <a:rPr lang="en-IN" sz="2500" dirty="0"/>
              <a:t>I felt very happy after completing this Project under given time.</a:t>
            </a:r>
            <a:br>
              <a:rPr lang="en-IN" sz="2500" dirty="0"/>
            </a:br>
            <a:endParaRPr lang="en-IN" sz="2500" dirty="0">
              <a:effectLst/>
              <a:latin typeface="+mn-lt"/>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7AFD993-C013-40A6-89D0-7B6985A6C868}"/>
              </a:ext>
            </a:extLst>
          </p:cNvPr>
          <p:cNvSpPr>
            <a:spLocks noGrp="1"/>
          </p:cNvSpPr>
          <p:nvPr>
            <p:ph idx="1"/>
          </p:nvPr>
        </p:nvSpPr>
        <p:spPr>
          <a:xfrm>
            <a:off x="1034194" y="695740"/>
            <a:ext cx="5411788" cy="1045346"/>
          </a:xfrm>
        </p:spPr>
        <p:txBody>
          <a:bodyPr>
            <a:normAutofit lnSpcReduction="10000"/>
          </a:bodyPr>
          <a:lstStyle/>
          <a:p>
            <a:pPr marL="0" indent="0">
              <a:buNone/>
            </a:pPr>
            <a:r>
              <a:rPr lang="en-IN" sz="6000" dirty="0"/>
              <a:t>CONCLUSION</a:t>
            </a:r>
          </a:p>
        </p:txBody>
      </p:sp>
    </p:spTree>
    <p:extLst>
      <p:ext uri="{BB962C8B-B14F-4D97-AF65-F5344CB8AC3E}">
        <p14:creationId xmlns:p14="http://schemas.microsoft.com/office/powerpoint/2010/main" val="2829309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par>
                          <p:cTn id="8" fill="hold">
                            <p:stCondLst>
                              <p:cond delay="2000"/>
                            </p:stCondLst>
                            <p:childTnLst>
                              <p:par>
                                <p:cTn id="9" presetID="6" presetClass="entr" presetSubtype="1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ircle(in)">
                                      <p:cBhvr>
                                        <p:cTn id="1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B50BE-D11E-4680-AC12-6C7BFF9314BB}"/>
              </a:ext>
            </a:extLst>
          </p:cNvPr>
          <p:cNvSpPr>
            <a:spLocks noGrp="1"/>
          </p:cNvSpPr>
          <p:nvPr>
            <p:ph type="title"/>
          </p:nvPr>
        </p:nvSpPr>
        <p:spPr>
          <a:xfrm>
            <a:off x="4915585" y="3533312"/>
            <a:ext cx="2360829" cy="1324745"/>
          </a:xfrm>
        </p:spPr>
        <p:txBody>
          <a:bodyPr>
            <a:normAutofit/>
          </a:bodyPr>
          <a:lstStyle/>
          <a:p>
            <a:r>
              <a:rPr lang="en-IN" sz="7200" dirty="0"/>
              <a:t>YOU</a:t>
            </a:r>
          </a:p>
        </p:txBody>
      </p:sp>
      <p:sp>
        <p:nvSpPr>
          <p:cNvPr id="3" name="Content Placeholder 2">
            <a:extLst>
              <a:ext uri="{FF2B5EF4-FFF2-40B4-BE49-F238E27FC236}">
                <a16:creationId xmlns:a16="http://schemas.microsoft.com/office/drawing/2014/main" id="{4F44B98D-86F5-4F69-B826-24DC286D7269}"/>
              </a:ext>
            </a:extLst>
          </p:cNvPr>
          <p:cNvSpPr>
            <a:spLocks noGrp="1"/>
          </p:cNvSpPr>
          <p:nvPr>
            <p:ph idx="1"/>
          </p:nvPr>
        </p:nvSpPr>
        <p:spPr>
          <a:xfrm>
            <a:off x="4528244" y="1413770"/>
            <a:ext cx="3372883" cy="1799948"/>
          </a:xfrm>
        </p:spPr>
        <p:txBody>
          <a:bodyPr>
            <a:normAutofit/>
          </a:bodyPr>
          <a:lstStyle/>
          <a:p>
            <a:pPr marL="0" indent="0">
              <a:buNone/>
            </a:pPr>
            <a:r>
              <a:rPr lang="en-IN" sz="7200" dirty="0"/>
              <a:t>THANK</a:t>
            </a:r>
          </a:p>
        </p:txBody>
      </p:sp>
    </p:spTree>
    <p:extLst>
      <p:ext uri="{BB962C8B-B14F-4D97-AF65-F5344CB8AC3E}">
        <p14:creationId xmlns:p14="http://schemas.microsoft.com/office/powerpoint/2010/main" val="390620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ircle(in)">
                                      <p:cBhvr>
                                        <p:cTn id="1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A7E1998D-44D1-47B1-BF46-DA88948EFE9E}"/>
              </a:ext>
            </a:extLst>
          </p:cNvPr>
          <p:cNvSpPr>
            <a:spLocks noGrp="1" noChangeArrowheads="1"/>
          </p:cNvSpPr>
          <p:nvPr>
            <p:ph type="title"/>
          </p:nvPr>
        </p:nvSpPr>
        <p:spPr bwMode="auto">
          <a:xfrm>
            <a:off x="971082" y="2525399"/>
            <a:ext cx="11431588" cy="3062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800" dirty="0">
                <a:effectLst/>
                <a:latin typeface="Trebuchet MS" panose="020B0603020202020204" pitchFamily="34" charset="0"/>
                <a:ea typeface="Calibri" panose="020F0502020204030204" pitchFamily="34" charset="0"/>
              </a:rPr>
              <a:t>The game called “SNAKE" or “SNAKE GAME" typically involve </a:t>
            </a:r>
            <a:br>
              <a:rPr lang="en-US" sz="2800" dirty="0">
                <a:effectLst/>
                <a:latin typeface="Trebuchet MS" panose="020B0603020202020204" pitchFamily="34" charset="0"/>
                <a:ea typeface="Calibri" panose="020F0502020204030204" pitchFamily="34" charset="0"/>
              </a:rPr>
            </a:br>
            <a:r>
              <a:rPr lang="en-US" sz="2800" dirty="0">
                <a:effectLst/>
                <a:latin typeface="Trebuchet MS" panose="020B0603020202020204" pitchFamily="34" charset="0"/>
                <a:ea typeface="Calibri" panose="020F0502020204030204" pitchFamily="34" charset="0"/>
              </a:rPr>
              <a:t>the player controlling a line or snake, there is no official version of the game, so gameplay varies. The most common version of the game involves the snake or line eating items which make it longer, with the objective being to avoid running into a border or the snake itself for as long as possible. </a:t>
            </a:r>
            <a:endParaRPr kumimoji="0" lang="en-US" altLang="en-US" sz="2800" b="0" i="0" u="none" strike="noStrike" cap="none" normalizeH="0" baseline="0" dirty="0">
              <a:ln>
                <a:noFill/>
              </a:ln>
              <a:solidFill>
                <a:schemeClr val="tx1"/>
              </a:solidFill>
              <a:effectLst/>
              <a:latin typeface="Trebuchet MS" panose="020B0603020202020204" pitchFamily="34" charset="0"/>
            </a:endParaRPr>
          </a:p>
        </p:txBody>
      </p:sp>
      <p:sp>
        <p:nvSpPr>
          <p:cNvPr id="3" name="Content Placeholder 2">
            <a:extLst>
              <a:ext uri="{FF2B5EF4-FFF2-40B4-BE49-F238E27FC236}">
                <a16:creationId xmlns:a16="http://schemas.microsoft.com/office/drawing/2014/main" id="{203C91C5-0DCA-4AAB-9851-D3E98FF075FB}"/>
              </a:ext>
            </a:extLst>
          </p:cNvPr>
          <p:cNvSpPr>
            <a:spLocks noGrp="1"/>
          </p:cNvSpPr>
          <p:nvPr>
            <p:ph idx="1"/>
          </p:nvPr>
        </p:nvSpPr>
        <p:spPr>
          <a:xfrm>
            <a:off x="971082" y="730624"/>
            <a:ext cx="8534400" cy="1258410"/>
          </a:xfrm>
        </p:spPr>
        <p:txBody>
          <a:bodyPr>
            <a:normAutofit/>
          </a:bodyPr>
          <a:lstStyle/>
          <a:p>
            <a:pPr marL="0" indent="0">
              <a:buNone/>
            </a:pPr>
            <a:r>
              <a:rPr lang="en-IN" sz="5400" dirty="0"/>
              <a:t>INTRODUCTION</a:t>
            </a:r>
          </a:p>
        </p:txBody>
      </p:sp>
    </p:spTree>
    <p:extLst>
      <p:ext uri="{BB962C8B-B14F-4D97-AF65-F5344CB8AC3E}">
        <p14:creationId xmlns:p14="http://schemas.microsoft.com/office/powerpoint/2010/main" val="2053500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par>
                          <p:cTn id="8" fill="hold">
                            <p:stCondLst>
                              <p:cond delay="2000"/>
                            </p:stCondLst>
                            <p:childTnLst>
                              <p:par>
                                <p:cTn id="9" presetID="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EF38F-CB0B-46B2-8AA3-FF53F54D8A8F}"/>
              </a:ext>
            </a:extLst>
          </p:cNvPr>
          <p:cNvSpPr>
            <a:spLocks noGrp="1"/>
          </p:cNvSpPr>
          <p:nvPr>
            <p:ph type="title"/>
          </p:nvPr>
        </p:nvSpPr>
        <p:spPr>
          <a:xfrm>
            <a:off x="1143001" y="689692"/>
            <a:ext cx="9905998" cy="1478570"/>
          </a:xfrm>
        </p:spPr>
        <p:txBody>
          <a:bodyPr>
            <a:normAutofit/>
          </a:bodyPr>
          <a:lstStyle/>
          <a:p>
            <a:r>
              <a:rPr lang="en-IN" sz="5400" dirty="0"/>
              <a:t>OBJECTIVES</a:t>
            </a:r>
            <a:endParaRPr lang="en-IN" sz="4800" dirty="0"/>
          </a:p>
        </p:txBody>
      </p:sp>
      <p:sp>
        <p:nvSpPr>
          <p:cNvPr id="9" name="Rectangle 2">
            <a:extLst>
              <a:ext uri="{FF2B5EF4-FFF2-40B4-BE49-F238E27FC236}">
                <a16:creationId xmlns:a16="http://schemas.microsoft.com/office/drawing/2014/main" id="{D9F39F62-D956-41B9-9E6C-46CD105FA9AF}"/>
              </a:ext>
            </a:extLst>
          </p:cNvPr>
          <p:cNvSpPr>
            <a:spLocks noChangeArrowheads="1"/>
          </p:cNvSpPr>
          <p:nvPr/>
        </p:nvSpPr>
        <p:spPr bwMode="auto">
          <a:xfrm>
            <a:off x="776012" y="2179705"/>
            <a:ext cx="10639976" cy="3062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rebuchet MS" panose="020B0603020202020204" pitchFamily="34" charset="0"/>
                <a:ea typeface="Times New Roman" panose="02020603050405020304" pitchFamily="18" charset="0"/>
                <a:cs typeface="Times New Roman" panose="02020603050405020304" pitchFamily="18" charset="0"/>
              </a:rPr>
              <a:t>IN THIS PROJECT, YOU CAN PLAY THE POPULAR "SNAKE GAME" JUST LIKE YOU PLAYED IT ELSEWHERE. YOU HAVE TO USE THE W, S, D OR A KEYS TO  MOVE THE SNAKE. </a:t>
            </a:r>
            <a:r>
              <a:rPr kumimoji="0" lang="en-US" altLang="en-US" sz="2800" b="0" i="0" u="none" strike="noStrike" cap="none" normalizeH="0" baseline="0" dirty="0">
                <a:ln>
                  <a:noFill/>
                </a:ln>
                <a:solidFill>
                  <a:schemeClr val="tx1"/>
                </a:solidFill>
                <a:effectLst/>
                <a:latin typeface="Trebuchet MS" panose="020B0603020202020204" pitchFamily="34" charset="0"/>
                <a:ea typeface="Calibri" panose="020F0502020204030204" pitchFamily="34" charset="0"/>
                <a:cs typeface="Times New Roman" panose="02020603050405020304" pitchFamily="18" charset="0"/>
              </a:rPr>
              <a:t>FOODS ARE PROVIDED AT THE RANDOM CO-ORDINATES OF THE SCREEN FOR THE SNAKE TO EAT. EVERY TIME THE SNAKE EATS THE FOOD, ITS LENGTH WILL BY INCREASED BY ONE ELEMENT ALONG WITH THE SCORE</a:t>
            </a:r>
            <a:r>
              <a:rPr lang="en-US" altLang="en-US" sz="2800" dirty="0">
                <a:latin typeface="Trebuchet MS" panose="020B0603020202020204" pitchFamily="34" charset="0"/>
                <a:ea typeface="Calibri" panose="020F0502020204030204" pitchFamily="34" charset="0"/>
                <a:cs typeface="Times New Roman" panose="02020603050405020304" pitchFamily="18" charset="0"/>
              </a:rPr>
              <a:t>.</a:t>
            </a:r>
            <a:endParaRPr kumimoji="0" lang="en-US" altLang="en-US" sz="2800" b="0" i="0" u="none" strike="noStrike" cap="none" normalizeH="0" baseline="0" dirty="0">
              <a:ln>
                <a:noFill/>
              </a:ln>
              <a:solidFill>
                <a:schemeClr val="tx1"/>
              </a:solidFill>
              <a:effectLst/>
              <a:latin typeface="Trebuchet MS" panose="020B0603020202020204" pitchFamily="34" charset="0"/>
            </a:endParaRPr>
          </a:p>
        </p:txBody>
      </p:sp>
    </p:spTree>
    <p:extLst>
      <p:ext uri="{BB962C8B-B14F-4D97-AF65-F5344CB8AC3E}">
        <p14:creationId xmlns:p14="http://schemas.microsoft.com/office/powerpoint/2010/main" val="2202221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p:cTn id="11"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13"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281F6-D844-46DE-BA20-2C4F8333CAC5}"/>
              </a:ext>
            </a:extLst>
          </p:cNvPr>
          <p:cNvSpPr>
            <a:spLocks noGrp="1"/>
          </p:cNvSpPr>
          <p:nvPr>
            <p:ph type="title"/>
          </p:nvPr>
        </p:nvSpPr>
        <p:spPr>
          <a:xfrm>
            <a:off x="1033835" y="2157521"/>
            <a:ext cx="8534400" cy="4014679"/>
          </a:xfrm>
        </p:spPr>
        <p:txBody>
          <a:bodyPr>
            <a:normAutofit fontScale="90000"/>
          </a:bodyPr>
          <a:lstStyle/>
          <a:p>
            <a:r>
              <a:rPr lang="en-US" sz="3000" u="sng" dirty="0"/>
              <a:t>1.Software:</a:t>
            </a:r>
            <a:br>
              <a:rPr lang="en-US" sz="3000" dirty="0"/>
            </a:br>
            <a:r>
              <a:rPr lang="en-US" sz="3000" dirty="0"/>
              <a:t>       OS: Window 7,8,8.1,10</a:t>
            </a:r>
            <a:br>
              <a:rPr lang="en-US" sz="3000" dirty="0"/>
            </a:br>
            <a:r>
              <a:rPr lang="en-US" sz="3000" dirty="0"/>
              <a:t>       	     Mac Os and Linux</a:t>
            </a:r>
            <a:br>
              <a:rPr lang="en-US" sz="3000" dirty="0"/>
            </a:br>
            <a:r>
              <a:rPr lang="en-US" sz="3000" dirty="0"/>
              <a:t>       IDE: TURBO C++</a:t>
            </a:r>
            <a:br>
              <a:rPr lang="en-US" sz="3000" dirty="0"/>
            </a:br>
            <a:br>
              <a:rPr lang="en-US" sz="3000" dirty="0"/>
            </a:br>
            <a:r>
              <a:rPr lang="en-US" sz="3000" u="sng" dirty="0"/>
              <a:t>2.Hardware:</a:t>
            </a:r>
            <a:br>
              <a:rPr lang="en-US" sz="3000" dirty="0"/>
            </a:br>
            <a:r>
              <a:rPr lang="en-US" sz="3000" dirty="0"/>
              <a:t>	</a:t>
            </a:r>
            <a:r>
              <a:rPr lang="en-US" sz="2800" dirty="0"/>
              <a:t>Processor :Pentium 4 or Above</a:t>
            </a:r>
            <a:br>
              <a:rPr lang="en-US" sz="2800" dirty="0"/>
            </a:br>
            <a:r>
              <a:rPr lang="en-US" sz="2800" dirty="0"/>
              <a:t>	Ram:2GB or Above</a:t>
            </a:r>
            <a:br>
              <a:rPr lang="en-US" sz="2800" dirty="0"/>
            </a:br>
            <a:r>
              <a:rPr lang="en-US" sz="2800" dirty="0"/>
              <a:t>	Monitor Keyboard</a:t>
            </a:r>
            <a:br>
              <a:rPr lang="en-US" sz="2800" dirty="0"/>
            </a:br>
            <a:endParaRPr lang="en-IN" dirty="0"/>
          </a:p>
        </p:txBody>
      </p:sp>
      <p:sp>
        <p:nvSpPr>
          <p:cNvPr id="3" name="Content Placeholder 2">
            <a:extLst>
              <a:ext uri="{FF2B5EF4-FFF2-40B4-BE49-F238E27FC236}">
                <a16:creationId xmlns:a16="http://schemas.microsoft.com/office/drawing/2014/main" id="{D66122AD-2D38-4178-8649-D66EA0A6210C}"/>
              </a:ext>
            </a:extLst>
          </p:cNvPr>
          <p:cNvSpPr>
            <a:spLocks noGrp="1"/>
          </p:cNvSpPr>
          <p:nvPr>
            <p:ph idx="1"/>
          </p:nvPr>
        </p:nvSpPr>
        <p:spPr>
          <a:xfrm>
            <a:off x="1033835" y="685800"/>
            <a:ext cx="8534400" cy="1214021"/>
          </a:xfrm>
        </p:spPr>
        <p:txBody>
          <a:bodyPr>
            <a:normAutofit/>
          </a:bodyPr>
          <a:lstStyle/>
          <a:p>
            <a:pPr marL="0" indent="0">
              <a:buNone/>
            </a:pPr>
            <a:r>
              <a:rPr lang="en-IN" sz="6000" dirty="0"/>
              <a:t>Requirement</a:t>
            </a:r>
          </a:p>
        </p:txBody>
      </p:sp>
    </p:spTree>
    <p:extLst>
      <p:ext uri="{BB962C8B-B14F-4D97-AF65-F5344CB8AC3E}">
        <p14:creationId xmlns:p14="http://schemas.microsoft.com/office/powerpoint/2010/main" val="4045492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par>
                          <p:cTn id="8" fill="hold">
                            <p:stCondLst>
                              <p:cond delay="2000"/>
                            </p:stCondLst>
                            <p:childTnLst>
                              <p:par>
                                <p:cTn id="9" presetID="6" presetClass="entr" presetSubtype="1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ircle(in)">
                                      <p:cBhvr>
                                        <p:cTn id="1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94813-D183-4E82-9369-5803B92F1328}"/>
              </a:ext>
            </a:extLst>
          </p:cNvPr>
          <p:cNvSpPr>
            <a:spLocks noGrp="1"/>
          </p:cNvSpPr>
          <p:nvPr>
            <p:ph type="title"/>
          </p:nvPr>
        </p:nvSpPr>
        <p:spPr>
          <a:xfrm>
            <a:off x="1329672" y="618518"/>
            <a:ext cx="9905998" cy="1478570"/>
          </a:xfrm>
        </p:spPr>
        <p:txBody>
          <a:bodyPr>
            <a:normAutofit/>
          </a:bodyPr>
          <a:lstStyle/>
          <a:p>
            <a:r>
              <a:rPr lang="en-IN" sz="4400" dirty="0"/>
              <a:t>DATA STRUCTURES USED </a:t>
            </a:r>
          </a:p>
        </p:txBody>
      </p:sp>
      <p:sp>
        <p:nvSpPr>
          <p:cNvPr id="3" name="Content Placeholder 2">
            <a:extLst>
              <a:ext uri="{FF2B5EF4-FFF2-40B4-BE49-F238E27FC236}">
                <a16:creationId xmlns:a16="http://schemas.microsoft.com/office/drawing/2014/main" id="{6CD04D1E-1716-450F-82A2-5BDBB20E6D55}"/>
              </a:ext>
            </a:extLst>
          </p:cNvPr>
          <p:cNvSpPr>
            <a:spLocks noGrp="1"/>
          </p:cNvSpPr>
          <p:nvPr>
            <p:ph idx="1"/>
          </p:nvPr>
        </p:nvSpPr>
        <p:spPr>
          <a:xfrm>
            <a:off x="1422214" y="2231558"/>
            <a:ext cx="9905999" cy="3541714"/>
          </a:xfrm>
        </p:spPr>
        <p:txBody>
          <a:bodyPr>
            <a:normAutofit/>
          </a:bodyPr>
          <a:lstStyle/>
          <a:p>
            <a:r>
              <a:rPr lang="en-IN" sz="2800" dirty="0"/>
              <a:t>ARRAY</a:t>
            </a:r>
          </a:p>
          <a:p>
            <a:r>
              <a:rPr lang="en-IN" sz="2800" dirty="0"/>
              <a:t>LINKED LIST</a:t>
            </a:r>
          </a:p>
          <a:p>
            <a:r>
              <a:rPr lang="en-IN" sz="2800" dirty="0"/>
              <a:t>FILE HANDLING</a:t>
            </a:r>
          </a:p>
        </p:txBody>
      </p:sp>
    </p:spTree>
    <p:extLst>
      <p:ext uri="{BB962C8B-B14F-4D97-AF65-F5344CB8AC3E}">
        <p14:creationId xmlns:p14="http://schemas.microsoft.com/office/powerpoint/2010/main" val="4155024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7C5D0-BD2A-4879-B38C-EF8839371C2B}"/>
              </a:ext>
            </a:extLst>
          </p:cNvPr>
          <p:cNvSpPr>
            <a:spLocks noGrp="1"/>
          </p:cNvSpPr>
          <p:nvPr>
            <p:ph type="title"/>
          </p:nvPr>
        </p:nvSpPr>
        <p:spPr/>
        <p:txBody>
          <a:bodyPr>
            <a:normAutofit/>
          </a:bodyPr>
          <a:lstStyle/>
          <a:p>
            <a:r>
              <a:rPr lang="en-IN" sz="4800" dirty="0"/>
              <a:t>ERROR CONTROLS USED:</a:t>
            </a:r>
          </a:p>
        </p:txBody>
      </p:sp>
      <p:sp>
        <p:nvSpPr>
          <p:cNvPr id="3" name="Content Placeholder 2">
            <a:extLst>
              <a:ext uri="{FF2B5EF4-FFF2-40B4-BE49-F238E27FC236}">
                <a16:creationId xmlns:a16="http://schemas.microsoft.com/office/drawing/2014/main" id="{A8B55642-56BC-402D-A9F3-BDCE32AF307A}"/>
              </a:ext>
            </a:extLst>
          </p:cNvPr>
          <p:cNvSpPr>
            <a:spLocks noGrp="1"/>
          </p:cNvSpPr>
          <p:nvPr>
            <p:ph idx="1"/>
          </p:nvPr>
        </p:nvSpPr>
        <p:spPr/>
        <p:txBody>
          <a:bodyPr>
            <a:normAutofit/>
          </a:bodyPr>
          <a:lstStyle/>
          <a:p>
            <a:r>
              <a:rPr lang="en-IN" sz="2800" dirty="0"/>
              <a:t>USER CAN NOT ENTER NAME LONGER THAN 8 CHARACTERS.</a:t>
            </a:r>
          </a:p>
          <a:p>
            <a:r>
              <a:rPr lang="en-IN" sz="2800" dirty="0"/>
              <a:t>USER’s NAME SHOULD NOT BE STARTED WITH INTEGER.</a:t>
            </a:r>
          </a:p>
          <a:p>
            <a:r>
              <a:rPr lang="en-IN" sz="2800" dirty="0"/>
              <a:t>USER’s NAME SHOULD NOT BE STARTED WITH SYMBOL.</a:t>
            </a:r>
          </a:p>
          <a:p>
            <a:r>
              <a:rPr lang="en-IN" sz="2800" dirty="0"/>
              <a:t>SNAKE SHOULD NOT TOUCH BOUNDRIES.</a:t>
            </a:r>
          </a:p>
        </p:txBody>
      </p:sp>
    </p:spTree>
    <p:extLst>
      <p:ext uri="{BB962C8B-B14F-4D97-AF65-F5344CB8AC3E}">
        <p14:creationId xmlns:p14="http://schemas.microsoft.com/office/powerpoint/2010/main" val="289256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2" presetClass="entr" presetSubtype="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0" fill="hold">
                            <p:stCondLst>
                              <p:cond delay="4000"/>
                            </p:stCondLst>
                            <p:childTnLst>
                              <p:par>
                                <p:cTn id="21" presetID="42" presetClass="entr" presetSubtype="0"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6" fill="hold">
                            <p:stCondLst>
                              <p:cond delay="5000"/>
                            </p:stCondLst>
                            <p:childTnLst>
                              <p:par>
                                <p:cTn id="27" presetID="42" presetClass="entr" presetSubtype="0" fill="hold" grpId="0" nodeType="after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5C756-7CC9-4145-8BA7-E20886C499BB}"/>
              </a:ext>
            </a:extLst>
          </p:cNvPr>
          <p:cNvSpPr>
            <a:spLocks noGrp="1"/>
          </p:cNvSpPr>
          <p:nvPr>
            <p:ph type="title"/>
          </p:nvPr>
        </p:nvSpPr>
        <p:spPr>
          <a:xfrm>
            <a:off x="1302777" y="1979721"/>
            <a:ext cx="8534400" cy="3712838"/>
          </a:xfrm>
        </p:spPr>
        <p:txBody>
          <a:bodyPr>
            <a:noAutofit/>
          </a:bodyPr>
          <a:lstStyle/>
          <a:p>
            <a:r>
              <a:rPr lang="en-US" sz="2400" dirty="0"/>
              <a:t>Technically Feasible :</a:t>
            </a:r>
            <a:br>
              <a:rPr lang="en-US" sz="2000" dirty="0"/>
            </a:br>
            <a:r>
              <a:rPr lang="en-US" sz="2000" dirty="0">
                <a:solidFill>
                  <a:srgbClr val="202124"/>
                </a:solidFill>
                <a:latin typeface="Roboto"/>
              </a:rPr>
              <a:t>           </a:t>
            </a:r>
            <a:r>
              <a:rPr lang="en-US" sz="2000" b="0" i="0" dirty="0">
                <a:solidFill>
                  <a:srgbClr val="202124"/>
                </a:solidFill>
                <a:effectLst/>
                <a:latin typeface="+mn-lt"/>
              </a:rPr>
              <a:t>Technically ,this project is feasible               </a:t>
            </a:r>
            <a:br>
              <a:rPr lang="en-US" sz="2000" b="0" i="0" dirty="0">
                <a:solidFill>
                  <a:srgbClr val="202124"/>
                </a:solidFill>
                <a:effectLst/>
                <a:latin typeface="+mn-lt"/>
              </a:rPr>
            </a:br>
            <a:r>
              <a:rPr lang="en-US" sz="2000" dirty="0">
                <a:solidFill>
                  <a:srgbClr val="202124"/>
                </a:solidFill>
                <a:latin typeface="+mn-lt"/>
              </a:rPr>
              <a:t>          </a:t>
            </a:r>
            <a:r>
              <a:rPr lang="en-US" sz="2000" b="0" i="0" dirty="0">
                <a:solidFill>
                  <a:srgbClr val="202124"/>
                </a:solidFill>
                <a:effectLst/>
                <a:latin typeface="+mn-lt"/>
              </a:rPr>
              <a:t>because of use OF Proper Software</a:t>
            </a:r>
            <a:br>
              <a:rPr lang="en-US" sz="2000" b="0" i="0" dirty="0">
                <a:solidFill>
                  <a:srgbClr val="202124"/>
                </a:solidFill>
                <a:effectLst/>
                <a:latin typeface="+mn-lt"/>
              </a:rPr>
            </a:br>
            <a:r>
              <a:rPr lang="en-US" sz="2000" b="0" i="0" dirty="0">
                <a:solidFill>
                  <a:srgbClr val="202124"/>
                </a:solidFill>
                <a:effectLst/>
                <a:latin typeface="+mn-lt"/>
              </a:rPr>
              <a:t>          </a:t>
            </a:r>
            <a:r>
              <a:rPr lang="en-US" sz="2000" dirty="0">
                <a:solidFill>
                  <a:srgbClr val="202124"/>
                </a:solidFill>
                <a:latin typeface="+mn-lt"/>
              </a:rPr>
              <a:t>and </a:t>
            </a:r>
            <a:r>
              <a:rPr lang="en-US" sz="2000" b="0" i="0" dirty="0">
                <a:solidFill>
                  <a:srgbClr val="202124"/>
                </a:solidFill>
                <a:effectLst/>
                <a:latin typeface="+mn-lt"/>
              </a:rPr>
              <a:t>latest techniques. </a:t>
            </a:r>
            <a:br>
              <a:rPr lang="en-US" sz="2000" b="0" i="0" dirty="0">
                <a:solidFill>
                  <a:srgbClr val="202124"/>
                </a:solidFill>
                <a:effectLst/>
                <a:latin typeface="Roboto"/>
              </a:rPr>
            </a:br>
            <a:r>
              <a:rPr lang="en-US" sz="2400" b="0" i="0" dirty="0">
                <a:effectLst/>
              </a:rPr>
              <a:t>Financially Feasible: </a:t>
            </a:r>
            <a:br>
              <a:rPr lang="en-US" sz="2000" b="0" i="0" dirty="0">
                <a:solidFill>
                  <a:srgbClr val="202124"/>
                </a:solidFill>
                <a:effectLst/>
                <a:latin typeface="Roboto"/>
              </a:rPr>
            </a:br>
            <a:r>
              <a:rPr lang="en-US" sz="2000" b="0" i="0" dirty="0">
                <a:solidFill>
                  <a:srgbClr val="202124"/>
                </a:solidFill>
                <a:effectLst/>
                <a:latin typeface="Roboto"/>
              </a:rPr>
              <a:t>          </a:t>
            </a:r>
            <a:r>
              <a:rPr lang="en-US" sz="2000" b="0" i="0" dirty="0">
                <a:solidFill>
                  <a:srgbClr val="202124"/>
                </a:solidFill>
                <a:effectLst/>
                <a:latin typeface="+mn-lt"/>
              </a:rPr>
              <a:t>Financially ,It is also very feasible it is</a:t>
            </a:r>
            <a:br>
              <a:rPr lang="en-US" sz="2000" b="0" i="0" dirty="0">
                <a:solidFill>
                  <a:srgbClr val="202124"/>
                </a:solidFill>
                <a:effectLst/>
                <a:latin typeface="+mn-lt"/>
              </a:rPr>
            </a:br>
            <a:r>
              <a:rPr lang="en-US" sz="2000" b="0" i="0" dirty="0">
                <a:solidFill>
                  <a:srgbClr val="202124"/>
                </a:solidFill>
                <a:effectLst/>
                <a:latin typeface="+mn-lt"/>
              </a:rPr>
              <a:t>    </a:t>
            </a:r>
            <a:r>
              <a:rPr lang="en-US" sz="2000" dirty="0">
                <a:solidFill>
                  <a:srgbClr val="202124"/>
                </a:solidFill>
                <a:latin typeface="+mn-lt"/>
              </a:rPr>
              <a:t>     </a:t>
            </a:r>
            <a:r>
              <a:rPr lang="en-US" sz="2000" b="0" i="0" dirty="0">
                <a:solidFill>
                  <a:srgbClr val="202124"/>
                </a:solidFill>
                <a:effectLst/>
                <a:latin typeface="+mn-lt"/>
              </a:rPr>
              <a:t>made up in very low cost.</a:t>
            </a:r>
            <a:br>
              <a:rPr lang="en-US" sz="2000" dirty="0">
                <a:solidFill>
                  <a:srgbClr val="202124"/>
                </a:solidFill>
                <a:latin typeface="Roboto"/>
              </a:rPr>
            </a:br>
            <a:r>
              <a:rPr lang="en-US" sz="2400" b="0" i="0" dirty="0">
                <a:effectLst/>
              </a:rPr>
              <a:t>Operationally Feasible:</a:t>
            </a:r>
            <a:br>
              <a:rPr lang="en-US" sz="2000" b="0" i="0" dirty="0">
                <a:solidFill>
                  <a:srgbClr val="202124"/>
                </a:solidFill>
                <a:effectLst/>
                <a:latin typeface="Roboto"/>
              </a:rPr>
            </a:br>
            <a:r>
              <a:rPr lang="en-US" sz="2000" dirty="0">
                <a:solidFill>
                  <a:srgbClr val="202124"/>
                </a:solidFill>
                <a:latin typeface="Roboto"/>
              </a:rPr>
              <a:t>           </a:t>
            </a:r>
            <a:r>
              <a:rPr lang="en-US" sz="2000" b="0" i="0" dirty="0">
                <a:solidFill>
                  <a:srgbClr val="202124"/>
                </a:solidFill>
                <a:effectLst/>
              </a:rPr>
              <a:t>Very easy to use.</a:t>
            </a:r>
            <a:br>
              <a:rPr lang="en-US" sz="2400" dirty="0"/>
            </a:br>
            <a:endParaRPr lang="en-IN" sz="2000" dirty="0"/>
          </a:p>
        </p:txBody>
      </p:sp>
      <p:sp>
        <p:nvSpPr>
          <p:cNvPr id="3" name="Content Placeholder 2">
            <a:extLst>
              <a:ext uri="{FF2B5EF4-FFF2-40B4-BE49-F238E27FC236}">
                <a16:creationId xmlns:a16="http://schemas.microsoft.com/office/drawing/2014/main" id="{F6E728D8-69AE-4296-B050-2046BB2C2856}"/>
              </a:ext>
            </a:extLst>
          </p:cNvPr>
          <p:cNvSpPr>
            <a:spLocks noGrp="1"/>
          </p:cNvSpPr>
          <p:nvPr>
            <p:ph idx="1"/>
          </p:nvPr>
        </p:nvSpPr>
        <p:spPr>
          <a:xfrm>
            <a:off x="1302777" y="685801"/>
            <a:ext cx="8534400" cy="1293920"/>
          </a:xfrm>
        </p:spPr>
        <p:txBody>
          <a:bodyPr>
            <a:normAutofit/>
          </a:bodyPr>
          <a:lstStyle/>
          <a:p>
            <a:pPr marL="0" indent="0">
              <a:buNone/>
            </a:pPr>
            <a:r>
              <a:rPr lang="en-US" sz="6000" dirty="0"/>
              <a:t>Feasibility</a:t>
            </a:r>
            <a:endParaRPr lang="en-IN" sz="6000" dirty="0"/>
          </a:p>
        </p:txBody>
      </p:sp>
    </p:spTree>
    <p:extLst>
      <p:ext uri="{BB962C8B-B14F-4D97-AF65-F5344CB8AC3E}">
        <p14:creationId xmlns:p14="http://schemas.microsoft.com/office/powerpoint/2010/main" val="1941581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par>
                          <p:cTn id="8" fill="hold">
                            <p:stCondLst>
                              <p:cond delay="2000"/>
                            </p:stCondLst>
                            <p:childTnLst>
                              <p:par>
                                <p:cTn id="9" presetID="6" presetClass="entr" presetSubtype="1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ircle(in)">
                                      <p:cBhvr>
                                        <p:cTn id="1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E9B86C-994E-402E-B631-03D6F3D52961}"/>
              </a:ext>
            </a:extLst>
          </p:cNvPr>
          <p:cNvSpPr>
            <a:spLocks noGrp="1"/>
          </p:cNvSpPr>
          <p:nvPr>
            <p:ph idx="1"/>
          </p:nvPr>
        </p:nvSpPr>
        <p:spPr>
          <a:xfrm rot="16200000">
            <a:off x="-1306514" y="3058853"/>
            <a:ext cx="4381918" cy="1098778"/>
          </a:xfrm>
        </p:spPr>
        <p:txBody>
          <a:bodyPr>
            <a:noAutofit/>
          </a:bodyPr>
          <a:lstStyle/>
          <a:p>
            <a:pPr marL="0" indent="0">
              <a:buNone/>
            </a:pPr>
            <a:r>
              <a:rPr lang="en-IN" sz="5400" dirty="0"/>
              <a:t>Basic Design</a:t>
            </a:r>
          </a:p>
          <a:p>
            <a:pPr marL="0" indent="0">
              <a:buNone/>
            </a:pPr>
            <a:endParaRPr lang="en-IN" sz="5400" dirty="0"/>
          </a:p>
        </p:txBody>
      </p:sp>
      <p:sp>
        <p:nvSpPr>
          <p:cNvPr id="9" name="Rectangle 8">
            <a:extLst>
              <a:ext uri="{FF2B5EF4-FFF2-40B4-BE49-F238E27FC236}">
                <a16:creationId xmlns:a16="http://schemas.microsoft.com/office/drawing/2014/main" id="{7D96DF0E-73D7-4FDD-BB7F-48FF02A16A3A}"/>
              </a:ext>
            </a:extLst>
          </p:cNvPr>
          <p:cNvSpPr/>
          <p:nvPr/>
        </p:nvSpPr>
        <p:spPr>
          <a:xfrm>
            <a:off x="2841812" y="349622"/>
            <a:ext cx="152400" cy="61408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1305BD2-11F0-49D2-85FE-07FEE2D4CFFD}"/>
              </a:ext>
            </a:extLst>
          </p:cNvPr>
          <p:cNvSpPr/>
          <p:nvPr/>
        </p:nvSpPr>
        <p:spPr>
          <a:xfrm>
            <a:off x="9430872" y="349622"/>
            <a:ext cx="152400" cy="61408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544E543B-B2F7-40A0-8564-55CC66C1DE7B}"/>
              </a:ext>
            </a:extLst>
          </p:cNvPr>
          <p:cNvSpPr/>
          <p:nvPr/>
        </p:nvSpPr>
        <p:spPr>
          <a:xfrm>
            <a:off x="3684495" y="2264881"/>
            <a:ext cx="3128682" cy="640494"/>
          </a:xfrm>
          <a:prstGeom prst="rect">
            <a:avLst/>
          </a:prstGeom>
          <a:solidFill>
            <a:schemeClr val="bg1">
              <a:lumMod val="50000"/>
              <a:lumOff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Rectangle 36">
            <a:extLst>
              <a:ext uri="{FF2B5EF4-FFF2-40B4-BE49-F238E27FC236}">
                <a16:creationId xmlns:a16="http://schemas.microsoft.com/office/drawing/2014/main" id="{59361FA7-5E20-4679-80C9-F7579D4B1F4A}"/>
              </a:ext>
            </a:extLst>
          </p:cNvPr>
          <p:cNvSpPr/>
          <p:nvPr/>
        </p:nvSpPr>
        <p:spPr>
          <a:xfrm>
            <a:off x="3684495" y="2967748"/>
            <a:ext cx="3128682" cy="640494"/>
          </a:xfrm>
          <a:prstGeom prst="rect">
            <a:avLst/>
          </a:prstGeom>
          <a:solidFill>
            <a:schemeClr val="bg1">
              <a:lumMod val="50000"/>
              <a:lumOff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Rectangle 37">
            <a:extLst>
              <a:ext uri="{FF2B5EF4-FFF2-40B4-BE49-F238E27FC236}">
                <a16:creationId xmlns:a16="http://schemas.microsoft.com/office/drawing/2014/main" id="{C4538DFD-26EB-43DB-8BBD-4E2F958381E0}"/>
              </a:ext>
            </a:extLst>
          </p:cNvPr>
          <p:cNvSpPr/>
          <p:nvPr/>
        </p:nvSpPr>
        <p:spPr>
          <a:xfrm>
            <a:off x="3684495" y="3652144"/>
            <a:ext cx="3128682" cy="640494"/>
          </a:xfrm>
          <a:prstGeom prst="rect">
            <a:avLst/>
          </a:prstGeom>
          <a:solidFill>
            <a:schemeClr val="bg1">
              <a:lumMod val="50000"/>
              <a:lumOff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Rectangle 38">
            <a:extLst>
              <a:ext uri="{FF2B5EF4-FFF2-40B4-BE49-F238E27FC236}">
                <a16:creationId xmlns:a16="http://schemas.microsoft.com/office/drawing/2014/main" id="{2454E840-3503-475B-8DA6-410CD8E9C83C}"/>
              </a:ext>
            </a:extLst>
          </p:cNvPr>
          <p:cNvSpPr/>
          <p:nvPr/>
        </p:nvSpPr>
        <p:spPr>
          <a:xfrm>
            <a:off x="3684495" y="4340646"/>
            <a:ext cx="3128682" cy="640494"/>
          </a:xfrm>
          <a:prstGeom prst="rect">
            <a:avLst/>
          </a:prstGeom>
          <a:solidFill>
            <a:schemeClr val="bg1">
              <a:lumMod val="50000"/>
              <a:lumOff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Rectangle 39">
            <a:extLst>
              <a:ext uri="{FF2B5EF4-FFF2-40B4-BE49-F238E27FC236}">
                <a16:creationId xmlns:a16="http://schemas.microsoft.com/office/drawing/2014/main" id="{20EAE192-27C9-432B-8F6D-378ADE8376A5}"/>
              </a:ext>
            </a:extLst>
          </p:cNvPr>
          <p:cNvSpPr/>
          <p:nvPr/>
        </p:nvSpPr>
        <p:spPr>
          <a:xfrm>
            <a:off x="7575176" y="833716"/>
            <a:ext cx="80683" cy="5656729"/>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41" name="Rectangle 40">
            <a:extLst>
              <a:ext uri="{FF2B5EF4-FFF2-40B4-BE49-F238E27FC236}">
                <a16:creationId xmlns:a16="http://schemas.microsoft.com/office/drawing/2014/main" id="{B8FEF3FB-6E49-46D8-9C67-A3E1D2B1D4E9}"/>
              </a:ext>
            </a:extLst>
          </p:cNvPr>
          <p:cNvSpPr/>
          <p:nvPr/>
        </p:nvSpPr>
        <p:spPr>
          <a:xfrm>
            <a:off x="7655859" y="1855692"/>
            <a:ext cx="1775012" cy="80683"/>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2" name="Rectangle 1">
            <a:extLst>
              <a:ext uri="{FF2B5EF4-FFF2-40B4-BE49-F238E27FC236}">
                <a16:creationId xmlns:a16="http://schemas.microsoft.com/office/drawing/2014/main" id="{3613EB4D-EE32-477C-8FC4-7145B31B5403}"/>
              </a:ext>
            </a:extLst>
          </p:cNvPr>
          <p:cNvSpPr/>
          <p:nvPr/>
        </p:nvSpPr>
        <p:spPr>
          <a:xfrm>
            <a:off x="2994212" y="493058"/>
            <a:ext cx="6436659" cy="48409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42" name="Rectangle 41">
            <a:extLst>
              <a:ext uri="{FF2B5EF4-FFF2-40B4-BE49-F238E27FC236}">
                <a16:creationId xmlns:a16="http://schemas.microsoft.com/office/drawing/2014/main" id="{D5C57199-256F-4B74-8946-3E6690920E9C}"/>
              </a:ext>
            </a:extLst>
          </p:cNvPr>
          <p:cNvSpPr/>
          <p:nvPr/>
        </p:nvSpPr>
        <p:spPr>
          <a:xfrm>
            <a:off x="2850777" y="331692"/>
            <a:ext cx="6732495" cy="161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lumMod val="50000"/>
                </a:schemeClr>
              </a:solidFill>
            </a:endParaRPr>
          </a:p>
        </p:txBody>
      </p:sp>
      <p:sp>
        <p:nvSpPr>
          <p:cNvPr id="43" name="Rectangle 42">
            <a:extLst>
              <a:ext uri="{FF2B5EF4-FFF2-40B4-BE49-F238E27FC236}">
                <a16:creationId xmlns:a16="http://schemas.microsoft.com/office/drawing/2014/main" id="{BE0BB8A4-B83B-4295-B63D-BB2023C81086}"/>
              </a:ext>
            </a:extLst>
          </p:cNvPr>
          <p:cNvSpPr/>
          <p:nvPr/>
        </p:nvSpPr>
        <p:spPr>
          <a:xfrm>
            <a:off x="2841812" y="6418730"/>
            <a:ext cx="6732495" cy="16136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Right 45">
            <a:extLst>
              <a:ext uri="{FF2B5EF4-FFF2-40B4-BE49-F238E27FC236}">
                <a16:creationId xmlns:a16="http://schemas.microsoft.com/office/drawing/2014/main" id="{754A9CDE-9CCD-4F5C-991A-9E1933E4EABD}"/>
              </a:ext>
            </a:extLst>
          </p:cNvPr>
          <p:cNvSpPr/>
          <p:nvPr/>
        </p:nvSpPr>
        <p:spPr>
          <a:xfrm>
            <a:off x="1519260" y="3283564"/>
            <a:ext cx="2165233" cy="13560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SCORE</a:t>
            </a:r>
          </a:p>
        </p:txBody>
      </p:sp>
      <p:sp>
        <p:nvSpPr>
          <p:cNvPr id="47" name="Arrow: Right 46">
            <a:extLst>
              <a:ext uri="{FF2B5EF4-FFF2-40B4-BE49-F238E27FC236}">
                <a16:creationId xmlns:a16="http://schemas.microsoft.com/office/drawing/2014/main" id="{EFDDB18E-28E5-44D7-BB4D-8CA7819BAD13}"/>
              </a:ext>
            </a:extLst>
          </p:cNvPr>
          <p:cNvSpPr/>
          <p:nvPr/>
        </p:nvSpPr>
        <p:spPr>
          <a:xfrm>
            <a:off x="1519259" y="1845974"/>
            <a:ext cx="2165233" cy="13479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NEW GAME</a:t>
            </a:r>
          </a:p>
        </p:txBody>
      </p:sp>
      <p:sp>
        <p:nvSpPr>
          <p:cNvPr id="50" name="Arrow: Left 49">
            <a:extLst>
              <a:ext uri="{FF2B5EF4-FFF2-40B4-BE49-F238E27FC236}">
                <a16:creationId xmlns:a16="http://schemas.microsoft.com/office/drawing/2014/main" id="{8DD7A6EB-EFE6-4D79-A1A1-DF0C1183CC37}"/>
              </a:ext>
            </a:extLst>
          </p:cNvPr>
          <p:cNvSpPr/>
          <p:nvPr/>
        </p:nvSpPr>
        <p:spPr>
          <a:xfrm>
            <a:off x="6813177" y="2676447"/>
            <a:ext cx="2165233" cy="13135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HELP</a:t>
            </a:r>
          </a:p>
        </p:txBody>
      </p:sp>
      <p:sp>
        <p:nvSpPr>
          <p:cNvPr id="51" name="Arrow: Left 50">
            <a:extLst>
              <a:ext uri="{FF2B5EF4-FFF2-40B4-BE49-F238E27FC236}">
                <a16:creationId xmlns:a16="http://schemas.microsoft.com/office/drawing/2014/main" id="{CCC62C0D-5147-4469-84C8-A36C72DF2332}"/>
              </a:ext>
            </a:extLst>
          </p:cNvPr>
          <p:cNvSpPr/>
          <p:nvPr/>
        </p:nvSpPr>
        <p:spPr>
          <a:xfrm>
            <a:off x="6813177" y="4033885"/>
            <a:ext cx="2165233" cy="132269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EXIT</a:t>
            </a:r>
          </a:p>
        </p:txBody>
      </p:sp>
      <p:sp>
        <p:nvSpPr>
          <p:cNvPr id="52" name="Arrow: Left 51">
            <a:extLst>
              <a:ext uri="{FF2B5EF4-FFF2-40B4-BE49-F238E27FC236}">
                <a16:creationId xmlns:a16="http://schemas.microsoft.com/office/drawing/2014/main" id="{40FECD59-E0BC-41BA-912D-20213AA26A08}"/>
              </a:ext>
            </a:extLst>
          </p:cNvPr>
          <p:cNvSpPr/>
          <p:nvPr/>
        </p:nvSpPr>
        <p:spPr>
          <a:xfrm>
            <a:off x="8978410" y="927687"/>
            <a:ext cx="1775012" cy="9534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INFORMATION</a:t>
            </a:r>
          </a:p>
        </p:txBody>
      </p:sp>
      <p:sp>
        <p:nvSpPr>
          <p:cNvPr id="53" name="Arrow: Left 52">
            <a:extLst>
              <a:ext uri="{FF2B5EF4-FFF2-40B4-BE49-F238E27FC236}">
                <a16:creationId xmlns:a16="http://schemas.microsoft.com/office/drawing/2014/main" id="{0556EF33-31BD-49BF-A013-C90C284FF31E}"/>
              </a:ext>
            </a:extLst>
          </p:cNvPr>
          <p:cNvSpPr/>
          <p:nvPr/>
        </p:nvSpPr>
        <p:spPr>
          <a:xfrm>
            <a:off x="9054353" y="4906883"/>
            <a:ext cx="1775012" cy="9534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INFORMATION</a:t>
            </a:r>
          </a:p>
        </p:txBody>
      </p:sp>
      <p:sp>
        <p:nvSpPr>
          <p:cNvPr id="54" name="Arrow: Left 53">
            <a:extLst>
              <a:ext uri="{FF2B5EF4-FFF2-40B4-BE49-F238E27FC236}">
                <a16:creationId xmlns:a16="http://schemas.microsoft.com/office/drawing/2014/main" id="{A27E825F-F1C8-4A5C-906B-BE61CA15C0C8}"/>
              </a:ext>
            </a:extLst>
          </p:cNvPr>
          <p:cNvSpPr/>
          <p:nvPr/>
        </p:nvSpPr>
        <p:spPr>
          <a:xfrm>
            <a:off x="6485710" y="189615"/>
            <a:ext cx="1775012" cy="9534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GAME TITLE</a:t>
            </a:r>
          </a:p>
        </p:txBody>
      </p:sp>
    </p:spTree>
    <p:extLst>
      <p:ext uri="{BB962C8B-B14F-4D97-AF65-F5344CB8AC3E}">
        <p14:creationId xmlns:p14="http://schemas.microsoft.com/office/powerpoint/2010/main" val="2780464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par>
                          <p:cTn id="8" fill="hold">
                            <p:stCondLst>
                              <p:cond delay="2000"/>
                            </p:stCondLst>
                            <p:childTnLst>
                              <p:par>
                                <p:cTn id="9" presetID="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2500"/>
                            </p:stCondLst>
                            <p:childTnLst>
                              <p:par>
                                <p:cTn id="14" presetID="2" presetClass="entr" presetSubtype="4"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2" presetClass="entr" presetSubtype="4" fill="hold" grpId="0" nodeType="after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fill="hold"/>
                                        <p:tgtEl>
                                          <p:spTgt spid="42"/>
                                        </p:tgtEl>
                                        <p:attrNameLst>
                                          <p:attrName>ppt_x</p:attrName>
                                        </p:attrNameLst>
                                      </p:cBhvr>
                                      <p:tavLst>
                                        <p:tav tm="0">
                                          <p:val>
                                            <p:strVal val="#ppt_x"/>
                                          </p:val>
                                        </p:tav>
                                        <p:tav tm="100000">
                                          <p:val>
                                            <p:strVal val="#ppt_x"/>
                                          </p:val>
                                        </p:tav>
                                      </p:tavLst>
                                    </p:anim>
                                    <p:anim calcmode="lin" valueType="num">
                                      <p:cBhvr additive="base">
                                        <p:cTn id="22" dur="500" fill="hold"/>
                                        <p:tgtEl>
                                          <p:spTgt spid="42"/>
                                        </p:tgtEl>
                                        <p:attrNameLst>
                                          <p:attrName>ppt_y</p:attrName>
                                        </p:attrNameLst>
                                      </p:cBhvr>
                                      <p:tavLst>
                                        <p:tav tm="0">
                                          <p:val>
                                            <p:strVal val="1+#ppt_h/2"/>
                                          </p:val>
                                        </p:tav>
                                        <p:tav tm="100000">
                                          <p:val>
                                            <p:strVal val="#ppt_y"/>
                                          </p:val>
                                        </p:tav>
                                      </p:tavLst>
                                    </p:anim>
                                  </p:childTnLst>
                                </p:cTn>
                              </p:par>
                            </p:childTnLst>
                          </p:cTn>
                        </p:par>
                        <p:par>
                          <p:cTn id="23" fill="hold">
                            <p:stCondLst>
                              <p:cond delay="3500"/>
                            </p:stCondLst>
                            <p:childTnLst>
                              <p:par>
                                <p:cTn id="24" presetID="2" presetClass="entr" presetSubtype="4"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childTnLst>
                          </p:cTn>
                        </p:par>
                        <p:par>
                          <p:cTn id="28" fill="hold">
                            <p:stCondLst>
                              <p:cond delay="4000"/>
                            </p:stCondLst>
                            <p:childTnLst>
                              <p:par>
                                <p:cTn id="29" presetID="2" presetClass="entr" presetSubtype="4" fill="hold" grpId="0" nodeType="after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500" fill="hold"/>
                                        <p:tgtEl>
                                          <p:spTgt spid="43"/>
                                        </p:tgtEl>
                                        <p:attrNameLst>
                                          <p:attrName>ppt_x</p:attrName>
                                        </p:attrNameLst>
                                      </p:cBhvr>
                                      <p:tavLst>
                                        <p:tav tm="0">
                                          <p:val>
                                            <p:strVal val="#ppt_x"/>
                                          </p:val>
                                        </p:tav>
                                        <p:tav tm="100000">
                                          <p:val>
                                            <p:strVal val="#ppt_x"/>
                                          </p:val>
                                        </p:tav>
                                      </p:tavLst>
                                    </p:anim>
                                    <p:anim calcmode="lin" valueType="num">
                                      <p:cBhvr additive="base">
                                        <p:cTn id="32" dur="500" fill="hold"/>
                                        <p:tgtEl>
                                          <p:spTgt spid="43"/>
                                        </p:tgtEl>
                                        <p:attrNameLst>
                                          <p:attrName>ppt_y</p:attrName>
                                        </p:attrNameLst>
                                      </p:cBhvr>
                                      <p:tavLst>
                                        <p:tav tm="0">
                                          <p:val>
                                            <p:strVal val="1+#ppt_h/2"/>
                                          </p:val>
                                        </p:tav>
                                        <p:tav tm="100000">
                                          <p:val>
                                            <p:strVal val="#ppt_y"/>
                                          </p:val>
                                        </p:tav>
                                      </p:tavLst>
                                    </p:anim>
                                  </p:childTnLst>
                                </p:cTn>
                              </p:par>
                            </p:childTnLst>
                          </p:cTn>
                        </p:par>
                        <p:par>
                          <p:cTn id="33" fill="hold">
                            <p:stCondLst>
                              <p:cond delay="4500"/>
                            </p:stCondLst>
                            <p:childTnLst>
                              <p:par>
                                <p:cTn id="34" presetID="2" presetClass="entr" presetSubtype="4"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 calcmode="lin" valueType="num">
                                      <p:cBhvr additive="base">
                                        <p:cTn id="36" dur="500" fill="hold"/>
                                        <p:tgtEl>
                                          <p:spTgt spid="40"/>
                                        </p:tgtEl>
                                        <p:attrNameLst>
                                          <p:attrName>ppt_x</p:attrName>
                                        </p:attrNameLst>
                                      </p:cBhvr>
                                      <p:tavLst>
                                        <p:tav tm="0">
                                          <p:val>
                                            <p:strVal val="#ppt_x"/>
                                          </p:val>
                                        </p:tav>
                                        <p:tav tm="100000">
                                          <p:val>
                                            <p:strVal val="#ppt_x"/>
                                          </p:val>
                                        </p:tav>
                                      </p:tavLst>
                                    </p:anim>
                                    <p:anim calcmode="lin" valueType="num">
                                      <p:cBhvr additive="base">
                                        <p:cTn id="37" dur="500" fill="hold"/>
                                        <p:tgtEl>
                                          <p:spTgt spid="40"/>
                                        </p:tgtEl>
                                        <p:attrNameLst>
                                          <p:attrName>ppt_y</p:attrName>
                                        </p:attrNameLst>
                                      </p:cBhvr>
                                      <p:tavLst>
                                        <p:tav tm="0">
                                          <p:val>
                                            <p:strVal val="1+#ppt_h/2"/>
                                          </p:val>
                                        </p:tav>
                                        <p:tav tm="100000">
                                          <p:val>
                                            <p:strVal val="#ppt_y"/>
                                          </p:val>
                                        </p:tav>
                                      </p:tavLst>
                                    </p:anim>
                                  </p:childTnLst>
                                </p:cTn>
                              </p:par>
                            </p:childTnLst>
                          </p:cTn>
                        </p:par>
                        <p:par>
                          <p:cTn id="38" fill="hold">
                            <p:stCondLst>
                              <p:cond delay="5000"/>
                            </p:stCondLst>
                            <p:childTnLst>
                              <p:par>
                                <p:cTn id="39" presetID="2" presetClass="entr" presetSubtype="4" fill="hold" grpId="0" nodeType="afterEffect">
                                  <p:stCondLst>
                                    <p:cond delay="0"/>
                                  </p:stCondLst>
                                  <p:childTnLst>
                                    <p:set>
                                      <p:cBhvr>
                                        <p:cTn id="40" dur="1" fill="hold">
                                          <p:stCondLst>
                                            <p:cond delay="0"/>
                                          </p:stCondLst>
                                        </p:cTn>
                                        <p:tgtEl>
                                          <p:spTgt spid="41"/>
                                        </p:tgtEl>
                                        <p:attrNameLst>
                                          <p:attrName>style.visibility</p:attrName>
                                        </p:attrNameLst>
                                      </p:cBhvr>
                                      <p:to>
                                        <p:strVal val="visible"/>
                                      </p:to>
                                    </p:set>
                                    <p:anim calcmode="lin" valueType="num">
                                      <p:cBhvr additive="base">
                                        <p:cTn id="41" dur="500" fill="hold"/>
                                        <p:tgtEl>
                                          <p:spTgt spid="41"/>
                                        </p:tgtEl>
                                        <p:attrNameLst>
                                          <p:attrName>ppt_x</p:attrName>
                                        </p:attrNameLst>
                                      </p:cBhvr>
                                      <p:tavLst>
                                        <p:tav tm="0">
                                          <p:val>
                                            <p:strVal val="#ppt_x"/>
                                          </p:val>
                                        </p:tav>
                                        <p:tav tm="100000">
                                          <p:val>
                                            <p:strVal val="#ppt_x"/>
                                          </p:val>
                                        </p:tav>
                                      </p:tavLst>
                                    </p:anim>
                                    <p:anim calcmode="lin" valueType="num">
                                      <p:cBhvr additive="base">
                                        <p:cTn id="42" dur="500" fill="hold"/>
                                        <p:tgtEl>
                                          <p:spTgt spid="41"/>
                                        </p:tgtEl>
                                        <p:attrNameLst>
                                          <p:attrName>ppt_y</p:attrName>
                                        </p:attrNameLst>
                                      </p:cBhvr>
                                      <p:tavLst>
                                        <p:tav tm="0">
                                          <p:val>
                                            <p:strVal val="1+#ppt_h/2"/>
                                          </p:val>
                                        </p:tav>
                                        <p:tav tm="100000">
                                          <p:val>
                                            <p:strVal val="#ppt_y"/>
                                          </p:val>
                                        </p:tav>
                                      </p:tavLst>
                                    </p:anim>
                                  </p:childTnLst>
                                </p:cTn>
                              </p:par>
                            </p:childTnLst>
                          </p:cTn>
                        </p:par>
                        <p:par>
                          <p:cTn id="43" fill="hold">
                            <p:stCondLst>
                              <p:cond delay="5500"/>
                            </p:stCondLst>
                            <p:childTnLst>
                              <p:par>
                                <p:cTn id="44" presetID="2" presetClass="entr" presetSubtype="4"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fill="hold"/>
                                        <p:tgtEl>
                                          <p:spTgt spid="17"/>
                                        </p:tgtEl>
                                        <p:attrNameLst>
                                          <p:attrName>ppt_x</p:attrName>
                                        </p:attrNameLst>
                                      </p:cBhvr>
                                      <p:tavLst>
                                        <p:tav tm="0">
                                          <p:val>
                                            <p:strVal val="#ppt_x"/>
                                          </p:val>
                                        </p:tav>
                                        <p:tav tm="100000">
                                          <p:val>
                                            <p:strVal val="#ppt_x"/>
                                          </p:val>
                                        </p:tav>
                                      </p:tavLst>
                                    </p:anim>
                                    <p:anim calcmode="lin" valueType="num">
                                      <p:cBhvr additive="base">
                                        <p:cTn id="47" dur="500" fill="hold"/>
                                        <p:tgtEl>
                                          <p:spTgt spid="17"/>
                                        </p:tgtEl>
                                        <p:attrNameLst>
                                          <p:attrName>ppt_y</p:attrName>
                                        </p:attrNameLst>
                                      </p:cBhvr>
                                      <p:tavLst>
                                        <p:tav tm="0">
                                          <p:val>
                                            <p:strVal val="1+#ppt_h/2"/>
                                          </p:val>
                                        </p:tav>
                                        <p:tav tm="100000">
                                          <p:val>
                                            <p:strVal val="#ppt_y"/>
                                          </p:val>
                                        </p:tav>
                                      </p:tavLst>
                                    </p:anim>
                                  </p:childTnLst>
                                </p:cTn>
                              </p:par>
                            </p:childTnLst>
                          </p:cTn>
                        </p:par>
                        <p:par>
                          <p:cTn id="48" fill="hold">
                            <p:stCondLst>
                              <p:cond delay="6000"/>
                            </p:stCondLst>
                            <p:childTnLst>
                              <p:par>
                                <p:cTn id="49" presetID="2" presetClass="entr" presetSubtype="4" fill="hold" grpId="0" nodeType="afterEffect">
                                  <p:stCondLst>
                                    <p:cond delay="0"/>
                                  </p:stCondLst>
                                  <p:childTnLst>
                                    <p:set>
                                      <p:cBhvr>
                                        <p:cTn id="50" dur="1" fill="hold">
                                          <p:stCondLst>
                                            <p:cond delay="0"/>
                                          </p:stCondLst>
                                        </p:cTn>
                                        <p:tgtEl>
                                          <p:spTgt spid="37"/>
                                        </p:tgtEl>
                                        <p:attrNameLst>
                                          <p:attrName>style.visibility</p:attrName>
                                        </p:attrNameLst>
                                      </p:cBhvr>
                                      <p:to>
                                        <p:strVal val="visible"/>
                                      </p:to>
                                    </p:set>
                                    <p:anim calcmode="lin" valueType="num">
                                      <p:cBhvr additive="base">
                                        <p:cTn id="51" dur="500" fill="hold"/>
                                        <p:tgtEl>
                                          <p:spTgt spid="37"/>
                                        </p:tgtEl>
                                        <p:attrNameLst>
                                          <p:attrName>ppt_x</p:attrName>
                                        </p:attrNameLst>
                                      </p:cBhvr>
                                      <p:tavLst>
                                        <p:tav tm="0">
                                          <p:val>
                                            <p:strVal val="#ppt_x"/>
                                          </p:val>
                                        </p:tav>
                                        <p:tav tm="100000">
                                          <p:val>
                                            <p:strVal val="#ppt_x"/>
                                          </p:val>
                                        </p:tav>
                                      </p:tavLst>
                                    </p:anim>
                                    <p:anim calcmode="lin" valueType="num">
                                      <p:cBhvr additive="base">
                                        <p:cTn id="52" dur="500" fill="hold"/>
                                        <p:tgtEl>
                                          <p:spTgt spid="37"/>
                                        </p:tgtEl>
                                        <p:attrNameLst>
                                          <p:attrName>ppt_y</p:attrName>
                                        </p:attrNameLst>
                                      </p:cBhvr>
                                      <p:tavLst>
                                        <p:tav tm="0">
                                          <p:val>
                                            <p:strVal val="1+#ppt_h/2"/>
                                          </p:val>
                                        </p:tav>
                                        <p:tav tm="100000">
                                          <p:val>
                                            <p:strVal val="#ppt_y"/>
                                          </p:val>
                                        </p:tav>
                                      </p:tavLst>
                                    </p:anim>
                                  </p:childTnLst>
                                </p:cTn>
                              </p:par>
                            </p:childTnLst>
                          </p:cTn>
                        </p:par>
                        <p:par>
                          <p:cTn id="53" fill="hold">
                            <p:stCondLst>
                              <p:cond delay="6500"/>
                            </p:stCondLst>
                            <p:childTnLst>
                              <p:par>
                                <p:cTn id="54" presetID="2" presetClass="entr" presetSubtype="4" fill="hold" grpId="0" nodeType="afterEffect">
                                  <p:stCondLst>
                                    <p:cond delay="0"/>
                                  </p:stCondLst>
                                  <p:childTnLst>
                                    <p:set>
                                      <p:cBhvr>
                                        <p:cTn id="55" dur="1" fill="hold">
                                          <p:stCondLst>
                                            <p:cond delay="0"/>
                                          </p:stCondLst>
                                        </p:cTn>
                                        <p:tgtEl>
                                          <p:spTgt spid="38"/>
                                        </p:tgtEl>
                                        <p:attrNameLst>
                                          <p:attrName>style.visibility</p:attrName>
                                        </p:attrNameLst>
                                      </p:cBhvr>
                                      <p:to>
                                        <p:strVal val="visible"/>
                                      </p:to>
                                    </p:set>
                                    <p:anim calcmode="lin" valueType="num">
                                      <p:cBhvr additive="base">
                                        <p:cTn id="56" dur="500" fill="hold"/>
                                        <p:tgtEl>
                                          <p:spTgt spid="38"/>
                                        </p:tgtEl>
                                        <p:attrNameLst>
                                          <p:attrName>ppt_x</p:attrName>
                                        </p:attrNameLst>
                                      </p:cBhvr>
                                      <p:tavLst>
                                        <p:tav tm="0">
                                          <p:val>
                                            <p:strVal val="#ppt_x"/>
                                          </p:val>
                                        </p:tav>
                                        <p:tav tm="100000">
                                          <p:val>
                                            <p:strVal val="#ppt_x"/>
                                          </p:val>
                                        </p:tav>
                                      </p:tavLst>
                                    </p:anim>
                                    <p:anim calcmode="lin" valueType="num">
                                      <p:cBhvr additive="base">
                                        <p:cTn id="57" dur="500" fill="hold"/>
                                        <p:tgtEl>
                                          <p:spTgt spid="38"/>
                                        </p:tgtEl>
                                        <p:attrNameLst>
                                          <p:attrName>ppt_y</p:attrName>
                                        </p:attrNameLst>
                                      </p:cBhvr>
                                      <p:tavLst>
                                        <p:tav tm="0">
                                          <p:val>
                                            <p:strVal val="1+#ppt_h/2"/>
                                          </p:val>
                                        </p:tav>
                                        <p:tav tm="100000">
                                          <p:val>
                                            <p:strVal val="#ppt_y"/>
                                          </p:val>
                                        </p:tav>
                                      </p:tavLst>
                                    </p:anim>
                                  </p:childTnLst>
                                </p:cTn>
                              </p:par>
                            </p:childTnLst>
                          </p:cTn>
                        </p:par>
                        <p:par>
                          <p:cTn id="58" fill="hold">
                            <p:stCondLst>
                              <p:cond delay="7000"/>
                            </p:stCondLst>
                            <p:childTnLst>
                              <p:par>
                                <p:cTn id="59" presetID="2" presetClass="entr" presetSubtype="4" fill="hold" grpId="0" nodeType="afterEffect">
                                  <p:stCondLst>
                                    <p:cond delay="0"/>
                                  </p:stCondLst>
                                  <p:childTnLst>
                                    <p:set>
                                      <p:cBhvr>
                                        <p:cTn id="60" dur="1" fill="hold">
                                          <p:stCondLst>
                                            <p:cond delay="0"/>
                                          </p:stCondLst>
                                        </p:cTn>
                                        <p:tgtEl>
                                          <p:spTgt spid="39"/>
                                        </p:tgtEl>
                                        <p:attrNameLst>
                                          <p:attrName>style.visibility</p:attrName>
                                        </p:attrNameLst>
                                      </p:cBhvr>
                                      <p:to>
                                        <p:strVal val="visible"/>
                                      </p:to>
                                    </p:set>
                                    <p:anim calcmode="lin" valueType="num">
                                      <p:cBhvr additive="base">
                                        <p:cTn id="61" dur="500" fill="hold"/>
                                        <p:tgtEl>
                                          <p:spTgt spid="39"/>
                                        </p:tgtEl>
                                        <p:attrNameLst>
                                          <p:attrName>ppt_x</p:attrName>
                                        </p:attrNameLst>
                                      </p:cBhvr>
                                      <p:tavLst>
                                        <p:tav tm="0">
                                          <p:val>
                                            <p:strVal val="#ppt_x"/>
                                          </p:val>
                                        </p:tav>
                                        <p:tav tm="100000">
                                          <p:val>
                                            <p:strVal val="#ppt_x"/>
                                          </p:val>
                                        </p:tav>
                                      </p:tavLst>
                                    </p:anim>
                                    <p:anim calcmode="lin" valueType="num">
                                      <p:cBhvr additive="base">
                                        <p:cTn id="62" dur="500" fill="hold"/>
                                        <p:tgtEl>
                                          <p:spTgt spid="39"/>
                                        </p:tgtEl>
                                        <p:attrNameLst>
                                          <p:attrName>ppt_y</p:attrName>
                                        </p:attrNameLst>
                                      </p:cBhvr>
                                      <p:tavLst>
                                        <p:tav tm="0">
                                          <p:val>
                                            <p:strVal val="1+#ppt_h/2"/>
                                          </p:val>
                                        </p:tav>
                                        <p:tav tm="100000">
                                          <p:val>
                                            <p:strVal val="#ppt_y"/>
                                          </p:val>
                                        </p:tav>
                                      </p:tavLst>
                                    </p:anim>
                                  </p:childTnLst>
                                </p:cTn>
                              </p:par>
                            </p:childTnLst>
                          </p:cTn>
                        </p:par>
                        <p:par>
                          <p:cTn id="63" fill="hold">
                            <p:stCondLst>
                              <p:cond delay="7500"/>
                            </p:stCondLst>
                            <p:childTnLst>
                              <p:par>
                                <p:cTn id="64" presetID="16" presetClass="entr" presetSubtype="21" fill="hold" grpId="0" nodeType="afterEffect">
                                  <p:stCondLst>
                                    <p:cond delay="0"/>
                                  </p:stCondLst>
                                  <p:childTnLst>
                                    <p:set>
                                      <p:cBhvr>
                                        <p:cTn id="65" dur="1" fill="hold">
                                          <p:stCondLst>
                                            <p:cond delay="0"/>
                                          </p:stCondLst>
                                        </p:cTn>
                                        <p:tgtEl>
                                          <p:spTgt spid="47"/>
                                        </p:tgtEl>
                                        <p:attrNameLst>
                                          <p:attrName>style.visibility</p:attrName>
                                        </p:attrNameLst>
                                      </p:cBhvr>
                                      <p:to>
                                        <p:strVal val="visible"/>
                                      </p:to>
                                    </p:set>
                                    <p:animEffect transition="in" filter="barn(inVertical)">
                                      <p:cBhvr>
                                        <p:cTn id="66" dur="500"/>
                                        <p:tgtEl>
                                          <p:spTgt spid="47"/>
                                        </p:tgtEl>
                                      </p:cBhvr>
                                    </p:animEffect>
                                  </p:childTnLst>
                                </p:cTn>
                              </p:par>
                            </p:childTnLst>
                          </p:cTn>
                        </p:par>
                        <p:par>
                          <p:cTn id="67" fill="hold">
                            <p:stCondLst>
                              <p:cond delay="8000"/>
                            </p:stCondLst>
                            <p:childTnLst>
                              <p:par>
                                <p:cTn id="68" presetID="16" presetClass="entr" presetSubtype="21" fill="hold" grpId="0" nodeType="after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barn(inVertical)">
                                      <p:cBhvr>
                                        <p:cTn id="70" dur="500"/>
                                        <p:tgtEl>
                                          <p:spTgt spid="46"/>
                                        </p:tgtEl>
                                      </p:cBhvr>
                                    </p:animEffect>
                                  </p:childTnLst>
                                </p:cTn>
                              </p:par>
                            </p:childTnLst>
                          </p:cTn>
                        </p:par>
                        <p:par>
                          <p:cTn id="71" fill="hold">
                            <p:stCondLst>
                              <p:cond delay="8500"/>
                            </p:stCondLst>
                            <p:childTnLst>
                              <p:par>
                                <p:cTn id="72" presetID="16" presetClass="entr" presetSubtype="21" fill="hold" grpId="0" nodeType="afterEffect">
                                  <p:stCondLst>
                                    <p:cond delay="0"/>
                                  </p:stCondLst>
                                  <p:childTnLst>
                                    <p:set>
                                      <p:cBhvr>
                                        <p:cTn id="73" dur="1" fill="hold">
                                          <p:stCondLst>
                                            <p:cond delay="0"/>
                                          </p:stCondLst>
                                        </p:cTn>
                                        <p:tgtEl>
                                          <p:spTgt spid="54"/>
                                        </p:tgtEl>
                                        <p:attrNameLst>
                                          <p:attrName>style.visibility</p:attrName>
                                        </p:attrNameLst>
                                      </p:cBhvr>
                                      <p:to>
                                        <p:strVal val="visible"/>
                                      </p:to>
                                    </p:set>
                                    <p:animEffect transition="in" filter="barn(inVertical)">
                                      <p:cBhvr>
                                        <p:cTn id="74" dur="500"/>
                                        <p:tgtEl>
                                          <p:spTgt spid="54"/>
                                        </p:tgtEl>
                                      </p:cBhvr>
                                    </p:animEffect>
                                  </p:childTnLst>
                                </p:cTn>
                              </p:par>
                            </p:childTnLst>
                          </p:cTn>
                        </p:par>
                        <p:par>
                          <p:cTn id="75" fill="hold">
                            <p:stCondLst>
                              <p:cond delay="9000"/>
                            </p:stCondLst>
                            <p:childTnLst>
                              <p:par>
                                <p:cTn id="76" presetID="16" presetClass="entr" presetSubtype="21" fill="hold" grpId="0" nodeType="afterEffect">
                                  <p:stCondLst>
                                    <p:cond delay="0"/>
                                  </p:stCondLst>
                                  <p:childTnLst>
                                    <p:set>
                                      <p:cBhvr>
                                        <p:cTn id="77" dur="1" fill="hold">
                                          <p:stCondLst>
                                            <p:cond delay="0"/>
                                          </p:stCondLst>
                                        </p:cTn>
                                        <p:tgtEl>
                                          <p:spTgt spid="52"/>
                                        </p:tgtEl>
                                        <p:attrNameLst>
                                          <p:attrName>style.visibility</p:attrName>
                                        </p:attrNameLst>
                                      </p:cBhvr>
                                      <p:to>
                                        <p:strVal val="visible"/>
                                      </p:to>
                                    </p:set>
                                    <p:animEffect transition="in" filter="barn(inVertical)">
                                      <p:cBhvr>
                                        <p:cTn id="78" dur="500"/>
                                        <p:tgtEl>
                                          <p:spTgt spid="52"/>
                                        </p:tgtEl>
                                      </p:cBhvr>
                                    </p:animEffect>
                                  </p:childTnLst>
                                </p:cTn>
                              </p:par>
                            </p:childTnLst>
                          </p:cTn>
                        </p:par>
                        <p:par>
                          <p:cTn id="79" fill="hold">
                            <p:stCondLst>
                              <p:cond delay="9500"/>
                            </p:stCondLst>
                            <p:childTnLst>
                              <p:par>
                                <p:cTn id="80" presetID="16" presetClass="entr" presetSubtype="21" fill="hold" grpId="0" nodeType="afterEffect">
                                  <p:stCondLst>
                                    <p:cond delay="0"/>
                                  </p:stCondLst>
                                  <p:childTnLst>
                                    <p:set>
                                      <p:cBhvr>
                                        <p:cTn id="81" dur="1" fill="hold">
                                          <p:stCondLst>
                                            <p:cond delay="0"/>
                                          </p:stCondLst>
                                        </p:cTn>
                                        <p:tgtEl>
                                          <p:spTgt spid="50"/>
                                        </p:tgtEl>
                                        <p:attrNameLst>
                                          <p:attrName>style.visibility</p:attrName>
                                        </p:attrNameLst>
                                      </p:cBhvr>
                                      <p:to>
                                        <p:strVal val="visible"/>
                                      </p:to>
                                    </p:set>
                                    <p:animEffect transition="in" filter="barn(inVertical)">
                                      <p:cBhvr>
                                        <p:cTn id="82" dur="500"/>
                                        <p:tgtEl>
                                          <p:spTgt spid="50"/>
                                        </p:tgtEl>
                                      </p:cBhvr>
                                    </p:animEffect>
                                  </p:childTnLst>
                                </p:cTn>
                              </p:par>
                            </p:childTnLst>
                          </p:cTn>
                        </p:par>
                        <p:par>
                          <p:cTn id="83" fill="hold">
                            <p:stCondLst>
                              <p:cond delay="10000"/>
                            </p:stCondLst>
                            <p:childTnLst>
                              <p:par>
                                <p:cTn id="84" presetID="16" presetClass="entr" presetSubtype="21" fill="hold" grpId="0" nodeType="afterEffect">
                                  <p:stCondLst>
                                    <p:cond delay="0"/>
                                  </p:stCondLst>
                                  <p:childTnLst>
                                    <p:set>
                                      <p:cBhvr>
                                        <p:cTn id="85" dur="1" fill="hold">
                                          <p:stCondLst>
                                            <p:cond delay="0"/>
                                          </p:stCondLst>
                                        </p:cTn>
                                        <p:tgtEl>
                                          <p:spTgt spid="51"/>
                                        </p:tgtEl>
                                        <p:attrNameLst>
                                          <p:attrName>style.visibility</p:attrName>
                                        </p:attrNameLst>
                                      </p:cBhvr>
                                      <p:to>
                                        <p:strVal val="visible"/>
                                      </p:to>
                                    </p:set>
                                    <p:animEffect transition="in" filter="barn(inVertical)">
                                      <p:cBhvr>
                                        <p:cTn id="86" dur="500"/>
                                        <p:tgtEl>
                                          <p:spTgt spid="51"/>
                                        </p:tgtEl>
                                      </p:cBhvr>
                                    </p:animEffect>
                                  </p:childTnLst>
                                </p:cTn>
                              </p:par>
                            </p:childTnLst>
                          </p:cTn>
                        </p:par>
                        <p:par>
                          <p:cTn id="87" fill="hold">
                            <p:stCondLst>
                              <p:cond delay="10500"/>
                            </p:stCondLst>
                            <p:childTnLst>
                              <p:par>
                                <p:cTn id="88" presetID="16" presetClass="entr" presetSubtype="21" fill="hold" grpId="0" nodeType="afterEffect">
                                  <p:stCondLst>
                                    <p:cond delay="0"/>
                                  </p:stCondLst>
                                  <p:childTnLst>
                                    <p:set>
                                      <p:cBhvr>
                                        <p:cTn id="89" dur="1" fill="hold">
                                          <p:stCondLst>
                                            <p:cond delay="0"/>
                                          </p:stCondLst>
                                        </p:cTn>
                                        <p:tgtEl>
                                          <p:spTgt spid="53"/>
                                        </p:tgtEl>
                                        <p:attrNameLst>
                                          <p:attrName>style.visibility</p:attrName>
                                        </p:attrNameLst>
                                      </p:cBhvr>
                                      <p:to>
                                        <p:strVal val="visible"/>
                                      </p:to>
                                    </p:set>
                                    <p:animEffect transition="in" filter="barn(inVertical)">
                                      <p:cBhvr>
                                        <p:cTn id="90"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2" grpId="0" animBg="1"/>
      <p:bldP spid="17" grpId="0" animBg="1"/>
      <p:bldP spid="37" grpId="0" animBg="1"/>
      <p:bldP spid="38" grpId="0" animBg="1"/>
      <p:bldP spid="39" grpId="0" animBg="1"/>
      <p:bldP spid="40" grpId="0" animBg="1"/>
      <p:bldP spid="41" grpId="0" animBg="1"/>
      <p:bldP spid="2" grpId="0" animBg="1"/>
      <p:bldP spid="42" grpId="0" animBg="1"/>
      <p:bldP spid="43" grpId="0" animBg="1"/>
      <p:bldP spid="46" grpId="0" animBg="1"/>
      <p:bldP spid="47" grpId="0" animBg="1"/>
      <p:bldP spid="50" grpId="0" animBg="1"/>
      <p:bldP spid="51" grpId="0" animBg="1"/>
      <p:bldP spid="52" grpId="0" animBg="1"/>
      <p:bldP spid="53" grpId="0" animBg="1"/>
      <p:bldP spid="5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237</TotalTime>
  <Words>541</Words>
  <Application>Microsoft Office PowerPoint</Application>
  <PresentationFormat>Widescreen</PresentationFormat>
  <Paragraphs>47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Roboto</vt:lpstr>
      <vt:lpstr>Trebuchet MS</vt:lpstr>
      <vt:lpstr>Tw Cen MT</vt:lpstr>
      <vt:lpstr>Circuit</vt:lpstr>
      <vt:lpstr>THE SNAKE GAME</vt:lpstr>
      <vt:lpstr>Introduction Objectives Requirement ERROR Control Feasibility Design Screenshots of game Future scope Conclusion  </vt:lpstr>
      <vt:lpstr>The game called “SNAKE" or “SNAKE GAME" typically involve  the player controlling a line or snake, there is no official version of the game, so gameplay varies. The most common version of the game involves the snake or line eating items which make it longer, with the objective being to avoid running into a border or the snake itself for as long as possible. </vt:lpstr>
      <vt:lpstr>OBJECTIVES</vt:lpstr>
      <vt:lpstr>1.Software:        OS: Window 7,8,8.1,10              Mac Os and Linux        IDE: TURBO C++  2.Hardware:  Processor :Pentium 4 or Above  Ram:2GB or Above  Monitor Keyboard </vt:lpstr>
      <vt:lpstr>DATA STRUCTURES USED </vt:lpstr>
      <vt:lpstr>ERROR CONTROLS USED:</vt:lpstr>
      <vt:lpstr>Technically Feasible :            Technically ,this project is feasible                          because of use OF Proper Software           and latest techniques.  Financially Feasible:            Financially ,It is also very feasible it is          made up in very low cost. Operationally Feasible:            Very easy to use. </vt:lpstr>
      <vt:lpstr>PowerPoint Presentation</vt:lpstr>
      <vt:lpstr>FLOW CHART</vt:lpstr>
      <vt:lpstr>MAIN Menu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This project will be able to implement in future after making  some changes and modifications as we make our project at  a very low level. So, the modifications that can be done in  our project are:   1.It can be made with better graphics.   2.We can add more options like Top scores and Player Profile.   3.We can add multiplayer option.  </vt:lpstr>
      <vt:lpstr>The main aim of this  project  is  to  Create a Game  Which we can play When we are getting bored. This project increased my knowledge about C Graphics. I also get proper knowledge about some data structure concepts like, Arrays, Linked List, etc. This Project was quite complex during snake designing phase using linked list. I felt very happy after completing this Project under given time. </vt:lpstr>
      <vt:lpstr>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ROSE GARDEN</dc:title>
  <dc:creator>Mohit Gujjar</dc:creator>
  <cp:lastModifiedBy>Mohit Gujjar</cp:lastModifiedBy>
  <cp:revision>45</cp:revision>
  <cp:lastPrinted>2022-06-13T07:02:06Z</cp:lastPrinted>
  <dcterms:created xsi:type="dcterms:W3CDTF">2021-06-13T15:07:03Z</dcterms:created>
  <dcterms:modified xsi:type="dcterms:W3CDTF">2022-06-16T10:08:53Z</dcterms:modified>
</cp:coreProperties>
</file>