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7" r:id="rId2"/>
    <p:sldId id="258" r:id="rId3"/>
    <p:sldId id="276" r:id="rId4"/>
    <p:sldId id="259" r:id="rId5"/>
    <p:sldId id="270" r:id="rId6"/>
    <p:sldId id="271" r:id="rId7"/>
    <p:sldId id="273" r:id="rId8"/>
    <p:sldId id="274" r:id="rId9"/>
    <p:sldId id="267" r:id="rId10"/>
    <p:sldId id="275" r:id="rId11"/>
    <p:sldId id="278" r:id="rId12"/>
    <p:sldId id="279" r:id="rId13"/>
    <p:sldId id="280" r:id="rId14"/>
    <p:sldId id="277" r:id="rId15"/>
    <p:sldId id="281" r:id="rId16"/>
    <p:sldId id="282" r:id="rId17"/>
    <p:sldId id="284" r:id="rId18"/>
    <p:sldId id="285" r:id="rId19"/>
    <p:sldId id="286" r:id="rId20"/>
    <p:sldId id="287" r:id="rId21"/>
    <p:sldId id="289" r:id="rId22"/>
    <p:sldId id="290" r:id="rId23"/>
    <p:sldId id="292" r:id="rId24"/>
    <p:sldId id="293" r:id="rId25"/>
    <p:sldId id="294"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313E"/>
    <a:srgbClr val="156082"/>
    <a:srgbClr val="EDEDED"/>
    <a:srgbClr val="97C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7"/>
    <p:restoredTop sz="94582"/>
  </p:normalViewPr>
  <p:slideViewPr>
    <p:cSldViewPr snapToGrid="0">
      <p:cViewPr>
        <p:scale>
          <a:sx n="107" d="100"/>
          <a:sy n="107" d="100"/>
        </p:scale>
        <p:origin x="376" y="440"/>
      </p:cViewPr>
      <p:guideLst/>
    </p:cSldViewPr>
  </p:slideViewPr>
  <p:notesTextViewPr>
    <p:cViewPr>
      <p:scale>
        <a:sx n="1" d="1"/>
        <a:sy n="1" d="1"/>
      </p:scale>
      <p:origin x="0" y="0"/>
    </p:cViewPr>
  </p:notesTextViewPr>
  <p:notesViewPr>
    <p:cSldViewPr snapToGrid="0">
      <p:cViewPr varScale="1">
        <p:scale>
          <a:sx n="121" d="100"/>
          <a:sy n="121" d="100"/>
        </p:scale>
        <p:origin x="386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43B40-5D41-4B48-B1E5-64AB91259D01}" type="datetimeFigureOut">
              <a:rPr kumimoji="1" lang="ja-JP" altLang="en-US" smtClean="0"/>
              <a:t>2024/2/24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5D1CE-A8DF-E743-B25F-D6416395372F}" type="slidenum">
              <a:rPr kumimoji="1" lang="ja-JP" altLang="en-US" smtClean="0"/>
              <a:t>‹#›</a:t>
            </a:fld>
            <a:endParaRPr kumimoji="1" lang="ja-JP" altLang="en-US"/>
          </a:p>
        </p:txBody>
      </p:sp>
    </p:spTree>
    <p:extLst>
      <p:ext uri="{BB962C8B-B14F-4D97-AF65-F5344CB8AC3E}">
        <p14:creationId xmlns:p14="http://schemas.microsoft.com/office/powerpoint/2010/main" val="9927122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4258D-627B-62CA-2D2C-9394D82F4FD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E788AFD-346B-F83D-C0E4-99730100A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DD33BD3-76DE-3F04-6A42-990488F0154C}"/>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E1A450C3-94BE-4C90-ED48-7A95F5645E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2A8A87-C8A6-398E-E989-EFA4A85126F2}"/>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52615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80337-CDDC-CC44-17C4-72269138090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355F6F7-2356-45CA-F441-F3BCC2998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D69DA6-CC79-FC0F-E35E-E668AF361804}"/>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A88D8C38-E0F4-4145-0107-82D4F9A5A7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AD06AC5-A007-AAAD-0F41-598F30793696}"/>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3493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99ABB57-8A14-6797-4A75-429BAF19551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2386C1-A8DF-344A-453D-B578B11C1F8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ECD272-E285-A599-90AE-A0CF06C8A9E7}"/>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8A84826D-A8CB-1DB1-6C4E-1829121ED9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FE2EAC-D6FE-3D40-B904-DBDB44A5DAB1}"/>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253928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2A030-D301-F5B2-3ED9-75BA3915FB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08AD51E-E156-B2AF-C7C4-7116F046E3E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67897A-4557-B5FC-779D-D7CAA7FFC80F}"/>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90B8CDAD-30D0-271B-4955-CEF1752630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37860A-A527-59EC-9788-636DA5397D00}"/>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342843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E8C6A-48EC-9689-3E05-B944D1A519D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36A1B6-F50C-DD91-4C77-EAC1B31182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0E4534E-5887-F448-86C6-29AFA37E40CC}"/>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4809DC72-0AEF-F1A1-D01E-3E35540E33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492CB2-36B5-AAAE-DA16-0D3272713379}"/>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2266838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4DBD5-081E-EB32-102A-17E72599231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078EFA-E1D2-BBCD-8F10-1DC6CBCA8F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651506-ECA7-37E2-BB3E-E2A94AC0FF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71AC038-03D5-BD40-4C05-8DB63541F777}"/>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6" name="フッター プレースホルダー 5">
            <a:extLst>
              <a:ext uri="{FF2B5EF4-FFF2-40B4-BE49-F238E27FC236}">
                <a16:creationId xmlns:a16="http://schemas.microsoft.com/office/drawing/2014/main" id="{4DF591DB-2741-DDCC-61A1-5A2BF8DBCE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0FA68A-1CAA-E2AD-78FA-0E305FC33D2F}"/>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25126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40B9C-8A94-E055-3EAB-DC615EEDEE0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F690C6-350E-A464-C6C1-9D4BB7046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3AB6107-ABAA-6127-35FE-0EEDD7CA36C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4F3962-1853-3652-2D08-61D36F9013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277B4E-51D6-D573-3221-73ECEA9AF91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BCBAB99-F911-1C0E-BFD2-F426C155D98F}"/>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8" name="フッター プレースホルダー 7">
            <a:extLst>
              <a:ext uri="{FF2B5EF4-FFF2-40B4-BE49-F238E27FC236}">
                <a16:creationId xmlns:a16="http://schemas.microsoft.com/office/drawing/2014/main" id="{C28F78C6-06E0-0943-3F9D-5C1508FFF4E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EBD7EAD-DB57-6182-40AD-477FCB7CAC76}"/>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144351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21A64C-2B0A-8124-2F0B-1BB1B497527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C08E27-73E7-8072-4C49-5C73D4E59675}"/>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4" name="フッター プレースホルダー 3">
            <a:extLst>
              <a:ext uri="{FF2B5EF4-FFF2-40B4-BE49-F238E27FC236}">
                <a16:creationId xmlns:a16="http://schemas.microsoft.com/office/drawing/2014/main" id="{40C73D48-0B80-7B64-E033-1EC12297E0C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FA1464-2F2D-1C5C-8EEF-B5DDA47F1845}"/>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128162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830837-ADF0-6971-9FEF-A523A4AA55AE}"/>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3" name="フッター プレースホルダー 2">
            <a:extLst>
              <a:ext uri="{FF2B5EF4-FFF2-40B4-BE49-F238E27FC236}">
                <a16:creationId xmlns:a16="http://schemas.microsoft.com/office/drawing/2014/main" id="{B29FDD38-AF2D-6F22-C087-35B87411D65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F7178B1-D54E-2CE3-C167-C00F613EE038}"/>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141554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6B85A-3E1B-DF67-B3BF-308C8882535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4B3B60-B874-783D-7BA9-A8D302FC7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3E6105-7857-703A-336F-8C21809D7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C5EBDC-F302-4AB2-01E1-FF2BA060FAA7}"/>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6" name="フッター プレースホルダー 5">
            <a:extLst>
              <a:ext uri="{FF2B5EF4-FFF2-40B4-BE49-F238E27FC236}">
                <a16:creationId xmlns:a16="http://schemas.microsoft.com/office/drawing/2014/main" id="{D9EFC7D0-30AF-26A2-D89B-6591D46451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8DB0BE-4F5F-569A-4779-CA516A50222F}"/>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176844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29F39-EE77-439A-5F15-AC51528FFE5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9032F62-2BC1-E6E8-E126-8EBD7D219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603112-D365-2315-A5F1-9C0C67AC2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5E4F64-E83B-E439-9ECD-4AC3BAF7620A}"/>
              </a:ext>
            </a:extLst>
          </p:cNvPr>
          <p:cNvSpPr>
            <a:spLocks noGrp="1"/>
          </p:cNvSpPr>
          <p:nvPr>
            <p:ph type="dt" sz="half" idx="10"/>
          </p:nvPr>
        </p:nvSpPr>
        <p:spPr/>
        <p:txBody>
          <a:bodyPr/>
          <a:lstStyle/>
          <a:p>
            <a:fld id="{5C112B01-A121-BE49-831E-BBCD4098F1DC}" type="datetimeFigureOut">
              <a:rPr kumimoji="1" lang="ja-JP" altLang="en-US" smtClean="0"/>
              <a:t>2024/2/24</a:t>
            </a:fld>
            <a:endParaRPr kumimoji="1" lang="ja-JP" altLang="en-US"/>
          </a:p>
        </p:txBody>
      </p:sp>
      <p:sp>
        <p:nvSpPr>
          <p:cNvPr id="6" name="フッター プレースホルダー 5">
            <a:extLst>
              <a:ext uri="{FF2B5EF4-FFF2-40B4-BE49-F238E27FC236}">
                <a16:creationId xmlns:a16="http://schemas.microsoft.com/office/drawing/2014/main" id="{62CF49F0-3E69-99A0-13E6-DF4C709D65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13AC71-9D64-6BEB-DDD8-84F36D39687C}"/>
              </a:ext>
            </a:extLst>
          </p:cNvPr>
          <p:cNvSpPr>
            <a:spLocks noGrp="1"/>
          </p:cNvSpPr>
          <p:nvPr>
            <p:ph type="sldNum" sz="quarter" idx="12"/>
          </p:nvPr>
        </p:nvSpPr>
        <p:spPr/>
        <p:txBody>
          <a:body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379595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E535E9-323A-95C6-85E2-8746097B3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80418D4-3324-701B-5699-70501E44F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2C262-AFCC-03F1-C0E0-ED243A3DA0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112B01-A121-BE49-831E-BBCD4098F1DC}" type="datetimeFigureOut">
              <a:rPr kumimoji="1" lang="ja-JP" altLang="en-US" smtClean="0"/>
              <a:t>2024/2/24</a:t>
            </a:fld>
            <a:endParaRPr kumimoji="1" lang="ja-JP" altLang="en-US"/>
          </a:p>
        </p:txBody>
      </p:sp>
      <p:sp>
        <p:nvSpPr>
          <p:cNvPr id="5" name="フッター プレースホルダー 4">
            <a:extLst>
              <a:ext uri="{FF2B5EF4-FFF2-40B4-BE49-F238E27FC236}">
                <a16:creationId xmlns:a16="http://schemas.microsoft.com/office/drawing/2014/main" id="{6C0C5AE6-BD14-6C50-1E16-1BF2EAC73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122CA20-EB87-B4F0-1C8B-557AF9792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852A83-277D-5143-9648-CFC7D6037E3D}" type="slidenum">
              <a:rPr kumimoji="1" lang="ja-JP" altLang="en-US" smtClean="0"/>
              <a:t>‹#›</a:t>
            </a:fld>
            <a:endParaRPr kumimoji="1" lang="ja-JP" altLang="en-US"/>
          </a:p>
        </p:txBody>
      </p:sp>
    </p:spTree>
    <p:extLst>
      <p:ext uri="{BB962C8B-B14F-4D97-AF65-F5344CB8AC3E}">
        <p14:creationId xmlns:p14="http://schemas.microsoft.com/office/powerpoint/2010/main" val="845252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kzacjp.sharepoint.com/:x:/s/THC23-IH12B-PI51A-PW51A-HEW-GROUP-03/EWaOoJBGA1RFhfx_NFfaibcBcDrlw_Kle6yMC9F-CYJB9g?e=ahs0xi"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14.xml"/><Relationship Id="rId12" Type="http://schemas.openxmlformats.org/officeDocument/2006/relationships/slide" Target="slide2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22.xml"/><Relationship Id="rId5" Type="http://schemas.openxmlformats.org/officeDocument/2006/relationships/slide" Target="slide6.xml"/><Relationship Id="rId10" Type="http://schemas.openxmlformats.org/officeDocument/2006/relationships/slide" Target="slide21.xml"/><Relationship Id="rId4" Type="http://schemas.openxmlformats.org/officeDocument/2006/relationships/slide" Target="slide5.xml"/><Relationship Id="rId9" Type="http://schemas.openxmlformats.org/officeDocument/2006/relationships/slide" Target="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2C050B8C-89DC-E31F-732C-9798A911510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0716968" y="5443448"/>
            <a:ext cx="521533" cy="437415"/>
          </a:xfrm>
        </p:spPr>
      </p:pic>
      <p:sp>
        <p:nvSpPr>
          <p:cNvPr id="8" name="テキスト ボックス 7">
            <a:extLst>
              <a:ext uri="{FF2B5EF4-FFF2-40B4-BE49-F238E27FC236}">
                <a16:creationId xmlns:a16="http://schemas.microsoft.com/office/drawing/2014/main" id="{26A3D673-FA33-3D43-491A-172C6EEFD0BC}"/>
              </a:ext>
            </a:extLst>
          </p:cNvPr>
          <p:cNvSpPr txBox="1"/>
          <p:nvPr/>
        </p:nvSpPr>
        <p:spPr>
          <a:xfrm>
            <a:off x="10109517" y="5880863"/>
            <a:ext cx="1736437" cy="369332"/>
          </a:xfrm>
          <a:prstGeom prst="rect">
            <a:avLst/>
          </a:prstGeom>
          <a:noFill/>
        </p:spPr>
        <p:txBody>
          <a:bodyPr wrap="square" rtlCol="0">
            <a:spAutoFit/>
          </a:bodyPr>
          <a:lstStyle/>
          <a:p>
            <a:pPr algn="ctr"/>
            <a:r>
              <a:rPr kumimoji="1" lang="en-US" altLang="ja-JP" b="1" dirty="0">
                <a:solidFill>
                  <a:srgbClr val="25313E"/>
                </a:solidFill>
                <a:latin typeface="+mn-ea"/>
              </a:rPr>
              <a:t>Living Hub</a:t>
            </a:r>
            <a:endParaRPr kumimoji="1" lang="ja-JP" altLang="en-US" b="1">
              <a:solidFill>
                <a:srgbClr val="25313E"/>
              </a:solidFill>
              <a:latin typeface="+mn-ea"/>
            </a:endParaRPr>
          </a:p>
        </p:txBody>
      </p:sp>
      <p:sp>
        <p:nvSpPr>
          <p:cNvPr id="9" name="テキスト ボックス 8">
            <a:extLst>
              <a:ext uri="{FF2B5EF4-FFF2-40B4-BE49-F238E27FC236}">
                <a16:creationId xmlns:a16="http://schemas.microsoft.com/office/drawing/2014/main" id="{A84543BE-05C4-1775-A004-5F82F0578975}"/>
              </a:ext>
            </a:extLst>
          </p:cNvPr>
          <p:cNvSpPr txBox="1"/>
          <p:nvPr/>
        </p:nvSpPr>
        <p:spPr>
          <a:xfrm>
            <a:off x="436898" y="722354"/>
            <a:ext cx="6814294" cy="1569660"/>
          </a:xfrm>
          <a:prstGeom prst="rect">
            <a:avLst/>
          </a:prstGeom>
          <a:noFill/>
        </p:spPr>
        <p:txBody>
          <a:bodyPr wrap="square" rtlCol="0" anchor="ctr">
            <a:spAutoFit/>
          </a:bodyPr>
          <a:lstStyle/>
          <a:p>
            <a:r>
              <a:rPr kumimoji="1" lang="ja-JP" altLang="en-US" sz="9600" b="1">
                <a:solidFill>
                  <a:srgbClr val="25313E"/>
                </a:solidFill>
                <a:latin typeface="+mn-ea"/>
              </a:rPr>
              <a:t>要件定義書</a:t>
            </a:r>
            <a:endParaRPr kumimoji="1" lang="ja-JP" altLang="en-US" sz="11500" b="1">
              <a:solidFill>
                <a:srgbClr val="25313E"/>
              </a:solidFill>
              <a:latin typeface="+mn-ea"/>
            </a:endParaRPr>
          </a:p>
        </p:txBody>
      </p:sp>
      <p:sp>
        <p:nvSpPr>
          <p:cNvPr id="11" name="正方形/長方形 10">
            <a:extLst>
              <a:ext uri="{FF2B5EF4-FFF2-40B4-BE49-F238E27FC236}">
                <a16:creationId xmlns:a16="http://schemas.microsoft.com/office/drawing/2014/main" id="{0F4F8F2E-7989-849E-94F7-82DBDBB9B256}"/>
              </a:ext>
            </a:extLst>
          </p:cNvPr>
          <p:cNvSpPr/>
          <p:nvPr/>
        </p:nvSpPr>
        <p:spPr>
          <a:xfrm>
            <a:off x="0" y="722354"/>
            <a:ext cx="332509" cy="17252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436898" y="2181238"/>
            <a:ext cx="4654807" cy="369332"/>
          </a:xfrm>
          <a:prstGeom prst="rect">
            <a:avLst/>
          </a:prstGeom>
          <a:noFill/>
        </p:spPr>
        <p:txBody>
          <a:bodyPr wrap="square" rtlCol="0" anchor="ctr">
            <a:spAutoFit/>
          </a:bodyPr>
          <a:lstStyle/>
          <a:p>
            <a:r>
              <a:rPr lang="en-US" altLang="ja-JP" b="1" dirty="0">
                <a:solidFill>
                  <a:srgbClr val="25313E"/>
                </a:solidFill>
                <a:latin typeface="+mn-ea"/>
              </a:rPr>
              <a:t>2024</a:t>
            </a:r>
            <a:r>
              <a:rPr lang="ja-JP" altLang="en-US" b="1">
                <a:solidFill>
                  <a:srgbClr val="25313E"/>
                </a:solidFill>
                <a:latin typeface="+mn-ea"/>
              </a:rPr>
              <a:t>年</a:t>
            </a:r>
            <a:r>
              <a:rPr lang="en-US" altLang="ja-JP" b="1" dirty="0">
                <a:solidFill>
                  <a:srgbClr val="25313E"/>
                </a:solidFill>
                <a:latin typeface="+mn-ea"/>
              </a:rPr>
              <a:t>3</a:t>
            </a:r>
            <a:r>
              <a:rPr lang="ja-JP" altLang="en-US" b="1">
                <a:solidFill>
                  <a:srgbClr val="25313E"/>
                </a:solidFill>
                <a:latin typeface="+mn-ea"/>
              </a:rPr>
              <a:t>月</a:t>
            </a:r>
            <a:r>
              <a:rPr lang="en-US" altLang="ja-JP" b="1" dirty="0">
                <a:solidFill>
                  <a:srgbClr val="25313E"/>
                </a:solidFill>
                <a:latin typeface="+mn-ea"/>
              </a:rPr>
              <a:t>5</a:t>
            </a:r>
            <a:r>
              <a:rPr lang="ja-JP" altLang="en-US" b="1">
                <a:solidFill>
                  <a:srgbClr val="25313E"/>
                </a:solidFill>
                <a:latin typeface="+mn-ea"/>
              </a:rPr>
              <a:t>日</a:t>
            </a:r>
            <a:endParaRPr kumimoji="1" lang="ja-JP" altLang="en-US" sz="7200" b="1">
              <a:solidFill>
                <a:srgbClr val="25313E"/>
              </a:solidFill>
              <a:latin typeface="+mn-ea"/>
            </a:endParaRPr>
          </a:p>
        </p:txBody>
      </p:sp>
      <p:sp>
        <p:nvSpPr>
          <p:cNvPr id="13" name="テキスト ボックス 12">
            <a:extLst>
              <a:ext uri="{FF2B5EF4-FFF2-40B4-BE49-F238E27FC236}">
                <a16:creationId xmlns:a16="http://schemas.microsoft.com/office/drawing/2014/main" id="{D5708B6F-3F44-69F9-4657-43117752D875}"/>
              </a:ext>
            </a:extLst>
          </p:cNvPr>
          <p:cNvSpPr txBox="1"/>
          <p:nvPr/>
        </p:nvSpPr>
        <p:spPr>
          <a:xfrm>
            <a:off x="10109515" y="6250195"/>
            <a:ext cx="1736437" cy="307777"/>
          </a:xfrm>
          <a:prstGeom prst="rect">
            <a:avLst/>
          </a:prstGeom>
          <a:noFill/>
        </p:spPr>
        <p:txBody>
          <a:bodyPr wrap="square" rtlCol="0">
            <a:spAutoFit/>
          </a:bodyPr>
          <a:lstStyle/>
          <a:p>
            <a:pPr algn="ctr"/>
            <a:r>
              <a:rPr kumimoji="1" lang="en-US" altLang="ja-JP" sz="1400" b="1" dirty="0">
                <a:solidFill>
                  <a:srgbClr val="25313E"/>
                </a:solidFill>
                <a:latin typeface="+mn-ea"/>
              </a:rPr>
              <a:t>IT42-303</a:t>
            </a:r>
            <a:endParaRPr kumimoji="1" lang="ja-JP" altLang="en-US" sz="1400" b="1">
              <a:solidFill>
                <a:srgbClr val="25313E"/>
              </a:solidFill>
              <a:latin typeface="+mn-ea"/>
            </a:endParaRPr>
          </a:p>
        </p:txBody>
      </p:sp>
    </p:spTree>
    <p:extLst>
      <p:ext uri="{BB962C8B-B14F-4D97-AF65-F5344CB8AC3E}">
        <p14:creationId xmlns:p14="http://schemas.microsoft.com/office/powerpoint/2010/main" val="1777550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443346" y="519154"/>
            <a:ext cx="212438" cy="8108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750935" y="509096"/>
            <a:ext cx="6138596" cy="830997"/>
          </a:xfrm>
          <a:prstGeom prst="rect">
            <a:avLst/>
          </a:prstGeom>
          <a:noFill/>
        </p:spPr>
        <p:txBody>
          <a:bodyPr wrap="square" rtlCol="0" anchor="ctr">
            <a:spAutoFit/>
          </a:bodyPr>
          <a:lstStyle/>
          <a:p>
            <a:r>
              <a:rPr lang="en-US" altLang="ja-JP" sz="4800" b="1" dirty="0">
                <a:solidFill>
                  <a:srgbClr val="156082"/>
                </a:solidFill>
                <a:latin typeface="+mn-ea"/>
              </a:rPr>
              <a:t>1-4</a:t>
            </a:r>
            <a:r>
              <a:rPr lang="en-US" altLang="ja-JP" sz="4800" b="1" dirty="0">
                <a:solidFill>
                  <a:srgbClr val="25313E"/>
                </a:solidFill>
                <a:latin typeface="+mn-ea"/>
              </a:rPr>
              <a:t> </a:t>
            </a:r>
            <a:r>
              <a:rPr kumimoji="1" lang="ja-JP" altLang="en-US" sz="4800" b="1">
                <a:solidFill>
                  <a:srgbClr val="25313E"/>
                </a:solidFill>
                <a:latin typeface="+mn-ea"/>
              </a:rPr>
              <a:t>サイトの流れ</a:t>
            </a:r>
          </a:p>
        </p:txBody>
      </p:sp>
      <p:pic>
        <p:nvPicPr>
          <p:cNvPr id="4" name="図 3" descr="ダイアグラム&#10;&#10;自動的に生成された説明">
            <a:extLst>
              <a:ext uri="{FF2B5EF4-FFF2-40B4-BE49-F238E27FC236}">
                <a16:creationId xmlns:a16="http://schemas.microsoft.com/office/drawing/2014/main" id="{890A4CEF-3E26-C7A4-1946-4ACE60A9F552}"/>
              </a:ext>
            </a:extLst>
          </p:cNvPr>
          <p:cNvPicPr>
            <a:picLocks noChangeAspect="1"/>
          </p:cNvPicPr>
          <p:nvPr/>
        </p:nvPicPr>
        <p:blipFill rotWithShape="1">
          <a:blip r:embed="rId2"/>
          <a:srcRect l="15382" t="11860" r="16261" b="12729"/>
          <a:stretch/>
        </p:blipFill>
        <p:spPr>
          <a:xfrm>
            <a:off x="2471351" y="1853049"/>
            <a:ext cx="7249297" cy="4495855"/>
          </a:xfrm>
          <a:prstGeom prst="rect">
            <a:avLst/>
          </a:prstGeom>
        </p:spPr>
      </p:pic>
    </p:spTree>
    <p:extLst>
      <p:ext uri="{BB962C8B-B14F-4D97-AF65-F5344CB8AC3E}">
        <p14:creationId xmlns:p14="http://schemas.microsoft.com/office/powerpoint/2010/main" val="401010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443346" y="519154"/>
            <a:ext cx="212438" cy="8108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750935" y="509096"/>
            <a:ext cx="5745343" cy="830997"/>
          </a:xfrm>
          <a:prstGeom prst="rect">
            <a:avLst/>
          </a:prstGeom>
          <a:noFill/>
        </p:spPr>
        <p:txBody>
          <a:bodyPr wrap="square" rtlCol="0" anchor="ctr">
            <a:spAutoFit/>
          </a:bodyPr>
          <a:lstStyle/>
          <a:p>
            <a:r>
              <a:rPr kumimoji="1" lang="en-US" altLang="ja-JP" sz="4800" b="1" dirty="0">
                <a:solidFill>
                  <a:srgbClr val="156082"/>
                </a:solidFill>
                <a:latin typeface="+mn-ea"/>
              </a:rPr>
              <a:t>1-4 </a:t>
            </a:r>
            <a:r>
              <a:rPr kumimoji="1" lang="ja-JP" altLang="en-US" sz="4800" b="1">
                <a:solidFill>
                  <a:srgbClr val="25313E"/>
                </a:solidFill>
                <a:latin typeface="+mn-ea"/>
              </a:rPr>
              <a:t>システム構成</a:t>
            </a:r>
          </a:p>
        </p:txBody>
      </p:sp>
      <p:pic>
        <p:nvPicPr>
          <p:cNvPr id="3" name="図 2" descr="ダイアグラム&#10;&#10;自動的に生成された説明">
            <a:extLst>
              <a:ext uri="{FF2B5EF4-FFF2-40B4-BE49-F238E27FC236}">
                <a16:creationId xmlns:a16="http://schemas.microsoft.com/office/drawing/2014/main" id="{7B357932-A65C-3DA9-14CD-69C4F60E4C50}"/>
              </a:ext>
            </a:extLst>
          </p:cNvPr>
          <p:cNvPicPr>
            <a:picLocks noChangeAspect="1"/>
          </p:cNvPicPr>
          <p:nvPr/>
        </p:nvPicPr>
        <p:blipFill rotWithShape="1">
          <a:blip r:embed="rId2"/>
          <a:srcRect l="17850" t="19042" r="19676" b="15212"/>
          <a:stretch/>
        </p:blipFill>
        <p:spPr>
          <a:xfrm>
            <a:off x="2588172" y="1900603"/>
            <a:ext cx="7015655" cy="4122837"/>
          </a:xfrm>
          <a:prstGeom prst="rect">
            <a:avLst/>
          </a:prstGeom>
        </p:spPr>
      </p:pic>
    </p:spTree>
    <p:extLst>
      <p:ext uri="{BB962C8B-B14F-4D97-AF65-F5344CB8AC3E}">
        <p14:creationId xmlns:p14="http://schemas.microsoft.com/office/powerpoint/2010/main" val="255229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443346" y="519154"/>
            <a:ext cx="212438" cy="8108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750935" y="509096"/>
            <a:ext cx="5745343" cy="830997"/>
          </a:xfrm>
          <a:prstGeom prst="rect">
            <a:avLst/>
          </a:prstGeom>
          <a:noFill/>
        </p:spPr>
        <p:txBody>
          <a:bodyPr wrap="square" rtlCol="0" anchor="ctr">
            <a:spAutoFit/>
          </a:bodyPr>
          <a:lstStyle/>
          <a:p>
            <a:r>
              <a:rPr kumimoji="1" lang="en-US" altLang="ja-JP" sz="4800" b="1" dirty="0">
                <a:solidFill>
                  <a:srgbClr val="156082"/>
                </a:solidFill>
                <a:latin typeface="+mn-ea"/>
              </a:rPr>
              <a:t>1-4 </a:t>
            </a:r>
            <a:r>
              <a:rPr lang="ja-JP" altLang="en-US" sz="4800" b="1">
                <a:solidFill>
                  <a:srgbClr val="25313E"/>
                </a:solidFill>
                <a:latin typeface="+mn-ea"/>
              </a:rPr>
              <a:t>開発環境</a:t>
            </a:r>
            <a:endParaRPr kumimoji="1" lang="ja-JP" altLang="en-US" sz="4800" b="1">
              <a:solidFill>
                <a:srgbClr val="25313E"/>
              </a:solidFill>
              <a:latin typeface="+mn-ea"/>
            </a:endParaRPr>
          </a:p>
        </p:txBody>
      </p:sp>
      <p:sp>
        <p:nvSpPr>
          <p:cNvPr id="2" name="テキスト ボックス 1">
            <a:extLst>
              <a:ext uri="{FF2B5EF4-FFF2-40B4-BE49-F238E27FC236}">
                <a16:creationId xmlns:a16="http://schemas.microsoft.com/office/drawing/2014/main" id="{86D64099-477C-8C98-2143-0D8F19A89A10}"/>
              </a:ext>
            </a:extLst>
          </p:cNvPr>
          <p:cNvSpPr txBox="1"/>
          <p:nvPr/>
        </p:nvSpPr>
        <p:spPr>
          <a:xfrm>
            <a:off x="750935" y="2093896"/>
            <a:ext cx="4388624" cy="646331"/>
          </a:xfrm>
          <a:prstGeom prst="rect">
            <a:avLst/>
          </a:prstGeom>
          <a:noFill/>
        </p:spPr>
        <p:txBody>
          <a:bodyPr wrap="square" rtlCol="0" anchor="ctr">
            <a:spAutoFit/>
          </a:bodyPr>
          <a:lstStyle/>
          <a:p>
            <a:r>
              <a:rPr kumimoji="1" lang="ja-JP" altLang="en-US" sz="3600" b="1">
                <a:solidFill>
                  <a:srgbClr val="25313E"/>
                </a:solidFill>
                <a:latin typeface="+mn-ea"/>
              </a:rPr>
              <a:t>フロントエン</a:t>
            </a:r>
            <a:r>
              <a:rPr lang="ja-JP" altLang="en-US" sz="3600" b="1">
                <a:solidFill>
                  <a:srgbClr val="25313E"/>
                </a:solidFill>
                <a:latin typeface="+mn-ea"/>
              </a:rPr>
              <a:t>ド</a:t>
            </a:r>
            <a:endParaRPr kumimoji="1" lang="ja-JP" altLang="en-US" sz="3600" b="1">
              <a:solidFill>
                <a:srgbClr val="25313E"/>
              </a:solidFill>
              <a:latin typeface="+mn-ea"/>
            </a:endParaRPr>
          </a:p>
        </p:txBody>
      </p:sp>
      <p:sp>
        <p:nvSpPr>
          <p:cNvPr id="4" name="テキスト ボックス 3">
            <a:extLst>
              <a:ext uri="{FF2B5EF4-FFF2-40B4-BE49-F238E27FC236}">
                <a16:creationId xmlns:a16="http://schemas.microsoft.com/office/drawing/2014/main" id="{4AE7953D-2601-A692-0BDF-96252CF43C99}"/>
              </a:ext>
            </a:extLst>
          </p:cNvPr>
          <p:cNvSpPr txBox="1"/>
          <p:nvPr/>
        </p:nvSpPr>
        <p:spPr>
          <a:xfrm>
            <a:off x="6096000" y="2069902"/>
            <a:ext cx="4388624" cy="646331"/>
          </a:xfrm>
          <a:prstGeom prst="rect">
            <a:avLst/>
          </a:prstGeom>
          <a:noFill/>
        </p:spPr>
        <p:txBody>
          <a:bodyPr wrap="square" rtlCol="0" anchor="ctr">
            <a:spAutoFit/>
          </a:bodyPr>
          <a:lstStyle/>
          <a:p>
            <a:r>
              <a:rPr kumimoji="1" lang="ja-JP" altLang="en-US" sz="3600" b="1">
                <a:solidFill>
                  <a:srgbClr val="25313E"/>
                </a:solidFill>
                <a:latin typeface="+mn-ea"/>
              </a:rPr>
              <a:t>バックエンド</a:t>
            </a:r>
          </a:p>
        </p:txBody>
      </p:sp>
      <p:sp>
        <p:nvSpPr>
          <p:cNvPr id="5" name="テキスト ボックス 4">
            <a:extLst>
              <a:ext uri="{FF2B5EF4-FFF2-40B4-BE49-F238E27FC236}">
                <a16:creationId xmlns:a16="http://schemas.microsoft.com/office/drawing/2014/main" id="{ED474F17-91DD-8DA3-73D9-118A3309B148}"/>
              </a:ext>
            </a:extLst>
          </p:cNvPr>
          <p:cNvSpPr txBox="1"/>
          <p:nvPr/>
        </p:nvSpPr>
        <p:spPr>
          <a:xfrm>
            <a:off x="750935" y="2740227"/>
            <a:ext cx="4388624" cy="3364511"/>
          </a:xfrm>
          <a:prstGeom prst="rect">
            <a:avLst/>
          </a:prstGeom>
          <a:noFill/>
        </p:spPr>
        <p:txBody>
          <a:bodyPr wrap="square" rtlCol="0" anchor="ctr">
            <a:spAutoFit/>
          </a:bodyPr>
          <a:lstStyle/>
          <a:p>
            <a:pPr marL="457200" indent="-457200">
              <a:lnSpc>
                <a:spcPct val="150000"/>
              </a:lnSpc>
              <a:buFont typeface="Arial" panose="020B0604020202020204" pitchFamily="34" charset="0"/>
              <a:buChar char="•"/>
            </a:pPr>
            <a:r>
              <a:rPr kumimoji="1" lang="en-US" altLang="ja-JP" sz="2400" dirty="0">
                <a:solidFill>
                  <a:srgbClr val="25313E"/>
                </a:solidFill>
                <a:latin typeface="+mn-ea"/>
              </a:rPr>
              <a:t>React</a:t>
            </a:r>
          </a:p>
          <a:p>
            <a:pPr marL="457200" indent="-457200">
              <a:lnSpc>
                <a:spcPct val="150000"/>
              </a:lnSpc>
              <a:buFont typeface="Arial" panose="020B0604020202020204" pitchFamily="34" charset="0"/>
              <a:buChar char="•"/>
            </a:pPr>
            <a:r>
              <a:rPr lang="en-US" altLang="ja-JP" sz="2400" dirty="0">
                <a:solidFill>
                  <a:srgbClr val="25313E"/>
                </a:solidFill>
                <a:latin typeface="+mn-ea"/>
              </a:rPr>
              <a:t>HTML</a:t>
            </a:r>
          </a:p>
          <a:p>
            <a:pPr marL="457200" indent="-457200">
              <a:lnSpc>
                <a:spcPct val="150000"/>
              </a:lnSpc>
              <a:buFont typeface="Arial" panose="020B0604020202020204" pitchFamily="34" charset="0"/>
              <a:buChar char="•"/>
            </a:pPr>
            <a:r>
              <a:rPr kumimoji="1" lang="en-US" altLang="ja-JP" sz="2400" dirty="0">
                <a:solidFill>
                  <a:srgbClr val="25313E"/>
                </a:solidFill>
                <a:latin typeface="+mn-ea"/>
              </a:rPr>
              <a:t>CSS</a:t>
            </a:r>
          </a:p>
          <a:p>
            <a:pPr marL="457200" indent="-457200">
              <a:lnSpc>
                <a:spcPct val="150000"/>
              </a:lnSpc>
              <a:buFont typeface="Arial" panose="020B0604020202020204" pitchFamily="34" charset="0"/>
              <a:buChar char="•"/>
            </a:pPr>
            <a:r>
              <a:rPr lang="en-US" altLang="ja-JP" sz="2400" dirty="0">
                <a:solidFill>
                  <a:srgbClr val="25313E"/>
                </a:solidFill>
                <a:latin typeface="+mn-ea"/>
              </a:rPr>
              <a:t>JavaScript</a:t>
            </a:r>
          </a:p>
          <a:p>
            <a:pPr marL="457200" indent="-457200">
              <a:lnSpc>
                <a:spcPct val="150000"/>
              </a:lnSpc>
              <a:buFont typeface="Arial" panose="020B0604020202020204" pitchFamily="34" charset="0"/>
              <a:buChar char="•"/>
            </a:pPr>
            <a:r>
              <a:rPr lang="en-US" altLang="ja-JP" sz="2400" dirty="0">
                <a:solidFill>
                  <a:srgbClr val="25313E"/>
                </a:solidFill>
                <a:latin typeface="+mn-ea"/>
              </a:rPr>
              <a:t>jQuery</a:t>
            </a:r>
          </a:p>
          <a:p>
            <a:pPr marL="457200" indent="-457200">
              <a:lnSpc>
                <a:spcPct val="150000"/>
              </a:lnSpc>
              <a:buFont typeface="Arial" panose="020B0604020202020204" pitchFamily="34" charset="0"/>
              <a:buChar char="•"/>
            </a:pPr>
            <a:r>
              <a:rPr kumimoji="1" lang="en-US" altLang="ja-JP" sz="2400" dirty="0">
                <a:solidFill>
                  <a:srgbClr val="25313E"/>
                </a:solidFill>
                <a:latin typeface="+mn-ea"/>
              </a:rPr>
              <a:t>Ajax</a:t>
            </a:r>
            <a:endParaRPr kumimoji="1" lang="ja-JP" altLang="en-US" sz="2400">
              <a:solidFill>
                <a:srgbClr val="25313E"/>
              </a:solidFill>
              <a:latin typeface="+mn-ea"/>
            </a:endParaRPr>
          </a:p>
        </p:txBody>
      </p:sp>
      <p:sp>
        <p:nvSpPr>
          <p:cNvPr id="6" name="テキスト ボックス 5">
            <a:extLst>
              <a:ext uri="{FF2B5EF4-FFF2-40B4-BE49-F238E27FC236}">
                <a16:creationId xmlns:a16="http://schemas.microsoft.com/office/drawing/2014/main" id="{AC6A9ABB-5F46-E1AB-5B3A-3BF546122640}"/>
              </a:ext>
            </a:extLst>
          </p:cNvPr>
          <p:cNvSpPr txBox="1"/>
          <p:nvPr/>
        </p:nvSpPr>
        <p:spPr>
          <a:xfrm>
            <a:off x="6096000" y="2744791"/>
            <a:ext cx="4388624" cy="1702517"/>
          </a:xfrm>
          <a:prstGeom prst="rect">
            <a:avLst/>
          </a:prstGeom>
          <a:noFill/>
        </p:spPr>
        <p:txBody>
          <a:bodyPr wrap="square" rtlCol="0" anchor="ctr">
            <a:spAutoFit/>
          </a:bodyPr>
          <a:lstStyle/>
          <a:p>
            <a:pPr marL="457200" indent="-457200">
              <a:lnSpc>
                <a:spcPct val="150000"/>
              </a:lnSpc>
              <a:buFont typeface="Arial" panose="020B0604020202020204" pitchFamily="34" charset="0"/>
              <a:buChar char="•"/>
            </a:pPr>
            <a:r>
              <a:rPr kumimoji="1" lang="en-US" altLang="ja-JP" sz="2400" dirty="0">
                <a:solidFill>
                  <a:srgbClr val="25313E"/>
                </a:solidFill>
                <a:latin typeface="+mn-ea"/>
              </a:rPr>
              <a:t>Python/Django</a:t>
            </a:r>
          </a:p>
          <a:p>
            <a:pPr marL="457200" indent="-457200">
              <a:lnSpc>
                <a:spcPct val="150000"/>
              </a:lnSpc>
              <a:buFont typeface="Arial" panose="020B0604020202020204" pitchFamily="34" charset="0"/>
              <a:buChar char="•"/>
            </a:pPr>
            <a:r>
              <a:rPr lang="en-US" altLang="ja-JP" sz="2400" dirty="0">
                <a:solidFill>
                  <a:srgbClr val="25313E"/>
                </a:solidFill>
                <a:latin typeface="+mn-ea"/>
              </a:rPr>
              <a:t>MySQL</a:t>
            </a:r>
          </a:p>
          <a:p>
            <a:pPr marL="457200" indent="-457200">
              <a:lnSpc>
                <a:spcPct val="150000"/>
              </a:lnSpc>
              <a:buFont typeface="Arial" panose="020B0604020202020204" pitchFamily="34" charset="0"/>
              <a:buChar char="•"/>
            </a:pPr>
            <a:r>
              <a:rPr kumimoji="1" lang="en-US" altLang="ja-JP" sz="2400" dirty="0">
                <a:solidFill>
                  <a:srgbClr val="25313E"/>
                </a:solidFill>
                <a:latin typeface="+mn-ea"/>
              </a:rPr>
              <a:t>Azure (</a:t>
            </a:r>
            <a:r>
              <a:rPr kumimoji="1" lang="ja-JP" altLang="en-US" sz="2400">
                <a:solidFill>
                  <a:srgbClr val="25313E"/>
                </a:solidFill>
                <a:latin typeface="+mn-ea"/>
              </a:rPr>
              <a:t>紹介サイト</a:t>
            </a:r>
            <a:r>
              <a:rPr kumimoji="1" lang="en-US" altLang="ja-JP" sz="2400" dirty="0">
                <a:solidFill>
                  <a:srgbClr val="25313E"/>
                </a:solidFill>
                <a:latin typeface="+mn-ea"/>
              </a:rPr>
              <a:t>)</a:t>
            </a:r>
          </a:p>
        </p:txBody>
      </p:sp>
    </p:spTree>
    <p:extLst>
      <p:ext uri="{BB962C8B-B14F-4D97-AF65-F5344CB8AC3E}">
        <p14:creationId xmlns:p14="http://schemas.microsoft.com/office/powerpoint/2010/main" val="2731914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443346" y="519154"/>
            <a:ext cx="212438" cy="8108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750935" y="509096"/>
            <a:ext cx="5745343" cy="830997"/>
          </a:xfrm>
          <a:prstGeom prst="rect">
            <a:avLst/>
          </a:prstGeom>
          <a:noFill/>
        </p:spPr>
        <p:txBody>
          <a:bodyPr wrap="square" rtlCol="0" anchor="ctr">
            <a:spAutoFit/>
          </a:bodyPr>
          <a:lstStyle/>
          <a:p>
            <a:r>
              <a:rPr kumimoji="1" lang="en-US" altLang="ja-JP" sz="4800" b="1" dirty="0">
                <a:solidFill>
                  <a:srgbClr val="156082"/>
                </a:solidFill>
                <a:latin typeface="+mn-ea"/>
              </a:rPr>
              <a:t>1-4 </a:t>
            </a:r>
            <a:r>
              <a:rPr kumimoji="1" lang="en-US" altLang="ja-JP" sz="4800" b="1" dirty="0">
                <a:solidFill>
                  <a:srgbClr val="25313E"/>
                </a:solidFill>
                <a:latin typeface="+mn-ea"/>
              </a:rPr>
              <a:t>ER</a:t>
            </a:r>
            <a:r>
              <a:rPr kumimoji="1" lang="ja-JP" altLang="en-US" sz="4800" b="1">
                <a:solidFill>
                  <a:srgbClr val="25313E"/>
                </a:solidFill>
                <a:latin typeface="+mn-ea"/>
              </a:rPr>
              <a:t>図</a:t>
            </a:r>
          </a:p>
        </p:txBody>
      </p:sp>
      <p:pic>
        <p:nvPicPr>
          <p:cNvPr id="7" name="図 6" descr="ダイアグラム&#10;&#10;自動的に生成された説明">
            <a:extLst>
              <a:ext uri="{FF2B5EF4-FFF2-40B4-BE49-F238E27FC236}">
                <a16:creationId xmlns:a16="http://schemas.microsoft.com/office/drawing/2014/main" id="{05C278AE-C124-59D5-FA2B-6FA9C6B749A8}"/>
              </a:ext>
            </a:extLst>
          </p:cNvPr>
          <p:cNvPicPr>
            <a:picLocks noChangeAspect="1"/>
          </p:cNvPicPr>
          <p:nvPr/>
        </p:nvPicPr>
        <p:blipFill>
          <a:blip r:embed="rId2"/>
          <a:stretch>
            <a:fillRect/>
          </a:stretch>
        </p:blipFill>
        <p:spPr>
          <a:xfrm>
            <a:off x="6496278" y="1590029"/>
            <a:ext cx="4873700" cy="4758875"/>
          </a:xfrm>
          <a:prstGeom prst="rect">
            <a:avLst/>
          </a:prstGeom>
        </p:spPr>
      </p:pic>
      <p:sp>
        <p:nvSpPr>
          <p:cNvPr id="9" name="テキスト ボックス 8">
            <a:extLst>
              <a:ext uri="{FF2B5EF4-FFF2-40B4-BE49-F238E27FC236}">
                <a16:creationId xmlns:a16="http://schemas.microsoft.com/office/drawing/2014/main" id="{0543493B-85BB-E843-94D0-288C31367E00}"/>
              </a:ext>
            </a:extLst>
          </p:cNvPr>
          <p:cNvSpPr txBox="1"/>
          <p:nvPr/>
        </p:nvSpPr>
        <p:spPr>
          <a:xfrm>
            <a:off x="397696" y="2769137"/>
            <a:ext cx="5745343" cy="1200329"/>
          </a:xfrm>
          <a:prstGeom prst="rect">
            <a:avLst/>
          </a:prstGeom>
          <a:noFill/>
        </p:spPr>
        <p:txBody>
          <a:bodyPr wrap="square">
            <a:spAutoFit/>
          </a:bodyPr>
          <a:lstStyle/>
          <a:p>
            <a:r>
              <a:rPr lang="ja-JP" altLang="en-US">
                <a:hlinkClick r:id="rId3"/>
              </a:rPr>
              <a:t>https://nkzacjp.sharepoint.com/:x:/s/THC23-IH12B-PI51A-PW51A-HEW-GROUP-03/EWaOoJBGA1RFhfx_NFfaibcBcDrlw_Kle6yMC9F-CYJB9g?e=ahs0xi</a:t>
            </a:r>
            <a:endParaRPr lang="ja-JP" altLang="en-US"/>
          </a:p>
        </p:txBody>
      </p:sp>
      <p:sp>
        <p:nvSpPr>
          <p:cNvPr id="10" name="テキスト ボックス 9">
            <a:extLst>
              <a:ext uri="{FF2B5EF4-FFF2-40B4-BE49-F238E27FC236}">
                <a16:creationId xmlns:a16="http://schemas.microsoft.com/office/drawing/2014/main" id="{C88954CF-833A-F5E3-CED6-477071548921}"/>
              </a:ext>
            </a:extLst>
          </p:cNvPr>
          <p:cNvSpPr txBox="1"/>
          <p:nvPr/>
        </p:nvSpPr>
        <p:spPr>
          <a:xfrm>
            <a:off x="1518834" y="1642820"/>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368839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0"/>
            <a:ext cx="12191999"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80FBC993-D988-2446-9490-0FA2427EC3CD}"/>
              </a:ext>
            </a:extLst>
          </p:cNvPr>
          <p:cNvSpPr txBox="1"/>
          <p:nvPr/>
        </p:nvSpPr>
        <p:spPr>
          <a:xfrm>
            <a:off x="1476703" y="2828835"/>
            <a:ext cx="9238593" cy="1200329"/>
          </a:xfrm>
          <a:prstGeom prst="rect">
            <a:avLst/>
          </a:prstGeom>
          <a:noFill/>
        </p:spPr>
        <p:txBody>
          <a:bodyPr wrap="square" rtlCol="0" anchor="ctr">
            <a:spAutoFit/>
          </a:bodyPr>
          <a:lstStyle/>
          <a:p>
            <a:pPr algn="ctr"/>
            <a:r>
              <a:rPr lang="en-US" altLang="ja-JP" sz="7200" b="1" dirty="0">
                <a:solidFill>
                  <a:schemeClr val="bg1"/>
                </a:solidFill>
                <a:latin typeface="+mn-ea"/>
              </a:rPr>
              <a:t>2</a:t>
            </a:r>
            <a:r>
              <a:rPr kumimoji="1" lang="en-US" altLang="ja-JP" sz="7200" b="1" dirty="0">
                <a:solidFill>
                  <a:schemeClr val="bg1"/>
                </a:solidFill>
                <a:latin typeface="+mn-ea"/>
              </a:rPr>
              <a:t>. </a:t>
            </a:r>
            <a:r>
              <a:rPr kumimoji="1" lang="ja-JP" altLang="en-US" sz="7200" b="1">
                <a:solidFill>
                  <a:schemeClr val="bg1"/>
                </a:solidFill>
                <a:latin typeface="+mn-ea"/>
              </a:rPr>
              <a:t>システム要件</a:t>
            </a:r>
          </a:p>
        </p:txBody>
      </p:sp>
    </p:spTree>
    <p:extLst>
      <p:ext uri="{BB962C8B-B14F-4D97-AF65-F5344CB8AC3E}">
        <p14:creationId xmlns:p14="http://schemas.microsoft.com/office/powerpoint/2010/main" val="353510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443346" y="519154"/>
            <a:ext cx="212438" cy="8108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750935" y="509096"/>
            <a:ext cx="5745343" cy="830997"/>
          </a:xfrm>
          <a:prstGeom prst="rect">
            <a:avLst/>
          </a:prstGeom>
          <a:noFill/>
        </p:spPr>
        <p:txBody>
          <a:bodyPr wrap="square" rtlCol="0" anchor="ctr">
            <a:spAutoFit/>
          </a:bodyPr>
          <a:lstStyle/>
          <a:p>
            <a:r>
              <a:rPr kumimoji="1" lang="en-US" altLang="ja-JP" sz="4800" b="1" dirty="0">
                <a:solidFill>
                  <a:srgbClr val="156082"/>
                </a:solidFill>
                <a:latin typeface="+mn-ea"/>
              </a:rPr>
              <a:t>2-1 </a:t>
            </a:r>
            <a:r>
              <a:rPr kumimoji="1" lang="ja-JP" altLang="en-US" sz="4800" b="1">
                <a:solidFill>
                  <a:srgbClr val="156082"/>
                </a:solidFill>
                <a:latin typeface="+mn-ea"/>
              </a:rPr>
              <a:t>機能要求</a:t>
            </a:r>
            <a:endParaRPr kumimoji="1" lang="ja-JP" altLang="en-US" sz="4800" b="1">
              <a:solidFill>
                <a:srgbClr val="25313E"/>
              </a:solidFill>
              <a:latin typeface="+mn-ea"/>
            </a:endParaRPr>
          </a:p>
        </p:txBody>
      </p:sp>
      <p:sp>
        <p:nvSpPr>
          <p:cNvPr id="10" name="テキスト ボックス 9">
            <a:extLst>
              <a:ext uri="{FF2B5EF4-FFF2-40B4-BE49-F238E27FC236}">
                <a16:creationId xmlns:a16="http://schemas.microsoft.com/office/drawing/2014/main" id="{C88954CF-833A-F5E3-CED6-477071548921}"/>
              </a:ext>
            </a:extLst>
          </p:cNvPr>
          <p:cNvSpPr txBox="1"/>
          <p:nvPr/>
        </p:nvSpPr>
        <p:spPr>
          <a:xfrm>
            <a:off x="1518834" y="1642820"/>
            <a:ext cx="184731" cy="369332"/>
          </a:xfrm>
          <a:prstGeom prst="rect">
            <a:avLst/>
          </a:prstGeom>
          <a:noFill/>
        </p:spPr>
        <p:txBody>
          <a:bodyPr wrap="none" rtlCol="0">
            <a:spAutoFit/>
          </a:bodyPr>
          <a:lstStyle/>
          <a:p>
            <a:endParaRPr kumimoji="1" lang="ja-JP" altLang="en-US"/>
          </a:p>
        </p:txBody>
      </p:sp>
      <p:sp>
        <p:nvSpPr>
          <p:cNvPr id="3" name="テキスト ボックス 2">
            <a:extLst>
              <a:ext uri="{FF2B5EF4-FFF2-40B4-BE49-F238E27FC236}">
                <a16:creationId xmlns:a16="http://schemas.microsoft.com/office/drawing/2014/main" id="{815846A0-CC45-A40A-494E-506265746F02}"/>
              </a:ext>
            </a:extLst>
          </p:cNvPr>
          <p:cNvSpPr txBox="1"/>
          <p:nvPr/>
        </p:nvSpPr>
        <p:spPr>
          <a:xfrm>
            <a:off x="549565" y="1642820"/>
            <a:ext cx="11105160" cy="4019498"/>
          </a:xfrm>
          <a:prstGeom prst="rect">
            <a:avLst/>
          </a:prstGeom>
          <a:noFill/>
        </p:spPr>
        <p:txBody>
          <a:bodyPr wrap="square">
            <a:spAutoFit/>
          </a:bodyPr>
          <a:lstStyle/>
          <a:p>
            <a:pPr marL="457200" indent="-457200">
              <a:lnSpc>
                <a:spcPct val="150000"/>
              </a:lnSpc>
              <a:buFont typeface="Arial" panose="020B0604020202020204" pitchFamily="34" charset="0"/>
              <a:buChar char="•"/>
            </a:pPr>
            <a:r>
              <a:rPr kumimoji="1" lang="ja-JP" altLang="en-US" sz="2400">
                <a:solidFill>
                  <a:srgbClr val="25313E"/>
                </a:solidFill>
                <a:latin typeface="+mn-ea"/>
              </a:rPr>
              <a:t>ログイン機能</a:t>
            </a:r>
            <a:endParaRPr lang="en-US" altLang="ja-JP" sz="2400" dirty="0">
              <a:solidFill>
                <a:srgbClr val="25313E"/>
              </a:solidFill>
              <a:latin typeface="+mn-ea"/>
            </a:endParaRPr>
          </a:p>
          <a:p>
            <a:pPr>
              <a:lnSpc>
                <a:spcPct val="150000"/>
              </a:lnSpc>
            </a:pPr>
            <a:r>
              <a:rPr kumimoji="1" lang="en-US" altLang="ja-JP" sz="2000" dirty="0">
                <a:solidFill>
                  <a:srgbClr val="25313E"/>
                </a:solidFill>
                <a:latin typeface="+mn-ea"/>
              </a:rPr>
              <a:t>	</a:t>
            </a:r>
            <a:r>
              <a:rPr lang="ja-JP" altLang="en-US" sz="2000">
                <a:solidFill>
                  <a:srgbClr val="25313E"/>
                </a:solidFill>
                <a:latin typeface="+mn-ea"/>
              </a:rPr>
              <a:t>メールアドレス</a:t>
            </a:r>
            <a:r>
              <a:rPr kumimoji="1" lang="ja-JP" altLang="en-US" sz="2000">
                <a:solidFill>
                  <a:srgbClr val="25313E"/>
                </a:solidFill>
                <a:latin typeface="+mn-ea"/>
              </a:rPr>
              <a:t>・パスワードのログイン画面</a:t>
            </a:r>
            <a:endParaRPr kumimoji="1" lang="en-US" altLang="ja-JP" sz="2000" dirty="0">
              <a:solidFill>
                <a:srgbClr val="25313E"/>
              </a:solidFill>
              <a:latin typeface="+mn-ea"/>
            </a:endParaRPr>
          </a:p>
          <a:p>
            <a:pPr>
              <a:lnSpc>
                <a:spcPct val="150000"/>
              </a:lnSpc>
            </a:pPr>
            <a:r>
              <a:rPr kumimoji="1" lang="en-US" altLang="ja-JP" sz="2000" dirty="0">
                <a:solidFill>
                  <a:srgbClr val="25313E"/>
                </a:solidFill>
                <a:latin typeface="+mn-ea"/>
              </a:rPr>
              <a:t>	</a:t>
            </a:r>
            <a:r>
              <a:rPr kumimoji="1" lang="ja-JP" altLang="en-US" sz="2000">
                <a:solidFill>
                  <a:srgbClr val="25313E"/>
                </a:solidFill>
                <a:latin typeface="+mn-ea"/>
              </a:rPr>
              <a:t>ゲストアカウント等は無し</a:t>
            </a:r>
            <a:endParaRPr kumimoji="1" lang="en-US" altLang="ja-JP" sz="2000" dirty="0">
              <a:solidFill>
                <a:srgbClr val="25313E"/>
              </a:solidFill>
              <a:latin typeface="+mn-ea"/>
            </a:endParaRPr>
          </a:p>
          <a:p>
            <a:pPr marL="457200" indent="-457200">
              <a:lnSpc>
                <a:spcPct val="150000"/>
              </a:lnSpc>
              <a:buFont typeface="Arial" panose="020B0604020202020204" pitchFamily="34" charset="0"/>
              <a:buChar char="•"/>
            </a:pPr>
            <a:r>
              <a:rPr lang="ja-JP" altLang="en-US" sz="2400">
                <a:solidFill>
                  <a:srgbClr val="25313E"/>
                </a:solidFill>
                <a:latin typeface="+mn-ea"/>
              </a:rPr>
              <a:t>新規登録</a:t>
            </a:r>
            <a:endParaRPr lang="en-US" altLang="ja-JP" sz="2400" dirty="0">
              <a:solidFill>
                <a:srgbClr val="25313E"/>
              </a:solidFill>
              <a:latin typeface="+mn-ea"/>
            </a:endParaRPr>
          </a:p>
          <a:p>
            <a:pPr>
              <a:lnSpc>
                <a:spcPct val="150000"/>
              </a:lnSpc>
            </a:pPr>
            <a:r>
              <a:rPr kumimoji="1" lang="en-US" altLang="ja-JP" sz="2000" dirty="0">
                <a:solidFill>
                  <a:srgbClr val="25313E"/>
                </a:solidFill>
                <a:latin typeface="+mn-ea"/>
              </a:rPr>
              <a:t>	</a:t>
            </a:r>
            <a:r>
              <a:rPr kumimoji="1" lang="ja-JP" altLang="en-US" sz="2000">
                <a:solidFill>
                  <a:srgbClr val="25313E"/>
                </a:solidFill>
                <a:latin typeface="+mn-ea"/>
              </a:rPr>
              <a:t>必須項目</a:t>
            </a:r>
            <a:r>
              <a:rPr kumimoji="1" lang="en-US" altLang="ja-JP" sz="2000" dirty="0">
                <a:solidFill>
                  <a:srgbClr val="25313E"/>
                </a:solidFill>
                <a:latin typeface="+mn-ea"/>
              </a:rPr>
              <a:t> </a:t>
            </a:r>
            <a:r>
              <a:rPr lang="ja-JP" altLang="en-US" sz="2000">
                <a:solidFill>
                  <a:srgbClr val="25313E"/>
                </a:solidFill>
                <a:latin typeface="+mn-ea"/>
              </a:rPr>
              <a:t>メールアドレス、</a:t>
            </a:r>
            <a:r>
              <a:rPr kumimoji="1" lang="ja-JP" altLang="en-US" sz="2000">
                <a:solidFill>
                  <a:srgbClr val="25313E"/>
                </a:solidFill>
                <a:latin typeface="+mn-ea"/>
              </a:rPr>
              <a:t>パスワード、ユーザーネーム</a:t>
            </a:r>
            <a:endParaRPr kumimoji="1" lang="en-US" altLang="ja-JP" sz="2000" dirty="0">
              <a:solidFill>
                <a:srgbClr val="25313E"/>
              </a:solidFill>
              <a:latin typeface="+mn-ea"/>
            </a:endParaRPr>
          </a:p>
          <a:p>
            <a:pPr>
              <a:lnSpc>
                <a:spcPct val="150000"/>
              </a:lnSpc>
            </a:pPr>
            <a:r>
              <a:rPr kumimoji="1" lang="en-US" altLang="ja-JP" sz="2000" dirty="0">
                <a:solidFill>
                  <a:srgbClr val="25313E"/>
                </a:solidFill>
                <a:latin typeface="+mn-ea"/>
              </a:rPr>
              <a:t>	</a:t>
            </a:r>
            <a:r>
              <a:rPr kumimoji="1" lang="ja-JP" altLang="en-US" sz="2000">
                <a:solidFill>
                  <a:srgbClr val="25313E"/>
                </a:solidFill>
                <a:latin typeface="+mn-ea"/>
              </a:rPr>
              <a:t>任意項目</a:t>
            </a:r>
            <a:r>
              <a:rPr kumimoji="1" lang="en-US" altLang="ja-JP" sz="2000" dirty="0">
                <a:solidFill>
                  <a:srgbClr val="25313E"/>
                </a:solidFill>
                <a:latin typeface="+mn-ea"/>
              </a:rPr>
              <a:t> </a:t>
            </a:r>
            <a:r>
              <a:rPr kumimoji="1" lang="ja-JP" altLang="en-US" sz="2000">
                <a:solidFill>
                  <a:srgbClr val="25313E"/>
                </a:solidFill>
                <a:latin typeface="+mn-ea"/>
              </a:rPr>
              <a:t>生年月日、性別、国籍、自己紹介、アイコン画像</a:t>
            </a:r>
            <a:endParaRPr kumimoji="1" lang="en-US" altLang="ja-JP" sz="2000" dirty="0">
              <a:solidFill>
                <a:srgbClr val="25313E"/>
              </a:solidFill>
              <a:latin typeface="+mn-ea"/>
            </a:endParaRPr>
          </a:p>
          <a:p>
            <a:pPr marL="457200" indent="-457200">
              <a:lnSpc>
                <a:spcPct val="150000"/>
              </a:lnSpc>
              <a:buFont typeface="Arial" panose="020B0604020202020204" pitchFamily="34" charset="0"/>
              <a:buChar char="•"/>
            </a:pPr>
            <a:r>
              <a:rPr lang="ja-JP" altLang="en-US" sz="2400">
                <a:solidFill>
                  <a:srgbClr val="25313E"/>
                </a:solidFill>
                <a:latin typeface="+mn-ea"/>
              </a:rPr>
              <a:t>お気に入り機能</a:t>
            </a:r>
            <a:endParaRPr lang="en-US" altLang="ja-JP" sz="2400" dirty="0">
              <a:solidFill>
                <a:srgbClr val="25313E"/>
              </a:solidFill>
              <a:latin typeface="+mn-ea"/>
            </a:endParaRPr>
          </a:p>
          <a:p>
            <a:pPr>
              <a:lnSpc>
                <a:spcPct val="150000"/>
              </a:lnSpc>
            </a:pPr>
            <a:r>
              <a:rPr kumimoji="1" lang="en-US" altLang="ja-JP" sz="2000" dirty="0">
                <a:solidFill>
                  <a:srgbClr val="25313E"/>
                </a:solidFill>
                <a:latin typeface="+mn-ea"/>
              </a:rPr>
              <a:t>	</a:t>
            </a:r>
            <a:r>
              <a:rPr kumimoji="1" lang="ja-JP" altLang="en-US" sz="2000">
                <a:solidFill>
                  <a:srgbClr val="25313E"/>
                </a:solidFill>
                <a:latin typeface="+mn-ea"/>
              </a:rPr>
              <a:t>気になった物件を登録でき、登録した物件を一覧表示できる</a:t>
            </a:r>
          </a:p>
        </p:txBody>
      </p:sp>
    </p:spTree>
    <p:extLst>
      <p:ext uri="{BB962C8B-B14F-4D97-AF65-F5344CB8AC3E}">
        <p14:creationId xmlns:p14="http://schemas.microsoft.com/office/powerpoint/2010/main" val="3421851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443346" y="519154"/>
            <a:ext cx="212438" cy="8108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750935" y="509096"/>
            <a:ext cx="5745343" cy="830997"/>
          </a:xfrm>
          <a:prstGeom prst="rect">
            <a:avLst/>
          </a:prstGeom>
          <a:noFill/>
        </p:spPr>
        <p:txBody>
          <a:bodyPr wrap="square" rtlCol="0" anchor="ctr">
            <a:spAutoFit/>
          </a:bodyPr>
          <a:lstStyle/>
          <a:p>
            <a:r>
              <a:rPr kumimoji="1" lang="en-US" altLang="ja-JP" sz="4800" b="1" dirty="0">
                <a:solidFill>
                  <a:srgbClr val="156082"/>
                </a:solidFill>
                <a:latin typeface="+mn-ea"/>
              </a:rPr>
              <a:t>2-1 </a:t>
            </a:r>
            <a:r>
              <a:rPr kumimoji="1" lang="ja-JP" altLang="en-US" sz="4800" b="1">
                <a:solidFill>
                  <a:srgbClr val="156082"/>
                </a:solidFill>
                <a:latin typeface="+mn-ea"/>
              </a:rPr>
              <a:t>機能要求</a:t>
            </a:r>
            <a:endParaRPr kumimoji="1" lang="ja-JP" altLang="en-US" sz="4800" b="1">
              <a:solidFill>
                <a:srgbClr val="25313E"/>
              </a:solidFill>
              <a:latin typeface="+mn-ea"/>
            </a:endParaRPr>
          </a:p>
        </p:txBody>
      </p:sp>
      <p:sp>
        <p:nvSpPr>
          <p:cNvPr id="10" name="テキスト ボックス 9">
            <a:extLst>
              <a:ext uri="{FF2B5EF4-FFF2-40B4-BE49-F238E27FC236}">
                <a16:creationId xmlns:a16="http://schemas.microsoft.com/office/drawing/2014/main" id="{C88954CF-833A-F5E3-CED6-477071548921}"/>
              </a:ext>
            </a:extLst>
          </p:cNvPr>
          <p:cNvSpPr txBox="1"/>
          <p:nvPr/>
        </p:nvSpPr>
        <p:spPr>
          <a:xfrm>
            <a:off x="1518834" y="1642820"/>
            <a:ext cx="184731" cy="369332"/>
          </a:xfrm>
          <a:prstGeom prst="rect">
            <a:avLst/>
          </a:prstGeom>
          <a:noFill/>
        </p:spPr>
        <p:txBody>
          <a:bodyPr wrap="none" rtlCol="0">
            <a:spAutoFit/>
          </a:bodyPr>
          <a:lstStyle/>
          <a:p>
            <a:endParaRPr kumimoji="1" lang="ja-JP" altLang="en-US"/>
          </a:p>
        </p:txBody>
      </p:sp>
      <p:sp>
        <p:nvSpPr>
          <p:cNvPr id="3" name="テキスト ボックス 2">
            <a:extLst>
              <a:ext uri="{FF2B5EF4-FFF2-40B4-BE49-F238E27FC236}">
                <a16:creationId xmlns:a16="http://schemas.microsoft.com/office/drawing/2014/main" id="{815846A0-CC45-A40A-494E-506265746F02}"/>
              </a:ext>
            </a:extLst>
          </p:cNvPr>
          <p:cNvSpPr txBox="1"/>
          <p:nvPr/>
        </p:nvSpPr>
        <p:spPr>
          <a:xfrm>
            <a:off x="549565" y="1642820"/>
            <a:ext cx="11105160" cy="411183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altLang="ja-JP" sz="2400" dirty="0">
                <a:solidFill>
                  <a:srgbClr val="25313E"/>
                </a:solidFill>
                <a:latin typeface="+mn-ea"/>
              </a:rPr>
              <a:t>3D</a:t>
            </a:r>
            <a:r>
              <a:rPr lang="ja-JP" altLang="en-US" sz="2400">
                <a:solidFill>
                  <a:srgbClr val="25313E"/>
                </a:solidFill>
                <a:latin typeface="+mn-ea"/>
              </a:rPr>
              <a:t>内見</a:t>
            </a:r>
            <a:endParaRPr lang="en-US" altLang="ja-JP" sz="2400" dirty="0">
              <a:solidFill>
                <a:srgbClr val="25313E"/>
              </a:solidFill>
              <a:latin typeface="+mn-ea"/>
            </a:endParaRPr>
          </a:p>
          <a:p>
            <a:pPr>
              <a:lnSpc>
                <a:spcPct val="150000"/>
              </a:lnSpc>
            </a:pPr>
            <a:r>
              <a:rPr kumimoji="1" lang="en-US" altLang="ja-JP" sz="2000" dirty="0">
                <a:solidFill>
                  <a:srgbClr val="25313E"/>
                </a:solidFill>
                <a:latin typeface="+mn-ea"/>
              </a:rPr>
              <a:t>	</a:t>
            </a:r>
            <a:r>
              <a:rPr kumimoji="1" lang="ja-JP" altLang="en-US" sz="2000">
                <a:solidFill>
                  <a:srgbClr val="25313E"/>
                </a:solidFill>
                <a:latin typeface="+mn-ea"/>
              </a:rPr>
              <a:t>物件の内見を</a:t>
            </a:r>
            <a:r>
              <a:rPr kumimoji="1" lang="en-US" altLang="ja-JP" sz="2000" dirty="0">
                <a:solidFill>
                  <a:srgbClr val="25313E"/>
                </a:solidFill>
                <a:latin typeface="+mn-ea"/>
              </a:rPr>
              <a:t>3D</a:t>
            </a:r>
            <a:r>
              <a:rPr kumimoji="1" lang="ja-JP" altLang="en-US" sz="2000">
                <a:solidFill>
                  <a:srgbClr val="25313E"/>
                </a:solidFill>
                <a:latin typeface="+mn-ea"/>
              </a:rPr>
              <a:t>で</a:t>
            </a:r>
            <a:r>
              <a:rPr kumimoji="1" lang="en-US" altLang="ja-JP" sz="2000" dirty="0">
                <a:solidFill>
                  <a:srgbClr val="25313E"/>
                </a:solidFill>
                <a:latin typeface="+mn-ea"/>
              </a:rPr>
              <a:t>Web</a:t>
            </a:r>
            <a:r>
              <a:rPr kumimoji="1" lang="ja-JP" altLang="en-US" sz="2000">
                <a:solidFill>
                  <a:srgbClr val="25313E"/>
                </a:solidFill>
                <a:latin typeface="+mn-ea"/>
              </a:rPr>
              <a:t>ページからアクセスできる機能</a:t>
            </a:r>
            <a:endParaRPr kumimoji="1" lang="en-US" altLang="ja-JP" sz="2000" dirty="0">
              <a:solidFill>
                <a:srgbClr val="25313E"/>
              </a:solidFill>
              <a:latin typeface="+mn-ea"/>
            </a:endParaRPr>
          </a:p>
          <a:p>
            <a:pPr marL="457200" indent="-457200">
              <a:lnSpc>
                <a:spcPct val="150000"/>
              </a:lnSpc>
              <a:buFont typeface="Arial" panose="020B0604020202020204" pitchFamily="34" charset="0"/>
              <a:buChar char="•"/>
            </a:pPr>
            <a:r>
              <a:rPr lang="ja-JP" altLang="en-US" sz="2400">
                <a:solidFill>
                  <a:srgbClr val="25313E"/>
                </a:solidFill>
                <a:latin typeface="+mn-ea"/>
              </a:rPr>
              <a:t>契約</a:t>
            </a:r>
            <a:endParaRPr lang="en-US" altLang="ja-JP" sz="2400" dirty="0">
              <a:solidFill>
                <a:srgbClr val="25313E"/>
              </a:solidFill>
              <a:latin typeface="+mn-ea"/>
            </a:endParaRPr>
          </a:p>
          <a:p>
            <a:pPr>
              <a:lnSpc>
                <a:spcPct val="150000"/>
              </a:lnSpc>
            </a:pPr>
            <a:r>
              <a:rPr kumimoji="1" lang="en-US" altLang="ja-JP" sz="2000" dirty="0">
                <a:solidFill>
                  <a:srgbClr val="25313E"/>
                </a:solidFill>
                <a:latin typeface="+mn-ea"/>
              </a:rPr>
              <a:t>	</a:t>
            </a:r>
            <a:r>
              <a:rPr kumimoji="1" lang="ja-JP" altLang="en-US" sz="2000">
                <a:solidFill>
                  <a:srgbClr val="25313E"/>
                </a:solidFill>
                <a:latin typeface="+mn-ea"/>
              </a:rPr>
              <a:t>契約画面に進み申請ファイルを記入、送信することで契約ができる機能</a:t>
            </a:r>
            <a:endParaRPr kumimoji="1" lang="en-US" altLang="ja-JP" sz="2000" dirty="0">
              <a:solidFill>
                <a:srgbClr val="25313E"/>
              </a:solidFill>
              <a:latin typeface="+mn-ea"/>
            </a:endParaRPr>
          </a:p>
          <a:p>
            <a:pPr marL="457200" indent="-457200">
              <a:lnSpc>
                <a:spcPct val="150000"/>
              </a:lnSpc>
              <a:buFont typeface="Arial" panose="020B0604020202020204" pitchFamily="34" charset="0"/>
              <a:buChar char="•"/>
            </a:pPr>
            <a:r>
              <a:rPr lang="ja-JP" altLang="en-US" sz="2400">
                <a:solidFill>
                  <a:srgbClr val="25313E"/>
                </a:solidFill>
                <a:latin typeface="+mn-ea"/>
              </a:rPr>
              <a:t>マイページ</a:t>
            </a:r>
            <a:endParaRPr lang="en-US" altLang="ja-JP" sz="2400" dirty="0">
              <a:solidFill>
                <a:srgbClr val="25313E"/>
              </a:solidFill>
              <a:latin typeface="+mn-ea"/>
            </a:endParaRPr>
          </a:p>
          <a:p>
            <a:pPr>
              <a:lnSpc>
                <a:spcPct val="150000"/>
              </a:lnSpc>
            </a:pPr>
            <a:r>
              <a:rPr kumimoji="1" lang="en-US" altLang="ja-JP" sz="2000" dirty="0">
                <a:solidFill>
                  <a:srgbClr val="25313E"/>
                </a:solidFill>
                <a:latin typeface="+mn-ea"/>
              </a:rPr>
              <a:t>	</a:t>
            </a:r>
            <a:r>
              <a:rPr lang="ja-JP" altLang="en-US" sz="2000">
                <a:solidFill>
                  <a:srgbClr val="25313E"/>
                </a:solidFill>
                <a:latin typeface="+mn-ea"/>
              </a:rPr>
              <a:t>プロフィールの編集、パスワードの変更、言語の設定、契約した物件確認、ログアウト</a:t>
            </a:r>
            <a:endParaRPr kumimoji="1" lang="en-US" altLang="ja-JP" sz="2000" dirty="0">
              <a:solidFill>
                <a:srgbClr val="25313E"/>
              </a:solidFill>
              <a:latin typeface="+mn-ea"/>
            </a:endParaRPr>
          </a:p>
          <a:p>
            <a:pPr marL="457200" indent="-457200">
              <a:lnSpc>
                <a:spcPct val="150000"/>
              </a:lnSpc>
              <a:buFont typeface="Arial" panose="020B0604020202020204" pitchFamily="34" charset="0"/>
              <a:buChar char="•"/>
            </a:pPr>
            <a:r>
              <a:rPr lang="ja-JP" altLang="en-US" sz="2400">
                <a:solidFill>
                  <a:srgbClr val="25313E"/>
                </a:solidFill>
                <a:latin typeface="+mn-ea"/>
              </a:rPr>
              <a:t>掲示板</a:t>
            </a:r>
            <a:endParaRPr lang="en-US" altLang="ja-JP" sz="2400" dirty="0">
              <a:solidFill>
                <a:srgbClr val="25313E"/>
              </a:solidFill>
              <a:latin typeface="+mn-ea"/>
            </a:endParaRPr>
          </a:p>
          <a:p>
            <a:pPr>
              <a:lnSpc>
                <a:spcPct val="150000"/>
              </a:lnSpc>
            </a:pPr>
            <a:r>
              <a:rPr kumimoji="1" lang="en-US" altLang="ja-JP" sz="2000" dirty="0">
                <a:solidFill>
                  <a:srgbClr val="25313E"/>
                </a:solidFill>
                <a:latin typeface="+mn-ea"/>
              </a:rPr>
              <a:t>	</a:t>
            </a:r>
            <a:r>
              <a:rPr lang="ja-JP" altLang="en-US" sz="2000">
                <a:solidFill>
                  <a:srgbClr val="25313E"/>
                </a:solidFill>
                <a:latin typeface="+mn-ea"/>
              </a:rPr>
              <a:t>物件契約後に物件ごとのコミュニティを形成するための掲示板機能</a:t>
            </a:r>
            <a:endParaRPr kumimoji="1" lang="ja-JP" altLang="en-US" sz="2000">
              <a:solidFill>
                <a:srgbClr val="25313E"/>
              </a:solidFill>
              <a:latin typeface="+mn-ea"/>
            </a:endParaRPr>
          </a:p>
        </p:txBody>
      </p:sp>
    </p:spTree>
    <p:extLst>
      <p:ext uri="{BB962C8B-B14F-4D97-AF65-F5344CB8AC3E}">
        <p14:creationId xmlns:p14="http://schemas.microsoft.com/office/powerpoint/2010/main" val="143763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4806555"/>
            <a:ext cx="12192000" cy="15720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5369046" cy="646331"/>
          </a:xfrm>
          <a:prstGeom prst="rect">
            <a:avLst/>
          </a:prstGeom>
          <a:noFill/>
        </p:spPr>
        <p:txBody>
          <a:bodyPr wrap="square" rtlCol="0" anchor="ctr">
            <a:spAutoFit/>
          </a:bodyPr>
          <a:lstStyle/>
          <a:p>
            <a:r>
              <a:rPr lang="en-US" altLang="ja-JP" sz="3600" b="1" dirty="0">
                <a:solidFill>
                  <a:schemeClr val="bg1"/>
                </a:solidFill>
                <a:latin typeface="+mn-ea"/>
              </a:rPr>
              <a:t>2-2</a:t>
            </a:r>
            <a:r>
              <a:rPr kumimoji="1" lang="en-US" altLang="ja-JP" sz="3600" b="1" dirty="0">
                <a:solidFill>
                  <a:schemeClr val="bg1"/>
                </a:solidFill>
                <a:latin typeface="+mn-ea"/>
              </a:rPr>
              <a:t> </a:t>
            </a:r>
            <a:r>
              <a:rPr lang="ja-JP" altLang="en-US" sz="3600" b="1">
                <a:solidFill>
                  <a:schemeClr val="bg1"/>
                </a:solidFill>
                <a:latin typeface="+mn-ea"/>
              </a:rPr>
              <a:t>非機能要求</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5" name="正方形/長方形 4">
            <a:extLst>
              <a:ext uri="{FF2B5EF4-FFF2-40B4-BE49-F238E27FC236}">
                <a16:creationId xmlns:a16="http://schemas.microsoft.com/office/drawing/2014/main" id="{501D315A-DCB9-6167-04A9-2AE030B071AA}"/>
              </a:ext>
            </a:extLst>
          </p:cNvPr>
          <p:cNvSpPr/>
          <p:nvPr/>
        </p:nvSpPr>
        <p:spPr>
          <a:xfrm>
            <a:off x="391674" y="285612"/>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0368333-6DC7-E400-EC70-88C6EC5E0A6F}"/>
              </a:ext>
            </a:extLst>
          </p:cNvPr>
          <p:cNvSpPr txBox="1"/>
          <p:nvPr/>
        </p:nvSpPr>
        <p:spPr>
          <a:xfrm>
            <a:off x="604112" y="285613"/>
            <a:ext cx="4962298" cy="523220"/>
          </a:xfrm>
          <a:prstGeom prst="rect">
            <a:avLst/>
          </a:prstGeom>
          <a:noFill/>
        </p:spPr>
        <p:txBody>
          <a:bodyPr wrap="square" rtlCol="0" anchor="ctr">
            <a:spAutoFit/>
          </a:bodyPr>
          <a:lstStyle/>
          <a:p>
            <a:r>
              <a:rPr kumimoji="1" lang="ja-JP" altLang="en-US" sz="2800" b="1">
                <a:solidFill>
                  <a:srgbClr val="25313E"/>
                </a:solidFill>
                <a:latin typeface="+mn-ea"/>
              </a:rPr>
              <a:t>性能要求</a:t>
            </a:r>
          </a:p>
        </p:txBody>
      </p:sp>
      <p:graphicFrame>
        <p:nvGraphicFramePr>
          <p:cNvPr id="7" name="表 6">
            <a:extLst>
              <a:ext uri="{FF2B5EF4-FFF2-40B4-BE49-F238E27FC236}">
                <a16:creationId xmlns:a16="http://schemas.microsoft.com/office/drawing/2014/main" id="{C9622D95-2D3A-3D7A-3A26-4096CD063489}"/>
              </a:ext>
            </a:extLst>
          </p:cNvPr>
          <p:cNvGraphicFramePr>
            <a:graphicFrameLocks noGrp="1"/>
          </p:cNvGraphicFramePr>
          <p:nvPr>
            <p:extLst>
              <p:ext uri="{D42A27DB-BD31-4B8C-83A1-F6EECF244321}">
                <p14:modId xmlns:p14="http://schemas.microsoft.com/office/powerpoint/2010/main" val="1296452289"/>
              </p:ext>
            </p:extLst>
          </p:nvPr>
        </p:nvGraphicFramePr>
        <p:xfrm>
          <a:off x="391674" y="1510918"/>
          <a:ext cx="11420103" cy="2593552"/>
        </p:xfrm>
        <a:graphic>
          <a:graphicData uri="http://schemas.openxmlformats.org/drawingml/2006/table">
            <a:tbl>
              <a:tblPr firstRow="1" bandRow="1">
                <a:tableStyleId>{5C22544A-7EE6-4342-B048-85BDC9FD1C3A}</a:tableStyleId>
              </a:tblPr>
              <a:tblGrid>
                <a:gridCol w="896587">
                  <a:extLst>
                    <a:ext uri="{9D8B030D-6E8A-4147-A177-3AD203B41FA5}">
                      <a16:colId xmlns:a16="http://schemas.microsoft.com/office/drawing/2014/main" val="576414998"/>
                    </a:ext>
                  </a:extLst>
                </a:gridCol>
                <a:gridCol w="8989621">
                  <a:extLst>
                    <a:ext uri="{9D8B030D-6E8A-4147-A177-3AD203B41FA5}">
                      <a16:colId xmlns:a16="http://schemas.microsoft.com/office/drawing/2014/main" val="1810524701"/>
                    </a:ext>
                  </a:extLst>
                </a:gridCol>
                <a:gridCol w="1533895">
                  <a:extLst>
                    <a:ext uri="{9D8B030D-6E8A-4147-A177-3AD203B41FA5}">
                      <a16:colId xmlns:a16="http://schemas.microsoft.com/office/drawing/2014/main" val="3439245315"/>
                    </a:ext>
                  </a:extLst>
                </a:gridCol>
              </a:tblGrid>
              <a:tr h="648388">
                <a:tc>
                  <a:txBody>
                    <a:bodyPr/>
                    <a:lstStyle/>
                    <a:p>
                      <a:pPr algn="ctr"/>
                      <a:r>
                        <a:rPr kumimoji="1" lang="en-US" altLang="ja-JP" sz="1600" b="0" dirty="0"/>
                        <a:t>No.</a:t>
                      </a:r>
                      <a:endParaRPr kumimoji="1" lang="ja-JP" altLang="en-US" sz="1600" b="0"/>
                    </a:p>
                  </a:txBody>
                  <a:tcPr anchor="ctr"/>
                </a:tc>
                <a:tc>
                  <a:txBody>
                    <a:bodyPr/>
                    <a:lstStyle/>
                    <a:p>
                      <a:pPr algn="ctr"/>
                      <a:r>
                        <a:rPr kumimoji="1" lang="ja-JP" altLang="en-US" sz="1600" b="0"/>
                        <a:t>要求内容</a:t>
                      </a:r>
                    </a:p>
                  </a:txBody>
                  <a:tcPr anchor="ctr"/>
                </a:tc>
                <a:tc>
                  <a:txBody>
                    <a:bodyPr/>
                    <a:lstStyle/>
                    <a:p>
                      <a:pPr algn="ctr"/>
                      <a:r>
                        <a:rPr kumimoji="1" lang="ja-JP" altLang="en-US" sz="1600" b="0"/>
                        <a:t>優先度</a:t>
                      </a:r>
                    </a:p>
                  </a:txBody>
                  <a:tcPr anchor="ctr"/>
                </a:tc>
                <a:extLst>
                  <a:ext uri="{0D108BD9-81ED-4DB2-BD59-A6C34878D82A}">
                    <a16:rowId xmlns:a16="http://schemas.microsoft.com/office/drawing/2014/main" val="1612099190"/>
                  </a:ext>
                </a:extLst>
              </a:tr>
              <a:tr h="648388">
                <a:tc>
                  <a:txBody>
                    <a:bodyPr/>
                    <a:lstStyle/>
                    <a:p>
                      <a:pPr algn="ctr"/>
                      <a:r>
                        <a:rPr kumimoji="1" lang="en-US" altLang="ja-JP" sz="1600" b="0" dirty="0"/>
                        <a:t>1</a:t>
                      </a:r>
                      <a:endParaRPr kumimoji="1" lang="ja-JP" altLang="en-US" sz="1600" b="0"/>
                    </a:p>
                  </a:txBody>
                  <a:tcPr anchor="ctr"/>
                </a:tc>
                <a:tc>
                  <a:txBody>
                    <a:bodyPr/>
                    <a:lstStyle/>
                    <a:p>
                      <a:pPr algn="l"/>
                      <a:r>
                        <a:rPr kumimoji="1" lang="ja-JP" altLang="en-US" sz="1600" b="0"/>
                        <a:t>システムの起動に要する時間は、</a:t>
                      </a:r>
                      <a:r>
                        <a:rPr kumimoji="1" lang="en" altLang="ja-JP" sz="1600" b="0" dirty="0"/>
                        <a:t>OS</a:t>
                      </a:r>
                      <a:r>
                        <a:rPr kumimoji="1" lang="ja-JP" altLang="en-US" sz="1600" b="0"/>
                        <a:t>の起動時間を除き、</a:t>
                      </a:r>
                      <a:r>
                        <a:rPr kumimoji="1" lang="en-US" altLang="ja-JP" sz="1600" b="0" dirty="0"/>
                        <a:t>20</a:t>
                      </a:r>
                      <a:r>
                        <a:rPr kumimoji="1" lang="ja-JP" altLang="en-US" sz="1600" b="0"/>
                        <a:t>秒以内とする。</a:t>
                      </a:r>
                    </a:p>
                  </a:txBody>
                  <a:tcPr anchor="ctr"/>
                </a:tc>
                <a:tc>
                  <a:txBody>
                    <a:bodyPr/>
                    <a:lstStyle/>
                    <a:p>
                      <a:pPr algn="ctr"/>
                      <a:r>
                        <a:rPr kumimoji="1" lang="ja-JP" altLang="en-US" sz="1600" b="0"/>
                        <a:t>高</a:t>
                      </a:r>
                    </a:p>
                  </a:txBody>
                  <a:tcPr anchor="ctr"/>
                </a:tc>
                <a:extLst>
                  <a:ext uri="{0D108BD9-81ED-4DB2-BD59-A6C34878D82A}">
                    <a16:rowId xmlns:a16="http://schemas.microsoft.com/office/drawing/2014/main" val="4283060171"/>
                  </a:ext>
                </a:extLst>
              </a:tr>
              <a:tr h="648388">
                <a:tc>
                  <a:txBody>
                    <a:bodyPr/>
                    <a:lstStyle/>
                    <a:p>
                      <a:pPr algn="ctr"/>
                      <a:r>
                        <a:rPr kumimoji="1" lang="en-US" altLang="ja-JP" sz="1600" b="0" dirty="0"/>
                        <a:t>2</a:t>
                      </a:r>
                      <a:endParaRPr kumimoji="1" lang="ja-JP" altLang="en-US" sz="1600" b="0"/>
                    </a:p>
                  </a:txBody>
                  <a:tcPr anchor="ctr"/>
                </a:tc>
                <a:tc>
                  <a:txBody>
                    <a:bodyPr/>
                    <a:lstStyle/>
                    <a:p>
                      <a:pPr algn="l"/>
                      <a:r>
                        <a:rPr kumimoji="1" lang="ja-JP" altLang="en-US" sz="1600" b="0"/>
                        <a:t>システムの停止に要する時間は、</a:t>
                      </a:r>
                      <a:r>
                        <a:rPr kumimoji="1" lang="en-US" altLang="ja-JP" sz="1600" b="0" dirty="0"/>
                        <a:t>5</a:t>
                      </a:r>
                      <a:r>
                        <a:rPr kumimoji="1" lang="ja-JP" altLang="en-US" sz="1600" b="0"/>
                        <a:t>秒以内とする。</a:t>
                      </a:r>
                    </a:p>
                  </a:txBody>
                  <a:tcPr anchor="ctr"/>
                </a:tc>
                <a:tc>
                  <a:txBody>
                    <a:bodyPr/>
                    <a:lstStyle/>
                    <a:p>
                      <a:pPr algn="ctr"/>
                      <a:r>
                        <a:rPr kumimoji="1" lang="ja-JP" altLang="en-US" sz="1600" b="0"/>
                        <a:t>低</a:t>
                      </a:r>
                    </a:p>
                  </a:txBody>
                  <a:tcPr anchor="ctr"/>
                </a:tc>
                <a:extLst>
                  <a:ext uri="{0D108BD9-81ED-4DB2-BD59-A6C34878D82A}">
                    <a16:rowId xmlns:a16="http://schemas.microsoft.com/office/drawing/2014/main" val="1783475608"/>
                  </a:ext>
                </a:extLst>
              </a:tr>
              <a:tr h="648388">
                <a:tc>
                  <a:txBody>
                    <a:bodyPr/>
                    <a:lstStyle/>
                    <a:p>
                      <a:pPr algn="ctr"/>
                      <a:r>
                        <a:rPr kumimoji="1" lang="en-US" altLang="ja-JP" sz="1600" b="0" dirty="0"/>
                        <a:t>3</a:t>
                      </a:r>
                      <a:endParaRPr kumimoji="1" lang="ja-JP" altLang="en-US" sz="1600" b="0"/>
                    </a:p>
                  </a:txBody>
                  <a:tcPr anchor="ctr"/>
                </a:tc>
                <a:tc>
                  <a:txBody>
                    <a:bodyPr/>
                    <a:lstStyle/>
                    <a:p>
                      <a:pPr algn="l"/>
                      <a:r>
                        <a:rPr kumimoji="1" lang="ja-JP" altLang="en-US" sz="1600" b="0"/>
                        <a:t>画面操作から応答までの時間は</a:t>
                      </a:r>
                      <a:r>
                        <a:rPr kumimoji="1" lang="en-US" altLang="ja-JP" sz="1600" b="0" dirty="0"/>
                        <a:t>2</a:t>
                      </a:r>
                      <a:r>
                        <a:rPr kumimoji="1" lang="ja-JP" altLang="en-US" sz="1600" b="0"/>
                        <a:t>秒以内とする。</a:t>
                      </a:r>
                      <a:endParaRPr kumimoji="1" lang="en-US" altLang="ja-JP" sz="1600" b="0" dirty="0"/>
                    </a:p>
                    <a:p>
                      <a:pPr algn="l"/>
                      <a:r>
                        <a:rPr kumimoji="1" lang="en-US" altLang="ja-JP" sz="1600" b="0" dirty="0"/>
                        <a:t>※</a:t>
                      </a:r>
                      <a:r>
                        <a:rPr kumimoji="1" lang="ja-JP" altLang="en-US" sz="1600" b="0"/>
                        <a:t>インターネット回線速度は</a:t>
                      </a:r>
                      <a:r>
                        <a:rPr kumimoji="1" lang="en-US" altLang="ja-JP" sz="1600" b="0" dirty="0"/>
                        <a:t>500</a:t>
                      </a:r>
                      <a:r>
                        <a:rPr kumimoji="1" lang="en" altLang="ja-JP" sz="1600" b="0" dirty="0"/>
                        <a:t>Mbps</a:t>
                      </a:r>
                      <a:r>
                        <a:rPr kumimoji="1" lang="ja-JP" altLang="en-US" sz="1600" b="0"/>
                        <a:t>を前提とする。</a:t>
                      </a:r>
                    </a:p>
                  </a:txBody>
                  <a:tcPr anchor="ctr"/>
                </a:tc>
                <a:tc>
                  <a:txBody>
                    <a:bodyPr/>
                    <a:lstStyle/>
                    <a:p>
                      <a:pPr algn="ctr"/>
                      <a:r>
                        <a:rPr kumimoji="1" lang="ja-JP" altLang="en-US" sz="1600" b="0"/>
                        <a:t>中</a:t>
                      </a:r>
                    </a:p>
                  </a:txBody>
                  <a:tcPr anchor="ctr"/>
                </a:tc>
                <a:extLst>
                  <a:ext uri="{0D108BD9-81ED-4DB2-BD59-A6C34878D82A}">
                    <a16:rowId xmlns:a16="http://schemas.microsoft.com/office/drawing/2014/main" val="1150365417"/>
                  </a:ext>
                </a:extLst>
              </a:tr>
            </a:tbl>
          </a:graphicData>
        </a:graphic>
      </p:graphicFrame>
    </p:spTree>
    <p:extLst>
      <p:ext uri="{BB962C8B-B14F-4D97-AF65-F5344CB8AC3E}">
        <p14:creationId xmlns:p14="http://schemas.microsoft.com/office/powerpoint/2010/main" val="1301379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4806555"/>
            <a:ext cx="12192000" cy="15720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5369046" cy="646331"/>
          </a:xfrm>
          <a:prstGeom prst="rect">
            <a:avLst/>
          </a:prstGeom>
          <a:noFill/>
        </p:spPr>
        <p:txBody>
          <a:bodyPr wrap="square" rtlCol="0" anchor="ctr">
            <a:spAutoFit/>
          </a:bodyPr>
          <a:lstStyle/>
          <a:p>
            <a:r>
              <a:rPr lang="en-US" altLang="ja-JP" sz="3600" b="1" dirty="0">
                <a:solidFill>
                  <a:schemeClr val="bg1"/>
                </a:solidFill>
                <a:latin typeface="+mn-ea"/>
              </a:rPr>
              <a:t>2-2</a:t>
            </a:r>
            <a:r>
              <a:rPr kumimoji="1" lang="en-US" altLang="ja-JP" sz="3600" b="1" dirty="0">
                <a:solidFill>
                  <a:schemeClr val="bg1"/>
                </a:solidFill>
                <a:latin typeface="+mn-ea"/>
              </a:rPr>
              <a:t> </a:t>
            </a:r>
            <a:r>
              <a:rPr lang="ja-JP" altLang="en-US" sz="3600" b="1">
                <a:solidFill>
                  <a:schemeClr val="bg1"/>
                </a:solidFill>
                <a:latin typeface="+mn-ea"/>
              </a:rPr>
              <a:t>非機能要求</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5" name="正方形/長方形 4">
            <a:extLst>
              <a:ext uri="{FF2B5EF4-FFF2-40B4-BE49-F238E27FC236}">
                <a16:creationId xmlns:a16="http://schemas.microsoft.com/office/drawing/2014/main" id="{501D315A-DCB9-6167-04A9-2AE030B071AA}"/>
              </a:ext>
            </a:extLst>
          </p:cNvPr>
          <p:cNvSpPr/>
          <p:nvPr/>
        </p:nvSpPr>
        <p:spPr>
          <a:xfrm>
            <a:off x="391674" y="242704"/>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0368333-6DC7-E400-EC70-88C6EC5E0A6F}"/>
              </a:ext>
            </a:extLst>
          </p:cNvPr>
          <p:cNvSpPr txBox="1"/>
          <p:nvPr/>
        </p:nvSpPr>
        <p:spPr>
          <a:xfrm>
            <a:off x="604112" y="242705"/>
            <a:ext cx="4962298" cy="523220"/>
          </a:xfrm>
          <a:prstGeom prst="rect">
            <a:avLst/>
          </a:prstGeom>
          <a:noFill/>
        </p:spPr>
        <p:txBody>
          <a:bodyPr wrap="square" rtlCol="0" anchor="ctr">
            <a:spAutoFit/>
          </a:bodyPr>
          <a:lstStyle/>
          <a:p>
            <a:r>
              <a:rPr lang="ja-JP" altLang="en-US" sz="2800" b="1">
                <a:solidFill>
                  <a:srgbClr val="25313E"/>
                </a:solidFill>
                <a:latin typeface="+mn-ea"/>
              </a:rPr>
              <a:t>信頼性要求</a:t>
            </a:r>
            <a:endParaRPr kumimoji="1" lang="ja-JP" altLang="en-US" sz="2800" b="1">
              <a:solidFill>
                <a:srgbClr val="25313E"/>
              </a:solidFill>
              <a:latin typeface="+mn-ea"/>
            </a:endParaRPr>
          </a:p>
        </p:txBody>
      </p:sp>
      <p:graphicFrame>
        <p:nvGraphicFramePr>
          <p:cNvPr id="7" name="表 6">
            <a:extLst>
              <a:ext uri="{FF2B5EF4-FFF2-40B4-BE49-F238E27FC236}">
                <a16:creationId xmlns:a16="http://schemas.microsoft.com/office/drawing/2014/main" id="{C9622D95-2D3A-3D7A-3A26-4096CD063489}"/>
              </a:ext>
            </a:extLst>
          </p:cNvPr>
          <p:cNvGraphicFramePr>
            <a:graphicFrameLocks noGrp="1"/>
          </p:cNvGraphicFramePr>
          <p:nvPr>
            <p:extLst>
              <p:ext uri="{D42A27DB-BD31-4B8C-83A1-F6EECF244321}">
                <p14:modId xmlns:p14="http://schemas.microsoft.com/office/powerpoint/2010/main" val="3944349377"/>
              </p:ext>
            </p:extLst>
          </p:nvPr>
        </p:nvGraphicFramePr>
        <p:xfrm>
          <a:off x="391674" y="991960"/>
          <a:ext cx="11420103" cy="1296776"/>
        </p:xfrm>
        <a:graphic>
          <a:graphicData uri="http://schemas.openxmlformats.org/drawingml/2006/table">
            <a:tbl>
              <a:tblPr firstRow="1" bandRow="1">
                <a:tableStyleId>{5C22544A-7EE6-4342-B048-85BDC9FD1C3A}</a:tableStyleId>
              </a:tblPr>
              <a:tblGrid>
                <a:gridCol w="896587">
                  <a:extLst>
                    <a:ext uri="{9D8B030D-6E8A-4147-A177-3AD203B41FA5}">
                      <a16:colId xmlns:a16="http://schemas.microsoft.com/office/drawing/2014/main" val="576414998"/>
                    </a:ext>
                  </a:extLst>
                </a:gridCol>
                <a:gridCol w="8989621">
                  <a:extLst>
                    <a:ext uri="{9D8B030D-6E8A-4147-A177-3AD203B41FA5}">
                      <a16:colId xmlns:a16="http://schemas.microsoft.com/office/drawing/2014/main" val="1810524701"/>
                    </a:ext>
                  </a:extLst>
                </a:gridCol>
                <a:gridCol w="1533895">
                  <a:extLst>
                    <a:ext uri="{9D8B030D-6E8A-4147-A177-3AD203B41FA5}">
                      <a16:colId xmlns:a16="http://schemas.microsoft.com/office/drawing/2014/main" val="3439245315"/>
                    </a:ext>
                  </a:extLst>
                </a:gridCol>
              </a:tblGrid>
              <a:tr h="648388">
                <a:tc>
                  <a:txBody>
                    <a:bodyPr/>
                    <a:lstStyle/>
                    <a:p>
                      <a:pPr algn="ctr"/>
                      <a:r>
                        <a:rPr kumimoji="1" lang="en-US" altLang="ja-JP" sz="1600" b="0"/>
                        <a:t>No.</a:t>
                      </a:r>
                      <a:endParaRPr kumimoji="1" lang="ja-JP" altLang="en-US" sz="1600" b="0"/>
                    </a:p>
                  </a:txBody>
                  <a:tcPr anchor="ctr"/>
                </a:tc>
                <a:tc>
                  <a:txBody>
                    <a:bodyPr/>
                    <a:lstStyle/>
                    <a:p>
                      <a:pPr algn="ctr"/>
                      <a:r>
                        <a:rPr kumimoji="1" lang="ja-JP" altLang="en-US" sz="1600" b="0"/>
                        <a:t>要求内容</a:t>
                      </a:r>
                    </a:p>
                  </a:txBody>
                  <a:tcPr anchor="ctr"/>
                </a:tc>
                <a:tc>
                  <a:txBody>
                    <a:bodyPr/>
                    <a:lstStyle/>
                    <a:p>
                      <a:pPr algn="ctr"/>
                      <a:r>
                        <a:rPr kumimoji="1" lang="ja-JP" altLang="en-US" sz="1600" b="0"/>
                        <a:t>優先度</a:t>
                      </a:r>
                    </a:p>
                  </a:txBody>
                  <a:tcPr anchor="ctr"/>
                </a:tc>
                <a:extLst>
                  <a:ext uri="{0D108BD9-81ED-4DB2-BD59-A6C34878D82A}">
                    <a16:rowId xmlns:a16="http://schemas.microsoft.com/office/drawing/2014/main" val="1612099190"/>
                  </a:ext>
                </a:extLst>
              </a:tr>
              <a:tr h="648388">
                <a:tc>
                  <a:txBody>
                    <a:bodyPr/>
                    <a:lstStyle/>
                    <a:p>
                      <a:pPr algn="ctr"/>
                      <a:r>
                        <a:rPr kumimoji="1" lang="en-US" altLang="ja-JP" sz="1600" b="0"/>
                        <a:t>1</a:t>
                      </a:r>
                      <a:endParaRPr kumimoji="1" lang="ja-JP" altLang="en-US" sz="1600" b="0"/>
                    </a:p>
                  </a:txBody>
                  <a:tcPr anchor="ctr"/>
                </a:tc>
                <a:tc>
                  <a:txBody>
                    <a:bodyPr/>
                    <a:lstStyle/>
                    <a:p>
                      <a:pPr algn="l"/>
                      <a:r>
                        <a:rPr kumimoji="1" lang="en-US" altLang="ja-JP" sz="1600" kern="1200" dirty="0">
                          <a:solidFill>
                            <a:schemeClr val="dk1"/>
                          </a:solidFill>
                          <a:effectLst/>
                          <a:latin typeface="+mn-lt"/>
                          <a:ea typeface="+mn-ea"/>
                          <a:cs typeface="+mn-cs"/>
                        </a:rPr>
                        <a:t>DB</a:t>
                      </a:r>
                      <a:r>
                        <a:rPr kumimoji="1" lang="ja-JP" altLang="ja-JP" sz="1600" kern="1200">
                          <a:solidFill>
                            <a:schemeClr val="dk1"/>
                          </a:solidFill>
                          <a:effectLst/>
                          <a:latin typeface="+mn-lt"/>
                          <a:ea typeface="+mn-ea"/>
                          <a:cs typeface="+mn-cs"/>
                        </a:rPr>
                        <a:t>は</a:t>
                      </a:r>
                      <a:r>
                        <a:rPr kumimoji="1" lang="en-US" altLang="ja-JP" sz="1600" kern="1200" dirty="0">
                          <a:solidFill>
                            <a:schemeClr val="dk1"/>
                          </a:solidFill>
                          <a:effectLst/>
                          <a:latin typeface="+mn-lt"/>
                          <a:ea typeface="+mn-ea"/>
                          <a:cs typeface="+mn-cs"/>
                        </a:rPr>
                        <a:t>2</a:t>
                      </a:r>
                      <a:r>
                        <a:rPr kumimoji="1" lang="ja-JP" altLang="ja-JP" sz="1600" kern="1200">
                          <a:solidFill>
                            <a:schemeClr val="dk1"/>
                          </a:solidFill>
                          <a:effectLst/>
                          <a:latin typeface="+mn-lt"/>
                          <a:ea typeface="+mn-ea"/>
                          <a:cs typeface="+mn-cs"/>
                        </a:rPr>
                        <a:t>台の</a:t>
                      </a:r>
                      <a:r>
                        <a:rPr kumimoji="1" lang="en-US" altLang="ja-JP" sz="1600" kern="1200" dirty="0">
                          <a:solidFill>
                            <a:schemeClr val="dk1"/>
                          </a:solidFill>
                          <a:effectLst/>
                          <a:latin typeface="+mn-lt"/>
                          <a:ea typeface="+mn-ea"/>
                          <a:cs typeface="+mn-cs"/>
                        </a:rPr>
                        <a:t>HDD</a:t>
                      </a:r>
                      <a:r>
                        <a:rPr kumimoji="1" lang="ja-JP" altLang="ja-JP" sz="1600" kern="1200">
                          <a:solidFill>
                            <a:schemeClr val="dk1"/>
                          </a:solidFill>
                          <a:effectLst/>
                          <a:latin typeface="+mn-lt"/>
                          <a:ea typeface="+mn-ea"/>
                          <a:cs typeface="+mn-cs"/>
                        </a:rPr>
                        <a:t>による</a:t>
                      </a:r>
                      <a:r>
                        <a:rPr kumimoji="1" lang="en-US" altLang="ja-JP" sz="1600" kern="1200" dirty="0">
                          <a:solidFill>
                            <a:schemeClr val="dk1"/>
                          </a:solidFill>
                          <a:effectLst/>
                          <a:latin typeface="+mn-lt"/>
                          <a:ea typeface="+mn-ea"/>
                          <a:cs typeface="+mn-cs"/>
                        </a:rPr>
                        <a:t>RAID1</a:t>
                      </a:r>
                      <a:r>
                        <a:rPr kumimoji="1" lang="ja-JP" altLang="ja-JP" sz="1600" kern="1200">
                          <a:solidFill>
                            <a:schemeClr val="dk1"/>
                          </a:solidFill>
                          <a:effectLst/>
                          <a:latin typeface="+mn-lt"/>
                          <a:ea typeface="+mn-ea"/>
                          <a:cs typeface="+mn-cs"/>
                        </a:rPr>
                        <a:t>構成を導入する。</a:t>
                      </a:r>
                      <a:r>
                        <a:rPr lang="ja-JP" altLang="ja-JP" sz="1600">
                          <a:effectLst/>
                        </a:rPr>
                        <a:t> </a:t>
                      </a:r>
                      <a:endParaRPr kumimoji="1" lang="ja-JP" altLang="en-US" sz="1600" b="0"/>
                    </a:p>
                  </a:txBody>
                  <a:tcPr anchor="ctr"/>
                </a:tc>
                <a:tc>
                  <a:txBody>
                    <a:bodyPr/>
                    <a:lstStyle/>
                    <a:p>
                      <a:pPr algn="ctr"/>
                      <a:r>
                        <a:rPr kumimoji="1" lang="ja-JP" altLang="en-US" sz="1600" b="0"/>
                        <a:t>高</a:t>
                      </a:r>
                    </a:p>
                  </a:txBody>
                  <a:tcPr anchor="ctr"/>
                </a:tc>
                <a:extLst>
                  <a:ext uri="{0D108BD9-81ED-4DB2-BD59-A6C34878D82A}">
                    <a16:rowId xmlns:a16="http://schemas.microsoft.com/office/drawing/2014/main" val="4283060171"/>
                  </a:ext>
                </a:extLst>
              </a:tr>
            </a:tbl>
          </a:graphicData>
        </a:graphic>
      </p:graphicFrame>
      <p:sp>
        <p:nvSpPr>
          <p:cNvPr id="2" name="正方形/長方形 1">
            <a:extLst>
              <a:ext uri="{FF2B5EF4-FFF2-40B4-BE49-F238E27FC236}">
                <a16:creationId xmlns:a16="http://schemas.microsoft.com/office/drawing/2014/main" id="{0D30A681-3C7E-B766-7470-C20374B468DD}"/>
              </a:ext>
            </a:extLst>
          </p:cNvPr>
          <p:cNvSpPr/>
          <p:nvPr/>
        </p:nvSpPr>
        <p:spPr>
          <a:xfrm>
            <a:off x="391674" y="2504177"/>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C47614C-50C9-D3A8-1ED3-F6CB0696499B}"/>
              </a:ext>
            </a:extLst>
          </p:cNvPr>
          <p:cNvSpPr txBox="1"/>
          <p:nvPr/>
        </p:nvSpPr>
        <p:spPr>
          <a:xfrm>
            <a:off x="604112" y="2504178"/>
            <a:ext cx="4962298" cy="523220"/>
          </a:xfrm>
          <a:prstGeom prst="rect">
            <a:avLst/>
          </a:prstGeom>
          <a:noFill/>
        </p:spPr>
        <p:txBody>
          <a:bodyPr wrap="square" rtlCol="0" anchor="ctr">
            <a:spAutoFit/>
          </a:bodyPr>
          <a:lstStyle/>
          <a:p>
            <a:r>
              <a:rPr lang="ja-JP" altLang="en-US" sz="2800" b="1">
                <a:solidFill>
                  <a:srgbClr val="25313E"/>
                </a:solidFill>
                <a:latin typeface="+mn-ea"/>
              </a:rPr>
              <a:t>保守性要求</a:t>
            </a:r>
            <a:endParaRPr kumimoji="1" lang="ja-JP" altLang="en-US" sz="2800" b="1">
              <a:solidFill>
                <a:srgbClr val="25313E"/>
              </a:solidFill>
              <a:latin typeface="+mn-ea"/>
            </a:endParaRPr>
          </a:p>
        </p:txBody>
      </p:sp>
      <p:graphicFrame>
        <p:nvGraphicFramePr>
          <p:cNvPr id="4" name="表 3">
            <a:extLst>
              <a:ext uri="{FF2B5EF4-FFF2-40B4-BE49-F238E27FC236}">
                <a16:creationId xmlns:a16="http://schemas.microsoft.com/office/drawing/2014/main" id="{E8D66ED8-6F7E-6096-D600-1D11AE96952E}"/>
              </a:ext>
            </a:extLst>
          </p:cNvPr>
          <p:cNvGraphicFramePr>
            <a:graphicFrameLocks noGrp="1"/>
          </p:cNvGraphicFramePr>
          <p:nvPr>
            <p:extLst>
              <p:ext uri="{D42A27DB-BD31-4B8C-83A1-F6EECF244321}">
                <p14:modId xmlns:p14="http://schemas.microsoft.com/office/powerpoint/2010/main" val="2016003434"/>
              </p:ext>
            </p:extLst>
          </p:nvPr>
        </p:nvGraphicFramePr>
        <p:xfrm>
          <a:off x="391674" y="3242842"/>
          <a:ext cx="11420103" cy="1296776"/>
        </p:xfrm>
        <a:graphic>
          <a:graphicData uri="http://schemas.openxmlformats.org/drawingml/2006/table">
            <a:tbl>
              <a:tblPr firstRow="1" bandRow="1">
                <a:tableStyleId>{5C22544A-7EE6-4342-B048-85BDC9FD1C3A}</a:tableStyleId>
              </a:tblPr>
              <a:tblGrid>
                <a:gridCol w="896587">
                  <a:extLst>
                    <a:ext uri="{9D8B030D-6E8A-4147-A177-3AD203B41FA5}">
                      <a16:colId xmlns:a16="http://schemas.microsoft.com/office/drawing/2014/main" val="576414998"/>
                    </a:ext>
                  </a:extLst>
                </a:gridCol>
                <a:gridCol w="8989621">
                  <a:extLst>
                    <a:ext uri="{9D8B030D-6E8A-4147-A177-3AD203B41FA5}">
                      <a16:colId xmlns:a16="http://schemas.microsoft.com/office/drawing/2014/main" val="1810524701"/>
                    </a:ext>
                  </a:extLst>
                </a:gridCol>
                <a:gridCol w="1533895">
                  <a:extLst>
                    <a:ext uri="{9D8B030D-6E8A-4147-A177-3AD203B41FA5}">
                      <a16:colId xmlns:a16="http://schemas.microsoft.com/office/drawing/2014/main" val="3439245315"/>
                    </a:ext>
                  </a:extLst>
                </a:gridCol>
              </a:tblGrid>
              <a:tr h="648388">
                <a:tc>
                  <a:txBody>
                    <a:bodyPr/>
                    <a:lstStyle/>
                    <a:p>
                      <a:pPr algn="ctr"/>
                      <a:r>
                        <a:rPr kumimoji="1" lang="en-US" altLang="ja-JP" sz="1600" b="0" dirty="0"/>
                        <a:t>No.</a:t>
                      </a:r>
                      <a:endParaRPr kumimoji="1" lang="ja-JP" altLang="en-US" sz="1600" b="0"/>
                    </a:p>
                  </a:txBody>
                  <a:tcPr anchor="ctr"/>
                </a:tc>
                <a:tc>
                  <a:txBody>
                    <a:bodyPr/>
                    <a:lstStyle/>
                    <a:p>
                      <a:pPr algn="ctr"/>
                      <a:r>
                        <a:rPr kumimoji="1" lang="ja-JP" altLang="en-US" sz="1600" b="0"/>
                        <a:t>要求内容</a:t>
                      </a:r>
                    </a:p>
                  </a:txBody>
                  <a:tcPr anchor="ctr"/>
                </a:tc>
                <a:tc>
                  <a:txBody>
                    <a:bodyPr/>
                    <a:lstStyle/>
                    <a:p>
                      <a:pPr algn="ctr"/>
                      <a:r>
                        <a:rPr kumimoji="1" lang="ja-JP" altLang="en-US" sz="1600" b="0"/>
                        <a:t>優先度</a:t>
                      </a:r>
                    </a:p>
                  </a:txBody>
                  <a:tcPr anchor="ctr"/>
                </a:tc>
                <a:extLst>
                  <a:ext uri="{0D108BD9-81ED-4DB2-BD59-A6C34878D82A}">
                    <a16:rowId xmlns:a16="http://schemas.microsoft.com/office/drawing/2014/main" val="1612099190"/>
                  </a:ext>
                </a:extLst>
              </a:tr>
              <a:tr h="648388">
                <a:tc>
                  <a:txBody>
                    <a:bodyPr/>
                    <a:lstStyle/>
                    <a:p>
                      <a:pPr algn="ctr"/>
                      <a:r>
                        <a:rPr kumimoji="1" lang="en-US" altLang="ja-JP" sz="1600" b="0" dirty="0"/>
                        <a:t>1</a:t>
                      </a:r>
                      <a:endParaRPr kumimoji="1" lang="ja-JP" altLang="en-US" sz="1600" b="0"/>
                    </a:p>
                  </a:txBody>
                  <a:tcPr anchor="ctr"/>
                </a:tc>
                <a:tc>
                  <a:txBody>
                    <a:bodyPr/>
                    <a:lstStyle/>
                    <a:p>
                      <a:pPr algn="l"/>
                      <a:r>
                        <a:rPr kumimoji="1" lang="ja-JP" altLang="ja-JP" sz="1600" kern="1200">
                          <a:solidFill>
                            <a:schemeClr val="dk1"/>
                          </a:solidFill>
                          <a:effectLst/>
                          <a:latin typeface="+mn-lt"/>
                          <a:ea typeface="+mn-ea"/>
                          <a:cs typeface="+mn-cs"/>
                        </a:rPr>
                        <a:t>開発者に依存せぬよう、別途定めるコーディング規約に則ったコーディングを行うこと。</a:t>
                      </a:r>
                      <a:r>
                        <a:rPr lang="ja-JP" altLang="ja-JP" sz="1600">
                          <a:effectLst/>
                        </a:rPr>
                        <a:t> </a:t>
                      </a:r>
                      <a:endParaRPr kumimoji="1" lang="ja-JP" altLang="en-US" sz="1600" b="0"/>
                    </a:p>
                  </a:txBody>
                  <a:tcPr anchor="ctr"/>
                </a:tc>
                <a:tc>
                  <a:txBody>
                    <a:bodyPr/>
                    <a:lstStyle/>
                    <a:p>
                      <a:pPr algn="ctr"/>
                      <a:r>
                        <a:rPr kumimoji="1" lang="ja-JP" altLang="en-US" sz="1600" b="0"/>
                        <a:t>高</a:t>
                      </a:r>
                    </a:p>
                  </a:txBody>
                  <a:tcPr anchor="ctr"/>
                </a:tc>
                <a:extLst>
                  <a:ext uri="{0D108BD9-81ED-4DB2-BD59-A6C34878D82A}">
                    <a16:rowId xmlns:a16="http://schemas.microsoft.com/office/drawing/2014/main" val="4283060171"/>
                  </a:ext>
                </a:extLst>
              </a:tr>
            </a:tbl>
          </a:graphicData>
        </a:graphic>
      </p:graphicFrame>
    </p:spTree>
    <p:extLst>
      <p:ext uri="{BB962C8B-B14F-4D97-AF65-F5344CB8AC3E}">
        <p14:creationId xmlns:p14="http://schemas.microsoft.com/office/powerpoint/2010/main" val="262628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4806555"/>
            <a:ext cx="12192000" cy="15720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5369046" cy="646331"/>
          </a:xfrm>
          <a:prstGeom prst="rect">
            <a:avLst/>
          </a:prstGeom>
          <a:noFill/>
        </p:spPr>
        <p:txBody>
          <a:bodyPr wrap="square" rtlCol="0" anchor="ctr">
            <a:spAutoFit/>
          </a:bodyPr>
          <a:lstStyle/>
          <a:p>
            <a:r>
              <a:rPr lang="en-US" altLang="ja-JP" sz="3600" b="1" dirty="0">
                <a:solidFill>
                  <a:schemeClr val="bg1"/>
                </a:solidFill>
                <a:latin typeface="+mn-ea"/>
              </a:rPr>
              <a:t>2-2</a:t>
            </a:r>
            <a:r>
              <a:rPr kumimoji="1" lang="en-US" altLang="ja-JP" sz="3600" b="1" dirty="0">
                <a:solidFill>
                  <a:schemeClr val="bg1"/>
                </a:solidFill>
                <a:latin typeface="+mn-ea"/>
              </a:rPr>
              <a:t> </a:t>
            </a:r>
            <a:r>
              <a:rPr lang="ja-JP" altLang="en-US" sz="3600" b="1">
                <a:solidFill>
                  <a:schemeClr val="bg1"/>
                </a:solidFill>
                <a:latin typeface="+mn-ea"/>
              </a:rPr>
              <a:t>非機能要求</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5" name="正方形/長方形 4">
            <a:extLst>
              <a:ext uri="{FF2B5EF4-FFF2-40B4-BE49-F238E27FC236}">
                <a16:creationId xmlns:a16="http://schemas.microsoft.com/office/drawing/2014/main" id="{501D315A-DCB9-6167-04A9-2AE030B071AA}"/>
              </a:ext>
            </a:extLst>
          </p:cNvPr>
          <p:cNvSpPr/>
          <p:nvPr/>
        </p:nvSpPr>
        <p:spPr>
          <a:xfrm>
            <a:off x="391674" y="285612"/>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0368333-6DC7-E400-EC70-88C6EC5E0A6F}"/>
              </a:ext>
            </a:extLst>
          </p:cNvPr>
          <p:cNvSpPr txBox="1"/>
          <p:nvPr/>
        </p:nvSpPr>
        <p:spPr>
          <a:xfrm>
            <a:off x="604112" y="285613"/>
            <a:ext cx="4962298" cy="523220"/>
          </a:xfrm>
          <a:prstGeom prst="rect">
            <a:avLst/>
          </a:prstGeom>
          <a:noFill/>
        </p:spPr>
        <p:txBody>
          <a:bodyPr wrap="square" rtlCol="0" anchor="ctr">
            <a:spAutoFit/>
          </a:bodyPr>
          <a:lstStyle/>
          <a:p>
            <a:r>
              <a:rPr lang="ja-JP" altLang="en-US" sz="2800" b="1">
                <a:solidFill>
                  <a:srgbClr val="25313E"/>
                </a:solidFill>
                <a:latin typeface="+mn-ea"/>
              </a:rPr>
              <a:t>使用性</a:t>
            </a:r>
            <a:r>
              <a:rPr kumimoji="1" lang="ja-JP" altLang="en-US" sz="2800" b="1">
                <a:solidFill>
                  <a:srgbClr val="25313E"/>
                </a:solidFill>
                <a:latin typeface="+mn-ea"/>
              </a:rPr>
              <a:t>要求</a:t>
            </a:r>
          </a:p>
        </p:txBody>
      </p:sp>
      <p:graphicFrame>
        <p:nvGraphicFramePr>
          <p:cNvPr id="7" name="表 6">
            <a:extLst>
              <a:ext uri="{FF2B5EF4-FFF2-40B4-BE49-F238E27FC236}">
                <a16:creationId xmlns:a16="http://schemas.microsoft.com/office/drawing/2014/main" id="{C9622D95-2D3A-3D7A-3A26-4096CD063489}"/>
              </a:ext>
            </a:extLst>
          </p:cNvPr>
          <p:cNvGraphicFramePr>
            <a:graphicFrameLocks noGrp="1"/>
          </p:cNvGraphicFramePr>
          <p:nvPr>
            <p:extLst>
              <p:ext uri="{D42A27DB-BD31-4B8C-83A1-F6EECF244321}">
                <p14:modId xmlns:p14="http://schemas.microsoft.com/office/powerpoint/2010/main" val="1905041185"/>
              </p:ext>
            </p:extLst>
          </p:nvPr>
        </p:nvGraphicFramePr>
        <p:xfrm>
          <a:off x="391674" y="1510918"/>
          <a:ext cx="11420103" cy="1945164"/>
        </p:xfrm>
        <a:graphic>
          <a:graphicData uri="http://schemas.openxmlformats.org/drawingml/2006/table">
            <a:tbl>
              <a:tblPr firstRow="1" bandRow="1">
                <a:tableStyleId>{5C22544A-7EE6-4342-B048-85BDC9FD1C3A}</a:tableStyleId>
              </a:tblPr>
              <a:tblGrid>
                <a:gridCol w="896587">
                  <a:extLst>
                    <a:ext uri="{9D8B030D-6E8A-4147-A177-3AD203B41FA5}">
                      <a16:colId xmlns:a16="http://schemas.microsoft.com/office/drawing/2014/main" val="576414998"/>
                    </a:ext>
                  </a:extLst>
                </a:gridCol>
                <a:gridCol w="8989621">
                  <a:extLst>
                    <a:ext uri="{9D8B030D-6E8A-4147-A177-3AD203B41FA5}">
                      <a16:colId xmlns:a16="http://schemas.microsoft.com/office/drawing/2014/main" val="1810524701"/>
                    </a:ext>
                  </a:extLst>
                </a:gridCol>
                <a:gridCol w="1533895">
                  <a:extLst>
                    <a:ext uri="{9D8B030D-6E8A-4147-A177-3AD203B41FA5}">
                      <a16:colId xmlns:a16="http://schemas.microsoft.com/office/drawing/2014/main" val="3439245315"/>
                    </a:ext>
                  </a:extLst>
                </a:gridCol>
              </a:tblGrid>
              <a:tr h="648388">
                <a:tc>
                  <a:txBody>
                    <a:bodyPr/>
                    <a:lstStyle/>
                    <a:p>
                      <a:pPr algn="ctr"/>
                      <a:r>
                        <a:rPr kumimoji="1" lang="en-US" altLang="ja-JP" sz="1600" b="0" dirty="0"/>
                        <a:t>No.</a:t>
                      </a:r>
                      <a:endParaRPr kumimoji="1" lang="ja-JP" altLang="en-US" sz="1600" b="0"/>
                    </a:p>
                  </a:txBody>
                  <a:tcPr anchor="ctr"/>
                </a:tc>
                <a:tc>
                  <a:txBody>
                    <a:bodyPr/>
                    <a:lstStyle/>
                    <a:p>
                      <a:pPr algn="ctr"/>
                      <a:r>
                        <a:rPr kumimoji="1" lang="ja-JP" altLang="en-US" sz="1600" b="0"/>
                        <a:t>要求内容</a:t>
                      </a:r>
                    </a:p>
                  </a:txBody>
                  <a:tcPr anchor="ctr"/>
                </a:tc>
                <a:tc>
                  <a:txBody>
                    <a:bodyPr/>
                    <a:lstStyle/>
                    <a:p>
                      <a:pPr algn="ctr"/>
                      <a:r>
                        <a:rPr kumimoji="1" lang="ja-JP" altLang="en-US" sz="1600" b="0"/>
                        <a:t>優先度</a:t>
                      </a:r>
                    </a:p>
                  </a:txBody>
                  <a:tcPr anchor="ctr"/>
                </a:tc>
                <a:extLst>
                  <a:ext uri="{0D108BD9-81ED-4DB2-BD59-A6C34878D82A}">
                    <a16:rowId xmlns:a16="http://schemas.microsoft.com/office/drawing/2014/main" val="1612099190"/>
                  </a:ext>
                </a:extLst>
              </a:tr>
              <a:tr h="648388">
                <a:tc>
                  <a:txBody>
                    <a:bodyPr/>
                    <a:lstStyle/>
                    <a:p>
                      <a:pPr algn="ctr"/>
                      <a:r>
                        <a:rPr kumimoji="1" lang="en-US" altLang="ja-JP" sz="1600" b="0" dirty="0"/>
                        <a:t>1</a:t>
                      </a:r>
                      <a:endParaRPr kumimoji="1" lang="ja-JP" altLang="en-US" sz="1600" b="0"/>
                    </a:p>
                  </a:txBody>
                  <a:tcPr anchor="ctr"/>
                </a:tc>
                <a:tc>
                  <a:txBody>
                    <a:bodyPr/>
                    <a:lstStyle/>
                    <a:p>
                      <a:pPr algn="l"/>
                      <a:r>
                        <a:rPr kumimoji="1" lang="en-US" altLang="ja-JP" sz="1600" kern="1200" dirty="0">
                          <a:solidFill>
                            <a:schemeClr val="dk1"/>
                          </a:solidFill>
                          <a:effectLst/>
                          <a:latin typeface="+mn-lt"/>
                          <a:ea typeface="+mn-ea"/>
                          <a:cs typeface="+mn-cs"/>
                        </a:rPr>
                        <a:t>PC</a:t>
                      </a:r>
                      <a:r>
                        <a:rPr kumimoji="1" lang="ja-JP" altLang="ja-JP" sz="1600" kern="1200">
                          <a:solidFill>
                            <a:schemeClr val="dk1"/>
                          </a:solidFill>
                          <a:effectLst/>
                          <a:latin typeface="+mn-lt"/>
                          <a:ea typeface="+mn-ea"/>
                          <a:cs typeface="+mn-cs"/>
                        </a:rPr>
                        <a:t>初心者でも利用できるようマウス操作を中心とする。</a:t>
                      </a:r>
                      <a:r>
                        <a:rPr lang="ja-JP" altLang="ja-JP" sz="1600">
                          <a:effectLst/>
                        </a:rPr>
                        <a:t> </a:t>
                      </a:r>
                      <a:endParaRPr kumimoji="1" lang="ja-JP" altLang="en-US" sz="1600" b="0"/>
                    </a:p>
                  </a:txBody>
                  <a:tcPr anchor="ctr"/>
                </a:tc>
                <a:tc>
                  <a:txBody>
                    <a:bodyPr/>
                    <a:lstStyle/>
                    <a:p>
                      <a:pPr algn="ctr"/>
                      <a:r>
                        <a:rPr kumimoji="1" lang="ja-JP" altLang="en-US" sz="1600" b="0"/>
                        <a:t>高</a:t>
                      </a:r>
                    </a:p>
                  </a:txBody>
                  <a:tcPr anchor="ctr"/>
                </a:tc>
                <a:extLst>
                  <a:ext uri="{0D108BD9-81ED-4DB2-BD59-A6C34878D82A}">
                    <a16:rowId xmlns:a16="http://schemas.microsoft.com/office/drawing/2014/main" val="4283060171"/>
                  </a:ext>
                </a:extLst>
              </a:tr>
              <a:tr h="648388">
                <a:tc>
                  <a:txBody>
                    <a:bodyPr/>
                    <a:lstStyle/>
                    <a:p>
                      <a:pPr algn="ctr"/>
                      <a:r>
                        <a:rPr kumimoji="1" lang="en-US" altLang="ja-JP" sz="1600" b="0" dirty="0"/>
                        <a:t>2</a:t>
                      </a:r>
                      <a:endParaRPr kumimoji="1" lang="ja-JP" altLang="en-US" sz="1600" b="0"/>
                    </a:p>
                  </a:txBody>
                  <a:tcPr anchor="ctr"/>
                </a:tc>
                <a:tc>
                  <a:txBody>
                    <a:bodyPr/>
                    <a:lstStyle/>
                    <a:p>
                      <a:pPr algn="l"/>
                      <a:r>
                        <a:rPr kumimoji="1" lang="en-US" altLang="ja-JP" sz="1600" kern="1200" dirty="0">
                          <a:solidFill>
                            <a:schemeClr val="dk1"/>
                          </a:solidFill>
                          <a:effectLst/>
                          <a:latin typeface="+mn-lt"/>
                          <a:ea typeface="+mn-ea"/>
                          <a:cs typeface="+mn-cs"/>
                        </a:rPr>
                        <a:t>PC</a:t>
                      </a:r>
                      <a:r>
                        <a:rPr kumimoji="1" lang="ja-JP" altLang="ja-JP" sz="1600" kern="1200">
                          <a:solidFill>
                            <a:schemeClr val="dk1"/>
                          </a:solidFill>
                          <a:effectLst/>
                          <a:latin typeface="+mn-lt"/>
                          <a:ea typeface="+mn-ea"/>
                          <a:cs typeface="+mn-cs"/>
                        </a:rPr>
                        <a:t>熟練者用にショートカットキーを用意する。</a:t>
                      </a:r>
                      <a:r>
                        <a:rPr lang="ja-JP" altLang="ja-JP" sz="1600">
                          <a:effectLst/>
                        </a:rPr>
                        <a:t> </a:t>
                      </a:r>
                      <a:endParaRPr kumimoji="1" lang="ja-JP" altLang="en-US" sz="1600" b="0"/>
                    </a:p>
                  </a:txBody>
                  <a:tcPr anchor="ctr"/>
                </a:tc>
                <a:tc>
                  <a:txBody>
                    <a:bodyPr/>
                    <a:lstStyle/>
                    <a:p>
                      <a:pPr algn="ctr"/>
                      <a:r>
                        <a:rPr kumimoji="1" lang="ja-JP" altLang="en-US" sz="1600" b="0"/>
                        <a:t>低</a:t>
                      </a:r>
                    </a:p>
                  </a:txBody>
                  <a:tcPr anchor="ctr"/>
                </a:tc>
                <a:extLst>
                  <a:ext uri="{0D108BD9-81ED-4DB2-BD59-A6C34878D82A}">
                    <a16:rowId xmlns:a16="http://schemas.microsoft.com/office/drawing/2014/main" val="1783475608"/>
                  </a:ext>
                </a:extLst>
              </a:tr>
            </a:tbl>
          </a:graphicData>
        </a:graphic>
      </p:graphicFrame>
    </p:spTree>
    <p:extLst>
      <p:ext uri="{BB962C8B-B14F-4D97-AF65-F5344CB8AC3E}">
        <p14:creationId xmlns:p14="http://schemas.microsoft.com/office/powerpoint/2010/main" val="404782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0"/>
            <a:ext cx="2061983"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80FBC993-D988-2446-9490-0FA2427EC3CD}"/>
              </a:ext>
            </a:extLst>
          </p:cNvPr>
          <p:cNvSpPr txBox="1"/>
          <p:nvPr/>
        </p:nvSpPr>
        <p:spPr>
          <a:xfrm>
            <a:off x="364634" y="3136612"/>
            <a:ext cx="1332715" cy="584775"/>
          </a:xfrm>
          <a:prstGeom prst="rect">
            <a:avLst/>
          </a:prstGeom>
          <a:noFill/>
        </p:spPr>
        <p:txBody>
          <a:bodyPr wrap="square" rtlCol="0" anchor="ctr">
            <a:spAutoFit/>
          </a:bodyPr>
          <a:lstStyle/>
          <a:p>
            <a:r>
              <a:rPr lang="ja-JP" altLang="en-US" sz="3200" b="1">
                <a:solidFill>
                  <a:schemeClr val="bg1"/>
                </a:solidFill>
                <a:latin typeface="+mn-ea"/>
              </a:rPr>
              <a:t>目次</a:t>
            </a:r>
            <a:endParaRPr kumimoji="1" lang="ja-JP" altLang="en-US" sz="3200" b="1">
              <a:solidFill>
                <a:schemeClr val="bg1"/>
              </a:solidFill>
              <a:latin typeface="+mn-ea"/>
            </a:endParaRPr>
          </a:p>
        </p:txBody>
      </p:sp>
      <p:grpSp>
        <p:nvGrpSpPr>
          <p:cNvPr id="64" name="グループ化 63">
            <a:extLst>
              <a:ext uri="{FF2B5EF4-FFF2-40B4-BE49-F238E27FC236}">
                <a16:creationId xmlns:a16="http://schemas.microsoft.com/office/drawing/2014/main" id="{0D9E6683-24A3-5AB4-2743-3F85C7F16868}"/>
              </a:ext>
            </a:extLst>
          </p:cNvPr>
          <p:cNvGrpSpPr/>
          <p:nvPr/>
        </p:nvGrpSpPr>
        <p:grpSpPr>
          <a:xfrm>
            <a:off x="2666164" y="469213"/>
            <a:ext cx="3860539" cy="5798412"/>
            <a:chOff x="3883287" y="394934"/>
            <a:chExt cx="3860539" cy="5798412"/>
          </a:xfrm>
        </p:grpSpPr>
        <p:sp>
          <p:nvSpPr>
            <p:cNvPr id="50" name="テキスト ボックス 49">
              <a:extLst>
                <a:ext uri="{FF2B5EF4-FFF2-40B4-BE49-F238E27FC236}">
                  <a16:creationId xmlns:a16="http://schemas.microsoft.com/office/drawing/2014/main" id="{6ECF8548-C938-EC9D-DD35-074FA48D6F72}"/>
                </a:ext>
              </a:extLst>
            </p:cNvPr>
            <p:cNvSpPr txBox="1"/>
            <p:nvPr/>
          </p:nvSpPr>
          <p:spPr>
            <a:xfrm>
              <a:off x="3883287" y="394934"/>
              <a:ext cx="3154017" cy="707886"/>
            </a:xfrm>
            <a:prstGeom prst="rect">
              <a:avLst/>
            </a:prstGeom>
            <a:noFill/>
          </p:spPr>
          <p:txBody>
            <a:bodyPr wrap="square" rtlCol="0" anchor="ctr">
              <a:spAutoFit/>
            </a:bodyPr>
            <a:lstStyle/>
            <a:p>
              <a:r>
                <a:rPr kumimoji="1" lang="en-US" altLang="ja-JP" sz="4000" b="1" dirty="0">
                  <a:solidFill>
                    <a:srgbClr val="467886"/>
                  </a:solidFill>
                  <a:latin typeface="+mn-ea"/>
                  <a:hlinkClick r:id="rId2" action="ppaction://hlinksldjump">
                    <a:extLst>
                      <a:ext uri="{A12FA001-AC4F-418D-AE19-62706E023703}">
                        <ahyp:hlinkClr xmlns:ahyp="http://schemas.microsoft.com/office/drawing/2018/hyperlinkcolor" val="tx"/>
                      </a:ext>
                    </a:extLst>
                  </a:hlinkClick>
                </a:rPr>
                <a:t>1. </a:t>
              </a:r>
              <a:r>
                <a:rPr kumimoji="1" lang="ja-JP" altLang="en-US" sz="4000" b="1">
                  <a:solidFill>
                    <a:srgbClr val="25313E"/>
                  </a:solidFill>
                  <a:latin typeface="+mn-ea"/>
                  <a:hlinkClick r:id="rId2" action="ppaction://hlinksldjump">
                    <a:extLst>
                      <a:ext uri="{A12FA001-AC4F-418D-AE19-62706E023703}">
                        <ahyp:hlinkClr xmlns:ahyp="http://schemas.microsoft.com/office/drawing/2018/hyperlinkcolor" val="tx"/>
                      </a:ext>
                    </a:extLst>
                  </a:hlinkClick>
                </a:rPr>
                <a:t>全体</a:t>
              </a:r>
              <a:endParaRPr kumimoji="1" lang="ja-JP" altLang="en-US" sz="4000" b="1">
                <a:solidFill>
                  <a:srgbClr val="25313E"/>
                </a:solidFill>
                <a:latin typeface="+mn-ea"/>
              </a:endParaRPr>
            </a:p>
          </p:txBody>
        </p:sp>
        <p:sp>
          <p:nvSpPr>
            <p:cNvPr id="51" name="テキスト ボックス 50">
              <a:extLst>
                <a:ext uri="{FF2B5EF4-FFF2-40B4-BE49-F238E27FC236}">
                  <a16:creationId xmlns:a16="http://schemas.microsoft.com/office/drawing/2014/main" id="{A593E433-0598-F632-B691-536D14235149}"/>
                </a:ext>
              </a:extLst>
            </p:cNvPr>
            <p:cNvSpPr txBox="1"/>
            <p:nvPr/>
          </p:nvSpPr>
          <p:spPr>
            <a:xfrm>
              <a:off x="3890146" y="1130612"/>
              <a:ext cx="3510778" cy="2256515"/>
            </a:xfrm>
            <a:prstGeom prst="rect">
              <a:avLst/>
            </a:prstGeom>
            <a:noFill/>
          </p:spPr>
          <p:txBody>
            <a:bodyPr wrap="square" rtlCol="0" anchor="ctr">
              <a:spAutoFit/>
            </a:bodyPr>
            <a:lstStyle/>
            <a:p>
              <a:pPr>
                <a:lnSpc>
                  <a:spcPct val="150000"/>
                </a:lnSpc>
              </a:pPr>
              <a:r>
                <a:rPr kumimoji="1" lang="en-US" altLang="ja-JP" sz="2400" dirty="0">
                  <a:solidFill>
                    <a:srgbClr val="467886"/>
                  </a:solidFill>
                  <a:latin typeface="+mn-ea"/>
                  <a:hlinkClick r:id="rId3" action="ppaction://hlinksldjump">
                    <a:extLst>
                      <a:ext uri="{A12FA001-AC4F-418D-AE19-62706E023703}">
                        <ahyp:hlinkClr xmlns:ahyp="http://schemas.microsoft.com/office/drawing/2018/hyperlinkcolor" val="tx"/>
                      </a:ext>
                    </a:extLst>
                  </a:hlinkClick>
                </a:rPr>
                <a:t>1-1 </a:t>
              </a:r>
              <a:r>
                <a:rPr kumimoji="1" lang="ja-JP" altLang="en-US" sz="2400">
                  <a:solidFill>
                    <a:srgbClr val="25313E"/>
                  </a:solidFill>
                  <a:latin typeface="+mn-ea"/>
                  <a:hlinkClick r:id="rId3" action="ppaction://hlinksldjump">
                    <a:extLst>
                      <a:ext uri="{A12FA001-AC4F-418D-AE19-62706E023703}">
                        <ahyp:hlinkClr xmlns:ahyp="http://schemas.microsoft.com/office/drawing/2018/hyperlinkcolor" val="tx"/>
                      </a:ext>
                    </a:extLst>
                  </a:hlinkClick>
                </a:rPr>
                <a:t>背景</a:t>
              </a:r>
              <a:endParaRPr kumimoji="1" lang="en-US" altLang="ja-JP" sz="2400" dirty="0">
                <a:solidFill>
                  <a:srgbClr val="25313E"/>
                </a:solidFill>
                <a:latin typeface="+mn-ea"/>
              </a:endParaRPr>
            </a:p>
            <a:p>
              <a:pPr>
                <a:lnSpc>
                  <a:spcPct val="150000"/>
                </a:lnSpc>
              </a:pPr>
              <a:r>
                <a:rPr kumimoji="1" lang="en-US" altLang="ja-JP" sz="2400" dirty="0">
                  <a:solidFill>
                    <a:srgbClr val="467886"/>
                  </a:solidFill>
                  <a:latin typeface="+mn-ea"/>
                  <a:hlinkClick r:id="rId4" action="ppaction://hlinksldjump">
                    <a:extLst>
                      <a:ext uri="{A12FA001-AC4F-418D-AE19-62706E023703}">
                        <ahyp:hlinkClr xmlns:ahyp="http://schemas.microsoft.com/office/drawing/2018/hyperlinkcolor" val="tx"/>
                      </a:ext>
                    </a:extLst>
                  </a:hlinkClick>
                </a:rPr>
                <a:t>1-2 </a:t>
              </a:r>
              <a:r>
                <a:rPr kumimoji="1" lang="ja-JP" altLang="en-US" sz="2400">
                  <a:solidFill>
                    <a:srgbClr val="25313E"/>
                  </a:solidFill>
                  <a:latin typeface="+mn-ea"/>
                  <a:hlinkClick r:id="rId4" action="ppaction://hlinksldjump">
                    <a:extLst>
                      <a:ext uri="{A12FA001-AC4F-418D-AE19-62706E023703}">
                        <ahyp:hlinkClr xmlns:ahyp="http://schemas.microsoft.com/office/drawing/2018/hyperlinkcolor" val="tx"/>
                      </a:ext>
                    </a:extLst>
                  </a:hlinkClick>
                </a:rPr>
                <a:t>問題点</a:t>
              </a:r>
              <a:endParaRPr kumimoji="1" lang="en-US" altLang="ja-JP" sz="2400" dirty="0">
                <a:solidFill>
                  <a:srgbClr val="25313E"/>
                </a:solidFill>
                <a:latin typeface="+mn-ea"/>
              </a:endParaRPr>
            </a:p>
            <a:p>
              <a:pPr>
                <a:lnSpc>
                  <a:spcPct val="150000"/>
                </a:lnSpc>
              </a:pPr>
              <a:r>
                <a:rPr kumimoji="1" lang="en-US" altLang="ja-JP" sz="2400" dirty="0">
                  <a:solidFill>
                    <a:srgbClr val="156082"/>
                  </a:solidFill>
                  <a:latin typeface="+mn-ea"/>
                  <a:hlinkClick r:id="rId5" action="ppaction://hlinksldjump">
                    <a:extLst>
                      <a:ext uri="{A12FA001-AC4F-418D-AE19-62706E023703}">
                        <ahyp:hlinkClr xmlns:ahyp="http://schemas.microsoft.com/office/drawing/2018/hyperlinkcolor" val="tx"/>
                      </a:ext>
                    </a:extLst>
                  </a:hlinkClick>
                </a:rPr>
                <a:t>1-3</a:t>
              </a:r>
              <a:r>
                <a:rPr kumimoji="1" lang="en-US" altLang="ja-JP" sz="2400" dirty="0">
                  <a:solidFill>
                    <a:srgbClr val="467886"/>
                  </a:solidFill>
                  <a:latin typeface="+mn-ea"/>
                  <a:hlinkClick r:id="rId5" action="ppaction://hlinksldjump">
                    <a:extLst>
                      <a:ext uri="{A12FA001-AC4F-418D-AE19-62706E023703}">
                        <ahyp:hlinkClr xmlns:ahyp="http://schemas.microsoft.com/office/drawing/2018/hyperlinkcolor" val="tx"/>
                      </a:ext>
                    </a:extLst>
                  </a:hlinkClick>
                </a:rPr>
                <a:t> </a:t>
              </a:r>
              <a:r>
                <a:rPr lang="ja-JP" altLang="en-US" sz="2400">
                  <a:solidFill>
                    <a:srgbClr val="25313E"/>
                  </a:solidFill>
                  <a:latin typeface="+mn-ea"/>
                  <a:hlinkClick r:id="rId5" action="ppaction://hlinksldjump">
                    <a:extLst>
                      <a:ext uri="{A12FA001-AC4F-418D-AE19-62706E023703}">
                        <ahyp:hlinkClr xmlns:ahyp="http://schemas.microsoft.com/office/drawing/2018/hyperlinkcolor" val="tx"/>
                      </a:ext>
                    </a:extLst>
                  </a:hlinkClick>
                </a:rPr>
                <a:t>目的・目標</a:t>
              </a:r>
              <a:endParaRPr kumimoji="1" lang="ja-JP" altLang="en-US" sz="2400">
                <a:solidFill>
                  <a:srgbClr val="25313E"/>
                </a:solidFill>
                <a:latin typeface="+mn-ea"/>
              </a:endParaRPr>
            </a:p>
            <a:p>
              <a:pPr>
                <a:lnSpc>
                  <a:spcPct val="150000"/>
                </a:lnSpc>
              </a:pPr>
              <a:r>
                <a:rPr kumimoji="1" lang="en-US" altLang="ja-JP" sz="2400" dirty="0">
                  <a:solidFill>
                    <a:srgbClr val="467886"/>
                  </a:solidFill>
                  <a:latin typeface="+mn-ea"/>
                  <a:hlinkClick r:id="rId6" action="ppaction://hlinksldjump">
                    <a:extLst>
                      <a:ext uri="{A12FA001-AC4F-418D-AE19-62706E023703}">
                        <ahyp:hlinkClr xmlns:ahyp="http://schemas.microsoft.com/office/drawing/2018/hyperlinkcolor" val="tx"/>
                      </a:ext>
                    </a:extLst>
                  </a:hlinkClick>
                </a:rPr>
                <a:t>1-4 </a:t>
              </a:r>
              <a:r>
                <a:rPr lang="ja-JP" altLang="en-US" sz="2400">
                  <a:solidFill>
                    <a:srgbClr val="25313E"/>
                  </a:solidFill>
                  <a:latin typeface="+mn-ea"/>
                  <a:hlinkClick r:id="rId6" action="ppaction://hlinksldjump">
                    <a:extLst>
                      <a:ext uri="{A12FA001-AC4F-418D-AE19-62706E023703}">
                        <ahyp:hlinkClr xmlns:ahyp="http://schemas.microsoft.com/office/drawing/2018/hyperlinkcolor" val="tx"/>
                      </a:ext>
                    </a:extLst>
                  </a:hlinkClick>
                </a:rPr>
                <a:t>システム概要と構成</a:t>
              </a:r>
              <a:endParaRPr lang="en-US" altLang="ja-JP" sz="2400" dirty="0">
                <a:solidFill>
                  <a:srgbClr val="25313E"/>
                </a:solidFill>
                <a:latin typeface="+mn-ea"/>
              </a:endParaRPr>
            </a:p>
          </p:txBody>
        </p:sp>
        <p:sp>
          <p:nvSpPr>
            <p:cNvPr id="59" name="テキスト ボックス 58">
              <a:extLst>
                <a:ext uri="{FF2B5EF4-FFF2-40B4-BE49-F238E27FC236}">
                  <a16:creationId xmlns:a16="http://schemas.microsoft.com/office/drawing/2014/main" id="{A4FDCE23-DD49-6A31-A9E6-598DC06A4363}"/>
                </a:ext>
              </a:extLst>
            </p:cNvPr>
            <p:cNvSpPr txBox="1"/>
            <p:nvPr/>
          </p:nvSpPr>
          <p:spPr>
            <a:xfrm>
              <a:off x="3883288" y="3782943"/>
              <a:ext cx="3860538" cy="707886"/>
            </a:xfrm>
            <a:prstGeom prst="rect">
              <a:avLst/>
            </a:prstGeom>
            <a:noFill/>
          </p:spPr>
          <p:txBody>
            <a:bodyPr wrap="square" rtlCol="0" anchor="ctr">
              <a:spAutoFit/>
            </a:bodyPr>
            <a:lstStyle/>
            <a:p>
              <a:r>
                <a:rPr lang="en-US" altLang="ja-JP" sz="4000" b="1" dirty="0">
                  <a:solidFill>
                    <a:srgbClr val="467886"/>
                  </a:solidFill>
                  <a:latin typeface="+mn-ea"/>
                  <a:hlinkClick r:id="rId7" action="ppaction://hlinksldjump">
                    <a:extLst>
                      <a:ext uri="{A12FA001-AC4F-418D-AE19-62706E023703}">
                        <ahyp:hlinkClr xmlns:ahyp="http://schemas.microsoft.com/office/drawing/2018/hyperlinkcolor" val="tx"/>
                      </a:ext>
                    </a:extLst>
                  </a:hlinkClick>
                </a:rPr>
                <a:t>2</a:t>
              </a:r>
              <a:r>
                <a:rPr kumimoji="1" lang="en-US" altLang="ja-JP" sz="4000" b="1" dirty="0">
                  <a:solidFill>
                    <a:srgbClr val="467886"/>
                  </a:solidFill>
                  <a:latin typeface="+mn-ea"/>
                  <a:hlinkClick r:id="rId7" action="ppaction://hlinksldjump">
                    <a:extLst>
                      <a:ext uri="{A12FA001-AC4F-418D-AE19-62706E023703}">
                        <ahyp:hlinkClr xmlns:ahyp="http://schemas.microsoft.com/office/drawing/2018/hyperlinkcolor" val="tx"/>
                      </a:ext>
                    </a:extLst>
                  </a:hlinkClick>
                </a:rPr>
                <a:t>. </a:t>
              </a:r>
              <a:r>
                <a:rPr lang="ja-JP" altLang="en-US" sz="4000" b="1">
                  <a:solidFill>
                    <a:srgbClr val="25313E"/>
                  </a:solidFill>
                  <a:latin typeface="+mn-ea"/>
                  <a:hlinkClick r:id="rId7" action="ppaction://hlinksldjump">
                    <a:extLst>
                      <a:ext uri="{A12FA001-AC4F-418D-AE19-62706E023703}">
                        <ahyp:hlinkClr xmlns:ahyp="http://schemas.microsoft.com/office/drawing/2018/hyperlinkcolor" val="tx"/>
                      </a:ext>
                    </a:extLst>
                  </a:hlinkClick>
                </a:rPr>
                <a:t>システム要件</a:t>
              </a:r>
              <a:endParaRPr kumimoji="1" lang="ja-JP" altLang="en-US" sz="4000" b="1">
                <a:solidFill>
                  <a:srgbClr val="25313E"/>
                </a:solidFill>
                <a:latin typeface="+mn-ea"/>
              </a:endParaRPr>
            </a:p>
          </p:txBody>
        </p:sp>
        <p:sp>
          <p:nvSpPr>
            <p:cNvPr id="60" name="テキスト ボックス 59">
              <a:extLst>
                <a:ext uri="{FF2B5EF4-FFF2-40B4-BE49-F238E27FC236}">
                  <a16:creationId xmlns:a16="http://schemas.microsoft.com/office/drawing/2014/main" id="{C90A55BD-64D3-A6EB-9D7E-26A79623F1CC}"/>
                </a:ext>
              </a:extLst>
            </p:cNvPr>
            <p:cNvSpPr txBox="1"/>
            <p:nvPr/>
          </p:nvSpPr>
          <p:spPr>
            <a:xfrm>
              <a:off x="3890146" y="4490829"/>
              <a:ext cx="3512502" cy="1702517"/>
            </a:xfrm>
            <a:prstGeom prst="rect">
              <a:avLst/>
            </a:prstGeom>
            <a:noFill/>
          </p:spPr>
          <p:txBody>
            <a:bodyPr wrap="square" rtlCol="0" anchor="ctr">
              <a:spAutoFit/>
            </a:bodyPr>
            <a:lstStyle/>
            <a:p>
              <a:pPr>
                <a:lnSpc>
                  <a:spcPct val="150000"/>
                </a:lnSpc>
              </a:pPr>
              <a:r>
                <a:rPr lang="en-US" altLang="ja-JP" sz="2400" dirty="0">
                  <a:solidFill>
                    <a:srgbClr val="467886"/>
                  </a:solidFill>
                  <a:latin typeface="+mn-ea"/>
                  <a:hlinkClick r:id="rId8" action="ppaction://hlinksldjump">
                    <a:extLst>
                      <a:ext uri="{A12FA001-AC4F-418D-AE19-62706E023703}">
                        <ahyp:hlinkClr xmlns:ahyp="http://schemas.microsoft.com/office/drawing/2018/hyperlinkcolor" val="tx"/>
                      </a:ext>
                    </a:extLst>
                  </a:hlinkClick>
                </a:rPr>
                <a:t>2</a:t>
              </a:r>
              <a:r>
                <a:rPr kumimoji="1" lang="en-US" altLang="ja-JP" sz="2400" dirty="0">
                  <a:solidFill>
                    <a:srgbClr val="467886"/>
                  </a:solidFill>
                  <a:latin typeface="+mn-ea"/>
                  <a:hlinkClick r:id="rId8" action="ppaction://hlinksldjump">
                    <a:extLst>
                      <a:ext uri="{A12FA001-AC4F-418D-AE19-62706E023703}">
                        <ahyp:hlinkClr xmlns:ahyp="http://schemas.microsoft.com/office/drawing/2018/hyperlinkcolor" val="tx"/>
                      </a:ext>
                    </a:extLst>
                  </a:hlinkClick>
                </a:rPr>
                <a:t>-1 </a:t>
              </a:r>
              <a:r>
                <a:rPr lang="ja-JP" altLang="en-US" sz="2400">
                  <a:solidFill>
                    <a:srgbClr val="25313E"/>
                  </a:solidFill>
                  <a:latin typeface="+mn-ea"/>
                  <a:hlinkClick r:id="rId8" action="ppaction://hlinksldjump">
                    <a:extLst>
                      <a:ext uri="{A12FA001-AC4F-418D-AE19-62706E023703}">
                        <ahyp:hlinkClr xmlns:ahyp="http://schemas.microsoft.com/office/drawing/2018/hyperlinkcolor" val="tx"/>
                      </a:ext>
                    </a:extLst>
                  </a:hlinkClick>
                </a:rPr>
                <a:t>機能要求</a:t>
              </a:r>
              <a:endParaRPr kumimoji="1" lang="en-US" altLang="ja-JP" sz="2400" dirty="0">
                <a:solidFill>
                  <a:srgbClr val="25313E"/>
                </a:solidFill>
                <a:latin typeface="+mn-ea"/>
              </a:endParaRPr>
            </a:p>
            <a:p>
              <a:pPr>
                <a:lnSpc>
                  <a:spcPct val="150000"/>
                </a:lnSpc>
              </a:pPr>
              <a:r>
                <a:rPr lang="en-US" altLang="ja-JP" sz="2400" dirty="0">
                  <a:solidFill>
                    <a:srgbClr val="467886"/>
                  </a:solidFill>
                  <a:latin typeface="+mn-ea"/>
                  <a:hlinkClick r:id="rId9" action="ppaction://hlinksldjump">
                    <a:extLst>
                      <a:ext uri="{A12FA001-AC4F-418D-AE19-62706E023703}">
                        <ahyp:hlinkClr xmlns:ahyp="http://schemas.microsoft.com/office/drawing/2018/hyperlinkcolor" val="tx"/>
                      </a:ext>
                    </a:extLst>
                  </a:hlinkClick>
                </a:rPr>
                <a:t>2</a:t>
              </a:r>
              <a:r>
                <a:rPr kumimoji="1" lang="en-US" altLang="ja-JP" sz="2400" dirty="0">
                  <a:solidFill>
                    <a:srgbClr val="467886"/>
                  </a:solidFill>
                  <a:latin typeface="+mn-ea"/>
                  <a:hlinkClick r:id="rId9" action="ppaction://hlinksldjump">
                    <a:extLst>
                      <a:ext uri="{A12FA001-AC4F-418D-AE19-62706E023703}">
                        <ahyp:hlinkClr xmlns:ahyp="http://schemas.microsoft.com/office/drawing/2018/hyperlinkcolor" val="tx"/>
                      </a:ext>
                    </a:extLst>
                  </a:hlinkClick>
                </a:rPr>
                <a:t>-2 </a:t>
              </a:r>
              <a:r>
                <a:rPr lang="ja-JP" altLang="en-US" sz="2400">
                  <a:solidFill>
                    <a:srgbClr val="25313E"/>
                  </a:solidFill>
                  <a:latin typeface="+mn-ea"/>
                  <a:hlinkClick r:id="rId9" action="ppaction://hlinksldjump">
                    <a:extLst>
                      <a:ext uri="{A12FA001-AC4F-418D-AE19-62706E023703}">
                        <ahyp:hlinkClr xmlns:ahyp="http://schemas.microsoft.com/office/drawing/2018/hyperlinkcolor" val="tx"/>
                      </a:ext>
                    </a:extLst>
                  </a:hlinkClick>
                </a:rPr>
                <a:t>非機能要求</a:t>
              </a:r>
              <a:endParaRPr kumimoji="1" lang="en-US" altLang="ja-JP" sz="2400" dirty="0">
                <a:solidFill>
                  <a:srgbClr val="25313E"/>
                </a:solidFill>
                <a:latin typeface="+mn-ea"/>
              </a:endParaRPr>
            </a:p>
            <a:p>
              <a:pPr>
                <a:lnSpc>
                  <a:spcPct val="150000"/>
                </a:lnSpc>
              </a:pPr>
              <a:r>
                <a:rPr lang="en-US" altLang="ja-JP" sz="2400" dirty="0">
                  <a:solidFill>
                    <a:srgbClr val="467886"/>
                  </a:solidFill>
                  <a:latin typeface="+mn-ea"/>
                  <a:hlinkClick r:id="rId10" action="ppaction://hlinksldjump">
                    <a:extLst>
                      <a:ext uri="{A12FA001-AC4F-418D-AE19-62706E023703}">
                        <ahyp:hlinkClr xmlns:ahyp="http://schemas.microsoft.com/office/drawing/2018/hyperlinkcolor" val="tx"/>
                      </a:ext>
                    </a:extLst>
                  </a:hlinkClick>
                </a:rPr>
                <a:t>2</a:t>
              </a:r>
              <a:r>
                <a:rPr kumimoji="1" lang="en-US" altLang="ja-JP" sz="2400" dirty="0">
                  <a:solidFill>
                    <a:srgbClr val="467886"/>
                  </a:solidFill>
                  <a:latin typeface="+mn-ea"/>
                  <a:hlinkClick r:id="rId10" action="ppaction://hlinksldjump">
                    <a:extLst>
                      <a:ext uri="{A12FA001-AC4F-418D-AE19-62706E023703}">
                        <ahyp:hlinkClr xmlns:ahyp="http://schemas.microsoft.com/office/drawing/2018/hyperlinkcolor" val="tx"/>
                      </a:ext>
                    </a:extLst>
                  </a:hlinkClick>
                </a:rPr>
                <a:t>-3 </a:t>
              </a:r>
              <a:r>
                <a:rPr kumimoji="1" lang="ja-JP" altLang="en-US" sz="2400">
                  <a:solidFill>
                    <a:srgbClr val="25313E"/>
                  </a:solidFill>
                  <a:latin typeface="+mn-ea"/>
                  <a:hlinkClick r:id="rId10" action="ppaction://hlinksldjump">
                    <a:extLst>
                      <a:ext uri="{A12FA001-AC4F-418D-AE19-62706E023703}">
                        <ahyp:hlinkClr xmlns:ahyp="http://schemas.microsoft.com/office/drawing/2018/hyperlinkcolor" val="tx"/>
                      </a:ext>
                    </a:extLst>
                  </a:hlinkClick>
                </a:rPr>
                <a:t>制約条件</a:t>
              </a:r>
              <a:endParaRPr lang="en-US" altLang="ja-JP" sz="2400" dirty="0">
                <a:solidFill>
                  <a:srgbClr val="25313E"/>
                </a:solidFill>
                <a:latin typeface="+mn-ea"/>
              </a:endParaRPr>
            </a:p>
          </p:txBody>
        </p:sp>
      </p:grpSp>
      <p:sp>
        <p:nvSpPr>
          <p:cNvPr id="61" name="テキスト ボックス 60">
            <a:extLst>
              <a:ext uri="{FF2B5EF4-FFF2-40B4-BE49-F238E27FC236}">
                <a16:creationId xmlns:a16="http://schemas.microsoft.com/office/drawing/2014/main" id="{6128FFCC-9E05-5D6B-7F1C-B8C881CC70FC}"/>
              </a:ext>
            </a:extLst>
          </p:cNvPr>
          <p:cNvSpPr txBox="1"/>
          <p:nvPr/>
        </p:nvSpPr>
        <p:spPr>
          <a:xfrm>
            <a:off x="6941041" y="469213"/>
            <a:ext cx="4886325" cy="707886"/>
          </a:xfrm>
          <a:prstGeom prst="rect">
            <a:avLst/>
          </a:prstGeom>
          <a:noFill/>
        </p:spPr>
        <p:txBody>
          <a:bodyPr wrap="square" rtlCol="0" anchor="ctr">
            <a:spAutoFit/>
          </a:bodyPr>
          <a:lstStyle/>
          <a:p>
            <a:r>
              <a:rPr lang="en-US" altLang="ja-JP" sz="4000" b="1" dirty="0">
                <a:solidFill>
                  <a:srgbClr val="467886"/>
                </a:solidFill>
                <a:latin typeface="+mn-ea"/>
                <a:hlinkClick r:id="rId11" action="ppaction://hlinksldjump">
                  <a:extLst>
                    <a:ext uri="{A12FA001-AC4F-418D-AE19-62706E023703}">
                      <ahyp:hlinkClr xmlns:ahyp="http://schemas.microsoft.com/office/drawing/2018/hyperlinkcolor" val="tx"/>
                    </a:ext>
                  </a:extLst>
                </a:hlinkClick>
              </a:rPr>
              <a:t>3</a:t>
            </a:r>
            <a:r>
              <a:rPr kumimoji="1" lang="en-US" altLang="ja-JP" sz="4000" b="1" dirty="0">
                <a:solidFill>
                  <a:srgbClr val="467886"/>
                </a:solidFill>
                <a:latin typeface="+mn-ea"/>
                <a:hlinkClick r:id="rId11" action="ppaction://hlinksldjump">
                  <a:extLst>
                    <a:ext uri="{A12FA001-AC4F-418D-AE19-62706E023703}">
                      <ahyp:hlinkClr xmlns:ahyp="http://schemas.microsoft.com/office/drawing/2018/hyperlinkcolor" val="tx"/>
                    </a:ext>
                  </a:extLst>
                </a:hlinkClick>
              </a:rPr>
              <a:t>. </a:t>
            </a:r>
            <a:r>
              <a:rPr lang="ja-JP" altLang="en-US" sz="4000" b="1">
                <a:solidFill>
                  <a:srgbClr val="25313E"/>
                </a:solidFill>
                <a:latin typeface="+mn-ea"/>
                <a:hlinkClick r:id="rId11" action="ppaction://hlinksldjump">
                  <a:extLst>
                    <a:ext uri="{A12FA001-AC4F-418D-AE19-62706E023703}">
                      <ahyp:hlinkClr xmlns:ahyp="http://schemas.microsoft.com/office/drawing/2018/hyperlinkcolor" val="tx"/>
                    </a:ext>
                  </a:extLst>
                </a:hlinkClick>
              </a:rPr>
              <a:t>導入スケジュール</a:t>
            </a:r>
            <a:endParaRPr kumimoji="1" lang="ja-JP" altLang="en-US" sz="4000" b="1">
              <a:solidFill>
                <a:srgbClr val="25313E"/>
              </a:solidFill>
              <a:latin typeface="+mn-ea"/>
            </a:endParaRPr>
          </a:p>
        </p:txBody>
      </p:sp>
      <p:sp>
        <p:nvSpPr>
          <p:cNvPr id="62" name="テキスト ボックス 61">
            <a:extLst>
              <a:ext uri="{FF2B5EF4-FFF2-40B4-BE49-F238E27FC236}">
                <a16:creationId xmlns:a16="http://schemas.microsoft.com/office/drawing/2014/main" id="{68613586-7166-8CC1-98B2-B35B4FB5B70A}"/>
              </a:ext>
            </a:extLst>
          </p:cNvPr>
          <p:cNvSpPr txBox="1"/>
          <p:nvPr/>
        </p:nvSpPr>
        <p:spPr>
          <a:xfrm>
            <a:off x="6941041" y="3857222"/>
            <a:ext cx="2028824" cy="707886"/>
          </a:xfrm>
          <a:prstGeom prst="rect">
            <a:avLst/>
          </a:prstGeom>
          <a:noFill/>
        </p:spPr>
        <p:txBody>
          <a:bodyPr wrap="square" rtlCol="0" anchor="ctr">
            <a:spAutoFit/>
          </a:bodyPr>
          <a:lstStyle/>
          <a:p>
            <a:r>
              <a:rPr kumimoji="1" lang="en-US" altLang="ja-JP" sz="4000" b="1" dirty="0">
                <a:solidFill>
                  <a:srgbClr val="467886"/>
                </a:solidFill>
                <a:latin typeface="+mn-ea"/>
                <a:hlinkClick r:id="rId12" action="ppaction://hlinksldjump">
                  <a:extLst>
                    <a:ext uri="{A12FA001-AC4F-418D-AE19-62706E023703}">
                      <ahyp:hlinkClr xmlns:ahyp="http://schemas.microsoft.com/office/drawing/2018/hyperlinkcolor" val="tx"/>
                    </a:ext>
                  </a:extLst>
                </a:hlinkClick>
              </a:rPr>
              <a:t>4. </a:t>
            </a:r>
            <a:r>
              <a:rPr lang="ja-JP" altLang="en-US" sz="4000" b="1">
                <a:solidFill>
                  <a:srgbClr val="25313E"/>
                </a:solidFill>
                <a:latin typeface="+mn-ea"/>
                <a:hlinkClick r:id="rId12" action="ppaction://hlinksldjump">
                  <a:extLst>
                    <a:ext uri="{A12FA001-AC4F-418D-AE19-62706E023703}">
                      <ahyp:hlinkClr xmlns:ahyp="http://schemas.microsoft.com/office/drawing/2018/hyperlinkcolor" val="tx"/>
                    </a:ext>
                  </a:extLst>
                </a:hlinkClick>
              </a:rPr>
              <a:t>用語</a:t>
            </a:r>
            <a:endParaRPr kumimoji="1" lang="ja-JP" altLang="en-US" sz="4000" b="1">
              <a:solidFill>
                <a:srgbClr val="25313E"/>
              </a:solidFill>
              <a:latin typeface="+mn-ea"/>
            </a:endParaRPr>
          </a:p>
        </p:txBody>
      </p:sp>
    </p:spTree>
    <p:extLst>
      <p:ext uri="{BB962C8B-B14F-4D97-AF65-F5344CB8AC3E}">
        <p14:creationId xmlns:p14="http://schemas.microsoft.com/office/powerpoint/2010/main" val="1331202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4806555"/>
            <a:ext cx="12192000" cy="15720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5369046" cy="646331"/>
          </a:xfrm>
          <a:prstGeom prst="rect">
            <a:avLst/>
          </a:prstGeom>
          <a:noFill/>
        </p:spPr>
        <p:txBody>
          <a:bodyPr wrap="square" rtlCol="0" anchor="ctr">
            <a:spAutoFit/>
          </a:bodyPr>
          <a:lstStyle/>
          <a:p>
            <a:r>
              <a:rPr lang="en-US" altLang="ja-JP" sz="3600" b="1" dirty="0">
                <a:solidFill>
                  <a:schemeClr val="bg1"/>
                </a:solidFill>
                <a:latin typeface="+mn-ea"/>
              </a:rPr>
              <a:t>2-2</a:t>
            </a:r>
            <a:r>
              <a:rPr kumimoji="1" lang="en-US" altLang="ja-JP" sz="3600" b="1" dirty="0">
                <a:solidFill>
                  <a:schemeClr val="bg1"/>
                </a:solidFill>
                <a:latin typeface="+mn-ea"/>
              </a:rPr>
              <a:t> </a:t>
            </a:r>
            <a:r>
              <a:rPr lang="ja-JP" altLang="en-US" sz="3600" b="1">
                <a:solidFill>
                  <a:schemeClr val="bg1"/>
                </a:solidFill>
                <a:latin typeface="+mn-ea"/>
              </a:rPr>
              <a:t>非機能要求</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5" name="正方形/長方形 4">
            <a:extLst>
              <a:ext uri="{FF2B5EF4-FFF2-40B4-BE49-F238E27FC236}">
                <a16:creationId xmlns:a16="http://schemas.microsoft.com/office/drawing/2014/main" id="{501D315A-DCB9-6167-04A9-2AE030B071AA}"/>
              </a:ext>
            </a:extLst>
          </p:cNvPr>
          <p:cNvSpPr/>
          <p:nvPr/>
        </p:nvSpPr>
        <p:spPr>
          <a:xfrm>
            <a:off x="391674" y="285612"/>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0368333-6DC7-E400-EC70-88C6EC5E0A6F}"/>
              </a:ext>
            </a:extLst>
          </p:cNvPr>
          <p:cNvSpPr txBox="1"/>
          <p:nvPr/>
        </p:nvSpPr>
        <p:spPr>
          <a:xfrm>
            <a:off x="604112" y="285613"/>
            <a:ext cx="4962298" cy="523220"/>
          </a:xfrm>
          <a:prstGeom prst="rect">
            <a:avLst/>
          </a:prstGeom>
          <a:noFill/>
        </p:spPr>
        <p:txBody>
          <a:bodyPr wrap="square" rtlCol="0" anchor="ctr">
            <a:spAutoFit/>
          </a:bodyPr>
          <a:lstStyle/>
          <a:p>
            <a:r>
              <a:rPr kumimoji="1" lang="ja-JP" altLang="en-US" sz="2800" b="1">
                <a:solidFill>
                  <a:srgbClr val="25313E"/>
                </a:solidFill>
                <a:latin typeface="+mn-ea"/>
              </a:rPr>
              <a:t>セキュリティ要求</a:t>
            </a:r>
          </a:p>
        </p:txBody>
      </p:sp>
      <p:graphicFrame>
        <p:nvGraphicFramePr>
          <p:cNvPr id="7" name="表 6">
            <a:extLst>
              <a:ext uri="{FF2B5EF4-FFF2-40B4-BE49-F238E27FC236}">
                <a16:creationId xmlns:a16="http://schemas.microsoft.com/office/drawing/2014/main" id="{C9622D95-2D3A-3D7A-3A26-4096CD063489}"/>
              </a:ext>
            </a:extLst>
          </p:cNvPr>
          <p:cNvGraphicFramePr>
            <a:graphicFrameLocks noGrp="1"/>
          </p:cNvGraphicFramePr>
          <p:nvPr>
            <p:extLst>
              <p:ext uri="{D42A27DB-BD31-4B8C-83A1-F6EECF244321}">
                <p14:modId xmlns:p14="http://schemas.microsoft.com/office/powerpoint/2010/main" val="1654833855"/>
              </p:ext>
            </p:extLst>
          </p:nvPr>
        </p:nvGraphicFramePr>
        <p:xfrm>
          <a:off x="391674" y="1510918"/>
          <a:ext cx="11420103" cy="1945164"/>
        </p:xfrm>
        <a:graphic>
          <a:graphicData uri="http://schemas.openxmlformats.org/drawingml/2006/table">
            <a:tbl>
              <a:tblPr firstRow="1" bandRow="1">
                <a:tableStyleId>{5C22544A-7EE6-4342-B048-85BDC9FD1C3A}</a:tableStyleId>
              </a:tblPr>
              <a:tblGrid>
                <a:gridCol w="896587">
                  <a:extLst>
                    <a:ext uri="{9D8B030D-6E8A-4147-A177-3AD203B41FA5}">
                      <a16:colId xmlns:a16="http://schemas.microsoft.com/office/drawing/2014/main" val="576414998"/>
                    </a:ext>
                  </a:extLst>
                </a:gridCol>
                <a:gridCol w="8989621">
                  <a:extLst>
                    <a:ext uri="{9D8B030D-6E8A-4147-A177-3AD203B41FA5}">
                      <a16:colId xmlns:a16="http://schemas.microsoft.com/office/drawing/2014/main" val="1810524701"/>
                    </a:ext>
                  </a:extLst>
                </a:gridCol>
                <a:gridCol w="1533895">
                  <a:extLst>
                    <a:ext uri="{9D8B030D-6E8A-4147-A177-3AD203B41FA5}">
                      <a16:colId xmlns:a16="http://schemas.microsoft.com/office/drawing/2014/main" val="3439245315"/>
                    </a:ext>
                  </a:extLst>
                </a:gridCol>
              </a:tblGrid>
              <a:tr h="648388">
                <a:tc>
                  <a:txBody>
                    <a:bodyPr/>
                    <a:lstStyle/>
                    <a:p>
                      <a:pPr algn="ctr"/>
                      <a:r>
                        <a:rPr kumimoji="1" lang="en-US" altLang="ja-JP" sz="1600" b="0" dirty="0"/>
                        <a:t>No.</a:t>
                      </a:r>
                      <a:endParaRPr kumimoji="1" lang="ja-JP" altLang="en-US" sz="1600" b="0"/>
                    </a:p>
                  </a:txBody>
                  <a:tcPr anchor="ctr"/>
                </a:tc>
                <a:tc>
                  <a:txBody>
                    <a:bodyPr/>
                    <a:lstStyle/>
                    <a:p>
                      <a:pPr algn="ctr"/>
                      <a:r>
                        <a:rPr kumimoji="1" lang="ja-JP" altLang="en-US" sz="1600" b="0"/>
                        <a:t>要求内容</a:t>
                      </a:r>
                    </a:p>
                  </a:txBody>
                  <a:tcPr anchor="ctr"/>
                </a:tc>
                <a:tc>
                  <a:txBody>
                    <a:bodyPr/>
                    <a:lstStyle/>
                    <a:p>
                      <a:pPr algn="ctr"/>
                      <a:r>
                        <a:rPr kumimoji="1" lang="ja-JP" altLang="en-US" sz="1600" b="0"/>
                        <a:t>優先度</a:t>
                      </a:r>
                    </a:p>
                  </a:txBody>
                  <a:tcPr anchor="ctr"/>
                </a:tc>
                <a:extLst>
                  <a:ext uri="{0D108BD9-81ED-4DB2-BD59-A6C34878D82A}">
                    <a16:rowId xmlns:a16="http://schemas.microsoft.com/office/drawing/2014/main" val="1612099190"/>
                  </a:ext>
                </a:extLst>
              </a:tr>
              <a:tr h="648388">
                <a:tc>
                  <a:txBody>
                    <a:bodyPr/>
                    <a:lstStyle/>
                    <a:p>
                      <a:pPr algn="ctr"/>
                      <a:r>
                        <a:rPr kumimoji="1" lang="en-US" altLang="ja-JP" sz="1600" b="0" dirty="0"/>
                        <a:t>1</a:t>
                      </a:r>
                      <a:endParaRPr kumimoji="1" lang="ja-JP" altLang="en-US" sz="1600" b="0"/>
                    </a:p>
                  </a:txBody>
                  <a:tcPr anchor="ctr"/>
                </a:tc>
                <a:tc>
                  <a:txBody>
                    <a:bodyPr/>
                    <a:lstStyle/>
                    <a:p>
                      <a:pPr algn="l"/>
                      <a:r>
                        <a:rPr kumimoji="1" lang="en-US" altLang="ja-JP" sz="1600" kern="1200" dirty="0">
                          <a:solidFill>
                            <a:schemeClr val="dk1"/>
                          </a:solidFill>
                          <a:effectLst/>
                          <a:latin typeface="+mn-lt"/>
                          <a:ea typeface="+mn-ea"/>
                          <a:cs typeface="+mn-cs"/>
                        </a:rPr>
                        <a:t>DB</a:t>
                      </a:r>
                      <a:r>
                        <a:rPr kumimoji="1" lang="ja-JP" altLang="ja-JP" sz="1600" kern="1200">
                          <a:solidFill>
                            <a:schemeClr val="dk1"/>
                          </a:solidFill>
                          <a:effectLst/>
                          <a:latin typeface="+mn-lt"/>
                          <a:ea typeface="+mn-ea"/>
                          <a:cs typeface="+mn-cs"/>
                        </a:rPr>
                        <a:t>に保存されているデータは、目的対象外で利用されることはない。</a:t>
                      </a:r>
                      <a:r>
                        <a:rPr lang="ja-JP" altLang="ja-JP" sz="1600">
                          <a:effectLst/>
                        </a:rPr>
                        <a:t> </a:t>
                      </a:r>
                      <a:endParaRPr kumimoji="1" lang="ja-JP" altLang="en-US" sz="1600" b="0"/>
                    </a:p>
                  </a:txBody>
                  <a:tcPr anchor="ctr"/>
                </a:tc>
                <a:tc>
                  <a:txBody>
                    <a:bodyPr/>
                    <a:lstStyle/>
                    <a:p>
                      <a:pPr algn="ctr"/>
                      <a:r>
                        <a:rPr kumimoji="1" lang="ja-JP" altLang="en-US" sz="1600" b="0"/>
                        <a:t>高</a:t>
                      </a:r>
                    </a:p>
                  </a:txBody>
                  <a:tcPr anchor="ctr"/>
                </a:tc>
                <a:extLst>
                  <a:ext uri="{0D108BD9-81ED-4DB2-BD59-A6C34878D82A}">
                    <a16:rowId xmlns:a16="http://schemas.microsoft.com/office/drawing/2014/main" val="4283060171"/>
                  </a:ext>
                </a:extLst>
              </a:tr>
              <a:tr h="648388">
                <a:tc>
                  <a:txBody>
                    <a:bodyPr/>
                    <a:lstStyle/>
                    <a:p>
                      <a:pPr algn="ctr"/>
                      <a:r>
                        <a:rPr kumimoji="1" lang="en-US" altLang="ja-JP" sz="1600" b="0" dirty="0"/>
                        <a:t>2</a:t>
                      </a:r>
                      <a:endParaRPr kumimoji="1" lang="ja-JP" altLang="en-US" sz="1600" b="0"/>
                    </a:p>
                  </a:txBody>
                  <a:tcPr anchor="ctr"/>
                </a:tc>
                <a:tc>
                  <a:txBody>
                    <a:bodyPr/>
                    <a:lstStyle/>
                    <a:p>
                      <a:pPr algn="l"/>
                      <a:r>
                        <a:rPr kumimoji="1" lang="ja-JP" altLang="en-US" sz="1600" b="0"/>
                        <a:t>エンドユーザが送受信する情報は、個人情報に限りセキュアな伝送を行い、盗聴を防止する。</a:t>
                      </a:r>
                    </a:p>
                  </a:txBody>
                  <a:tcPr anchor="ctr"/>
                </a:tc>
                <a:tc>
                  <a:txBody>
                    <a:bodyPr/>
                    <a:lstStyle/>
                    <a:p>
                      <a:pPr algn="ctr"/>
                      <a:r>
                        <a:rPr kumimoji="1" lang="ja-JP" altLang="en-US" sz="1600" b="0"/>
                        <a:t>高</a:t>
                      </a:r>
                    </a:p>
                  </a:txBody>
                  <a:tcPr anchor="ctr"/>
                </a:tc>
                <a:extLst>
                  <a:ext uri="{0D108BD9-81ED-4DB2-BD59-A6C34878D82A}">
                    <a16:rowId xmlns:a16="http://schemas.microsoft.com/office/drawing/2014/main" val="1783475608"/>
                  </a:ext>
                </a:extLst>
              </a:tr>
            </a:tbl>
          </a:graphicData>
        </a:graphic>
      </p:graphicFrame>
    </p:spTree>
    <p:extLst>
      <p:ext uri="{BB962C8B-B14F-4D97-AF65-F5344CB8AC3E}">
        <p14:creationId xmlns:p14="http://schemas.microsoft.com/office/powerpoint/2010/main" val="1347059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4806555"/>
            <a:ext cx="12192000" cy="15720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5369046" cy="646331"/>
          </a:xfrm>
          <a:prstGeom prst="rect">
            <a:avLst/>
          </a:prstGeom>
          <a:noFill/>
        </p:spPr>
        <p:txBody>
          <a:bodyPr wrap="square" rtlCol="0" anchor="ctr">
            <a:spAutoFit/>
          </a:bodyPr>
          <a:lstStyle/>
          <a:p>
            <a:r>
              <a:rPr lang="en-US" altLang="ja-JP" sz="3600" b="1" dirty="0">
                <a:solidFill>
                  <a:schemeClr val="bg1"/>
                </a:solidFill>
                <a:latin typeface="+mn-ea"/>
              </a:rPr>
              <a:t>2-2</a:t>
            </a:r>
            <a:r>
              <a:rPr kumimoji="1" lang="en-US" altLang="ja-JP" sz="3600" b="1" dirty="0">
                <a:solidFill>
                  <a:schemeClr val="bg1"/>
                </a:solidFill>
                <a:latin typeface="+mn-ea"/>
              </a:rPr>
              <a:t> </a:t>
            </a:r>
            <a:r>
              <a:rPr lang="ja-JP" altLang="en-US" sz="3600" b="1">
                <a:solidFill>
                  <a:schemeClr val="bg1"/>
                </a:solidFill>
                <a:latin typeface="+mn-ea"/>
              </a:rPr>
              <a:t>非機能要求</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5" name="正方形/長方形 4">
            <a:extLst>
              <a:ext uri="{FF2B5EF4-FFF2-40B4-BE49-F238E27FC236}">
                <a16:creationId xmlns:a16="http://schemas.microsoft.com/office/drawing/2014/main" id="{501D315A-DCB9-6167-04A9-2AE030B071AA}"/>
              </a:ext>
            </a:extLst>
          </p:cNvPr>
          <p:cNvSpPr/>
          <p:nvPr/>
        </p:nvSpPr>
        <p:spPr>
          <a:xfrm>
            <a:off x="391674" y="242704"/>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0368333-6DC7-E400-EC70-88C6EC5E0A6F}"/>
              </a:ext>
            </a:extLst>
          </p:cNvPr>
          <p:cNvSpPr txBox="1"/>
          <p:nvPr/>
        </p:nvSpPr>
        <p:spPr>
          <a:xfrm>
            <a:off x="604112" y="242705"/>
            <a:ext cx="4962298" cy="523220"/>
          </a:xfrm>
          <a:prstGeom prst="rect">
            <a:avLst/>
          </a:prstGeom>
          <a:noFill/>
        </p:spPr>
        <p:txBody>
          <a:bodyPr wrap="square" rtlCol="0" anchor="ctr">
            <a:spAutoFit/>
          </a:bodyPr>
          <a:lstStyle/>
          <a:p>
            <a:r>
              <a:rPr lang="ja-JP" altLang="en-US" sz="2800" b="1">
                <a:solidFill>
                  <a:srgbClr val="25313E"/>
                </a:solidFill>
                <a:latin typeface="+mn-ea"/>
              </a:rPr>
              <a:t>制約条件</a:t>
            </a:r>
            <a:r>
              <a:rPr lang="en-US" altLang="ja-JP" sz="2800" b="1" dirty="0">
                <a:solidFill>
                  <a:srgbClr val="25313E"/>
                </a:solidFill>
                <a:latin typeface="+mn-ea"/>
              </a:rPr>
              <a:t> (OS)</a:t>
            </a:r>
            <a:endParaRPr kumimoji="1" lang="ja-JP" altLang="en-US" sz="2800" b="1">
              <a:solidFill>
                <a:srgbClr val="25313E"/>
              </a:solidFill>
              <a:latin typeface="+mn-ea"/>
            </a:endParaRPr>
          </a:p>
        </p:txBody>
      </p:sp>
      <p:graphicFrame>
        <p:nvGraphicFramePr>
          <p:cNvPr id="7" name="表 6">
            <a:extLst>
              <a:ext uri="{FF2B5EF4-FFF2-40B4-BE49-F238E27FC236}">
                <a16:creationId xmlns:a16="http://schemas.microsoft.com/office/drawing/2014/main" id="{C9622D95-2D3A-3D7A-3A26-4096CD063489}"/>
              </a:ext>
            </a:extLst>
          </p:cNvPr>
          <p:cNvGraphicFramePr>
            <a:graphicFrameLocks noGrp="1"/>
          </p:cNvGraphicFramePr>
          <p:nvPr>
            <p:extLst>
              <p:ext uri="{D42A27DB-BD31-4B8C-83A1-F6EECF244321}">
                <p14:modId xmlns:p14="http://schemas.microsoft.com/office/powerpoint/2010/main" val="3484245393"/>
              </p:ext>
            </p:extLst>
          </p:nvPr>
        </p:nvGraphicFramePr>
        <p:xfrm>
          <a:off x="391673" y="991960"/>
          <a:ext cx="11420103" cy="1296776"/>
        </p:xfrm>
        <a:graphic>
          <a:graphicData uri="http://schemas.openxmlformats.org/drawingml/2006/table">
            <a:tbl>
              <a:tblPr firstRow="1" bandRow="1">
                <a:tableStyleId>{5C22544A-7EE6-4342-B048-85BDC9FD1C3A}</a:tableStyleId>
              </a:tblPr>
              <a:tblGrid>
                <a:gridCol w="1035697">
                  <a:extLst>
                    <a:ext uri="{9D8B030D-6E8A-4147-A177-3AD203B41FA5}">
                      <a16:colId xmlns:a16="http://schemas.microsoft.com/office/drawing/2014/main" val="576414998"/>
                    </a:ext>
                  </a:extLst>
                </a:gridCol>
                <a:gridCol w="10384406">
                  <a:extLst>
                    <a:ext uri="{9D8B030D-6E8A-4147-A177-3AD203B41FA5}">
                      <a16:colId xmlns:a16="http://schemas.microsoft.com/office/drawing/2014/main" val="1810524701"/>
                    </a:ext>
                  </a:extLst>
                </a:gridCol>
              </a:tblGrid>
              <a:tr h="648388">
                <a:tc>
                  <a:txBody>
                    <a:bodyPr/>
                    <a:lstStyle/>
                    <a:p>
                      <a:pPr algn="ctr"/>
                      <a:r>
                        <a:rPr kumimoji="1" lang="en-US" altLang="ja-JP" sz="1600" b="0"/>
                        <a:t>No.</a:t>
                      </a:r>
                      <a:endParaRPr kumimoji="1" lang="ja-JP" altLang="en-US" sz="1600" b="0"/>
                    </a:p>
                  </a:txBody>
                  <a:tcPr anchor="ctr"/>
                </a:tc>
                <a:tc>
                  <a:txBody>
                    <a:bodyPr/>
                    <a:lstStyle/>
                    <a:p>
                      <a:pPr algn="ctr"/>
                      <a:r>
                        <a:rPr kumimoji="1" lang="en-US" altLang="ja-JP" sz="1600" b="0" dirty="0"/>
                        <a:t>OS</a:t>
                      </a:r>
                      <a:endParaRPr kumimoji="1" lang="ja-JP" altLang="en-US" sz="1600" b="0"/>
                    </a:p>
                  </a:txBody>
                  <a:tcPr anchor="ctr"/>
                </a:tc>
                <a:extLst>
                  <a:ext uri="{0D108BD9-81ED-4DB2-BD59-A6C34878D82A}">
                    <a16:rowId xmlns:a16="http://schemas.microsoft.com/office/drawing/2014/main" val="1612099190"/>
                  </a:ext>
                </a:extLst>
              </a:tr>
              <a:tr h="648388">
                <a:tc>
                  <a:txBody>
                    <a:bodyPr/>
                    <a:lstStyle/>
                    <a:p>
                      <a:pPr algn="ctr"/>
                      <a:r>
                        <a:rPr kumimoji="1" lang="en-US" altLang="ja-JP" sz="1600" b="0"/>
                        <a:t>1</a:t>
                      </a:r>
                      <a:endParaRPr kumimoji="1" lang="ja-JP" altLang="en-US" sz="1600" b="0"/>
                    </a:p>
                  </a:txBody>
                  <a:tcPr anchor="ctr"/>
                </a:tc>
                <a:tc>
                  <a:txBody>
                    <a:bodyPr/>
                    <a:lstStyle/>
                    <a:p>
                      <a:pPr algn="l"/>
                      <a:r>
                        <a:rPr kumimoji="1" lang="en-US" altLang="ja-JP" sz="1600" kern="1200" dirty="0">
                          <a:solidFill>
                            <a:schemeClr val="dk1"/>
                          </a:solidFill>
                          <a:effectLst/>
                          <a:latin typeface="+mn-lt"/>
                          <a:ea typeface="+mn-ea"/>
                          <a:cs typeface="+mn-cs"/>
                        </a:rPr>
                        <a:t>macOS Sonoma </a:t>
                      </a:r>
                      <a:r>
                        <a:rPr kumimoji="1" lang="ja-JP" altLang="en-US" sz="1600" kern="1200">
                          <a:solidFill>
                            <a:schemeClr val="dk1"/>
                          </a:solidFill>
                          <a:effectLst/>
                          <a:latin typeface="+mn-lt"/>
                          <a:ea typeface="+mn-ea"/>
                          <a:cs typeface="+mn-cs"/>
                        </a:rPr>
                        <a:t>バージョン</a:t>
                      </a:r>
                      <a:r>
                        <a:rPr kumimoji="1" lang="en-US" altLang="ja-JP" sz="1600" kern="1200" dirty="0">
                          <a:solidFill>
                            <a:schemeClr val="dk1"/>
                          </a:solidFill>
                          <a:effectLst/>
                          <a:latin typeface="+mn-lt"/>
                          <a:ea typeface="+mn-ea"/>
                          <a:cs typeface="+mn-cs"/>
                        </a:rPr>
                        <a:t> 14.2.1</a:t>
                      </a:r>
                      <a:endParaRPr kumimoji="1" lang="ja-JP" altLang="en-US" sz="1600" b="0"/>
                    </a:p>
                  </a:txBody>
                  <a:tcPr anchor="ctr"/>
                </a:tc>
                <a:extLst>
                  <a:ext uri="{0D108BD9-81ED-4DB2-BD59-A6C34878D82A}">
                    <a16:rowId xmlns:a16="http://schemas.microsoft.com/office/drawing/2014/main" val="4283060171"/>
                  </a:ext>
                </a:extLst>
              </a:tr>
            </a:tbl>
          </a:graphicData>
        </a:graphic>
      </p:graphicFrame>
      <p:sp>
        <p:nvSpPr>
          <p:cNvPr id="2" name="正方形/長方形 1">
            <a:extLst>
              <a:ext uri="{FF2B5EF4-FFF2-40B4-BE49-F238E27FC236}">
                <a16:creationId xmlns:a16="http://schemas.microsoft.com/office/drawing/2014/main" id="{0D30A681-3C7E-B766-7470-C20374B468DD}"/>
              </a:ext>
            </a:extLst>
          </p:cNvPr>
          <p:cNvSpPr/>
          <p:nvPr/>
        </p:nvSpPr>
        <p:spPr>
          <a:xfrm>
            <a:off x="391674" y="2504177"/>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C47614C-50C9-D3A8-1ED3-F6CB0696499B}"/>
              </a:ext>
            </a:extLst>
          </p:cNvPr>
          <p:cNvSpPr txBox="1"/>
          <p:nvPr/>
        </p:nvSpPr>
        <p:spPr>
          <a:xfrm>
            <a:off x="604112" y="2504178"/>
            <a:ext cx="8433010" cy="523220"/>
          </a:xfrm>
          <a:prstGeom prst="rect">
            <a:avLst/>
          </a:prstGeom>
          <a:noFill/>
        </p:spPr>
        <p:txBody>
          <a:bodyPr wrap="square" rtlCol="0" anchor="ctr">
            <a:spAutoFit/>
          </a:bodyPr>
          <a:lstStyle/>
          <a:p>
            <a:r>
              <a:rPr lang="ja-JP" altLang="en-US" sz="2800" b="1">
                <a:solidFill>
                  <a:srgbClr val="25313E"/>
                </a:solidFill>
                <a:latin typeface="+mn-ea"/>
              </a:rPr>
              <a:t>制約条件</a:t>
            </a:r>
            <a:r>
              <a:rPr lang="en-US" altLang="ja-JP" sz="2800" b="1" dirty="0">
                <a:solidFill>
                  <a:srgbClr val="25313E"/>
                </a:solidFill>
                <a:latin typeface="+mn-ea"/>
              </a:rPr>
              <a:t> (</a:t>
            </a:r>
            <a:r>
              <a:rPr lang="ja-JP" altLang="en-US" sz="2800" b="1">
                <a:solidFill>
                  <a:srgbClr val="25313E"/>
                </a:solidFill>
                <a:latin typeface="+mn-ea"/>
              </a:rPr>
              <a:t>ユーザーエージェント</a:t>
            </a:r>
            <a:r>
              <a:rPr lang="en-US" altLang="ja-JP" sz="2800" b="1" dirty="0">
                <a:solidFill>
                  <a:srgbClr val="25313E"/>
                </a:solidFill>
                <a:latin typeface="+mn-ea"/>
              </a:rPr>
              <a:t>)</a:t>
            </a:r>
            <a:endParaRPr kumimoji="1" lang="ja-JP" altLang="en-US" sz="2800" b="1">
              <a:solidFill>
                <a:srgbClr val="25313E"/>
              </a:solidFill>
              <a:latin typeface="+mn-ea"/>
            </a:endParaRPr>
          </a:p>
        </p:txBody>
      </p:sp>
      <p:graphicFrame>
        <p:nvGraphicFramePr>
          <p:cNvPr id="4" name="表 3">
            <a:extLst>
              <a:ext uri="{FF2B5EF4-FFF2-40B4-BE49-F238E27FC236}">
                <a16:creationId xmlns:a16="http://schemas.microsoft.com/office/drawing/2014/main" id="{E8D66ED8-6F7E-6096-D600-1D11AE96952E}"/>
              </a:ext>
            </a:extLst>
          </p:cNvPr>
          <p:cNvGraphicFramePr>
            <a:graphicFrameLocks noGrp="1"/>
          </p:cNvGraphicFramePr>
          <p:nvPr>
            <p:extLst>
              <p:ext uri="{D42A27DB-BD31-4B8C-83A1-F6EECF244321}">
                <p14:modId xmlns:p14="http://schemas.microsoft.com/office/powerpoint/2010/main" val="237795918"/>
              </p:ext>
            </p:extLst>
          </p:nvPr>
        </p:nvGraphicFramePr>
        <p:xfrm>
          <a:off x="391674" y="3242842"/>
          <a:ext cx="11420102" cy="1296776"/>
        </p:xfrm>
        <a:graphic>
          <a:graphicData uri="http://schemas.openxmlformats.org/drawingml/2006/table">
            <a:tbl>
              <a:tblPr firstRow="1" bandRow="1">
                <a:tableStyleId>{5C22544A-7EE6-4342-B048-85BDC9FD1C3A}</a:tableStyleId>
              </a:tblPr>
              <a:tblGrid>
                <a:gridCol w="1035697">
                  <a:extLst>
                    <a:ext uri="{9D8B030D-6E8A-4147-A177-3AD203B41FA5}">
                      <a16:colId xmlns:a16="http://schemas.microsoft.com/office/drawing/2014/main" val="576414998"/>
                    </a:ext>
                  </a:extLst>
                </a:gridCol>
                <a:gridCol w="10384405">
                  <a:extLst>
                    <a:ext uri="{9D8B030D-6E8A-4147-A177-3AD203B41FA5}">
                      <a16:colId xmlns:a16="http://schemas.microsoft.com/office/drawing/2014/main" val="1810524701"/>
                    </a:ext>
                  </a:extLst>
                </a:gridCol>
              </a:tblGrid>
              <a:tr h="648388">
                <a:tc>
                  <a:txBody>
                    <a:bodyPr/>
                    <a:lstStyle/>
                    <a:p>
                      <a:pPr algn="ctr"/>
                      <a:r>
                        <a:rPr kumimoji="1" lang="en-US" altLang="ja-JP" sz="1600" b="0" dirty="0"/>
                        <a:t>No.</a:t>
                      </a:r>
                      <a:endParaRPr kumimoji="1" lang="ja-JP" altLang="en-US" sz="1600" b="0"/>
                    </a:p>
                  </a:txBody>
                  <a:tcPr anchor="ctr"/>
                </a:tc>
                <a:tc>
                  <a:txBody>
                    <a:bodyPr/>
                    <a:lstStyle/>
                    <a:p>
                      <a:pPr algn="ctr"/>
                      <a:r>
                        <a:rPr kumimoji="1" lang="ja-JP" altLang="en-US" sz="1600" b="0"/>
                        <a:t>ユーザーエージェント</a:t>
                      </a:r>
                    </a:p>
                  </a:txBody>
                  <a:tcPr anchor="ctr"/>
                </a:tc>
                <a:extLst>
                  <a:ext uri="{0D108BD9-81ED-4DB2-BD59-A6C34878D82A}">
                    <a16:rowId xmlns:a16="http://schemas.microsoft.com/office/drawing/2014/main" val="1612099190"/>
                  </a:ext>
                </a:extLst>
              </a:tr>
              <a:tr h="648388">
                <a:tc>
                  <a:txBody>
                    <a:bodyPr/>
                    <a:lstStyle/>
                    <a:p>
                      <a:pPr algn="ctr"/>
                      <a:r>
                        <a:rPr kumimoji="1" lang="en-US" altLang="ja-JP" sz="1600" b="0" dirty="0"/>
                        <a:t>1</a:t>
                      </a:r>
                      <a:endParaRPr kumimoji="1" lang="ja-JP" altLang="en-US" sz="1600" b="0"/>
                    </a:p>
                  </a:txBody>
                  <a:tcPr anchor="ctr"/>
                </a:tc>
                <a:tc>
                  <a:txBody>
                    <a:bodyPr/>
                    <a:lstStyle/>
                    <a:p>
                      <a:pPr algn="l"/>
                      <a:r>
                        <a:rPr kumimoji="1" lang="en-US" altLang="ja-JP" sz="1600" kern="1200" dirty="0">
                          <a:solidFill>
                            <a:schemeClr val="dk1"/>
                          </a:solidFill>
                          <a:effectLst/>
                          <a:latin typeface="+mn-lt"/>
                          <a:ea typeface="+mn-ea"/>
                          <a:cs typeface="+mn-cs"/>
                        </a:rPr>
                        <a:t>Google Chrome </a:t>
                      </a:r>
                      <a:r>
                        <a:rPr kumimoji="1" lang="ja-JP" altLang="en-US" sz="1600" kern="1200">
                          <a:solidFill>
                            <a:schemeClr val="dk1"/>
                          </a:solidFill>
                          <a:effectLst/>
                          <a:latin typeface="+mn-lt"/>
                          <a:ea typeface="+mn-ea"/>
                          <a:cs typeface="+mn-cs"/>
                        </a:rPr>
                        <a:t>バージョン</a:t>
                      </a:r>
                      <a:r>
                        <a:rPr kumimoji="1" lang="en-US" altLang="ja-JP" sz="1600" kern="1200" dirty="0">
                          <a:solidFill>
                            <a:schemeClr val="dk1"/>
                          </a:solidFill>
                          <a:effectLst/>
                          <a:latin typeface="+mn-lt"/>
                          <a:ea typeface="+mn-ea"/>
                          <a:cs typeface="+mn-cs"/>
                        </a:rPr>
                        <a:t> </a:t>
                      </a:r>
                      <a:r>
                        <a:rPr kumimoji="1" lang="en-US" altLang="ja-JP" sz="1600" b="0" i="0" kern="1200" dirty="0">
                          <a:solidFill>
                            <a:schemeClr val="dk1"/>
                          </a:solidFill>
                          <a:effectLst/>
                          <a:latin typeface="+mn-lt"/>
                          <a:ea typeface="+mn-ea"/>
                          <a:cs typeface="+mn-cs"/>
                        </a:rPr>
                        <a:t>122.0.6261.69</a:t>
                      </a:r>
                      <a:r>
                        <a:rPr kumimoji="1" lang="ja-JP" altLang="en-US" sz="1600" b="0" i="0" kern="1200">
                          <a:solidFill>
                            <a:schemeClr val="dk1"/>
                          </a:solidFill>
                          <a:effectLst/>
                          <a:latin typeface="+mn-lt"/>
                          <a:ea typeface="+mn-ea"/>
                          <a:cs typeface="+mn-cs"/>
                        </a:rPr>
                        <a:t>以降</a:t>
                      </a:r>
                      <a:endParaRPr kumimoji="1" lang="ja-JP" altLang="en-US" sz="1600" b="0"/>
                    </a:p>
                  </a:txBody>
                  <a:tcPr anchor="ctr"/>
                </a:tc>
                <a:extLst>
                  <a:ext uri="{0D108BD9-81ED-4DB2-BD59-A6C34878D82A}">
                    <a16:rowId xmlns:a16="http://schemas.microsoft.com/office/drawing/2014/main" val="4283060171"/>
                  </a:ext>
                </a:extLst>
              </a:tr>
            </a:tbl>
          </a:graphicData>
        </a:graphic>
      </p:graphicFrame>
    </p:spTree>
    <p:extLst>
      <p:ext uri="{BB962C8B-B14F-4D97-AF65-F5344CB8AC3E}">
        <p14:creationId xmlns:p14="http://schemas.microsoft.com/office/powerpoint/2010/main" val="317003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0"/>
            <a:ext cx="12191999"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80FBC993-D988-2446-9490-0FA2427EC3CD}"/>
              </a:ext>
            </a:extLst>
          </p:cNvPr>
          <p:cNvSpPr txBox="1"/>
          <p:nvPr/>
        </p:nvSpPr>
        <p:spPr>
          <a:xfrm>
            <a:off x="1476703" y="2828835"/>
            <a:ext cx="9238593" cy="1200329"/>
          </a:xfrm>
          <a:prstGeom prst="rect">
            <a:avLst/>
          </a:prstGeom>
          <a:noFill/>
        </p:spPr>
        <p:txBody>
          <a:bodyPr wrap="square" rtlCol="0" anchor="ctr">
            <a:spAutoFit/>
          </a:bodyPr>
          <a:lstStyle/>
          <a:p>
            <a:pPr algn="ctr"/>
            <a:r>
              <a:rPr kumimoji="1" lang="en-US" altLang="ja-JP" sz="7200" b="1" dirty="0">
                <a:solidFill>
                  <a:schemeClr val="bg1"/>
                </a:solidFill>
                <a:latin typeface="+mn-ea"/>
              </a:rPr>
              <a:t>3. </a:t>
            </a:r>
            <a:r>
              <a:rPr kumimoji="1" lang="ja-JP" altLang="en-US" sz="7200" b="1">
                <a:solidFill>
                  <a:schemeClr val="bg1"/>
                </a:solidFill>
                <a:latin typeface="+mn-ea"/>
              </a:rPr>
              <a:t>導入スケジュール</a:t>
            </a:r>
          </a:p>
        </p:txBody>
      </p:sp>
    </p:spTree>
    <p:extLst>
      <p:ext uri="{BB962C8B-B14F-4D97-AF65-F5344CB8AC3E}">
        <p14:creationId xmlns:p14="http://schemas.microsoft.com/office/powerpoint/2010/main" val="3983939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4806555"/>
            <a:ext cx="12192000" cy="15720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6080378" cy="646331"/>
          </a:xfrm>
          <a:prstGeom prst="rect">
            <a:avLst/>
          </a:prstGeom>
          <a:noFill/>
        </p:spPr>
        <p:txBody>
          <a:bodyPr wrap="square" rtlCol="0" anchor="ctr">
            <a:spAutoFit/>
          </a:bodyPr>
          <a:lstStyle/>
          <a:p>
            <a:r>
              <a:rPr lang="en-US" altLang="ja-JP" sz="3600" b="1" dirty="0">
                <a:solidFill>
                  <a:schemeClr val="bg1"/>
                </a:solidFill>
                <a:latin typeface="+mn-ea"/>
              </a:rPr>
              <a:t>3</a:t>
            </a:r>
            <a:r>
              <a:rPr kumimoji="1" lang="en-US" altLang="ja-JP" sz="3600" b="1" dirty="0">
                <a:solidFill>
                  <a:schemeClr val="bg1"/>
                </a:solidFill>
                <a:latin typeface="+mn-ea"/>
              </a:rPr>
              <a:t> </a:t>
            </a:r>
            <a:r>
              <a:rPr lang="ja-JP" altLang="en-US" sz="3600" b="1">
                <a:solidFill>
                  <a:schemeClr val="bg1"/>
                </a:solidFill>
                <a:latin typeface="+mn-ea"/>
              </a:rPr>
              <a:t>導入スケジュール</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4693DE0A-263A-30AD-EC28-5FD8AF92C836}"/>
              </a:ext>
            </a:extLst>
          </p:cNvPr>
          <p:cNvSpPr txBox="1"/>
          <p:nvPr/>
        </p:nvSpPr>
        <p:spPr>
          <a:xfrm>
            <a:off x="308789" y="1380677"/>
            <a:ext cx="11574421" cy="2159950"/>
          </a:xfrm>
          <a:prstGeom prst="rect">
            <a:avLst/>
          </a:prstGeom>
          <a:noFill/>
        </p:spPr>
        <p:txBody>
          <a:bodyPr wrap="square" rtlCol="0">
            <a:spAutoFit/>
          </a:bodyPr>
          <a:lstStyle/>
          <a:p>
            <a:pPr>
              <a:lnSpc>
                <a:spcPct val="200000"/>
              </a:lnSpc>
            </a:pPr>
            <a:r>
              <a:rPr lang="en" altLang="ja-JP" sz="3600" b="1" dirty="0">
                <a:solidFill>
                  <a:srgbClr val="25313E"/>
                </a:solidFill>
                <a:latin typeface="+mn-ea"/>
              </a:rPr>
              <a:t>2024</a:t>
            </a:r>
            <a:r>
              <a:rPr lang="ja-JP" altLang="en-US" sz="3600" b="1">
                <a:solidFill>
                  <a:srgbClr val="25313E"/>
                </a:solidFill>
                <a:latin typeface="+mn-ea"/>
              </a:rPr>
              <a:t>年</a:t>
            </a:r>
            <a:r>
              <a:rPr lang="en" altLang="ja-JP" sz="3600" b="1" dirty="0">
                <a:solidFill>
                  <a:srgbClr val="25313E"/>
                </a:solidFill>
                <a:latin typeface="+mn-ea"/>
              </a:rPr>
              <a:t>3</a:t>
            </a:r>
            <a:r>
              <a:rPr lang="ja-JP" altLang="en-US" sz="3600" b="1">
                <a:solidFill>
                  <a:srgbClr val="25313E"/>
                </a:solidFill>
                <a:latin typeface="+mn-ea"/>
              </a:rPr>
              <a:t>月</a:t>
            </a:r>
            <a:r>
              <a:rPr lang="en" altLang="ja-JP" sz="3600" b="1" dirty="0">
                <a:solidFill>
                  <a:srgbClr val="25313E"/>
                </a:solidFill>
                <a:latin typeface="+mn-ea"/>
              </a:rPr>
              <a:t>4</a:t>
            </a:r>
            <a:r>
              <a:rPr lang="ja-JP" altLang="en-US" sz="3600" b="1">
                <a:solidFill>
                  <a:srgbClr val="25313E"/>
                </a:solidFill>
                <a:latin typeface="+mn-ea"/>
              </a:rPr>
              <a:t>日</a:t>
            </a:r>
            <a:r>
              <a:rPr lang="en-US" altLang="ja-JP" sz="3600" b="1" dirty="0">
                <a:solidFill>
                  <a:srgbClr val="25313E"/>
                </a:solidFill>
                <a:latin typeface="+mn-ea"/>
              </a:rPr>
              <a:t>23</a:t>
            </a:r>
            <a:r>
              <a:rPr lang="ja-JP" altLang="en-US" sz="3600" b="1">
                <a:solidFill>
                  <a:srgbClr val="25313E"/>
                </a:solidFill>
                <a:latin typeface="+mn-ea"/>
              </a:rPr>
              <a:t>時</a:t>
            </a:r>
            <a:r>
              <a:rPr lang="en-US" altLang="ja-JP" sz="3600" b="1" dirty="0">
                <a:solidFill>
                  <a:srgbClr val="25313E"/>
                </a:solidFill>
                <a:latin typeface="+mn-ea"/>
              </a:rPr>
              <a:t>59</a:t>
            </a:r>
            <a:r>
              <a:rPr lang="ja-JP" altLang="en-US" sz="3600" b="1">
                <a:solidFill>
                  <a:srgbClr val="25313E"/>
                </a:solidFill>
                <a:latin typeface="+mn-ea"/>
              </a:rPr>
              <a:t>分をもって、</a:t>
            </a:r>
            <a:endParaRPr lang="en-US" altLang="ja-JP" sz="3600" b="1" dirty="0">
              <a:solidFill>
                <a:srgbClr val="25313E"/>
              </a:solidFill>
              <a:latin typeface="+mn-ea"/>
            </a:endParaRPr>
          </a:p>
          <a:p>
            <a:pPr>
              <a:lnSpc>
                <a:spcPct val="200000"/>
              </a:lnSpc>
            </a:pPr>
            <a:r>
              <a:rPr lang="ja-JP" altLang="en-US" sz="3600" b="1">
                <a:solidFill>
                  <a:srgbClr val="25313E"/>
                </a:solidFill>
                <a:latin typeface="+mn-ea"/>
              </a:rPr>
              <a:t>本システムの導入を完了する。</a:t>
            </a:r>
            <a:endParaRPr lang="en-US" altLang="ja-JP" sz="3200" b="1" dirty="0">
              <a:solidFill>
                <a:srgbClr val="25313E"/>
              </a:solidFill>
              <a:latin typeface="+mn-ea"/>
            </a:endParaRPr>
          </a:p>
        </p:txBody>
      </p:sp>
    </p:spTree>
    <p:extLst>
      <p:ext uri="{BB962C8B-B14F-4D97-AF65-F5344CB8AC3E}">
        <p14:creationId xmlns:p14="http://schemas.microsoft.com/office/powerpoint/2010/main" val="2390618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0"/>
            <a:ext cx="12191999"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80FBC993-D988-2446-9490-0FA2427EC3CD}"/>
              </a:ext>
            </a:extLst>
          </p:cNvPr>
          <p:cNvSpPr txBox="1"/>
          <p:nvPr/>
        </p:nvSpPr>
        <p:spPr>
          <a:xfrm>
            <a:off x="1476703" y="2828835"/>
            <a:ext cx="9238593" cy="1200329"/>
          </a:xfrm>
          <a:prstGeom prst="rect">
            <a:avLst/>
          </a:prstGeom>
          <a:noFill/>
        </p:spPr>
        <p:txBody>
          <a:bodyPr wrap="square" rtlCol="0" anchor="ctr">
            <a:spAutoFit/>
          </a:bodyPr>
          <a:lstStyle/>
          <a:p>
            <a:pPr algn="ctr"/>
            <a:r>
              <a:rPr lang="en-US" altLang="ja-JP" sz="7200" b="1" dirty="0">
                <a:solidFill>
                  <a:schemeClr val="bg1"/>
                </a:solidFill>
                <a:latin typeface="+mn-ea"/>
              </a:rPr>
              <a:t>4</a:t>
            </a:r>
            <a:r>
              <a:rPr kumimoji="1" lang="en-US" altLang="ja-JP" sz="7200" b="1" dirty="0">
                <a:solidFill>
                  <a:schemeClr val="bg1"/>
                </a:solidFill>
                <a:latin typeface="+mn-ea"/>
              </a:rPr>
              <a:t>. </a:t>
            </a:r>
            <a:r>
              <a:rPr kumimoji="1" lang="ja-JP" altLang="en-US" sz="7200" b="1">
                <a:solidFill>
                  <a:schemeClr val="bg1"/>
                </a:solidFill>
                <a:latin typeface="+mn-ea"/>
              </a:rPr>
              <a:t>用語</a:t>
            </a:r>
          </a:p>
        </p:txBody>
      </p:sp>
    </p:spTree>
    <p:extLst>
      <p:ext uri="{BB962C8B-B14F-4D97-AF65-F5344CB8AC3E}">
        <p14:creationId xmlns:p14="http://schemas.microsoft.com/office/powerpoint/2010/main" val="2542169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5369046" cy="646331"/>
          </a:xfrm>
          <a:prstGeom prst="rect">
            <a:avLst/>
          </a:prstGeom>
          <a:noFill/>
        </p:spPr>
        <p:txBody>
          <a:bodyPr wrap="square" rtlCol="0" anchor="ctr">
            <a:spAutoFit/>
          </a:bodyPr>
          <a:lstStyle/>
          <a:p>
            <a:r>
              <a:rPr lang="en-US" altLang="ja-JP" sz="3600" b="1" dirty="0">
                <a:solidFill>
                  <a:schemeClr val="bg1"/>
                </a:solidFill>
                <a:latin typeface="+mn-ea"/>
              </a:rPr>
              <a:t>2-2</a:t>
            </a:r>
            <a:r>
              <a:rPr kumimoji="1" lang="en-US" altLang="ja-JP" sz="3600" b="1" dirty="0">
                <a:solidFill>
                  <a:schemeClr val="bg1"/>
                </a:solidFill>
                <a:latin typeface="+mn-ea"/>
              </a:rPr>
              <a:t> </a:t>
            </a:r>
            <a:r>
              <a:rPr lang="ja-JP" altLang="en-US" sz="3600" b="1">
                <a:solidFill>
                  <a:schemeClr val="bg1"/>
                </a:solidFill>
                <a:latin typeface="+mn-ea"/>
              </a:rPr>
              <a:t>非機能要求</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5" name="正方形/長方形 4">
            <a:extLst>
              <a:ext uri="{FF2B5EF4-FFF2-40B4-BE49-F238E27FC236}">
                <a16:creationId xmlns:a16="http://schemas.microsoft.com/office/drawing/2014/main" id="{501D315A-DCB9-6167-04A9-2AE030B071AA}"/>
              </a:ext>
            </a:extLst>
          </p:cNvPr>
          <p:cNvSpPr/>
          <p:nvPr/>
        </p:nvSpPr>
        <p:spPr>
          <a:xfrm>
            <a:off x="394080" y="574976"/>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0368333-6DC7-E400-EC70-88C6EC5E0A6F}"/>
              </a:ext>
            </a:extLst>
          </p:cNvPr>
          <p:cNvSpPr txBox="1"/>
          <p:nvPr/>
        </p:nvSpPr>
        <p:spPr>
          <a:xfrm>
            <a:off x="606518" y="580644"/>
            <a:ext cx="4962298" cy="523220"/>
          </a:xfrm>
          <a:prstGeom prst="rect">
            <a:avLst/>
          </a:prstGeom>
          <a:noFill/>
        </p:spPr>
        <p:txBody>
          <a:bodyPr wrap="square" rtlCol="0" anchor="ctr">
            <a:spAutoFit/>
          </a:bodyPr>
          <a:lstStyle/>
          <a:p>
            <a:r>
              <a:rPr lang="ja-JP" altLang="en-US" sz="2800" b="1">
                <a:solidFill>
                  <a:srgbClr val="25313E"/>
                </a:solidFill>
                <a:latin typeface="+mn-ea"/>
              </a:rPr>
              <a:t>用語</a:t>
            </a:r>
            <a:endParaRPr kumimoji="1" lang="ja-JP" altLang="en-US" sz="2800" b="1">
              <a:solidFill>
                <a:srgbClr val="25313E"/>
              </a:solidFill>
              <a:latin typeface="+mn-ea"/>
            </a:endParaRPr>
          </a:p>
        </p:txBody>
      </p:sp>
      <p:graphicFrame>
        <p:nvGraphicFramePr>
          <p:cNvPr id="7" name="表 6">
            <a:extLst>
              <a:ext uri="{FF2B5EF4-FFF2-40B4-BE49-F238E27FC236}">
                <a16:creationId xmlns:a16="http://schemas.microsoft.com/office/drawing/2014/main" id="{C9622D95-2D3A-3D7A-3A26-4096CD063489}"/>
              </a:ext>
            </a:extLst>
          </p:cNvPr>
          <p:cNvGraphicFramePr>
            <a:graphicFrameLocks noGrp="1"/>
          </p:cNvGraphicFramePr>
          <p:nvPr>
            <p:extLst>
              <p:ext uri="{D42A27DB-BD31-4B8C-83A1-F6EECF244321}">
                <p14:modId xmlns:p14="http://schemas.microsoft.com/office/powerpoint/2010/main" val="2196061880"/>
              </p:ext>
            </p:extLst>
          </p:nvPr>
        </p:nvGraphicFramePr>
        <p:xfrm>
          <a:off x="385948" y="1674623"/>
          <a:ext cx="11420103" cy="4198198"/>
        </p:xfrm>
        <a:graphic>
          <a:graphicData uri="http://schemas.openxmlformats.org/drawingml/2006/table">
            <a:tbl>
              <a:tblPr firstRow="1" bandRow="1">
                <a:tableStyleId>{5C22544A-7EE6-4342-B048-85BDC9FD1C3A}</a:tableStyleId>
              </a:tblPr>
              <a:tblGrid>
                <a:gridCol w="790421">
                  <a:extLst>
                    <a:ext uri="{9D8B030D-6E8A-4147-A177-3AD203B41FA5}">
                      <a16:colId xmlns:a16="http://schemas.microsoft.com/office/drawing/2014/main" val="576414998"/>
                    </a:ext>
                  </a:extLst>
                </a:gridCol>
                <a:gridCol w="2338727">
                  <a:extLst>
                    <a:ext uri="{9D8B030D-6E8A-4147-A177-3AD203B41FA5}">
                      <a16:colId xmlns:a16="http://schemas.microsoft.com/office/drawing/2014/main" val="1810524701"/>
                    </a:ext>
                  </a:extLst>
                </a:gridCol>
                <a:gridCol w="6938690">
                  <a:extLst>
                    <a:ext uri="{9D8B030D-6E8A-4147-A177-3AD203B41FA5}">
                      <a16:colId xmlns:a16="http://schemas.microsoft.com/office/drawing/2014/main" val="2591107662"/>
                    </a:ext>
                  </a:extLst>
                </a:gridCol>
                <a:gridCol w="1352265">
                  <a:extLst>
                    <a:ext uri="{9D8B030D-6E8A-4147-A177-3AD203B41FA5}">
                      <a16:colId xmlns:a16="http://schemas.microsoft.com/office/drawing/2014/main" val="3439245315"/>
                    </a:ext>
                  </a:extLst>
                </a:gridCol>
              </a:tblGrid>
              <a:tr h="978459">
                <a:tc>
                  <a:txBody>
                    <a:bodyPr/>
                    <a:lstStyle/>
                    <a:p>
                      <a:pPr algn="ctr"/>
                      <a:r>
                        <a:rPr kumimoji="1" lang="en-US" altLang="ja-JP" sz="1600" b="0" dirty="0"/>
                        <a:t>No.</a:t>
                      </a:r>
                      <a:endParaRPr kumimoji="1" lang="ja-JP" altLang="en-US" sz="1600" b="0"/>
                    </a:p>
                  </a:txBody>
                  <a:tcPr anchor="ctr"/>
                </a:tc>
                <a:tc>
                  <a:txBody>
                    <a:bodyPr/>
                    <a:lstStyle/>
                    <a:p>
                      <a:pPr algn="ctr"/>
                      <a:r>
                        <a:rPr kumimoji="1" lang="ja-JP" altLang="en-US" sz="1600" b="0"/>
                        <a:t>用語</a:t>
                      </a:r>
                    </a:p>
                  </a:txBody>
                  <a:tcPr anchor="ctr"/>
                </a:tc>
                <a:tc>
                  <a:txBody>
                    <a:bodyPr/>
                    <a:lstStyle/>
                    <a:p>
                      <a:pPr algn="ctr"/>
                      <a:r>
                        <a:rPr kumimoji="1" lang="ja-JP" altLang="en-US" sz="1600" b="0"/>
                        <a:t>意味</a:t>
                      </a:r>
                    </a:p>
                  </a:txBody>
                  <a:tcPr anchor="ctr"/>
                </a:tc>
                <a:tc>
                  <a:txBody>
                    <a:bodyPr/>
                    <a:lstStyle/>
                    <a:p>
                      <a:pPr algn="ctr"/>
                      <a:r>
                        <a:rPr kumimoji="1" lang="ja-JP" altLang="en-US" sz="1600" b="0"/>
                        <a:t>備考</a:t>
                      </a:r>
                    </a:p>
                  </a:txBody>
                  <a:tcPr anchor="ctr"/>
                </a:tc>
                <a:extLst>
                  <a:ext uri="{0D108BD9-81ED-4DB2-BD59-A6C34878D82A}">
                    <a16:rowId xmlns:a16="http://schemas.microsoft.com/office/drawing/2014/main" val="1612099190"/>
                  </a:ext>
                </a:extLst>
              </a:tr>
              <a:tr h="1241899">
                <a:tc>
                  <a:txBody>
                    <a:bodyPr/>
                    <a:lstStyle/>
                    <a:p>
                      <a:pPr algn="ctr"/>
                      <a:r>
                        <a:rPr kumimoji="1" lang="en-US" altLang="ja-JP" sz="1600" b="0" dirty="0"/>
                        <a:t>1</a:t>
                      </a:r>
                      <a:endParaRPr kumimoji="1" lang="ja-JP" altLang="en-US" sz="1600" b="0"/>
                    </a:p>
                  </a:txBody>
                  <a:tcPr anchor="ctr"/>
                </a:tc>
                <a:tc>
                  <a:txBody>
                    <a:bodyPr/>
                    <a:lstStyle/>
                    <a:p>
                      <a:pPr algn="l"/>
                      <a:r>
                        <a:rPr kumimoji="1" lang="ja-JP" altLang="en-US" sz="1600" b="0" kern="1200">
                          <a:solidFill>
                            <a:schemeClr val="dk1"/>
                          </a:solidFill>
                          <a:effectLst/>
                          <a:latin typeface="+mn-lt"/>
                          <a:ea typeface="+mn-ea"/>
                          <a:cs typeface="+mn-cs"/>
                        </a:rPr>
                        <a:t>お気に入り</a:t>
                      </a:r>
                      <a:endParaRPr kumimoji="1" lang="ja-JP" altLang="en-US" sz="1600" b="0"/>
                    </a:p>
                  </a:txBody>
                  <a:tcPr anchor="ctr"/>
                </a:tc>
                <a:tc>
                  <a:txBody>
                    <a:bodyPr/>
                    <a:lstStyle/>
                    <a:p>
                      <a:pPr algn="l"/>
                      <a:r>
                        <a:rPr kumimoji="1" lang="ja-JP" altLang="en-US" sz="1600" b="0"/>
                        <a:t>気になった物件をリストで表示するためのボタン。</a:t>
                      </a:r>
                      <a:endParaRPr kumimoji="1" lang="en-US" altLang="ja-JP" sz="1600" b="0" dirty="0"/>
                    </a:p>
                    <a:p>
                      <a:pPr algn="l"/>
                      <a:r>
                        <a:rPr kumimoji="1" lang="ja-JP" altLang="en-US" sz="1600" b="0"/>
                        <a:t>一度クリックすると登録され、もう一度クリックすると削除される。</a:t>
                      </a:r>
                      <a:endParaRPr kumimoji="1" lang="en-US" altLang="ja-JP" sz="1600" b="0" dirty="0"/>
                    </a:p>
                    <a:p>
                      <a:pPr algn="l"/>
                      <a:r>
                        <a:rPr kumimoji="1" lang="ja-JP" altLang="en-US" sz="1600" b="0"/>
                        <a:t>アカウントごとにリストが用意されている。</a:t>
                      </a:r>
                    </a:p>
                  </a:txBody>
                  <a:tcPr anchor="ctr"/>
                </a:tc>
                <a:tc>
                  <a:txBody>
                    <a:bodyPr/>
                    <a:lstStyle/>
                    <a:p>
                      <a:pPr algn="ctr"/>
                      <a:r>
                        <a:rPr kumimoji="1" lang="en-US" altLang="ja-JP" sz="1600" b="0" dirty="0"/>
                        <a:t>-</a:t>
                      </a:r>
                      <a:endParaRPr kumimoji="1" lang="ja-JP" altLang="en-US" sz="1600" b="0"/>
                    </a:p>
                  </a:txBody>
                  <a:tcPr anchor="ctr"/>
                </a:tc>
                <a:extLst>
                  <a:ext uri="{0D108BD9-81ED-4DB2-BD59-A6C34878D82A}">
                    <a16:rowId xmlns:a16="http://schemas.microsoft.com/office/drawing/2014/main" val="4283060171"/>
                  </a:ext>
                </a:extLst>
              </a:tr>
              <a:tr h="1977840">
                <a:tc>
                  <a:txBody>
                    <a:bodyPr/>
                    <a:lstStyle/>
                    <a:p>
                      <a:pPr algn="ctr"/>
                      <a:r>
                        <a:rPr kumimoji="1" lang="en-US" altLang="ja-JP" sz="1600" b="0" dirty="0"/>
                        <a:t>2</a:t>
                      </a:r>
                      <a:endParaRPr kumimoji="1" lang="ja-JP" altLang="en-US" sz="1600" b="0"/>
                    </a:p>
                  </a:txBody>
                  <a:tcPr anchor="ctr"/>
                </a:tc>
                <a:tc>
                  <a:txBody>
                    <a:bodyPr/>
                    <a:lstStyle/>
                    <a:p>
                      <a:pPr algn="l"/>
                      <a:r>
                        <a:rPr kumimoji="1" lang="en-US" altLang="ja-JP" sz="1600" b="0" dirty="0"/>
                        <a:t>3D</a:t>
                      </a:r>
                      <a:r>
                        <a:rPr kumimoji="1" lang="ja-JP" altLang="en-US" sz="1600" b="0"/>
                        <a:t>内見</a:t>
                      </a:r>
                    </a:p>
                  </a:txBody>
                  <a:tcPr anchor="ctr"/>
                </a:tc>
                <a:tc>
                  <a:txBody>
                    <a:bodyPr/>
                    <a:lstStyle/>
                    <a:p>
                      <a:pPr algn="l"/>
                      <a:r>
                        <a:rPr kumimoji="1" lang="en-US" altLang="ja-JP" sz="1600" b="0" dirty="0"/>
                        <a:t>3D</a:t>
                      </a:r>
                      <a:r>
                        <a:rPr kumimoji="1" lang="ja-JP" altLang="en-US" sz="1600" b="0"/>
                        <a:t>で物件の内装を見れる。</a:t>
                      </a:r>
                      <a:endParaRPr kumimoji="1" lang="en-US" altLang="ja-JP" sz="1600" b="0" dirty="0"/>
                    </a:p>
                    <a:p>
                      <a:pPr algn="l"/>
                      <a:r>
                        <a:rPr kumimoji="1" lang="en-US" altLang="ja-JP" sz="1600" b="0" dirty="0"/>
                        <a:t>Web</a:t>
                      </a:r>
                      <a:r>
                        <a:rPr kumimoji="1" lang="ja-JP" altLang="en-US" sz="1600" b="0"/>
                        <a:t>ページ上にある</a:t>
                      </a:r>
                      <a:r>
                        <a:rPr kumimoji="1" lang="en-US" altLang="ja-JP" sz="1600" b="0" dirty="0"/>
                        <a:t>3D</a:t>
                      </a:r>
                      <a:r>
                        <a:rPr kumimoji="1" lang="ja-JP" altLang="en-US" sz="1600" b="0"/>
                        <a:t>内見ボタンをクリックすることで</a:t>
                      </a:r>
                      <a:r>
                        <a:rPr kumimoji="1" lang="en-US" altLang="ja-JP" sz="1600" b="0" dirty="0"/>
                        <a:t>3D</a:t>
                      </a:r>
                      <a:r>
                        <a:rPr kumimoji="1" lang="ja-JP" altLang="en-US" sz="1600" b="0"/>
                        <a:t>の部屋にアクセスができる。</a:t>
                      </a:r>
                      <a:endParaRPr kumimoji="1" lang="en-US" altLang="ja-JP" sz="1600" b="0" dirty="0"/>
                    </a:p>
                    <a:p>
                      <a:pPr algn="l"/>
                      <a:r>
                        <a:rPr kumimoji="1" lang="ja-JP" altLang="en-US" sz="1600" b="0"/>
                        <a:t>マウスをクリックしながら動かすことで周りを見渡すことができる。</a:t>
                      </a:r>
                      <a:endParaRPr kumimoji="1" lang="en-US" altLang="ja-JP" sz="1600" b="0" dirty="0"/>
                    </a:p>
                    <a:p>
                      <a:pPr algn="l"/>
                      <a:r>
                        <a:rPr kumimoji="1" lang="ja-JP" altLang="en-US" sz="1600" b="0"/>
                        <a:t>矢印キーで移動ができる。</a:t>
                      </a:r>
                    </a:p>
                  </a:txBody>
                  <a:tcPr anchor="ctr"/>
                </a:tc>
                <a:tc>
                  <a:txBody>
                    <a:bodyPr/>
                    <a:lstStyle/>
                    <a:p>
                      <a:pPr algn="ctr"/>
                      <a:r>
                        <a:rPr kumimoji="1" lang="en-US" altLang="ja-JP" sz="1600" b="0" dirty="0"/>
                        <a:t>-</a:t>
                      </a:r>
                      <a:endParaRPr kumimoji="1" lang="ja-JP" altLang="en-US" sz="1600" b="0"/>
                    </a:p>
                  </a:txBody>
                  <a:tcPr anchor="ctr"/>
                </a:tc>
                <a:extLst>
                  <a:ext uri="{0D108BD9-81ED-4DB2-BD59-A6C34878D82A}">
                    <a16:rowId xmlns:a16="http://schemas.microsoft.com/office/drawing/2014/main" val="1783475608"/>
                  </a:ext>
                </a:extLst>
              </a:tr>
            </a:tbl>
          </a:graphicData>
        </a:graphic>
      </p:graphicFrame>
    </p:spTree>
    <p:extLst>
      <p:ext uri="{BB962C8B-B14F-4D97-AF65-F5344CB8AC3E}">
        <p14:creationId xmlns:p14="http://schemas.microsoft.com/office/powerpoint/2010/main" val="17116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0"/>
            <a:ext cx="12191999"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80FBC993-D988-2446-9490-0FA2427EC3CD}"/>
              </a:ext>
            </a:extLst>
          </p:cNvPr>
          <p:cNvSpPr txBox="1"/>
          <p:nvPr/>
        </p:nvSpPr>
        <p:spPr>
          <a:xfrm>
            <a:off x="3394877" y="2828835"/>
            <a:ext cx="5402245" cy="1200329"/>
          </a:xfrm>
          <a:prstGeom prst="rect">
            <a:avLst/>
          </a:prstGeom>
          <a:noFill/>
        </p:spPr>
        <p:txBody>
          <a:bodyPr wrap="square" rtlCol="0" anchor="ctr">
            <a:spAutoFit/>
          </a:bodyPr>
          <a:lstStyle/>
          <a:p>
            <a:pPr algn="ctr"/>
            <a:r>
              <a:rPr kumimoji="1" lang="en-US" altLang="ja-JP" sz="7200" b="1" dirty="0">
                <a:solidFill>
                  <a:schemeClr val="bg1"/>
                </a:solidFill>
                <a:latin typeface="+mn-ea"/>
              </a:rPr>
              <a:t>1. </a:t>
            </a:r>
            <a:r>
              <a:rPr kumimoji="1" lang="ja-JP" altLang="en-US" sz="7200" b="1">
                <a:solidFill>
                  <a:schemeClr val="bg1"/>
                </a:solidFill>
                <a:latin typeface="+mn-ea"/>
              </a:rPr>
              <a:t>全体</a:t>
            </a:r>
          </a:p>
        </p:txBody>
      </p:sp>
    </p:spTree>
    <p:extLst>
      <p:ext uri="{BB962C8B-B14F-4D97-AF65-F5344CB8AC3E}">
        <p14:creationId xmlns:p14="http://schemas.microsoft.com/office/powerpoint/2010/main" val="120577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0" y="231"/>
            <a:ext cx="3814763"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483080" y="518301"/>
            <a:ext cx="2931633" cy="646331"/>
          </a:xfrm>
          <a:prstGeom prst="rect">
            <a:avLst/>
          </a:prstGeom>
          <a:noFill/>
        </p:spPr>
        <p:txBody>
          <a:bodyPr wrap="square" rtlCol="0" anchor="ctr">
            <a:spAutoFit/>
          </a:bodyPr>
          <a:lstStyle/>
          <a:p>
            <a:r>
              <a:rPr kumimoji="1" lang="en-US" altLang="ja-JP" sz="3600" b="1" dirty="0">
                <a:solidFill>
                  <a:schemeClr val="bg1"/>
                </a:solidFill>
                <a:latin typeface="+mn-ea"/>
              </a:rPr>
              <a:t>1-1 </a:t>
            </a:r>
            <a:r>
              <a:rPr kumimoji="1" lang="ja-JP" altLang="en-US" sz="3600" b="1">
                <a:solidFill>
                  <a:schemeClr val="bg1"/>
                </a:solidFill>
                <a:latin typeface="+mn-ea"/>
              </a:rPr>
              <a:t>背景</a:t>
            </a:r>
            <a:r>
              <a:rPr kumimoji="1" lang="en-US" altLang="ja-JP" sz="3600" b="1" dirty="0">
                <a:solidFill>
                  <a:schemeClr val="bg1"/>
                </a:solidFill>
                <a:latin typeface="+mn-ea"/>
              </a:rPr>
              <a:t> </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sp>
        <p:nvSpPr>
          <p:cNvPr id="42" name="テキスト ボックス 41">
            <a:extLst>
              <a:ext uri="{FF2B5EF4-FFF2-40B4-BE49-F238E27FC236}">
                <a16:creationId xmlns:a16="http://schemas.microsoft.com/office/drawing/2014/main" id="{1BF24CE3-C6BE-AE2F-E876-770315302404}"/>
              </a:ext>
            </a:extLst>
          </p:cNvPr>
          <p:cNvSpPr txBox="1"/>
          <p:nvPr/>
        </p:nvSpPr>
        <p:spPr>
          <a:xfrm>
            <a:off x="1266563" y="2164100"/>
            <a:ext cx="387925" cy="369332"/>
          </a:xfrm>
          <a:prstGeom prst="rect">
            <a:avLst/>
          </a:prstGeom>
          <a:noFill/>
        </p:spPr>
        <p:txBody>
          <a:bodyPr wrap="square" rtlCol="0">
            <a:spAutoFit/>
          </a:bodyPr>
          <a:lstStyle/>
          <a:p>
            <a:pPr algn="ctr"/>
            <a:endParaRPr kumimoji="1" lang="ja-JP" altLang="en-US" b="1">
              <a:solidFill>
                <a:srgbClr val="25313E"/>
              </a:solidFill>
              <a:latin typeface="+mn-ea"/>
            </a:endParaRPr>
          </a:p>
        </p:txBody>
      </p:sp>
      <p:sp>
        <p:nvSpPr>
          <p:cNvPr id="17" name="テキスト ボックス 16">
            <a:extLst>
              <a:ext uri="{FF2B5EF4-FFF2-40B4-BE49-F238E27FC236}">
                <a16:creationId xmlns:a16="http://schemas.microsoft.com/office/drawing/2014/main" id="{01DE0F49-3569-CF66-349E-21B915DE3D96}"/>
              </a:ext>
            </a:extLst>
          </p:cNvPr>
          <p:cNvSpPr txBox="1"/>
          <p:nvPr/>
        </p:nvSpPr>
        <p:spPr>
          <a:xfrm>
            <a:off x="441564" y="1868794"/>
            <a:ext cx="2931633" cy="2642455"/>
          </a:xfrm>
          <a:prstGeom prst="rect">
            <a:avLst/>
          </a:prstGeom>
          <a:noFill/>
        </p:spPr>
        <p:txBody>
          <a:bodyPr wrap="square" rtlCol="0">
            <a:spAutoFit/>
          </a:bodyPr>
          <a:lstStyle/>
          <a:p>
            <a:pPr>
              <a:lnSpc>
                <a:spcPct val="150000"/>
              </a:lnSpc>
            </a:pPr>
            <a:r>
              <a:rPr kumimoji="1" lang="ja-JP" altLang="en-US" sz="1600" b="1">
                <a:solidFill>
                  <a:schemeClr val="bg1"/>
                </a:solidFill>
                <a:latin typeface="+mn-ea"/>
              </a:rPr>
              <a:t>グラフの通り、在留外国人数は年々増加しています。</a:t>
            </a:r>
            <a:endParaRPr kumimoji="1" lang="en-US" altLang="ja-JP" sz="1600" b="1" dirty="0">
              <a:solidFill>
                <a:schemeClr val="bg1"/>
              </a:solidFill>
              <a:latin typeface="+mn-ea"/>
            </a:endParaRPr>
          </a:p>
          <a:p>
            <a:pPr>
              <a:lnSpc>
                <a:spcPct val="150000"/>
              </a:lnSpc>
            </a:pPr>
            <a:endParaRPr lang="en-US" altLang="ja-JP" sz="1600" b="1" dirty="0">
              <a:solidFill>
                <a:schemeClr val="bg1"/>
              </a:solidFill>
              <a:latin typeface="+mn-ea"/>
            </a:endParaRPr>
          </a:p>
          <a:p>
            <a:pPr>
              <a:lnSpc>
                <a:spcPct val="150000"/>
              </a:lnSpc>
            </a:pPr>
            <a:r>
              <a:rPr lang="ja-JP" altLang="en-US" sz="1600" b="1">
                <a:solidFill>
                  <a:schemeClr val="bg1"/>
                </a:solidFill>
                <a:latin typeface="+mn-ea"/>
              </a:rPr>
              <a:t>そこで外国人も使用しやすいユニークな不動産産業の需要がこれから高まるのではないかと考えた。</a:t>
            </a:r>
            <a:endParaRPr lang="en-US" altLang="ja-JP" sz="1600" b="1" dirty="0">
              <a:solidFill>
                <a:schemeClr val="bg1"/>
              </a:solidFill>
              <a:latin typeface="+mn-ea"/>
            </a:endParaRPr>
          </a:p>
        </p:txBody>
      </p:sp>
      <p:pic>
        <p:nvPicPr>
          <p:cNvPr id="23" name="図 22">
            <a:extLst>
              <a:ext uri="{FF2B5EF4-FFF2-40B4-BE49-F238E27FC236}">
                <a16:creationId xmlns:a16="http://schemas.microsoft.com/office/drawing/2014/main" id="{C65A86D0-5DF7-F3BA-4C59-CFD2069D576A}"/>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2222" y="1476394"/>
            <a:ext cx="7795173" cy="3587658"/>
          </a:xfrm>
          <a:prstGeom prst="rect">
            <a:avLst/>
          </a:prstGeom>
          <a:noFill/>
          <a:ln>
            <a:noFill/>
          </a:ln>
        </p:spPr>
      </p:pic>
      <p:cxnSp>
        <p:nvCxnSpPr>
          <p:cNvPr id="32" name="直線コネクタ 31">
            <a:extLst>
              <a:ext uri="{FF2B5EF4-FFF2-40B4-BE49-F238E27FC236}">
                <a16:creationId xmlns:a16="http://schemas.microsoft.com/office/drawing/2014/main" id="{B5D4E643-F789-E823-9CF2-337287C8BD8F}"/>
              </a:ext>
            </a:extLst>
          </p:cNvPr>
          <p:cNvCxnSpPr/>
          <p:nvPr/>
        </p:nvCxnSpPr>
        <p:spPr>
          <a:xfrm>
            <a:off x="567516" y="1390667"/>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445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4806555"/>
            <a:ext cx="12192000" cy="15720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2931633" cy="646331"/>
          </a:xfrm>
          <a:prstGeom prst="rect">
            <a:avLst/>
          </a:prstGeom>
          <a:noFill/>
        </p:spPr>
        <p:txBody>
          <a:bodyPr wrap="square" rtlCol="0" anchor="ctr">
            <a:spAutoFit/>
          </a:bodyPr>
          <a:lstStyle/>
          <a:p>
            <a:r>
              <a:rPr kumimoji="1" lang="en-US" altLang="ja-JP" sz="3600" b="1" dirty="0">
                <a:solidFill>
                  <a:schemeClr val="bg1"/>
                </a:solidFill>
                <a:latin typeface="+mn-ea"/>
              </a:rPr>
              <a:t>1-2 </a:t>
            </a:r>
            <a:r>
              <a:rPr lang="ja-JP" altLang="en-US" sz="3600" b="1">
                <a:solidFill>
                  <a:schemeClr val="bg1"/>
                </a:solidFill>
                <a:latin typeface="+mn-ea"/>
              </a:rPr>
              <a:t>問題点</a:t>
            </a:r>
            <a:r>
              <a:rPr kumimoji="1" lang="en-US" altLang="ja-JP" sz="3600" b="1" dirty="0">
                <a:solidFill>
                  <a:schemeClr val="bg1"/>
                </a:solidFill>
                <a:latin typeface="+mn-ea"/>
              </a:rPr>
              <a:t> </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sp>
        <p:nvSpPr>
          <p:cNvPr id="17" name="テキスト ボックス 16">
            <a:extLst>
              <a:ext uri="{FF2B5EF4-FFF2-40B4-BE49-F238E27FC236}">
                <a16:creationId xmlns:a16="http://schemas.microsoft.com/office/drawing/2014/main" id="{01DE0F49-3569-CF66-349E-21B915DE3D96}"/>
              </a:ext>
            </a:extLst>
          </p:cNvPr>
          <p:cNvSpPr txBox="1"/>
          <p:nvPr/>
        </p:nvSpPr>
        <p:spPr>
          <a:xfrm>
            <a:off x="1019596" y="2311722"/>
            <a:ext cx="3685139" cy="1165127"/>
          </a:xfrm>
          <a:prstGeom prst="rect">
            <a:avLst/>
          </a:prstGeom>
          <a:noFill/>
        </p:spPr>
        <p:txBody>
          <a:bodyPr wrap="square" rtlCol="0">
            <a:spAutoFit/>
          </a:bodyPr>
          <a:lstStyle/>
          <a:p>
            <a:pPr>
              <a:lnSpc>
                <a:spcPct val="150000"/>
              </a:lnSpc>
            </a:pPr>
            <a:r>
              <a:rPr lang="ja-JP" altLang="en-US" sz="1600" b="1">
                <a:solidFill>
                  <a:srgbClr val="25313E"/>
                </a:solidFill>
                <a:latin typeface="+mn-ea"/>
              </a:rPr>
              <a:t>コミュニティを形成する等</a:t>
            </a:r>
            <a:endParaRPr lang="en-US" altLang="ja-JP" sz="1600" b="1" dirty="0">
              <a:solidFill>
                <a:srgbClr val="25313E"/>
              </a:solidFill>
              <a:latin typeface="+mn-ea"/>
            </a:endParaRPr>
          </a:p>
          <a:p>
            <a:pPr>
              <a:lnSpc>
                <a:spcPct val="150000"/>
              </a:lnSpc>
            </a:pPr>
            <a:r>
              <a:rPr lang="ja-JP" altLang="en-US" sz="1600" b="1">
                <a:solidFill>
                  <a:srgbClr val="25313E"/>
                </a:solidFill>
                <a:latin typeface="+mn-ea"/>
              </a:rPr>
              <a:t>人間関係を築きやすい環境を形成する必要がある。</a:t>
            </a:r>
            <a:endParaRPr lang="en-US" altLang="ja-JP" sz="1600" b="1" dirty="0">
              <a:solidFill>
                <a:srgbClr val="25313E"/>
              </a:solidFill>
              <a:latin typeface="+mn-ea"/>
            </a:endParaRPr>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 name="グループ化 3">
            <a:extLst>
              <a:ext uri="{FF2B5EF4-FFF2-40B4-BE49-F238E27FC236}">
                <a16:creationId xmlns:a16="http://schemas.microsoft.com/office/drawing/2014/main" id="{D10CEA7C-C7FA-4F48-FD9F-4F9F8D156083}"/>
              </a:ext>
            </a:extLst>
          </p:cNvPr>
          <p:cNvGrpSpPr/>
          <p:nvPr/>
        </p:nvGrpSpPr>
        <p:grpSpPr>
          <a:xfrm>
            <a:off x="6853318" y="836231"/>
            <a:ext cx="861386" cy="742574"/>
            <a:chOff x="1765125" y="1268361"/>
            <a:chExt cx="861386" cy="742574"/>
          </a:xfrm>
        </p:grpSpPr>
        <p:sp>
          <p:nvSpPr>
            <p:cNvPr id="2" name="六角形 1">
              <a:extLst>
                <a:ext uri="{FF2B5EF4-FFF2-40B4-BE49-F238E27FC236}">
                  <a16:creationId xmlns:a16="http://schemas.microsoft.com/office/drawing/2014/main" id="{BF62977E-60EB-8B3C-AEF9-0B11ED20B82F}"/>
                </a:ext>
              </a:extLst>
            </p:cNvPr>
            <p:cNvSpPr/>
            <p:nvPr/>
          </p:nvSpPr>
          <p:spPr>
            <a:xfrm>
              <a:off x="1765125" y="1268361"/>
              <a:ext cx="861386" cy="742574"/>
            </a:xfrm>
            <a:prstGeom prst="hexagon">
              <a:avLst/>
            </a:prstGeom>
            <a:solidFill>
              <a:srgbClr val="156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CBAD0AB-C01F-6F26-5975-EE2C89FC6745}"/>
                </a:ext>
              </a:extLst>
            </p:cNvPr>
            <p:cNvSpPr txBox="1"/>
            <p:nvPr/>
          </p:nvSpPr>
          <p:spPr>
            <a:xfrm>
              <a:off x="1783822" y="1362008"/>
              <a:ext cx="842689" cy="584775"/>
            </a:xfrm>
            <a:prstGeom prst="rect">
              <a:avLst/>
            </a:prstGeom>
            <a:noFill/>
          </p:spPr>
          <p:txBody>
            <a:bodyPr wrap="square" rtlCol="0" anchor="ctr">
              <a:spAutoFit/>
            </a:bodyPr>
            <a:lstStyle/>
            <a:p>
              <a:pPr algn="ctr"/>
              <a:r>
                <a:rPr lang="en-US" altLang="ja-JP" sz="3200" b="1" dirty="0">
                  <a:solidFill>
                    <a:schemeClr val="bg1"/>
                  </a:solidFill>
                  <a:latin typeface="+mn-ea"/>
                </a:rPr>
                <a:t>2</a:t>
              </a:r>
              <a:endParaRPr kumimoji="1" lang="ja-JP" altLang="en-US" sz="2400" b="1">
                <a:solidFill>
                  <a:schemeClr val="bg1"/>
                </a:solidFill>
                <a:latin typeface="+mn-ea"/>
              </a:endParaRPr>
            </a:p>
          </p:txBody>
        </p:sp>
      </p:grpSp>
      <p:grpSp>
        <p:nvGrpSpPr>
          <p:cNvPr id="16" name="グループ化 15">
            <a:extLst>
              <a:ext uri="{FF2B5EF4-FFF2-40B4-BE49-F238E27FC236}">
                <a16:creationId xmlns:a16="http://schemas.microsoft.com/office/drawing/2014/main" id="{39EE845B-B5FC-F92C-C524-4FAF62BBE6BA}"/>
              </a:ext>
            </a:extLst>
          </p:cNvPr>
          <p:cNvGrpSpPr/>
          <p:nvPr/>
        </p:nvGrpSpPr>
        <p:grpSpPr>
          <a:xfrm>
            <a:off x="1132389" y="821484"/>
            <a:ext cx="861386" cy="742574"/>
            <a:chOff x="1765125" y="1268361"/>
            <a:chExt cx="861386" cy="742574"/>
          </a:xfrm>
        </p:grpSpPr>
        <p:sp>
          <p:nvSpPr>
            <p:cNvPr id="18" name="六角形 17">
              <a:extLst>
                <a:ext uri="{FF2B5EF4-FFF2-40B4-BE49-F238E27FC236}">
                  <a16:creationId xmlns:a16="http://schemas.microsoft.com/office/drawing/2014/main" id="{C8EBFD91-E257-38D8-49E1-63619A18EEF0}"/>
                </a:ext>
              </a:extLst>
            </p:cNvPr>
            <p:cNvSpPr/>
            <p:nvPr/>
          </p:nvSpPr>
          <p:spPr>
            <a:xfrm>
              <a:off x="1765125" y="1268361"/>
              <a:ext cx="861386" cy="742574"/>
            </a:xfrm>
            <a:prstGeom prst="hexagon">
              <a:avLst/>
            </a:prstGeom>
            <a:solidFill>
              <a:srgbClr val="156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C405347-FF99-5D32-F681-FAF98DCF6166}"/>
                </a:ext>
              </a:extLst>
            </p:cNvPr>
            <p:cNvSpPr txBox="1"/>
            <p:nvPr/>
          </p:nvSpPr>
          <p:spPr>
            <a:xfrm>
              <a:off x="1783822" y="1362008"/>
              <a:ext cx="842689" cy="584775"/>
            </a:xfrm>
            <a:prstGeom prst="rect">
              <a:avLst/>
            </a:prstGeom>
            <a:noFill/>
          </p:spPr>
          <p:txBody>
            <a:bodyPr wrap="square" rtlCol="0" anchor="ctr">
              <a:spAutoFit/>
            </a:bodyPr>
            <a:lstStyle/>
            <a:p>
              <a:pPr algn="ctr"/>
              <a:r>
                <a:rPr kumimoji="1" lang="en-US" altLang="ja-JP" sz="3200" b="1" dirty="0">
                  <a:solidFill>
                    <a:schemeClr val="bg1"/>
                  </a:solidFill>
                  <a:latin typeface="+mn-ea"/>
                </a:rPr>
                <a:t>1</a:t>
              </a:r>
              <a:endParaRPr kumimoji="1" lang="ja-JP" altLang="en-US" sz="2400" b="1">
                <a:solidFill>
                  <a:schemeClr val="bg1"/>
                </a:solidFill>
                <a:latin typeface="+mn-ea"/>
              </a:endParaRPr>
            </a:p>
          </p:txBody>
        </p:sp>
      </p:grpSp>
      <p:sp>
        <p:nvSpPr>
          <p:cNvPr id="21" name="テキスト ボックス 20">
            <a:extLst>
              <a:ext uri="{FF2B5EF4-FFF2-40B4-BE49-F238E27FC236}">
                <a16:creationId xmlns:a16="http://schemas.microsoft.com/office/drawing/2014/main" id="{4693DE0A-263A-30AD-EC28-5FD8AF92C836}"/>
              </a:ext>
            </a:extLst>
          </p:cNvPr>
          <p:cNvSpPr txBox="1"/>
          <p:nvPr/>
        </p:nvSpPr>
        <p:spPr>
          <a:xfrm>
            <a:off x="1019596" y="1609034"/>
            <a:ext cx="3685139" cy="593560"/>
          </a:xfrm>
          <a:prstGeom prst="rect">
            <a:avLst/>
          </a:prstGeom>
          <a:noFill/>
        </p:spPr>
        <p:txBody>
          <a:bodyPr wrap="square" rtlCol="0">
            <a:spAutoFit/>
          </a:bodyPr>
          <a:lstStyle/>
          <a:p>
            <a:pPr>
              <a:lnSpc>
                <a:spcPct val="150000"/>
              </a:lnSpc>
            </a:pPr>
            <a:r>
              <a:rPr lang="ja-JP" altLang="en-US" sz="2400" b="1">
                <a:solidFill>
                  <a:srgbClr val="25313E"/>
                </a:solidFill>
                <a:latin typeface="+mn-ea"/>
              </a:rPr>
              <a:t>コミュニケーションの壁</a:t>
            </a:r>
            <a:endParaRPr lang="en-US" altLang="ja-JP" sz="2000" b="1" dirty="0">
              <a:solidFill>
                <a:srgbClr val="25313E"/>
              </a:solidFill>
              <a:latin typeface="+mn-ea"/>
            </a:endParaRPr>
          </a:p>
        </p:txBody>
      </p:sp>
      <p:sp>
        <p:nvSpPr>
          <p:cNvPr id="22" name="テキスト ボックス 21">
            <a:extLst>
              <a:ext uri="{FF2B5EF4-FFF2-40B4-BE49-F238E27FC236}">
                <a16:creationId xmlns:a16="http://schemas.microsoft.com/office/drawing/2014/main" id="{3F05640B-7D45-B5E3-B43D-5F35BFC80AE5}"/>
              </a:ext>
            </a:extLst>
          </p:cNvPr>
          <p:cNvSpPr txBox="1"/>
          <p:nvPr/>
        </p:nvSpPr>
        <p:spPr>
          <a:xfrm>
            <a:off x="6872015" y="2315012"/>
            <a:ext cx="3685139" cy="795795"/>
          </a:xfrm>
          <a:prstGeom prst="rect">
            <a:avLst/>
          </a:prstGeom>
          <a:noFill/>
        </p:spPr>
        <p:txBody>
          <a:bodyPr wrap="square" rtlCol="0">
            <a:spAutoFit/>
          </a:bodyPr>
          <a:lstStyle/>
          <a:p>
            <a:pPr>
              <a:lnSpc>
                <a:spcPct val="150000"/>
              </a:lnSpc>
            </a:pPr>
            <a:r>
              <a:rPr lang="ja-JP" altLang="en-US" sz="1600" b="1">
                <a:solidFill>
                  <a:srgbClr val="25313E"/>
                </a:solidFill>
                <a:latin typeface="+mn-ea"/>
              </a:rPr>
              <a:t>他言語に対応し、多くの人が簡単に利用できるサイトにする必要がある</a:t>
            </a:r>
            <a:endParaRPr lang="en-US" altLang="ja-JP" sz="1600" b="1" dirty="0">
              <a:solidFill>
                <a:srgbClr val="25313E"/>
              </a:solidFill>
              <a:latin typeface="+mn-ea"/>
            </a:endParaRPr>
          </a:p>
        </p:txBody>
      </p:sp>
      <p:sp>
        <p:nvSpPr>
          <p:cNvPr id="24" name="テキスト ボックス 23">
            <a:extLst>
              <a:ext uri="{FF2B5EF4-FFF2-40B4-BE49-F238E27FC236}">
                <a16:creationId xmlns:a16="http://schemas.microsoft.com/office/drawing/2014/main" id="{60942712-1692-58FF-C326-E4FA3DB8A922}"/>
              </a:ext>
            </a:extLst>
          </p:cNvPr>
          <p:cNvSpPr txBox="1"/>
          <p:nvPr/>
        </p:nvSpPr>
        <p:spPr>
          <a:xfrm>
            <a:off x="6872015" y="1612324"/>
            <a:ext cx="3685139" cy="593560"/>
          </a:xfrm>
          <a:prstGeom prst="rect">
            <a:avLst/>
          </a:prstGeom>
          <a:noFill/>
        </p:spPr>
        <p:txBody>
          <a:bodyPr wrap="square" rtlCol="0">
            <a:spAutoFit/>
          </a:bodyPr>
          <a:lstStyle/>
          <a:p>
            <a:pPr>
              <a:lnSpc>
                <a:spcPct val="150000"/>
              </a:lnSpc>
            </a:pPr>
            <a:r>
              <a:rPr lang="ja-JP" altLang="en-US" sz="2400" b="1">
                <a:solidFill>
                  <a:srgbClr val="25313E"/>
                </a:solidFill>
                <a:latin typeface="+mn-ea"/>
              </a:rPr>
              <a:t>増え続ける外国人</a:t>
            </a:r>
            <a:endParaRPr lang="en-US" altLang="ja-JP" sz="2000" b="1" dirty="0">
              <a:solidFill>
                <a:srgbClr val="25313E"/>
              </a:solidFill>
              <a:latin typeface="+mn-ea"/>
            </a:endParaRPr>
          </a:p>
        </p:txBody>
      </p:sp>
    </p:spTree>
    <p:extLst>
      <p:ext uri="{BB962C8B-B14F-4D97-AF65-F5344CB8AC3E}">
        <p14:creationId xmlns:p14="http://schemas.microsoft.com/office/powerpoint/2010/main" val="1755337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4806555"/>
            <a:ext cx="12192000" cy="15720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4180326" cy="646331"/>
          </a:xfrm>
          <a:prstGeom prst="rect">
            <a:avLst/>
          </a:prstGeom>
          <a:noFill/>
        </p:spPr>
        <p:txBody>
          <a:bodyPr wrap="square" rtlCol="0" anchor="ctr">
            <a:spAutoFit/>
          </a:bodyPr>
          <a:lstStyle/>
          <a:p>
            <a:r>
              <a:rPr kumimoji="1" lang="en-US" altLang="ja-JP" sz="3600" b="1" dirty="0">
                <a:solidFill>
                  <a:schemeClr val="bg1"/>
                </a:solidFill>
                <a:latin typeface="+mn-ea"/>
              </a:rPr>
              <a:t>1-3 </a:t>
            </a:r>
            <a:r>
              <a:rPr kumimoji="1" lang="ja-JP" altLang="en-US" sz="3600" b="1">
                <a:solidFill>
                  <a:schemeClr val="bg1"/>
                </a:solidFill>
                <a:latin typeface="+mn-ea"/>
              </a:rPr>
              <a:t>目的・目標</a:t>
            </a:r>
            <a:r>
              <a:rPr kumimoji="1" lang="en-US" altLang="ja-JP" sz="3600" b="1" dirty="0">
                <a:solidFill>
                  <a:schemeClr val="bg1"/>
                </a:solidFill>
                <a:latin typeface="+mn-ea"/>
              </a:rPr>
              <a:t> </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4693DE0A-263A-30AD-EC28-5FD8AF92C836}"/>
              </a:ext>
            </a:extLst>
          </p:cNvPr>
          <p:cNvSpPr txBox="1"/>
          <p:nvPr/>
        </p:nvSpPr>
        <p:spPr>
          <a:xfrm>
            <a:off x="1072801" y="1269050"/>
            <a:ext cx="10046398" cy="2159950"/>
          </a:xfrm>
          <a:prstGeom prst="rect">
            <a:avLst/>
          </a:prstGeom>
          <a:noFill/>
        </p:spPr>
        <p:txBody>
          <a:bodyPr wrap="square" rtlCol="0">
            <a:spAutoFit/>
          </a:bodyPr>
          <a:lstStyle/>
          <a:p>
            <a:pPr>
              <a:lnSpc>
                <a:spcPct val="200000"/>
              </a:lnSpc>
            </a:pPr>
            <a:r>
              <a:rPr lang="ja-JP" altLang="en-US" sz="3600" b="1">
                <a:solidFill>
                  <a:srgbClr val="25313E"/>
                </a:solidFill>
                <a:latin typeface="+mn-ea"/>
              </a:rPr>
              <a:t>個人の価値観に合ったコミュニティを形成し、</a:t>
            </a:r>
            <a:endParaRPr lang="en-US" altLang="ja-JP" sz="3600" b="1" dirty="0">
              <a:solidFill>
                <a:srgbClr val="25313E"/>
              </a:solidFill>
              <a:latin typeface="+mn-ea"/>
            </a:endParaRPr>
          </a:p>
          <a:p>
            <a:pPr>
              <a:lnSpc>
                <a:spcPct val="200000"/>
              </a:lnSpc>
            </a:pPr>
            <a:r>
              <a:rPr lang="ja-JP" altLang="en-US" sz="3600" b="1">
                <a:solidFill>
                  <a:srgbClr val="25313E"/>
                </a:solidFill>
                <a:latin typeface="+mn-ea"/>
              </a:rPr>
              <a:t>より快適で愉快な生活を提供する。</a:t>
            </a:r>
            <a:endParaRPr lang="en-US" altLang="ja-JP" sz="3200" b="1" dirty="0">
              <a:solidFill>
                <a:srgbClr val="25313E"/>
              </a:solidFill>
              <a:latin typeface="+mn-ea"/>
            </a:endParaRPr>
          </a:p>
        </p:txBody>
      </p:sp>
      <p:sp>
        <p:nvSpPr>
          <p:cNvPr id="8" name="正方形/長方形 7">
            <a:extLst>
              <a:ext uri="{FF2B5EF4-FFF2-40B4-BE49-F238E27FC236}">
                <a16:creationId xmlns:a16="http://schemas.microsoft.com/office/drawing/2014/main" id="{8A1EFB2A-D300-7ECE-0A11-79CBA40FEEA1}"/>
              </a:ext>
            </a:extLst>
          </p:cNvPr>
          <p:cNvSpPr/>
          <p:nvPr/>
        </p:nvSpPr>
        <p:spPr>
          <a:xfrm>
            <a:off x="391674" y="285612"/>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555282E-73BF-E15B-2634-5895D788764D}"/>
              </a:ext>
            </a:extLst>
          </p:cNvPr>
          <p:cNvSpPr txBox="1"/>
          <p:nvPr/>
        </p:nvSpPr>
        <p:spPr>
          <a:xfrm>
            <a:off x="604112" y="285613"/>
            <a:ext cx="958970" cy="523220"/>
          </a:xfrm>
          <a:prstGeom prst="rect">
            <a:avLst/>
          </a:prstGeom>
          <a:noFill/>
        </p:spPr>
        <p:txBody>
          <a:bodyPr wrap="square" rtlCol="0" anchor="ctr">
            <a:spAutoFit/>
          </a:bodyPr>
          <a:lstStyle/>
          <a:p>
            <a:r>
              <a:rPr lang="ja-JP" altLang="en-US" sz="2800" b="1">
                <a:solidFill>
                  <a:srgbClr val="25313E"/>
                </a:solidFill>
                <a:latin typeface="+mn-ea"/>
              </a:rPr>
              <a:t>目的</a:t>
            </a:r>
            <a:endParaRPr kumimoji="1" lang="ja-JP" altLang="en-US" sz="2800" b="1">
              <a:solidFill>
                <a:srgbClr val="25313E"/>
              </a:solidFill>
              <a:latin typeface="+mn-ea"/>
            </a:endParaRPr>
          </a:p>
        </p:txBody>
      </p:sp>
    </p:spTree>
    <p:extLst>
      <p:ext uri="{BB962C8B-B14F-4D97-AF65-F5344CB8AC3E}">
        <p14:creationId xmlns:p14="http://schemas.microsoft.com/office/powerpoint/2010/main" val="400229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4806555"/>
            <a:ext cx="12192000" cy="15720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5369046" cy="646331"/>
          </a:xfrm>
          <a:prstGeom prst="rect">
            <a:avLst/>
          </a:prstGeom>
          <a:noFill/>
        </p:spPr>
        <p:txBody>
          <a:bodyPr wrap="square" rtlCol="0" anchor="ctr">
            <a:spAutoFit/>
          </a:bodyPr>
          <a:lstStyle/>
          <a:p>
            <a:r>
              <a:rPr kumimoji="1" lang="en-US" altLang="ja-JP" sz="3600" b="1" dirty="0">
                <a:solidFill>
                  <a:schemeClr val="bg1"/>
                </a:solidFill>
                <a:latin typeface="+mn-ea"/>
              </a:rPr>
              <a:t>1-3 </a:t>
            </a:r>
            <a:r>
              <a:rPr kumimoji="1" lang="ja-JP" altLang="en-US" sz="3600" b="1">
                <a:solidFill>
                  <a:schemeClr val="bg1"/>
                </a:solidFill>
                <a:latin typeface="+mn-ea"/>
              </a:rPr>
              <a:t>目的・目標</a:t>
            </a:r>
            <a:r>
              <a:rPr kumimoji="1" lang="en-US" altLang="ja-JP" sz="3600" b="1" dirty="0">
                <a:solidFill>
                  <a:schemeClr val="bg1"/>
                </a:solidFill>
                <a:latin typeface="+mn-ea"/>
              </a:rPr>
              <a:t> </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sp>
        <p:nvSpPr>
          <p:cNvPr id="17" name="テキスト ボックス 16">
            <a:extLst>
              <a:ext uri="{FF2B5EF4-FFF2-40B4-BE49-F238E27FC236}">
                <a16:creationId xmlns:a16="http://schemas.microsoft.com/office/drawing/2014/main" id="{01DE0F49-3569-CF66-349E-21B915DE3D96}"/>
              </a:ext>
            </a:extLst>
          </p:cNvPr>
          <p:cNvSpPr txBox="1"/>
          <p:nvPr/>
        </p:nvSpPr>
        <p:spPr>
          <a:xfrm>
            <a:off x="1151085" y="2840136"/>
            <a:ext cx="4169365" cy="1534459"/>
          </a:xfrm>
          <a:prstGeom prst="rect">
            <a:avLst/>
          </a:prstGeom>
          <a:noFill/>
        </p:spPr>
        <p:txBody>
          <a:bodyPr wrap="square" rtlCol="0">
            <a:spAutoFit/>
          </a:bodyPr>
          <a:lstStyle/>
          <a:p>
            <a:pPr>
              <a:lnSpc>
                <a:spcPct val="150000"/>
              </a:lnSpc>
            </a:pPr>
            <a:r>
              <a:rPr lang="ja-JP" altLang="en-US" sz="1600" b="1">
                <a:solidFill>
                  <a:srgbClr val="25313E"/>
                </a:solidFill>
                <a:latin typeface="+mn-ea"/>
              </a:rPr>
              <a:t>自然と異文化コミュニケーションが増え、国際的に関わる機会が増加する。</a:t>
            </a:r>
            <a:endParaRPr lang="en-US" altLang="ja-JP" sz="1600" b="1" dirty="0">
              <a:solidFill>
                <a:srgbClr val="25313E"/>
              </a:solidFill>
              <a:latin typeface="+mn-ea"/>
            </a:endParaRPr>
          </a:p>
          <a:p>
            <a:pPr>
              <a:lnSpc>
                <a:spcPct val="150000"/>
              </a:lnSpc>
            </a:pPr>
            <a:r>
              <a:rPr lang="ja-JP" altLang="en-US" sz="1600" b="1">
                <a:solidFill>
                  <a:srgbClr val="25313E"/>
                </a:solidFill>
                <a:latin typeface="+mn-ea"/>
              </a:rPr>
              <a:t>よって異文化に対する理解が深まることが期待できる。</a:t>
            </a:r>
            <a:endParaRPr lang="en-US" altLang="ja-JP" sz="1600" b="1" dirty="0">
              <a:solidFill>
                <a:srgbClr val="25313E"/>
              </a:solidFill>
              <a:latin typeface="+mn-ea"/>
            </a:endParaRPr>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 name="グループ化 3">
            <a:extLst>
              <a:ext uri="{FF2B5EF4-FFF2-40B4-BE49-F238E27FC236}">
                <a16:creationId xmlns:a16="http://schemas.microsoft.com/office/drawing/2014/main" id="{D10CEA7C-C7FA-4F48-FD9F-4F9F8D156083}"/>
              </a:ext>
            </a:extLst>
          </p:cNvPr>
          <p:cNvGrpSpPr/>
          <p:nvPr/>
        </p:nvGrpSpPr>
        <p:grpSpPr>
          <a:xfrm>
            <a:off x="6727588" y="1361355"/>
            <a:ext cx="861386" cy="742574"/>
            <a:chOff x="1765125" y="1268361"/>
            <a:chExt cx="861386" cy="742574"/>
          </a:xfrm>
        </p:grpSpPr>
        <p:sp>
          <p:nvSpPr>
            <p:cNvPr id="2" name="六角形 1">
              <a:extLst>
                <a:ext uri="{FF2B5EF4-FFF2-40B4-BE49-F238E27FC236}">
                  <a16:creationId xmlns:a16="http://schemas.microsoft.com/office/drawing/2014/main" id="{BF62977E-60EB-8B3C-AEF9-0B11ED20B82F}"/>
                </a:ext>
              </a:extLst>
            </p:cNvPr>
            <p:cNvSpPr/>
            <p:nvPr/>
          </p:nvSpPr>
          <p:spPr>
            <a:xfrm>
              <a:off x="1765125" y="1268361"/>
              <a:ext cx="861386" cy="742574"/>
            </a:xfrm>
            <a:prstGeom prst="hexagon">
              <a:avLst/>
            </a:prstGeom>
            <a:solidFill>
              <a:srgbClr val="156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CBAD0AB-C01F-6F26-5975-EE2C89FC6745}"/>
                </a:ext>
              </a:extLst>
            </p:cNvPr>
            <p:cNvSpPr txBox="1"/>
            <p:nvPr/>
          </p:nvSpPr>
          <p:spPr>
            <a:xfrm>
              <a:off x="1783822" y="1362008"/>
              <a:ext cx="842689" cy="584775"/>
            </a:xfrm>
            <a:prstGeom prst="rect">
              <a:avLst/>
            </a:prstGeom>
            <a:noFill/>
          </p:spPr>
          <p:txBody>
            <a:bodyPr wrap="square" rtlCol="0" anchor="ctr">
              <a:spAutoFit/>
            </a:bodyPr>
            <a:lstStyle/>
            <a:p>
              <a:pPr algn="ctr"/>
              <a:r>
                <a:rPr lang="en-US" altLang="ja-JP" sz="3200" b="1" dirty="0">
                  <a:solidFill>
                    <a:schemeClr val="bg1"/>
                  </a:solidFill>
                  <a:latin typeface="+mn-ea"/>
                </a:rPr>
                <a:t>2</a:t>
              </a:r>
              <a:endParaRPr kumimoji="1" lang="ja-JP" altLang="en-US" sz="2400" b="1">
                <a:solidFill>
                  <a:schemeClr val="bg1"/>
                </a:solidFill>
                <a:latin typeface="+mn-ea"/>
              </a:endParaRPr>
            </a:p>
          </p:txBody>
        </p:sp>
      </p:grpSp>
      <p:grpSp>
        <p:nvGrpSpPr>
          <p:cNvPr id="16" name="グループ化 15">
            <a:extLst>
              <a:ext uri="{FF2B5EF4-FFF2-40B4-BE49-F238E27FC236}">
                <a16:creationId xmlns:a16="http://schemas.microsoft.com/office/drawing/2014/main" id="{39EE845B-B5FC-F92C-C524-4FAF62BBE6BA}"/>
              </a:ext>
            </a:extLst>
          </p:cNvPr>
          <p:cNvGrpSpPr/>
          <p:nvPr/>
        </p:nvGrpSpPr>
        <p:grpSpPr>
          <a:xfrm>
            <a:off x="1132389" y="1349898"/>
            <a:ext cx="861386" cy="742574"/>
            <a:chOff x="1765125" y="1268361"/>
            <a:chExt cx="861386" cy="742574"/>
          </a:xfrm>
        </p:grpSpPr>
        <p:sp>
          <p:nvSpPr>
            <p:cNvPr id="18" name="六角形 17">
              <a:extLst>
                <a:ext uri="{FF2B5EF4-FFF2-40B4-BE49-F238E27FC236}">
                  <a16:creationId xmlns:a16="http://schemas.microsoft.com/office/drawing/2014/main" id="{C8EBFD91-E257-38D8-49E1-63619A18EEF0}"/>
                </a:ext>
              </a:extLst>
            </p:cNvPr>
            <p:cNvSpPr/>
            <p:nvPr/>
          </p:nvSpPr>
          <p:spPr>
            <a:xfrm>
              <a:off x="1765125" y="1268361"/>
              <a:ext cx="861386" cy="742574"/>
            </a:xfrm>
            <a:prstGeom prst="hexagon">
              <a:avLst/>
            </a:prstGeom>
            <a:solidFill>
              <a:srgbClr val="156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C405347-FF99-5D32-F681-FAF98DCF6166}"/>
                </a:ext>
              </a:extLst>
            </p:cNvPr>
            <p:cNvSpPr txBox="1"/>
            <p:nvPr/>
          </p:nvSpPr>
          <p:spPr>
            <a:xfrm>
              <a:off x="1783822" y="1362008"/>
              <a:ext cx="842689" cy="584775"/>
            </a:xfrm>
            <a:prstGeom prst="rect">
              <a:avLst/>
            </a:prstGeom>
            <a:noFill/>
          </p:spPr>
          <p:txBody>
            <a:bodyPr wrap="square" rtlCol="0" anchor="ctr">
              <a:spAutoFit/>
            </a:bodyPr>
            <a:lstStyle/>
            <a:p>
              <a:pPr algn="ctr"/>
              <a:r>
                <a:rPr kumimoji="1" lang="en-US" altLang="ja-JP" sz="3200" b="1" dirty="0">
                  <a:solidFill>
                    <a:schemeClr val="bg1"/>
                  </a:solidFill>
                  <a:latin typeface="+mn-ea"/>
                </a:rPr>
                <a:t>1</a:t>
              </a:r>
              <a:endParaRPr kumimoji="1" lang="ja-JP" altLang="en-US" sz="2400" b="1">
                <a:solidFill>
                  <a:schemeClr val="bg1"/>
                </a:solidFill>
                <a:latin typeface="+mn-ea"/>
              </a:endParaRPr>
            </a:p>
          </p:txBody>
        </p:sp>
      </p:grpSp>
      <p:sp>
        <p:nvSpPr>
          <p:cNvPr id="21" name="テキスト ボックス 20">
            <a:extLst>
              <a:ext uri="{FF2B5EF4-FFF2-40B4-BE49-F238E27FC236}">
                <a16:creationId xmlns:a16="http://schemas.microsoft.com/office/drawing/2014/main" id="{4693DE0A-263A-30AD-EC28-5FD8AF92C836}"/>
              </a:ext>
            </a:extLst>
          </p:cNvPr>
          <p:cNvSpPr txBox="1"/>
          <p:nvPr/>
        </p:nvSpPr>
        <p:spPr>
          <a:xfrm>
            <a:off x="1151086" y="2149682"/>
            <a:ext cx="3685139" cy="593560"/>
          </a:xfrm>
          <a:prstGeom prst="rect">
            <a:avLst/>
          </a:prstGeom>
          <a:noFill/>
        </p:spPr>
        <p:txBody>
          <a:bodyPr wrap="square" rtlCol="0">
            <a:spAutoFit/>
          </a:bodyPr>
          <a:lstStyle/>
          <a:p>
            <a:pPr>
              <a:lnSpc>
                <a:spcPct val="150000"/>
              </a:lnSpc>
            </a:pPr>
            <a:r>
              <a:rPr lang="ja-JP" altLang="en-US" sz="2400" b="1">
                <a:solidFill>
                  <a:srgbClr val="25313E"/>
                </a:solidFill>
                <a:latin typeface="+mn-ea"/>
              </a:rPr>
              <a:t>国際交流の促進</a:t>
            </a:r>
            <a:endParaRPr lang="en-US" altLang="ja-JP" sz="2000" b="1" dirty="0">
              <a:solidFill>
                <a:srgbClr val="25313E"/>
              </a:solidFill>
              <a:latin typeface="+mn-ea"/>
            </a:endParaRPr>
          </a:p>
        </p:txBody>
      </p:sp>
      <p:sp>
        <p:nvSpPr>
          <p:cNvPr id="22" name="テキスト ボックス 21">
            <a:extLst>
              <a:ext uri="{FF2B5EF4-FFF2-40B4-BE49-F238E27FC236}">
                <a16:creationId xmlns:a16="http://schemas.microsoft.com/office/drawing/2014/main" id="{3F05640B-7D45-B5E3-B43D-5F35BFC80AE5}"/>
              </a:ext>
            </a:extLst>
          </p:cNvPr>
          <p:cNvSpPr txBox="1"/>
          <p:nvPr/>
        </p:nvSpPr>
        <p:spPr>
          <a:xfrm>
            <a:off x="6746285" y="2840136"/>
            <a:ext cx="4169365" cy="1165127"/>
          </a:xfrm>
          <a:prstGeom prst="rect">
            <a:avLst/>
          </a:prstGeom>
          <a:noFill/>
        </p:spPr>
        <p:txBody>
          <a:bodyPr wrap="square" rtlCol="0">
            <a:spAutoFit/>
          </a:bodyPr>
          <a:lstStyle/>
          <a:p>
            <a:pPr>
              <a:lnSpc>
                <a:spcPct val="150000"/>
              </a:lnSpc>
            </a:pPr>
            <a:r>
              <a:rPr lang="ja-JP" altLang="en-US" sz="1600" b="1">
                <a:solidFill>
                  <a:srgbClr val="25313E"/>
                </a:solidFill>
                <a:latin typeface="+mn-ea"/>
              </a:rPr>
              <a:t>個人の趣味や性格に合った物件を選択できることにより、様々な人と関わりやすい場ができる。</a:t>
            </a:r>
            <a:endParaRPr lang="en-US" altLang="ja-JP" sz="1600" b="1" dirty="0">
              <a:solidFill>
                <a:srgbClr val="25313E"/>
              </a:solidFill>
              <a:latin typeface="+mn-ea"/>
            </a:endParaRPr>
          </a:p>
        </p:txBody>
      </p:sp>
      <p:sp>
        <p:nvSpPr>
          <p:cNvPr id="24" name="テキスト ボックス 23">
            <a:extLst>
              <a:ext uri="{FF2B5EF4-FFF2-40B4-BE49-F238E27FC236}">
                <a16:creationId xmlns:a16="http://schemas.microsoft.com/office/drawing/2014/main" id="{60942712-1692-58FF-C326-E4FA3DB8A922}"/>
              </a:ext>
            </a:extLst>
          </p:cNvPr>
          <p:cNvSpPr txBox="1"/>
          <p:nvPr/>
        </p:nvSpPr>
        <p:spPr>
          <a:xfrm>
            <a:off x="6746285" y="2137448"/>
            <a:ext cx="4169365" cy="593560"/>
          </a:xfrm>
          <a:prstGeom prst="rect">
            <a:avLst/>
          </a:prstGeom>
          <a:noFill/>
        </p:spPr>
        <p:txBody>
          <a:bodyPr wrap="square" rtlCol="0">
            <a:spAutoFit/>
          </a:bodyPr>
          <a:lstStyle/>
          <a:p>
            <a:pPr>
              <a:lnSpc>
                <a:spcPct val="150000"/>
              </a:lnSpc>
            </a:pPr>
            <a:r>
              <a:rPr lang="ja-JP" altLang="en-US" sz="2400" b="1">
                <a:solidFill>
                  <a:srgbClr val="25313E"/>
                </a:solidFill>
                <a:latin typeface="+mn-ea"/>
              </a:rPr>
              <a:t>積極的なコミュニケーション</a:t>
            </a:r>
            <a:endParaRPr lang="en-US" altLang="ja-JP" sz="2000" b="1" dirty="0">
              <a:solidFill>
                <a:srgbClr val="25313E"/>
              </a:solidFill>
              <a:latin typeface="+mn-ea"/>
            </a:endParaRPr>
          </a:p>
        </p:txBody>
      </p:sp>
      <p:sp>
        <p:nvSpPr>
          <p:cNvPr id="5" name="正方形/長方形 4">
            <a:extLst>
              <a:ext uri="{FF2B5EF4-FFF2-40B4-BE49-F238E27FC236}">
                <a16:creationId xmlns:a16="http://schemas.microsoft.com/office/drawing/2014/main" id="{501D315A-DCB9-6167-04A9-2AE030B071AA}"/>
              </a:ext>
            </a:extLst>
          </p:cNvPr>
          <p:cNvSpPr/>
          <p:nvPr/>
        </p:nvSpPr>
        <p:spPr>
          <a:xfrm>
            <a:off x="391674" y="285612"/>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0368333-6DC7-E400-EC70-88C6EC5E0A6F}"/>
              </a:ext>
            </a:extLst>
          </p:cNvPr>
          <p:cNvSpPr txBox="1"/>
          <p:nvPr/>
        </p:nvSpPr>
        <p:spPr>
          <a:xfrm>
            <a:off x="604112" y="285613"/>
            <a:ext cx="4962298" cy="523220"/>
          </a:xfrm>
          <a:prstGeom prst="rect">
            <a:avLst/>
          </a:prstGeom>
          <a:noFill/>
        </p:spPr>
        <p:txBody>
          <a:bodyPr wrap="square" rtlCol="0" anchor="ctr">
            <a:spAutoFit/>
          </a:bodyPr>
          <a:lstStyle/>
          <a:p>
            <a:r>
              <a:rPr lang="ja-JP" altLang="en-US" sz="2800" b="1">
                <a:solidFill>
                  <a:srgbClr val="25313E"/>
                </a:solidFill>
                <a:latin typeface="+mn-ea"/>
              </a:rPr>
              <a:t>目的によって期待できる効果</a:t>
            </a:r>
            <a:endParaRPr kumimoji="1" lang="ja-JP" altLang="en-US" sz="2800" b="1">
              <a:solidFill>
                <a:srgbClr val="25313E"/>
              </a:solidFill>
              <a:latin typeface="+mn-ea"/>
            </a:endParaRPr>
          </a:p>
        </p:txBody>
      </p:sp>
    </p:spTree>
    <p:extLst>
      <p:ext uri="{BB962C8B-B14F-4D97-AF65-F5344CB8AC3E}">
        <p14:creationId xmlns:p14="http://schemas.microsoft.com/office/powerpoint/2010/main" val="155605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1" y="4806555"/>
            <a:ext cx="12192000" cy="15720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391674" y="5113472"/>
            <a:ext cx="5369046" cy="646331"/>
          </a:xfrm>
          <a:prstGeom prst="rect">
            <a:avLst/>
          </a:prstGeom>
          <a:noFill/>
        </p:spPr>
        <p:txBody>
          <a:bodyPr wrap="square" rtlCol="0" anchor="ctr">
            <a:spAutoFit/>
          </a:bodyPr>
          <a:lstStyle/>
          <a:p>
            <a:r>
              <a:rPr kumimoji="1" lang="en-US" altLang="ja-JP" sz="3600" b="1" dirty="0">
                <a:solidFill>
                  <a:schemeClr val="bg1"/>
                </a:solidFill>
                <a:latin typeface="+mn-ea"/>
              </a:rPr>
              <a:t>1-3 </a:t>
            </a:r>
            <a:r>
              <a:rPr kumimoji="1" lang="ja-JP" altLang="en-US" sz="3600" b="1">
                <a:solidFill>
                  <a:schemeClr val="bg1"/>
                </a:solidFill>
                <a:latin typeface="+mn-ea"/>
              </a:rPr>
              <a:t>目的・目標</a:t>
            </a:r>
            <a:r>
              <a:rPr kumimoji="1" lang="en-US" altLang="ja-JP" sz="3600" b="1" dirty="0">
                <a:solidFill>
                  <a:schemeClr val="bg1"/>
                </a:solidFill>
                <a:latin typeface="+mn-ea"/>
              </a:rPr>
              <a:t> </a:t>
            </a:r>
            <a:endParaRPr kumimoji="1" lang="ja-JP" altLang="en-US" sz="3600" b="1">
              <a:solidFill>
                <a:schemeClr val="bg1"/>
              </a:solidFill>
              <a:latin typeface="+mn-ea"/>
            </a:endParaRP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672760" y="4682586"/>
            <a:ext cx="184731" cy="369332"/>
          </a:xfrm>
          <a:prstGeom prst="rect">
            <a:avLst/>
          </a:prstGeom>
          <a:noFill/>
        </p:spPr>
        <p:txBody>
          <a:bodyPr wrap="none" rtlCol="0">
            <a:spAutoFit/>
          </a:bodyPr>
          <a:lstStyle/>
          <a:p>
            <a:endParaRPr kumimoji="1" lang="ja-JP" altLang="en-US"/>
          </a:p>
        </p:txBody>
      </p:sp>
      <p:sp>
        <p:nvSpPr>
          <p:cNvPr id="17" name="テキスト ボックス 16">
            <a:extLst>
              <a:ext uri="{FF2B5EF4-FFF2-40B4-BE49-F238E27FC236}">
                <a16:creationId xmlns:a16="http://schemas.microsoft.com/office/drawing/2014/main" id="{01DE0F49-3569-CF66-349E-21B915DE3D96}"/>
              </a:ext>
            </a:extLst>
          </p:cNvPr>
          <p:cNvSpPr txBox="1"/>
          <p:nvPr/>
        </p:nvSpPr>
        <p:spPr>
          <a:xfrm>
            <a:off x="1151085" y="2840136"/>
            <a:ext cx="4415325" cy="426463"/>
          </a:xfrm>
          <a:prstGeom prst="rect">
            <a:avLst/>
          </a:prstGeom>
          <a:noFill/>
        </p:spPr>
        <p:txBody>
          <a:bodyPr wrap="square" rtlCol="0">
            <a:spAutoFit/>
          </a:bodyPr>
          <a:lstStyle/>
          <a:p>
            <a:pPr>
              <a:lnSpc>
                <a:spcPct val="150000"/>
              </a:lnSpc>
            </a:pPr>
            <a:r>
              <a:rPr lang="ja-JP" altLang="en-US" sz="1600" b="1">
                <a:solidFill>
                  <a:srgbClr val="25313E"/>
                </a:solidFill>
                <a:latin typeface="+mn-ea"/>
              </a:rPr>
              <a:t>より多くのユーザに使用してもらうため</a:t>
            </a:r>
            <a:endParaRPr lang="en-US" altLang="ja-JP" sz="1600" b="1" dirty="0">
              <a:solidFill>
                <a:srgbClr val="25313E"/>
              </a:solidFill>
              <a:latin typeface="+mn-ea"/>
            </a:endParaRPr>
          </a:p>
        </p:txBody>
      </p:sp>
      <p:cxnSp>
        <p:nvCxnSpPr>
          <p:cNvPr id="32" name="直線コネクタ 31">
            <a:extLst>
              <a:ext uri="{FF2B5EF4-FFF2-40B4-BE49-F238E27FC236}">
                <a16:creationId xmlns:a16="http://schemas.microsoft.com/office/drawing/2014/main" id="{B5D4E643-F789-E823-9CF2-337287C8BD8F}"/>
              </a:ext>
            </a:extLst>
          </p:cNvPr>
          <p:cNvCxnSpPr/>
          <p:nvPr/>
        </p:nvCxnSpPr>
        <p:spPr>
          <a:xfrm>
            <a:off x="476110" y="5985838"/>
            <a:ext cx="1086972"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 name="グループ化 3">
            <a:extLst>
              <a:ext uri="{FF2B5EF4-FFF2-40B4-BE49-F238E27FC236}">
                <a16:creationId xmlns:a16="http://schemas.microsoft.com/office/drawing/2014/main" id="{D10CEA7C-C7FA-4F48-FD9F-4F9F8D156083}"/>
              </a:ext>
            </a:extLst>
          </p:cNvPr>
          <p:cNvGrpSpPr/>
          <p:nvPr/>
        </p:nvGrpSpPr>
        <p:grpSpPr>
          <a:xfrm>
            <a:off x="6727588" y="1361355"/>
            <a:ext cx="861386" cy="742574"/>
            <a:chOff x="1765125" y="1268361"/>
            <a:chExt cx="861386" cy="742574"/>
          </a:xfrm>
        </p:grpSpPr>
        <p:sp>
          <p:nvSpPr>
            <p:cNvPr id="2" name="六角形 1">
              <a:extLst>
                <a:ext uri="{FF2B5EF4-FFF2-40B4-BE49-F238E27FC236}">
                  <a16:creationId xmlns:a16="http://schemas.microsoft.com/office/drawing/2014/main" id="{BF62977E-60EB-8B3C-AEF9-0B11ED20B82F}"/>
                </a:ext>
              </a:extLst>
            </p:cNvPr>
            <p:cNvSpPr/>
            <p:nvPr/>
          </p:nvSpPr>
          <p:spPr>
            <a:xfrm>
              <a:off x="1765125" y="1268361"/>
              <a:ext cx="861386" cy="742574"/>
            </a:xfrm>
            <a:prstGeom prst="hexagon">
              <a:avLst/>
            </a:prstGeom>
            <a:solidFill>
              <a:srgbClr val="156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CBAD0AB-C01F-6F26-5975-EE2C89FC6745}"/>
                </a:ext>
              </a:extLst>
            </p:cNvPr>
            <p:cNvSpPr txBox="1"/>
            <p:nvPr/>
          </p:nvSpPr>
          <p:spPr>
            <a:xfrm>
              <a:off x="1783822" y="1362008"/>
              <a:ext cx="842689" cy="584775"/>
            </a:xfrm>
            <a:prstGeom prst="rect">
              <a:avLst/>
            </a:prstGeom>
            <a:noFill/>
          </p:spPr>
          <p:txBody>
            <a:bodyPr wrap="square" rtlCol="0" anchor="ctr">
              <a:spAutoFit/>
            </a:bodyPr>
            <a:lstStyle/>
            <a:p>
              <a:pPr algn="ctr"/>
              <a:r>
                <a:rPr lang="en-US" altLang="ja-JP" sz="3200" b="1" dirty="0">
                  <a:solidFill>
                    <a:schemeClr val="bg1"/>
                  </a:solidFill>
                  <a:latin typeface="+mn-ea"/>
                </a:rPr>
                <a:t>2</a:t>
              </a:r>
              <a:endParaRPr kumimoji="1" lang="ja-JP" altLang="en-US" sz="2400" b="1">
                <a:solidFill>
                  <a:schemeClr val="bg1"/>
                </a:solidFill>
                <a:latin typeface="+mn-ea"/>
              </a:endParaRPr>
            </a:p>
          </p:txBody>
        </p:sp>
      </p:grpSp>
      <p:grpSp>
        <p:nvGrpSpPr>
          <p:cNvPr id="16" name="グループ化 15">
            <a:extLst>
              <a:ext uri="{FF2B5EF4-FFF2-40B4-BE49-F238E27FC236}">
                <a16:creationId xmlns:a16="http://schemas.microsoft.com/office/drawing/2014/main" id="{39EE845B-B5FC-F92C-C524-4FAF62BBE6BA}"/>
              </a:ext>
            </a:extLst>
          </p:cNvPr>
          <p:cNvGrpSpPr/>
          <p:nvPr/>
        </p:nvGrpSpPr>
        <p:grpSpPr>
          <a:xfrm>
            <a:off x="1132389" y="1349898"/>
            <a:ext cx="861386" cy="742574"/>
            <a:chOff x="1765125" y="1268361"/>
            <a:chExt cx="861386" cy="742574"/>
          </a:xfrm>
        </p:grpSpPr>
        <p:sp>
          <p:nvSpPr>
            <p:cNvPr id="18" name="六角形 17">
              <a:extLst>
                <a:ext uri="{FF2B5EF4-FFF2-40B4-BE49-F238E27FC236}">
                  <a16:creationId xmlns:a16="http://schemas.microsoft.com/office/drawing/2014/main" id="{C8EBFD91-E257-38D8-49E1-63619A18EEF0}"/>
                </a:ext>
              </a:extLst>
            </p:cNvPr>
            <p:cNvSpPr/>
            <p:nvPr/>
          </p:nvSpPr>
          <p:spPr>
            <a:xfrm>
              <a:off x="1765125" y="1268361"/>
              <a:ext cx="861386" cy="742574"/>
            </a:xfrm>
            <a:prstGeom prst="hexagon">
              <a:avLst/>
            </a:prstGeom>
            <a:solidFill>
              <a:srgbClr val="156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C405347-FF99-5D32-F681-FAF98DCF6166}"/>
                </a:ext>
              </a:extLst>
            </p:cNvPr>
            <p:cNvSpPr txBox="1"/>
            <p:nvPr/>
          </p:nvSpPr>
          <p:spPr>
            <a:xfrm>
              <a:off x="1783822" y="1362008"/>
              <a:ext cx="842689" cy="584775"/>
            </a:xfrm>
            <a:prstGeom prst="rect">
              <a:avLst/>
            </a:prstGeom>
            <a:noFill/>
          </p:spPr>
          <p:txBody>
            <a:bodyPr wrap="square" rtlCol="0" anchor="ctr">
              <a:spAutoFit/>
            </a:bodyPr>
            <a:lstStyle/>
            <a:p>
              <a:pPr algn="ctr"/>
              <a:r>
                <a:rPr kumimoji="1" lang="en-US" altLang="ja-JP" sz="3200" b="1" dirty="0">
                  <a:solidFill>
                    <a:schemeClr val="bg1"/>
                  </a:solidFill>
                  <a:latin typeface="+mn-ea"/>
                </a:rPr>
                <a:t>1</a:t>
              </a:r>
              <a:endParaRPr kumimoji="1" lang="ja-JP" altLang="en-US" sz="2400" b="1">
                <a:solidFill>
                  <a:schemeClr val="bg1"/>
                </a:solidFill>
                <a:latin typeface="+mn-ea"/>
              </a:endParaRPr>
            </a:p>
          </p:txBody>
        </p:sp>
      </p:grpSp>
      <p:sp>
        <p:nvSpPr>
          <p:cNvPr id="21" name="テキスト ボックス 20">
            <a:extLst>
              <a:ext uri="{FF2B5EF4-FFF2-40B4-BE49-F238E27FC236}">
                <a16:creationId xmlns:a16="http://schemas.microsoft.com/office/drawing/2014/main" id="{4693DE0A-263A-30AD-EC28-5FD8AF92C836}"/>
              </a:ext>
            </a:extLst>
          </p:cNvPr>
          <p:cNvSpPr txBox="1"/>
          <p:nvPr/>
        </p:nvSpPr>
        <p:spPr>
          <a:xfrm>
            <a:off x="1151086" y="2149682"/>
            <a:ext cx="4294630" cy="593560"/>
          </a:xfrm>
          <a:prstGeom prst="rect">
            <a:avLst/>
          </a:prstGeom>
          <a:noFill/>
        </p:spPr>
        <p:txBody>
          <a:bodyPr wrap="square" rtlCol="0">
            <a:spAutoFit/>
          </a:bodyPr>
          <a:lstStyle/>
          <a:p>
            <a:pPr>
              <a:lnSpc>
                <a:spcPct val="150000"/>
              </a:lnSpc>
            </a:pPr>
            <a:r>
              <a:rPr lang="ja-JP" altLang="en-US" sz="2400" b="1">
                <a:solidFill>
                  <a:srgbClr val="25313E"/>
                </a:solidFill>
                <a:latin typeface="+mn-ea"/>
              </a:rPr>
              <a:t>ユーザに合わせた言語を対応</a:t>
            </a:r>
            <a:endParaRPr lang="en-US" altLang="ja-JP" sz="2000" b="1" dirty="0">
              <a:solidFill>
                <a:srgbClr val="25313E"/>
              </a:solidFill>
              <a:latin typeface="+mn-ea"/>
            </a:endParaRPr>
          </a:p>
        </p:txBody>
      </p:sp>
      <p:sp>
        <p:nvSpPr>
          <p:cNvPr id="22" name="テキスト ボックス 21">
            <a:extLst>
              <a:ext uri="{FF2B5EF4-FFF2-40B4-BE49-F238E27FC236}">
                <a16:creationId xmlns:a16="http://schemas.microsoft.com/office/drawing/2014/main" id="{3F05640B-7D45-B5E3-B43D-5F35BFC80AE5}"/>
              </a:ext>
            </a:extLst>
          </p:cNvPr>
          <p:cNvSpPr txBox="1"/>
          <p:nvPr/>
        </p:nvSpPr>
        <p:spPr>
          <a:xfrm>
            <a:off x="6746285" y="2840136"/>
            <a:ext cx="4415325" cy="426463"/>
          </a:xfrm>
          <a:prstGeom prst="rect">
            <a:avLst/>
          </a:prstGeom>
          <a:noFill/>
        </p:spPr>
        <p:txBody>
          <a:bodyPr wrap="square" rtlCol="0">
            <a:spAutoFit/>
          </a:bodyPr>
          <a:lstStyle/>
          <a:p>
            <a:pPr>
              <a:lnSpc>
                <a:spcPct val="150000"/>
              </a:lnSpc>
            </a:pPr>
            <a:r>
              <a:rPr lang="ja-JP" altLang="en-US" sz="1600" b="1">
                <a:solidFill>
                  <a:srgbClr val="25313E"/>
                </a:solidFill>
                <a:latin typeface="+mn-ea"/>
              </a:rPr>
              <a:t>使いやすさを重視したデザイン</a:t>
            </a:r>
            <a:endParaRPr lang="en-US" altLang="ja-JP" sz="1600" b="1" dirty="0">
              <a:solidFill>
                <a:srgbClr val="25313E"/>
              </a:solidFill>
              <a:latin typeface="+mn-ea"/>
            </a:endParaRPr>
          </a:p>
        </p:txBody>
      </p:sp>
      <p:sp>
        <p:nvSpPr>
          <p:cNvPr id="24" name="テキスト ボックス 23">
            <a:extLst>
              <a:ext uri="{FF2B5EF4-FFF2-40B4-BE49-F238E27FC236}">
                <a16:creationId xmlns:a16="http://schemas.microsoft.com/office/drawing/2014/main" id="{60942712-1692-58FF-C326-E4FA3DB8A922}"/>
              </a:ext>
            </a:extLst>
          </p:cNvPr>
          <p:cNvSpPr txBox="1"/>
          <p:nvPr/>
        </p:nvSpPr>
        <p:spPr>
          <a:xfrm>
            <a:off x="6746285" y="2137448"/>
            <a:ext cx="4637995" cy="593560"/>
          </a:xfrm>
          <a:prstGeom prst="rect">
            <a:avLst/>
          </a:prstGeom>
          <a:noFill/>
        </p:spPr>
        <p:txBody>
          <a:bodyPr wrap="square" rtlCol="0">
            <a:spAutoFit/>
          </a:bodyPr>
          <a:lstStyle/>
          <a:p>
            <a:pPr>
              <a:lnSpc>
                <a:spcPct val="150000"/>
              </a:lnSpc>
            </a:pPr>
            <a:r>
              <a:rPr lang="ja-JP" altLang="en-US" sz="2400" b="1">
                <a:solidFill>
                  <a:srgbClr val="25313E"/>
                </a:solidFill>
                <a:latin typeface="+mn-ea"/>
              </a:rPr>
              <a:t>利用しやすいかつシンプルな</a:t>
            </a:r>
            <a:r>
              <a:rPr lang="en-US" altLang="ja-JP" sz="2400" b="1" dirty="0">
                <a:solidFill>
                  <a:srgbClr val="25313E"/>
                </a:solidFill>
                <a:latin typeface="+mn-ea"/>
              </a:rPr>
              <a:t>UI</a:t>
            </a:r>
            <a:endParaRPr lang="en-US" altLang="ja-JP" sz="2000" b="1" dirty="0">
              <a:solidFill>
                <a:srgbClr val="25313E"/>
              </a:solidFill>
              <a:latin typeface="+mn-ea"/>
            </a:endParaRPr>
          </a:p>
        </p:txBody>
      </p:sp>
      <p:sp>
        <p:nvSpPr>
          <p:cNvPr id="5" name="正方形/長方形 4">
            <a:extLst>
              <a:ext uri="{FF2B5EF4-FFF2-40B4-BE49-F238E27FC236}">
                <a16:creationId xmlns:a16="http://schemas.microsoft.com/office/drawing/2014/main" id="{501D315A-DCB9-6167-04A9-2AE030B071AA}"/>
              </a:ext>
            </a:extLst>
          </p:cNvPr>
          <p:cNvSpPr/>
          <p:nvPr/>
        </p:nvSpPr>
        <p:spPr>
          <a:xfrm>
            <a:off x="391674" y="285612"/>
            <a:ext cx="212438" cy="5232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0368333-6DC7-E400-EC70-88C6EC5E0A6F}"/>
              </a:ext>
            </a:extLst>
          </p:cNvPr>
          <p:cNvSpPr txBox="1"/>
          <p:nvPr/>
        </p:nvSpPr>
        <p:spPr>
          <a:xfrm>
            <a:off x="604112" y="285613"/>
            <a:ext cx="4962298" cy="523220"/>
          </a:xfrm>
          <a:prstGeom prst="rect">
            <a:avLst/>
          </a:prstGeom>
          <a:noFill/>
        </p:spPr>
        <p:txBody>
          <a:bodyPr wrap="square" rtlCol="0" anchor="ctr">
            <a:spAutoFit/>
          </a:bodyPr>
          <a:lstStyle/>
          <a:p>
            <a:r>
              <a:rPr lang="ja-JP" altLang="en-US" sz="2800" b="1">
                <a:solidFill>
                  <a:srgbClr val="25313E"/>
                </a:solidFill>
                <a:latin typeface="+mn-ea"/>
              </a:rPr>
              <a:t>目標</a:t>
            </a:r>
            <a:endParaRPr kumimoji="1" lang="ja-JP" altLang="en-US" sz="2800" b="1">
              <a:solidFill>
                <a:srgbClr val="25313E"/>
              </a:solidFill>
              <a:latin typeface="+mn-ea"/>
            </a:endParaRPr>
          </a:p>
        </p:txBody>
      </p:sp>
    </p:spTree>
    <p:extLst>
      <p:ext uri="{BB962C8B-B14F-4D97-AF65-F5344CB8AC3E}">
        <p14:creationId xmlns:p14="http://schemas.microsoft.com/office/powerpoint/2010/main" val="338513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0F4F8F2E-7989-849E-94F7-82DBDBB9B256}"/>
              </a:ext>
            </a:extLst>
          </p:cNvPr>
          <p:cNvSpPr/>
          <p:nvPr/>
        </p:nvSpPr>
        <p:spPr>
          <a:xfrm>
            <a:off x="443346" y="519154"/>
            <a:ext cx="212438" cy="8108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F53DDB0-2A46-801A-AFBB-C07BD9E36D02}"/>
              </a:ext>
            </a:extLst>
          </p:cNvPr>
          <p:cNvSpPr txBox="1"/>
          <p:nvPr/>
        </p:nvSpPr>
        <p:spPr>
          <a:xfrm>
            <a:off x="750935" y="509096"/>
            <a:ext cx="5745343" cy="830997"/>
          </a:xfrm>
          <a:prstGeom prst="rect">
            <a:avLst/>
          </a:prstGeom>
          <a:noFill/>
        </p:spPr>
        <p:txBody>
          <a:bodyPr wrap="square" rtlCol="0" anchor="ctr">
            <a:spAutoFit/>
          </a:bodyPr>
          <a:lstStyle/>
          <a:p>
            <a:r>
              <a:rPr kumimoji="1" lang="en-US" altLang="ja-JP" sz="4800" b="1" dirty="0">
                <a:solidFill>
                  <a:srgbClr val="156082"/>
                </a:solidFill>
                <a:latin typeface="+mn-ea"/>
              </a:rPr>
              <a:t>1-4 </a:t>
            </a:r>
            <a:r>
              <a:rPr kumimoji="1" lang="ja-JP" altLang="en-US" sz="4800" b="1">
                <a:solidFill>
                  <a:srgbClr val="25313E"/>
                </a:solidFill>
                <a:latin typeface="+mn-ea"/>
              </a:rPr>
              <a:t>システム概要</a:t>
            </a:r>
          </a:p>
        </p:txBody>
      </p:sp>
      <p:sp>
        <p:nvSpPr>
          <p:cNvPr id="19" name="テキスト ボックス 18">
            <a:extLst>
              <a:ext uri="{FF2B5EF4-FFF2-40B4-BE49-F238E27FC236}">
                <a16:creationId xmlns:a16="http://schemas.microsoft.com/office/drawing/2014/main" id="{B9E0B895-3A79-D0DB-9F26-F8498FB61552}"/>
              </a:ext>
            </a:extLst>
          </p:cNvPr>
          <p:cNvSpPr txBox="1"/>
          <p:nvPr/>
        </p:nvSpPr>
        <p:spPr>
          <a:xfrm>
            <a:off x="1969619" y="4691730"/>
            <a:ext cx="184731" cy="369332"/>
          </a:xfrm>
          <a:prstGeom prst="rect">
            <a:avLst/>
          </a:prstGeom>
          <a:noFill/>
        </p:spPr>
        <p:txBody>
          <a:bodyPr wrap="none" rtlCol="0">
            <a:spAutoFit/>
          </a:bodyPr>
          <a:lstStyle/>
          <a:p>
            <a:endParaRPr kumimoji="1" lang="ja-JP" altLang="en-US"/>
          </a:p>
        </p:txBody>
      </p:sp>
      <p:grpSp>
        <p:nvGrpSpPr>
          <p:cNvPr id="29" name="グループ化 28">
            <a:extLst>
              <a:ext uri="{FF2B5EF4-FFF2-40B4-BE49-F238E27FC236}">
                <a16:creationId xmlns:a16="http://schemas.microsoft.com/office/drawing/2014/main" id="{5E5371BF-2D78-ED46-EC93-8DC618D5DAC5}"/>
              </a:ext>
            </a:extLst>
          </p:cNvPr>
          <p:cNvGrpSpPr/>
          <p:nvPr/>
        </p:nvGrpSpPr>
        <p:grpSpPr>
          <a:xfrm>
            <a:off x="1774878" y="2357910"/>
            <a:ext cx="1492234" cy="1492234"/>
            <a:chOff x="1212716" y="1859239"/>
            <a:chExt cx="2429164" cy="2429164"/>
          </a:xfrm>
        </p:grpSpPr>
        <p:sp>
          <p:nvSpPr>
            <p:cNvPr id="26" name="円/楕円 25">
              <a:extLst>
                <a:ext uri="{FF2B5EF4-FFF2-40B4-BE49-F238E27FC236}">
                  <a16:creationId xmlns:a16="http://schemas.microsoft.com/office/drawing/2014/main" id="{97C23FAB-0191-8803-A465-6E72362373D8}"/>
                </a:ext>
              </a:extLst>
            </p:cNvPr>
            <p:cNvSpPr/>
            <p:nvPr/>
          </p:nvSpPr>
          <p:spPr>
            <a:xfrm>
              <a:off x="1212716" y="1859239"/>
              <a:ext cx="2429164" cy="24291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Freeform 2585">
              <a:extLst>
                <a:ext uri="{FF2B5EF4-FFF2-40B4-BE49-F238E27FC236}">
                  <a16:creationId xmlns:a16="http://schemas.microsoft.com/office/drawing/2014/main" id="{9A86AA38-C21B-F3E1-91F1-2199CB968CF9}"/>
                </a:ext>
              </a:extLst>
            </p:cNvPr>
            <p:cNvSpPr>
              <a:spLocks noEditPoints="1"/>
            </p:cNvSpPr>
            <p:nvPr/>
          </p:nvSpPr>
          <p:spPr bwMode="auto">
            <a:xfrm>
              <a:off x="1776259" y="2424109"/>
              <a:ext cx="1302079" cy="1302079"/>
            </a:xfrm>
            <a:custGeom>
              <a:avLst/>
              <a:gdLst>
                <a:gd name="T0" fmla="*/ 64 w 128"/>
                <a:gd name="T1" fmla="*/ 15 h 128"/>
                <a:gd name="T2" fmla="*/ 81 w 128"/>
                <a:gd name="T3" fmla="*/ 32 h 128"/>
                <a:gd name="T4" fmla="*/ 64 w 128"/>
                <a:gd name="T5" fmla="*/ 49 h 128"/>
                <a:gd name="T6" fmla="*/ 47 w 128"/>
                <a:gd name="T7" fmla="*/ 32 h 128"/>
                <a:gd name="T8" fmla="*/ 64 w 128"/>
                <a:gd name="T9" fmla="*/ 15 h 128"/>
                <a:gd name="T10" fmla="*/ 64 w 128"/>
                <a:gd name="T11" fmla="*/ 87 h 128"/>
                <a:gd name="T12" fmla="*/ 113 w 128"/>
                <a:gd name="T13" fmla="*/ 104 h 128"/>
                <a:gd name="T14" fmla="*/ 113 w 128"/>
                <a:gd name="T15" fmla="*/ 113 h 128"/>
                <a:gd name="T16" fmla="*/ 15 w 128"/>
                <a:gd name="T17" fmla="*/ 113 h 128"/>
                <a:gd name="T18" fmla="*/ 15 w 128"/>
                <a:gd name="T19" fmla="*/ 104 h 128"/>
                <a:gd name="T20" fmla="*/ 64 w 128"/>
                <a:gd name="T21" fmla="*/ 87 h 128"/>
                <a:gd name="T22" fmla="*/ 64 w 128"/>
                <a:gd name="T23" fmla="*/ 0 h 128"/>
                <a:gd name="T24" fmla="*/ 32 w 128"/>
                <a:gd name="T25" fmla="*/ 32 h 128"/>
                <a:gd name="T26" fmla="*/ 64 w 128"/>
                <a:gd name="T27" fmla="*/ 64 h 128"/>
                <a:gd name="T28" fmla="*/ 96 w 128"/>
                <a:gd name="T29" fmla="*/ 32 h 128"/>
                <a:gd name="T30" fmla="*/ 64 w 128"/>
                <a:gd name="T31" fmla="*/ 0 h 128"/>
                <a:gd name="T32" fmla="*/ 64 w 128"/>
                <a:gd name="T33" fmla="*/ 72 h 128"/>
                <a:gd name="T34" fmla="*/ 0 w 128"/>
                <a:gd name="T35" fmla="*/ 104 h 128"/>
                <a:gd name="T36" fmla="*/ 0 w 128"/>
                <a:gd name="T37" fmla="*/ 128 h 128"/>
                <a:gd name="T38" fmla="*/ 128 w 128"/>
                <a:gd name="T39" fmla="*/ 128 h 128"/>
                <a:gd name="T40" fmla="*/ 128 w 128"/>
                <a:gd name="T41" fmla="*/ 104 h 128"/>
                <a:gd name="T42" fmla="*/ 64 w 128"/>
                <a:gd name="T43"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128">
                  <a:moveTo>
                    <a:pt x="64" y="15"/>
                  </a:moveTo>
                  <a:cubicBezTo>
                    <a:pt x="73" y="15"/>
                    <a:pt x="81" y="23"/>
                    <a:pt x="81" y="32"/>
                  </a:cubicBezTo>
                  <a:cubicBezTo>
                    <a:pt x="81" y="41"/>
                    <a:pt x="73" y="49"/>
                    <a:pt x="64" y="49"/>
                  </a:cubicBezTo>
                  <a:cubicBezTo>
                    <a:pt x="55" y="49"/>
                    <a:pt x="47" y="41"/>
                    <a:pt x="47" y="32"/>
                  </a:cubicBezTo>
                  <a:cubicBezTo>
                    <a:pt x="47" y="23"/>
                    <a:pt x="55" y="15"/>
                    <a:pt x="64" y="15"/>
                  </a:cubicBezTo>
                  <a:moveTo>
                    <a:pt x="64" y="87"/>
                  </a:moveTo>
                  <a:cubicBezTo>
                    <a:pt x="88" y="87"/>
                    <a:pt x="113" y="99"/>
                    <a:pt x="113" y="104"/>
                  </a:cubicBezTo>
                  <a:cubicBezTo>
                    <a:pt x="113" y="113"/>
                    <a:pt x="113" y="113"/>
                    <a:pt x="113" y="113"/>
                  </a:cubicBezTo>
                  <a:cubicBezTo>
                    <a:pt x="15" y="113"/>
                    <a:pt x="15" y="113"/>
                    <a:pt x="15" y="113"/>
                  </a:cubicBezTo>
                  <a:cubicBezTo>
                    <a:pt x="15" y="104"/>
                    <a:pt x="15" y="104"/>
                    <a:pt x="15" y="104"/>
                  </a:cubicBezTo>
                  <a:cubicBezTo>
                    <a:pt x="15" y="99"/>
                    <a:pt x="40" y="87"/>
                    <a:pt x="64" y="87"/>
                  </a:cubicBezTo>
                  <a:moveTo>
                    <a:pt x="64" y="0"/>
                  </a:moveTo>
                  <a:cubicBezTo>
                    <a:pt x="46" y="0"/>
                    <a:pt x="32" y="14"/>
                    <a:pt x="32" y="32"/>
                  </a:cubicBezTo>
                  <a:cubicBezTo>
                    <a:pt x="32" y="50"/>
                    <a:pt x="46" y="64"/>
                    <a:pt x="64" y="64"/>
                  </a:cubicBezTo>
                  <a:cubicBezTo>
                    <a:pt x="82" y="64"/>
                    <a:pt x="96" y="50"/>
                    <a:pt x="96" y="32"/>
                  </a:cubicBezTo>
                  <a:cubicBezTo>
                    <a:pt x="96" y="14"/>
                    <a:pt x="82" y="0"/>
                    <a:pt x="64" y="0"/>
                  </a:cubicBezTo>
                  <a:close/>
                  <a:moveTo>
                    <a:pt x="64" y="72"/>
                  </a:moveTo>
                  <a:cubicBezTo>
                    <a:pt x="43" y="72"/>
                    <a:pt x="0" y="83"/>
                    <a:pt x="0" y="104"/>
                  </a:cubicBezTo>
                  <a:cubicBezTo>
                    <a:pt x="0" y="128"/>
                    <a:pt x="0" y="128"/>
                    <a:pt x="0" y="128"/>
                  </a:cubicBezTo>
                  <a:cubicBezTo>
                    <a:pt x="128" y="128"/>
                    <a:pt x="128" y="128"/>
                    <a:pt x="128" y="128"/>
                  </a:cubicBezTo>
                  <a:cubicBezTo>
                    <a:pt x="128" y="104"/>
                    <a:pt x="128" y="104"/>
                    <a:pt x="128" y="104"/>
                  </a:cubicBezTo>
                  <a:cubicBezTo>
                    <a:pt x="128" y="83"/>
                    <a:pt x="85" y="72"/>
                    <a:pt x="64" y="7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31" name="グループ化 30">
            <a:extLst>
              <a:ext uri="{FF2B5EF4-FFF2-40B4-BE49-F238E27FC236}">
                <a16:creationId xmlns:a16="http://schemas.microsoft.com/office/drawing/2014/main" id="{FE3000AD-2C64-0DE3-5793-FB7AA11E803D}"/>
              </a:ext>
            </a:extLst>
          </p:cNvPr>
          <p:cNvGrpSpPr/>
          <p:nvPr/>
        </p:nvGrpSpPr>
        <p:grpSpPr>
          <a:xfrm>
            <a:off x="8924283" y="2357910"/>
            <a:ext cx="1492234" cy="1492234"/>
            <a:chOff x="8548569" y="1859239"/>
            <a:chExt cx="2429164" cy="2429164"/>
          </a:xfrm>
        </p:grpSpPr>
        <p:sp>
          <p:nvSpPr>
            <p:cNvPr id="28" name="円/楕円 27">
              <a:extLst>
                <a:ext uri="{FF2B5EF4-FFF2-40B4-BE49-F238E27FC236}">
                  <a16:creationId xmlns:a16="http://schemas.microsoft.com/office/drawing/2014/main" id="{F7249026-1BDE-6BD4-BDA3-FC2DC31F8BA5}"/>
                </a:ext>
              </a:extLst>
            </p:cNvPr>
            <p:cNvSpPr/>
            <p:nvPr/>
          </p:nvSpPr>
          <p:spPr>
            <a:xfrm>
              <a:off x="8548569" y="1859239"/>
              <a:ext cx="2429164" cy="24291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Freeform 36">
              <a:extLst>
                <a:ext uri="{FF2B5EF4-FFF2-40B4-BE49-F238E27FC236}">
                  <a16:creationId xmlns:a16="http://schemas.microsoft.com/office/drawing/2014/main" id="{0EA205FB-AF3B-5D21-2487-ABBDDB582253}"/>
                </a:ext>
              </a:extLst>
            </p:cNvPr>
            <p:cNvSpPr>
              <a:spLocks noEditPoints="1"/>
            </p:cNvSpPr>
            <p:nvPr/>
          </p:nvSpPr>
          <p:spPr bwMode="auto">
            <a:xfrm>
              <a:off x="9112541" y="2424109"/>
              <a:ext cx="1303200" cy="1303200"/>
            </a:xfrm>
            <a:custGeom>
              <a:avLst/>
              <a:gdLst>
                <a:gd name="T0" fmla="*/ 128 w 144"/>
                <a:gd name="T1" fmla="*/ 0 h 144"/>
                <a:gd name="T2" fmla="*/ 16 w 144"/>
                <a:gd name="T3" fmla="*/ 0 h 144"/>
                <a:gd name="T4" fmla="*/ 0 w 144"/>
                <a:gd name="T5" fmla="*/ 16 h 144"/>
                <a:gd name="T6" fmla="*/ 0 w 144"/>
                <a:gd name="T7" fmla="*/ 128 h 144"/>
                <a:gd name="T8" fmla="*/ 16 w 144"/>
                <a:gd name="T9" fmla="*/ 144 h 144"/>
                <a:gd name="T10" fmla="*/ 128 w 144"/>
                <a:gd name="T11" fmla="*/ 144 h 144"/>
                <a:gd name="T12" fmla="*/ 144 w 144"/>
                <a:gd name="T13" fmla="*/ 128 h 144"/>
                <a:gd name="T14" fmla="*/ 144 w 144"/>
                <a:gd name="T15" fmla="*/ 16 h 144"/>
                <a:gd name="T16" fmla="*/ 128 w 144"/>
                <a:gd name="T17" fmla="*/ 0 h 144"/>
                <a:gd name="T18" fmla="*/ 56 w 144"/>
                <a:gd name="T19" fmla="*/ 112 h 144"/>
                <a:gd name="T20" fmla="*/ 16 w 144"/>
                <a:gd name="T21" fmla="*/ 72 h 144"/>
                <a:gd name="T22" fmla="*/ 27 w 144"/>
                <a:gd name="T23" fmla="*/ 61 h 144"/>
                <a:gd name="T24" fmla="*/ 56 w 144"/>
                <a:gd name="T25" fmla="*/ 89 h 144"/>
                <a:gd name="T26" fmla="*/ 117 w 144"/>
                <a:gd name="T27" fmla="*/ 29 h 144"/>
                <a:gd name="T28" fmla="*/ 128 w 144"/>
                <a:gd name="T29" fmla="*/ 40 h 144"/>
                <a:gd name="T30" fmla="*/ 56 w 144"/>
                <a:gd name="T3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 h="144">
                  <a:moveTo>
                    <a:pt x="128" y="0"/>
                  </a:moveTo>
                  <a:cubicBezTo>
                    <a:pt x="16" y="0"/>
                    <a:pt x="16" y="0"/>
                    <a:pt x="16" y="0"/>
                  </a:cubicBezTo>
                  <a:cubicBezTo>
                    <a:pt x="7" y="0"/>
                    <a:pt x="0" y="7"/>
                    <a:pt x="0" y="16"/>
                  </a:cubicBezTo>
                  <a:cubicBezTo>
                    <a:pt x="0" y="128"/>
                    <a:pt x="0" y="128"/>
                    <a:pt x="0" y="128"/>
                  </a:cubicBezTo>
                  <a:cubicBezTo>
                    <a:pt x="0" y="137"/>
                    <a:pt x="7" y="144"/>
                    <a:pt x="16" y="144"/>
                  </a:cubicBezTo>
                  <a:cubicBezTo>
                    <a:pt x="128" y="144"/>
                    <a:pt x="128" y="144"/>
                    <a:pt x="128" y="144"/>
                  </a:cubicBezTo>
                  <a:cubicBezTo>
                    <a:pt x="137" y="144"/>
                    <a:pt x="144" y="137"/>
                    <a:pt x="144" y="128"/>
                  </a:cubicBezTo>
                  <a:cubicBezTo>
                    <a:pt x="144" y="16"/>
                    <a:pt x="144" y="16"/>
                    <a:pt x="144" y="16"/>
                  </a:cubicBezTo>
                  <a:cubicBezTo>
                    <a:pt x="144" y="7"/>
                    <a:pt x="137" y="0"/>
                    <a:pt x="128" y="0"/>
                  </a:cubicBezTo>
                  <a:close/>
                  <a:moveTo>
                    <a:pt x="56" y="112"/>
                  </a:moveTo>
                  <a:cubicBezTo>
                    <a:pt x="16" y="72"/>
                    <a:pt x="16" y="72"/>
                    <a:pt x="16" y="72"/>
                  </a:cubicBezTo>
                  <a:cubicBezTo>
                    <a:pt x="27" y="61"/>
                    <a:pt x="27" y="61"/>
                    <a:pt x="27" y="61"/>
                  </a:cubicBezTo>
                  <a:cubicBezTo>
                    <a:pt x="56" y="89"/>
                    <a:pt x="56" y="89"/>
                    <a:pt x="56" y="89"/>
                  </a:cubicBezTo>
                  <a:cubicBezTo>
                    <a:pt x="117" y="29"/>
                    <a:pt x="117" y="29"/>
                    <a:pt x="117" y="29"/>
                  </a:cubicBezTo>
                  <a:cubicBezTo>
                    <a:pt x="128" y="40"/>
                    <a:pt x="128" y="40"/>
                    <a:pt x="128" y="40"/>
                  </a:cubicBezTo>
                  <a:lnTo>
                    <a:pt x="56" y="1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30" name="グループ化 29">
            <a:extLst>
              <a:ext uri="{FF2B5EF4-FFF2-40B4-BE49-F238E27FC236}">
                <a16:creationId xmlns:a16="http://schemas.microsoft.com/office/drawing/2014/main" id="{1D06165F-0091-CE71-CBE5-25F975CB1E5B}"/>
              </a:ext>
            </a:extLst>
          </p:cNvPr>
          <p:cNvGrpSpPr/>
          <p:nvPr/>
        </p:nvGrpSpPr>
        <p:grpSpPr>
          <a:xfrm>
            <a:off x="5349883" y="2357910"/>
            <a:ext cx="1492234" cy="1492234"/>
            <a:chOff x="4881418" y="1860566"/>
            <a:chExt cx="2429164" cy="2429164"/>
          </a:xfrm>
        </p:grpSpPr>
        <p:sp>
          <p:nvSpPr>
            <p:cNvPr id="27" name="円/楕円 26">
              <a:extLst>
                <a:ext uri="{FF2B5EF4-FFF2-40B4-BE49-F238E27FC236}">
                  <a16:creationId xmlns:a16="http://schemas.microsoft.com/office/drawing/2014/main" id="{43F46CE2-5FCE-BAA9-21AD-DAB72EEC97D7}"/>
                </a:ext>
              </a:extLst>
            </p:cNvPr>
            <p:cNvSpPr/>
            <p:nvPr/>
          </p:nvSpPr>
          <p:spPr>
            <a:xfrm>
              <a:off x="4881418" y="1860566"/>
              <a:ext cx="2429164" cy="242916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Freeform 2505">
              <a:extLst>
                <a:ext uri="{FF2B5EF4-FFF2-40B4-BE49-F238E27FC236}">
                  <a16:creationId xmlns:a16="http://schemas.microsoft.com/office/drawing/2014/main" id="{223697AE-521D-C5BE-3BBB-76B8C7A6294B}"/>
                </a:ext>
              </a:extLst>
            </p:cNvPr>
            <p:cNvSpPr>
              <a:spLocks noEditPoints="1"/>
            </p:cNvSpPr>
            <p:nvPr/>
          </p:nvSpPr>
          <p:spPr bwMode="auto">
            <a:xfrm>
              <a:off x="5444400" y="2424109"/>
              <a:ext cx="1303200" cy="1303200"/>
            </a:xfrm>
            <a:custGeom>
              <a:avLst/>
              <a:gdLst>
                <a:gd name="T0" fmla="*/ 100 w 140"/>
                <a:gd name="T1" fmla="*/ 88 h 140"/>
                <a:gd name="T2" fmla="*/ 94 w 140"/>
                <a:gd name="T3" fmla="*/ 88 h 140"/>
                <a:gd name="T4" fmla="*/ 91 w 140"/>
                <a:gd name="T5" fmla="*/ 86 h 140"/>
                <a:gd name="T6" fmla="*/ 104 w 140"/>
                <a:gd name="T7" fmla="*/ 52 h 140"/>
                <a:gd name="T8" fmla="*/ 52 w 140"/>
                <a:gd name="T9" fmla="*/ 0 h 140"/>
                <a:gd name="T10" fmla="*/ 0 w 140"/>
                <a:gd name="T11" fmla="*/ 52 h 140"/>
                <a:gd name="T12" fmla="*/ 52 w 140"/>
                <a:gd name="T13" fmla="*/ 104 h 140"/>
                <a:gd name="T14" fmla="*/ 86 w 140"/>
                <a:gd name="T15" fmla="*/ 91 h 140"/>
                <a:gd name="T16" fmla="*/ 88 w 140"/>
                <a:gd name="T17" fmla="*/ 94 h 140"/>
                <a:gd name="T18" fmla="*/ 88 w 140"/>
                <a:gd name="T19" fmla="*/ 100 h 140"/>
                <a:gd name="T20" fmla="*/ 128 w 140"/>
                <a:gd name="T21" fmla="*/ 140 h 140"/>
                <a:gd name="T22" fmla="*/ 140 w 140"/>
                <a:gd name="T23" fmla="*/ 128 h 140"/>
                <a:gd name="T24" fmla="*/ 100 w 140"/>
                <a:gd name="T25" fmla="*/ 88 h 140"/>
                <a:gd name="T26" fmla="*/ 52 w 140"/>
                <a:gd name="T27" fmla="*/ 88 h 140"/>
                <a:gd name="T28" fmla="*/ 16 w 140"/>
                <a:gd name="T29" fmla="*/ 52 h 140"/>
                <a:gd name="T30" fmla="*/ 52 w 140"/>
                <a:gd name="T31" fmla="*/ 16 h 140"/>
                <a:gd name="T32" fmla="*/ 88 w 140"/>
                <a:gd name="T33" fmla="*/ 52 h 140"/>
                <a:gd name="T34" fmla="*/ 52 w 140"/>
                <a:gd name="T35"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40">
                  <a:moveTo>
                    <a:pt x="100" y="88"/>
                  </a:moveTo>
                  <a:cubicBezTo>
                    <a:pt x="94" y="88"/>
                    <a:pt x="94" y="88"/>
                    <a:pt x="94" y="88"/>
                  </a:cubicBezTo>
                  <a:cubicBezTo>
                    <a:pt x="91" y="86"/>
                    <a:pt x="91" y="86"/>
                    <a:pt x="91" y="86"/>
                  </a:cubicBezTo>
                  <a:cubicBezTo>
                    <a:pt x="99" y="77"/>
                    <a:pt x="104" y="65"/>
                    <a:pt x="104" y="52"/>
                  </a:cubicBezTo>
                  <a:cubicBezTo>
                    <a:pt x="104" y="23"/>
                    <a:pt x="81" y="0"/>
                    <a:pt x="52" y="0"/>
                  </a:cubicBezTo>
                  <a:cubicBezTo>
                    <a:pt x="23" y="0"/>
                    <a:pt x="0" y="23"/>
                    <a:pt x="0" y="52"/>
                  </a:cubicBezTo>
                  <a:cubicBezTo>
                    <a:pt x="0" y="81"/>
                    <a:pt x="23" y="104"/>
                    <a:pt x="52" y="104"/>
                  </a:cubicBezTo>
                  <a:cubicBezTo>
                    <a:pt x="65" y="104"/>
                    <a:pt x="77" y="99"/>
                    <a:pt x="86" y="91"/>
                  </a:cubicBezTo>
                  <a:cubicBezTo>
                    <a:pt x="88" y="94"/>
                    <a:pt x="88" y="94"/>
                    <a:pt x="88" y="94"/>
                  </a:cubicBezTo>
                  <a:cubicBezTo>
                    <a:pt x="88" y="100"/>
                    <a:pt x="88" y="100"/>
                    <a:pt x="88" y="100"/>
                  </a:cubicBezTo>
                  <a:cubicBezTo>
                    <a:pt x="128" y="140"/>
                    <a:pt x="128" y="140"/>
                    <a:pt x="128" y="140"/>
                  </a:cubicBezTo>
                  <a:cubicBezTo>
                    <a:pt x="140" y="128"/>
                    <a:pt x="140" y="128"/>
                    <a:pt x="140" y="128"/>
                  </a:cubicBezTo>
                  <a:lnTo>
                    <a:pt x="100" y="88"/>
                  </a:lnTo>
                  <a:close/>
                  <a:moveTo>
                    <a:pt x="52" y="88"/>
                  </a:moveTo>
                  <a:cubicBezTo>
                    <a:pt x="32" y="88"/>
                    <a:pt x="16" y="72"/>
                    <a:pt x="16" y="52"/>
                  </a:cubicBezTo>
                  <a:cubicBezTo>
                    <a:pt x="16" y="32"/>
                    <a:pt x="32" y="16"/>
                    <a:pt x="52" y="16"/>
                  </a:cubicBezTo>
                  <a:cubicBezTo>
                    <a:pt x="72" y="16"/>
                    <a:pt x="88" y="32"/>
                    <a:pt x="88" y="52"/>
                  </a:cubicBezTo>
                  <a:cubicBezTo>
                    <a:pt x="88" y="72"/>
                    <a:pt x="72" y="88"/>
                    <a:pt x="52" y="8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3" name="テキスト ボックス 32">
            <a:extLst>
              <a:ext uri="{FF2B5EF4-FFF2-40B4-BE49-F238E27FC236}">
                <a16:creationId xmlns:a16="http://schemas.microsoft.com/office/drawing/2014/main" id="{7A99E6EA-C3B5-9B9E-44D6-484036B16E10}"/>
              </a:ext>
            </a:extLst>
          </p:cNvPr>
          <p:cNvSpPr txBox="1"/>
          <p:nvPr/>
        </p:nvSpPr>
        <p:spPr>
          <a:xfrm>
            <a:off x="1652776" y="3932383"/>
            <a:ext cx="1736437" cy="338554"/>
          </a:xfrm>
          <a:prstGeom prst="rect">
            <a:avLst/>
          </a:prstGeom>
          <a:noFill/>
        </p:spPr>
        <p:txBody>
          <a:bodyPr wrap="square" rtlCol="0">
            <a:spAutoFit/>
          </a:bodyPr>
          <a:lstStyle/>
          <a:p>
            <a:pPr algn="ctr"/>
            <a:r>
              <a:rPr lang="ja-JP" altLang="en-US" sz="1600" b="1">
                <a:solidFill>
                  <a:srgbClr val="25313E"/>
                </a:solidFill>
                <a:latin typeface="+mn-ea"/>
              </a:rPr>
              <a:t>アカウント作成</a:t>
            </a:r>
            <a:endParaRPr kumimoji="1" lang="ja-JP" altLang="en-US" sz="1600" b="1">
              <a:solidFill>
                <a:srgbClr val="25313E"/>
              </a:solidFill>
              <a:latin typeface="+mn-ea"/>
            </a:endParaRPr>
          </a:p>
        </p:txBody>
      </p:sp>
      <p:sp>
        <p:nvSpPr>
          <p:cNvPr id="34" name="テキスト ボックス 33">
            <a:extLst>
              <a:ext uri="{FF2B5EF4-FFF2-40B4-BE49-F238E27FC236}">
                <a16:creationId xmlns:a16="http://schemas.microsoft.com/office/drawing/2014/main" id="{FB657207-CBAD-8C28-DBEB-65D9B73A6D6F}"/>
              </a:ext>
            </a:extLst>
          </p:cNvPr>
          <p:cNvSpPr txBox="1"/>
          <p:nvPr/>
        </p:nvSpPr>
        <p:spPr>
          <a:xfrm>
            <a:off x="5227781" y="3932383"/>
            <a:ext cx="1736437" cy="338554"/>
          </a:xfrm>
          <a:prstGeom prst="rect">
            <a:avLst/>
          </a:prstGeom>
          <a:noFill/>
        </p:spPr>
        <p:txBody>
          <a:bodyPr wrap="square" rtlCol="0">
            <a:spAutoFit/>
          </a:bodyPr>
          <a:lstStyle/>
          <a:p>
            <a:pPr algn="ctr"/>
            <a:r>
              <a:rPr lang="ja-JP" altLang="en-US" sz="1600" b="1">
                <a:solidFill>
                  <a:srgbClr val="25313E"/>
                </a:solidFill>
                <a:latin typeface="+mn-ea"/>
              </a:rPr>
              <a:t>物件検索</a:t>
            </a:r>
            <a:endParaRPr kumimoji="1" lang="ja-JP" altLang="en-US" sz="1600" b="1">
              <a:solidFill>
                <a:srgbClr val="25313E"/>
              </a:solidFill>
              <a:latin typeface="+mn-ea"/>
            </a:endParaRPr>
          </a:p>
        </p:txBody>
      </p:sp>
      <p:sp>
        <p:nvSpPr>
          <p:cNvPr id="35" name="テキスト ボックス 34">
            <a:extLst>
              <a:ext uri="{FF2B5EF4-FFF2-40B4-BE49-F238E27FC236}">
                <a16:creationId xmlns:a16="http://schemas.microsoft.com/office/drawing/2014/main" id="{7D9E947C-BA96-04BD-6F54-30B74B971EFF}"/>
              </a:ext>
            </a:extLst>
          </p:cNvPr>
          <p:cNvSpPr txBox="1"/>
          <p:nvPr/>
        </p:nvSpPr>
        <p:spPr>
          <a:xfrm>
            <a:off x="8853150" y="3932383"/>
            <a:ext cx="1736437" cy="338554"/>
          </a:xfrm>
          <a:prstGeom prst="rect">
            <a:avLst/>
          </a:prstGeom>
          <a:noFill/>
        </p:spPr>
        <p:txBody>
          <a:bodyPr wrap="square" rtlCol="0">
            <a:spAutoFit/>
          </a:bodyPr>
          <a:lstStyle/>
          <a:p>
            <a:pPr algn="ctr"/>
            <a:r>
              <a:rPr lang="ja-JP" altLang="en-US" sz="1600" b="1">
                <a:solidFill>
                  <a:srgbClr val="25313E"/>
                </a:solidFill>
                <a:latin typeface="+mn-ea"/>
              </a:rPr>
              <a:t>物件契約</a:t>
            </a:r>
            <a:endParaRPr kumimoji="1" lang="ja-JP" altLang="en-US" sz="1600" b="1">
              <a:solidFill>
                <a:srgbClr val="25313E"/>
              </a:solidFill>
              <a:latin typeface="+mn-ea"/>
            </a:endParaRPr>
          </a:p>
        </p:txBody>
      </p:sp>
      <p:sp>
        <p:nvSpPr>
          <p:cNvPr id="36" name="テキスト ボックス 35">
            <a:extLst>
              <a:ext uri="{FF2B5EF4-FFF2-40B4-BE49-F238E27FC236}">
                <a16:creationId xmlns:a16="http://schemas.microsoft.com/office/drawing/2014/main" id="{FD1E6A30-1D23-EA40-AD5E-62C734D35E9F}"/>
              </a:ext>
            </a:extLst>
          </p:cNvPr>
          <p:cNvSpPr txBox="1"/>
          <p:nvPr/>
        </p:nvSpPr>
        <p:spPr>
          <a:xfrm>
            <a:off x="1047794" y="4353176"/>
            <a:ext cx="2946399" cy="896912"/>
          </a:xfrm>
          <a:prstGeom prst="rect">
            <a:avLst/>
          </a:prstGeom>
          <a:noFill/>
        </p:spPr>
        <p:txBody>
          <a:bodyPr wrap="square" rtlCol="0">
            <a:spAutoFit/>
          </a:bodyPr>
          <a:lstStyle/>
          <a:p>
            <a:pPr>
              <a:lnSpc>
                <a:spcPct val="150000"/>
              </a:lnSpc>
            </a:pPr>
            <a:r>
              <a:rPr lang="ja-JP" altLang="en-US" sz="1200" b="1">
                <a:solidFill>
                  <a:srgbClr val="25313E"/>
                </a:solidFill>
                <a:latin typeface="+mn-ea"/>
              </a:rPr>
              <a:t>アカウント作成、またはログインをしていただくことでサイトにアクセスできるようになります。</a:t>
            </a:r>
            <a:endParaRPr kumimoji="1" lang="ja-JP" altLang="en-US" sz="1200" b="1">
              <a:solidFill>
                <a:srgbClr val="25313E"/>
              </a:solidFill>
              <a:latin typeface="+mn-ea"/>
            </a:endParaRPr>
          </a:p>
        </p:txBody>
      </p:sp>
      <p:sp>
        <p:nvSpPr>
          <p:cNvPr id="37" name="テキスト ボックス 36">
            <a:extLst>
              <a:ext uri="{FF2B5EF4-FFF2-40B4-BE49-F238E27FC236}">
                <a16:creationId xmlns:a16="http://schemas.microsoft.com/office/drawing/2014/main" id="{D24DC329-8B21-AF12-8033-609A55C8C8F3}"/>
              </a:ext>
            </a:extLst>
          </p:cNvPr>
          <p:cNvSpPr txBox="1"/>
          <p:nvPr/>
        </p:nvSpPr>
        <p:spPr>
          <a:xfrm>
            <a:off x="4622799" y="4353176"/>
            <a:ext cx="2946399" cy="896912"/>
          </a:xfrm>
          <a:prstGeom prst="rect">
            <a:avLst/>
          </a:prstGeom>
          <a:noFill/>
        </p:spPr>
        <p:txBody>
          <a:bodyPr wrap="square" rtlCol="0">
            <a:spAutoFit/>
          </a:bodyPr>
          <a:lstStyle/>
          <a:p>
            <a:pPr>
              <a:lnSpc>
                <a:spcPct val="150000"/>
              </a:lnSpc>
            </a:pPr>
            <a:r>
              <a:rPr kumimoji="1" lang="ja-JP" altLang="en-US" sz="1200" b="1">
                <a:solidFill>
                  <a:srgbClr val="25313E"/>
                </a:solidFill>
                <a:latin typeface="+mn-ea"/>
              </a:rPr>
              <a:t>地域や価格での絞り込み機能のほか、</a:t>
            </a:r>
            <a:endParaRPr kumimoji="1" lang="en-US" altLang="ja-JP" sz="1200" b="1" dirty="0">
              <a:solidFill>
                <a:srgbClr val="25313E"/>
              </a:solidFill>
              <a:latin typeface="+mn-ea"/>
            </a:endParaRPr>
          </a:p>
          <a:p>
            <a:pPr>
              <a:lnSpc>
                <a:spcPct val="150000"/>
              </a:lnSpc>
            </a:pPr>
            <a:r>
              <a:rPr kumimoji="1" lang="ja-JP" altLang="en-US" sz="1200" b="1">
                <a:solidFill>
                  <a:srgbClr val="25313E"/>
                </a:solidFill>
                <a:latin typeface="+mn-ea"/>
              </a:rPr>
              <a:t>気になった物件を登録できるお気に入り機能を搭載。</a:t>
            </a:r>
          </a:p>
        </p:txBody>
      </p:sp>
      <p:sp>
        <p:nvSpPr>
          <p:cNvPr id="38" name="テキスト ボックス 37">
            <a:extLst>
              <a:ext uri="{FF2B5EF4-FFF2-40B4-BE49-F238E27FC236}">
                <a16:creationId xmlns:a16="http://schemas.microsoft.com/office/drawing/2014/main" id="{5D6B5A87-B17F-2466-70C1-47E3D8109A71}"/>
              </a:ext>
            </a:extLst>
          </p:cNvPr>
          <p:cNvSpPr txBox="1"/>
          <p:nvPr/>
        </p:nvSpPr>
        <p:spPr>
          <a:xfrm>
            <a:off x="8197804" y="4353176"/>
            <a:ext cx="2946399" cy="896912"/>
          </a:xfrm>
          <a:prstGeom prst="rect">
            <a:avLst/>
          </a:prstGeom>
          <a:noFill/>
        </p:spPr>
        <p:txBody>
          <a:bodyPr wrap="square" rtlCol="0">
            <a:spAutoFit/>
          </a:bodyPr>
          <a:lstStyle/>
          <a:p>
            <a:pPr>
              <a:lnSpc>
                <a:spcPct val="150000"/>
              </a:lnSpc>
            </a:pPr>
            <a:r>
              <a:rPr kumimoji="1" lang="ja-JP" altLang="en-US" sz="1200" b="1">
                <a:solidFill>
                  <a:srgbClr val="25313E"/>
                </a:solidFill>
                <a:latin typeface="+mn-ea"/>
              </a:rPr>
              <a:t>書類等を記述して契約完了！</a:t>
            </a:r>
            <a:endParaRPr kumimoji="1" lang="en-US" altLang="ja-JP" sz="1200" b="1" dirty="0">
              <a:solidFill>
                <a:srgbClr val="25313E"/>
              </a:solidFill>
              <a:latin typeface="+mn-ea"/>
            </a:endParaRPr>
          </a:p>
          <a:p>
            <a:pPr>
              <a:lnSpc>
                <a:spcPct val="150000"/>
              </a:lnSpc>
            </a:pPr>
            <a:r>
              <a:rPr lang="ja-JP" altLang="en-US" sz="1200" b="1">
                <a:solidFill>
                  <a:srgbClr val="25313E"/>
                </a:solidFill>
                <a:latin typeface="+mn-ea"/>
              </a:rPr>
              <a:t>その後、住人とコミュニケーションが取れる物件の掲示板機能が利用できます。</a:t>
            </a:r>
            <a:endParaRPr kumimoji="1" lang="en-US" altLang="ja-JP" sz="1200" b="1" dirty="0">
              <a:solidFill>
                <a:srgbClr val="25313E"/>
              </a:solidFill>
              <a:latin typeface="+mn-ea"/>
            </a:endParaRPr>
          </a:p>
        </p:txBody>
      </p:sp>
      <p:sp>
        <p:nvSpPr>
          <p:cNvPr id="40" name="Freeform 2256">
            <a:extLst>
              <a:ext uri="{FF2B5EF4-FFF2-40B4-BE49-F238E27FC236}">
                <a16:creationId xmlns:a16="http://schemas.microsoft.com/office/drawing/2014/main" id="{870AA358-7ACB-6958-68E7-5810A74AA4B8}"/>
              </a:ext>
            </a:extLst>
          </p:cNvPr>
          <p:cNvSpPr>
            <a:spLocks noEditPoints="1"/>
          </p:cNvSpPr>
          <p:nvPr/>
        </p:nvSpPr>
        <p:spPr bwMode="auto">
          <a:xfrm>
            <a:off x="7606381" y="2982944"/>
            <a:ext cx="553638" cy="383020"/>
          </a:xfrm>
          <a:custGeom>
            <a:avLst/>
            <a:gdLst>
              <a:gd name="T0" fmla="*/ 0 w 477"/>
              <a:gd name="T1" fmla="*/ 330 h 330"/>
              <a:gd name="T2" fmla="*/ 232 w 477"/>
              <a:gd name="T3" fmla="*/ 165 h 330"/>
              <a:gd name="T4" fmla="*/ 0 w 477"/>
              <a:gd name="T5" fmla="*/ 0 h 330"/>
              <a:gd name="T6" fmla="*/ 0 w 477"/>
              <a:gd name="T7" fmla="*/ 330 h 330"/>
              <a:gd name="T8" fmla="*/ 245 w 477"/>
              <a:gd name="T9" fmla="*/ 0 h 330"/>
              <a:gd name="T10" fmla="*/ 245 w 477"/>
              <a:gd name="T11" fmla="*/ 330 h 330"/>
              <a:gd name="T12" fmla="*/ 477 w 477"/>
              <a:gd name="T13" fmla="*/ 165 h 330"/>
              <a:gd name="T14" fmla="*/ 245 w 477"/>
              <a:gd name="T15" fmla="*/ 0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7" h="330">
                <a:moveTo>
                  <a:pt x="0" y="330"/>
                </a:moveTo>
                <a:lnTo>
                  <a:pt x="232" y="165"/>
                </a:lnTo>
                <a:lnTo>
                  <a:pt x="0" y="0"/>
                </a:lnTo>
                <a:lnTo>
                  <a:pt x="0" y="330"/>
                </a:lnTo>
                <a:close/>
                <a:moveTo>
                  <a:pt x="245" y="0"/>
                </a:moveTo>
                <a:lnTo>
                  <a:pt x="245" y="330"/>
                </a:lnTo>
                <a:lnTo>
                  <a:pt x="477" y="165"/>
                </a:lnTo>
                <a:lnTo>
                  <a:pt x="245"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2256">
            <a:extLst>
              <a:ext uri="{FF2B5EF4-FFF2-40B4-BE49-F238E27FC236}">
                <a16:creationId xmlns:a16="http://schemas.microsoft.com/office/drawing/2014/main" id="{AC44DDAD-BC97-A76E-0C78-3C9C836B1278}"/>
              </a:ext>
            </a:extLst>
          </p:cNvPr>
          <p:cNvSpPr>
            <a:spLocks noEditPoints="1"/>
          </p:cNvSpPr>
          <p:nvPr/>
        </p:nvSpPr>
        <p:spPr bwMode="auto">
          <a:xfrm>
            <a:off x="4031376" y="2982944"/>
            <a:ext cx="553638" cy="383020"/>
          </a:xfrm>
          <a:custGeom>
            <a:avLst/>
            <a:gdLst>
              <a:gd name="T0" fmla="*/ 0 w 477"/>
              <a:gd name="T1" fmla="*/ 330 h 330"/>
              <a:gd name="T2" fmla="*/ 232 w 477"/>
              <a:gd name="T3" fmla="*/ 165 h 330"/>
              <a:gd name="T4" fmla="*/ 0 w 477"/>
              <a:gd name="T5" fmla="*/ 0 h 330"/>
              <a:gd name="T6" fmla="*/ 0 w 477"/>
              <a:gd name="T7" fmla="*/ 330 h 330"/>
              <a:gd name="T8" fmla="*/ 245 w 477"/>
              <a:gd name="T9" fmla="*/ 0 h 330"/>
              <a:gd name="T10" fmla="*/ 245 w 477"/>
              <a:gd name="T11" fmla="*/ 330 h 330"/>
              <a:gd name="T12" fmla="*/ 477 w 477"/>
              <a:gd name="T13" fmla="*/ 165 h 330"/>
              <a:gd name="T14" fmla="*/ 245 w 477"/>
              <a:gd name="T15" fmla="*/ 0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7" h="330">
                <a:moveTo>
                  <a:pt x="0" y="330"/>
                </a:moveTo>
                <a:lnTo>
                  <a:pt x="232" y="165"/>
                </a:lnTo>
                <a:lnTo>
                  <a:pt x="0" y="0"/>
                </a:lnTo>
                <a:lnTo>
                  <a:pt x="0" y="330"/>
                </a:lnTo>
                <a:close/>
                <a:moveTo>
                  <a:pt x="245" y="0"/>
                </a:moveTo>
                <a:lnTo>
                  <a:pt x="245" y="330"/>
                </a:lnTo>
                <a:lnTo>
                  <a:pt x="477" y="165"/>
                </a:lnTo>
                <a:lnTo>
                  <a:pt x="245"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5277873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790B3E25AB77D04F875221E50A999FE4" ma:contentTypeVersion="13" ma:contentTypeDescription="新しいドキュメントを作成します。" ma:contentTypeScope="" ma:versionID="6860fcc2fd92d5c9cd31a1ed5b33e257">
  <xsd:schema xmlns:xsd="http://www.w3.org/2001/XMLSchema" xmlns:xs="http://www.w3.org/2001/XMLSchema" xmlns:p="http://schemas.microsoft.com/office/2006/metadata/properties" xmlns:ns2="bee52879-8693-44f4-9d8a-9788bc79cd0f" xmlns:ns3="b1344174-3ba1-4db3-a4dd-bce645375f60" targetNamespace="http://schemas.microsoft.com/office/2006/metadata/properties" ma:root="true" ma:fieldsID="da8e871c29d0fcbb080a795d67806703" ns2:_="" ns3:_="">
    <xsd:import namespace="bee52879-8693-44f4-9d8a-9788bc79cd0f"/>
    <xsd:import namespace="b1344174-3ba1-4db3-a4dd-bce645375f60"/>
    <xsd:element name="properties">
      <xsd:complexType>
        <xsd:sequence>
          <xsd:element name="documentManagement">
            <xsd:complexType>
              <xsd:all>
                <xsd:element ref="ns2:lcf76f155ced4ddcb4097134ff3c332f"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e52879-8693-44f4-9d8a-9788bc79cd0f"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a86adb34-9094-409a-90b9-a7c5bc646ef3" ma:termSetId="09814cd3-568e-fe90-9814-8d621ff8fb84" ma:anchorId="fba54fb3-c3e1-fe81-a776-ca4b69148c4d" ma:open="true" ma:isKeyword="false">
      <xsd:complexType>
        <xsd:sequence>
          <xsd:element ref="pc:Terms" minOccurs="0" maxOccurs="1"/>
        </xsd:sequence>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1344174-3ba1-4db3-a4dd-bce645375f60"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e52879-8693-44f4-9d8a-9788bc79cd0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A21E1C5-BA79-410E-A597-F0A0A649D1E3}"/>
</file>

<file path=customXml/itemProps2.xml><?xml version="1.0" encoding="utf-8"?>
<ds:datastoreItem xmlns:ds="http://schemas.openxmlformats.org/officeDocument/2006/customXml" ds:itemID="{3AD1391D-093C-419F-A0F5-4FB17ED26029}"/>
</file>

<file path=customXml/itemProps3.xml><?xml version="1.0" encoding="utf-8"?>
<ds:datastoreItem xmlns:ds="http://schemas.openxmlformats.org/officeDocument/2006/customXml" ds:itemID="{3321DEB4-C53D-4B0E-B0AD-A54A5614F136}"/>
</file>

<file path=docProps/app.xml><?xml version="1.0" encoding="utf-8"?>
<Properties xmlns="http://schemas.openxmlformats.org/officeDocument/2006/extended-properties" xmlns:vt="http://schemas.openxmlformats.org/officeDocument/2006/docPropsVTypes">
  <TotalTime>3122</TotalTime>
  <Words>922</Words>
  <Application>Microsoft Macintosh PowerPoint</Application>
  <PresentationFormat>ワイド画面</PresentationFormat>
  <Paragraphs>181</Paragraphs>
  <Slides>25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THS22 宇野ハル</dc:creator>
  <cp:lastModifiedBy>THS22 宇野ハル</cp:lastModifiedBy>
  <cp:revision>8</cp:revision>
  <dcterms:created xsi:type="dcterms:W3CDTF">2024-02-22T05:53:22Z</dcterms:created>
  <dcterms:modified xsi:type="dcterms:W3CDTF">2024-02-26T03:08:15Z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0x010100790B3E25AB77D04F875221E50A999FE4</vt:lpwstr>
  </property>
</Properties>
</file>