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59" r:id="rId6"/>
    <p:sldId id="263" r:id="rId7"/>
    <p:sldId id="257" r:id="rId8"/>
    <p:sldId id="265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989B4-5BEA-8D47-A7CD-500B5FA858F9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FFF2-5DDA-384A-A91F-85534BBB6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85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1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25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7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56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63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01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8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39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21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03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911A-3E87-0345-B735-2002B3850D93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89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911A-3E87-0345-B735-2002B3850D93}" type="datetimeFigureOut">
              <a:rPr kumimoji="1" lang="ja-JP" altLang="en-US" smtClean="0"/>
              <a:t>16/11/19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2939-EEE0-7A43-B1D1-ED7C0AD9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82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BigOrSmall</a:t>
            </a:r>
            <a:r>
              <a:rPr lang="ja-JP" altLang="en-US" dirty="0" smtClean="0"/>
              <a:t>ゲーム設計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トランプから引いた</a:t>
            </a:r>
            <a:r>
              <a:rPr lang="en-US" altLang="ja-JP" dirty="0" smtClean="0"/>
              <a:t>2</a:t>
            </a:r>
            <a:r>
              <a:rPr lang="ja-JP" altLang="en-US" dirty="0"/>
              <a:t>枚のカード</a:t>
            </a:r>
            <a:r>
              <a:rPr lang="ja-JP" altLang="en-US" dirty="0" smtClean="0"/>
              <a:t>の大きさ</a:t>
            </a:r>
            <a:r>
              <a:rPr lang="ja-JP" altLang="en-US" dirty="0"/>
              <a:t>を</a:t>
            </a:r>
            <a:r>
              <a:rPr lang="ja-JP" altLang="en-US" dirty="0" smtClean="0"/>
              <a:t>比べるゲーム</a:t>
            </a:r>
            <a:r>
              <a:rPr lang="ja-JP" altLang="en-US" dirty="0"/>
              <a:t>です。</a:t>
            </a:r>
          </a:p>
          <a:p>
            <a:r>
              <a:rPr lang="ja-JP" altLang="en-US" dirty="0"/>
              <a:t> ユーザーはプレイ開始時に一定数のチップ</a:t>
            </a:r>
            <a:r>
              <a:rPr lang="ja-JP" altLang="en-US" dirty="0" smtClean="0"/>
              <a:t>を持っている。</a:t>
            </a:r>
            <a:endParaRPr lang="en-US" altLang="ja-JP" dirty="0" smtClean="0"/>
          </a:p>
          <a:p>
            <a:r>
              <a:rPr lang="ja-JP" altLang="en-US" dirty="0" smtClean="0"/>
              <a:t>チップ</a:t>
            </a:r>
            <a:r>
              <a:rPr lang="ja-JP" altLang="en-US" dirty="0"/>
              <a:t>を</a:t>
            </a:r>
            <a:r>
              <a:rPr lang="en-US" altLang="ja-JP" dirty="0"/>
              <a:t>BET</a:t>
            </a:r>
            <a:r>
              <a:rPr lang="ja-JP" altLang="en-US" dirty="0"/>
              <a:t>することで</a:t>
            </a:r>
            <a:r>
              <a:rPr lang="ja-JP" altLang="en-US" dirty="0" smtClean="0"/>
              <a:t>、ゲームを行う</a:t>
            </a:r>
            <a:r>
              <a:rPr lang="ja-JP" altLang="en-US" dirty="0"/>
              <a:t>ことができます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ユーザーがゲームの継続をしないことを選択した場合、チップがなくなった場合ゲームオーバーとなる。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3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183"/>
          </a:xfrm>
        </p:spPr>
        <p:txBody>
          <a:bodyPr/>
          <a:lstStyle/>
          <a:p>
            <a:r>
              <a:rPr kumimoji="1" lang="ja-JP" altLang="en-US" dirty="0" smtClean="0"/>
              <a:t>ゲーム手順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91821"/>
            <a:ext cx="8229600" cy="5609230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dirty="0"/>
              <a:t>トランプからカード</a:t>
            </a:r>
            <a:r>
              <a:rPr lang="en-US" altLang="ja-JP" dirty="0"/>
              <a:t>A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枚引き、表示する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ユーザーは</a:t>
            </a:r>
            <a:r>
              <a:rPr lang="ja-JP" altLang="en-US" dirty="0"/>
              <a:t>、チップを</a:t>
            </a:r>
            <a:r>
              <a:rPr lang="ja-JP" altLang="en-US" dirty="0" smtClean="0"/>
              <a:t>賭ける。</a:t>
            </a:r>
            <a:endParaRPr lang="en-US" altLang="ja-JP" dirty="0" smtClean="0"/>
          </a:p>
          <a:p>
            <a:r>
              <a:rPr lang="ja-JP" altLang="en-US" dirty="0" smtClean="0"/>
              <a:t>ユーザーは次に引くカード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カード</a:t>
            </a:r>
            <a:r>
              <a:rPr lang="en-US" altLang="ja-JP" dirty="0" smtClean="0"/>
              <a:t>B)</a:t>
            </a:r>
            <a:r>
              <a:rPr lang="ja-JP" altLang="en-US" dirty="0" smtClean="0"/>
              <a:t>がカード</a:t>
            </a:r>
            <a:r>
              <a:rPr lang="en-US" altLang="ja-JP" dirty="0" smtClean="0"/>
              <a:t>A</a:t>
            </a:r>
            <a:r>
              <a:rPr lang="ja-JP" altLang="en-US" dirty="0" smtClean="0"/>
              <a:t>より大きい</a:t>
            </a:r>
            <a:r>
              <a:rPr lang="en-US" altLang="ja-JP" dirty="0" smtClean="0"/>
              <a:t>(Big)</a:t>
            </a:r>
            <a:r>
              <a:rPr lang="ja-JP" altLang="en-US" dirty="0" smtClean="0"/>
              <a:t>か小さい</a:t>
            </a:r>
            <a:r>
              <a:rPr lang="en-US" altLang="ja-JP" dirty="0" smtClean="0"/>
              <a:t>(Small)</a:t>
            </a:r>
            <a:r>
              <a:rPr lang="ja-JP" altLang="en-US" dirty="0" smtClean="0"/>
              <a:t>か選択する。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ja-JP" altLang="en-US" dirty="0"/>
              <a:t>トランプからカード</a:t>
            </a:r>
            <a:r>
              <a:rPr lang="en-US" altLang="ja-JP" dirty="0"/>
              <a:t>B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枚引き</a:t>
            </a:r>
            <a:r>
              <a:rPr lang="ja-JP" altLang="en-US" dirty="0" smtClean="0"/>
              <a:t>、表示する。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ja-JP" altLang="en-US" dirty="0"/>
              <a:t>ユーザの選択（「</a:t>
            </a:r>
            <a:r>
              <a:rPr lang="en-US" altLang="ja-JP" dirty="0"/>
              <a:t>Big</a:t>
            </a:r>
            <a:r>
              <a:rPr lang="ja-JP" altLang="en-US" dirty="0"/>
              <a:t>」 </a:t>
            </a:r>
            <a:r>
              <a:rPr lang="en-US" altLang="ja-JP" dirty="0"/>
              <a:t>or </a:t>
            </a:r>
            <a:r>
              <a:rPr lang="ja-JP" altLang="en-US" dirty="0"/>
              <a:t>「</a:t>
            </a:r>
            <a:r>
              <a:rPr lang="en-US" altLang="ja-JP" dirty="0"/>
              <a:t>Small</a:t>
            </a:r>
            <a:r>
              <a:rPr lang="ja-JP" altLang="en-US" dirty="0"/>
              <a:t>」）が一致していればユーザの勝ち、一致しない場合はユーザの負けになる。</a:t>
            </a:r>
          </a:p>
          <a:p>
            <a:r>
              <a:rPr lang="ja-JP" altLang="en-US" dirty="0"/>
              <a:t> </a:t>
            </a:r>
            <a:r>
              <a:rPr lang="ja-JP" altLang="en-US" dirty="0" smtClean="0"/>
              <a:t>勝ったチップを賭けてゲームを継続することができる。この場合、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番目に引いたカードを対象に大小を比較する。</a:t>
            </a:r>
            <a:endParaRPr lang="en-US" altLang="ja-JP" dirty="0" smtClean="0"/>
          </a:p>
          <a:p>
            <a:r>
              <a:rPr lang="ja-JP" altLang="en-US" dirty="0" smtClean="0"/>
              <a:t>継続は最大</a:t>
            </a:r>
            <a:r>
              <a:rPr lang="en-US" altLang="ja-JP" dirty="0" smtClean="0"/>
              <a:t>8</a:t>
            </a:r>
            <a:r>
              <a:rPr lang="ja-JP" altLang="en-US" dirty="0" smtClean="0"/>
              <a:t>回まで可能。</a:t>
            </a:r>
            <a:endParaRPr lang="en-US" altLang="ja-JP" dirty="0" smtClean="0"/>
          </a:p>
          <a:p>
            <a:r>
              <a:rPr lang="ja-JP" altLang="en-US" dirty="0" smtClean="0"/>
              <a:t>ゲームに負けた場合、あるいは連続が最大数を超えた場合、ゲームを継続するかどうか判断する。</a:t>
            </a:r>
            <a:endParaRPr lang="en-US" altLang="ja-JP" dirty="0" smtClean="0"/>
          </a:p>
          <a:p>
            <a:r>
              <a:rPr lang="ja-JP" altLang="en-US" dirty="0" smtClean="0"/>
              <a:t>新規ゲームを行う場合、カードをシャッフルして新しいゲームを始める。</a:t>
            </a:r>
            <a:endParaRPr lang="en-US" altLang="ja-JP" dirty="0" smtClean="0"/>
          </a:p>
          <a:p>
            <a:r>
              <a:rPr lang="ja-JP" altLang="en-US" dirty="0" smtClean="0"/>
              <a:t>新規ゲームを行わない場合、ゲームを終了する。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661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964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フローチャート</a:t>
            </a:r>
            <a:r>
              <a:rPr kumimoji="1" lang="en-US" altLang="ja-JP" dirty="0" smtClean="0"/>
              <a:t>(1</a:t>
            </a:r>
            <a:r>
              <a:rPr kumimoji="1" lang="en-US" altLang="ja-JP" baseline="30000" dirty="0" smtClean="0"/>
              <a:t>st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028799" y="1064889"/>
            <a:ext cx="1681520" cy="27135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開始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028799" y="5585165"/>
            <a:ext cx="1681520" cy="27135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終了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80791" y="1716712"/>
            <a:ext cx="3915709" cy="35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トランプからカードを一枚引く（カード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A)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86670" y="2349833"/>
            <a:ext cx="3903949" cy="3527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ユーザーがチップを賭ける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15870" y="1034733"/>
            <a:ext cx="3045551" cy="35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トランプをシャッフルする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92550" y="3368290"/>
            <a:ext cx="3915709" cy="35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トランプからカードを一枚引く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(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B)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0" name="フローチャート: 判断 9"/>
          <p:cNvSpPr/>
          <p:nvPr/>
        </p:nvSpPr>
        <p:spPr>
          <a:xfrm>
            <a:off x="2710189" y="5479344"/>
            <a:ext cx="3880431" cy="470330"/>
          </a:xfrm>
          <a:prstGeom prst="flowChartDecision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獲得したチップでゲームを継続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686670" y="2697109"/>
            <a:ext cx="3903949" cy="3347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B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がカード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A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より大きいか小さいか選択する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フローチャート: 判断 11"/>
          <p:cNvSpPr/>
          <p:nvPr/>
        </p:nvSpPr>
        <p:spPr>
          <a:xfrm>
            <a:off x="2710189" y="6197509"/>
            <a:ext cx="3880431" cy="470330"/>
          </a:xfrm>
          <a:prstGeom prst="flowChartDecision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新しいゲームを開始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27629" y="4043478"/>
            <a:ext cx="3045551" cy="352748"/>
          </a:xfrm>
          <a:prstGeom prst="rect">
            <a:avLst/>
          </a:prstGeom>
          <a:solidFill>
            <a:srgbClr val="DCE6F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判定・チップ数更新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フローチャート: 判断 13"/>
          <p:cNvSpPr/>
          <p:nvPr/>
        </p:nvSpPr>
        <p:spPr>
          <a:xfrm>
            <a:off x="2710189" y="4690175"/>
            <a:ext cx="3880431" cy="47033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0000"/>
                </a:solidFill>
              </a:rPr>
              <a:t>チップがなくなった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カギ線コネクタ 15"/>
          <p:cNvCxnSpPr>
            <a:stCxn id="14" idx="3"/>
            <a:endCxn id="5" idx="0"/>
          </p:cNvCxnSpPr>
          <p:nvPr/>
        </p:nvCxnSpPr>
        <p:spPr>
          <a:xfrm>
            <a:off x="6590620" y="4925340"/>
            <a:ext cx="1278939" cy="65982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2" idx="1"/>
            <a:endCxn id="8" idx="1"/>
          </p:cNvCxnSpPr>
          <p:nvPr/>
        </p:nvCxnSpPr>
        <p:spPr>
          <a:xfrm rot="10800000" flipH="1">
            <a:off x="2710188" y="1211108"/>
            <a:ext cx="405681" cy="5221567"/>
          </a:xfrm>
          <a:prstGeom prst="bentConnector3">
            <a:avLst>
              <a:gd name="adj1" fmla="val -291133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1"/>
            <a:endCxn id="8" idx="3"/>
          </p:cNvCxnSpPr>
          <p:nvPr/>
        </p:nvCxnSpPr>
        <p:spPr>
          <a:xfrm flipH="1">
            <a:off x="6161421" y="1200567"/>
            <a:ext cx="867378" cy="10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3" idx="2"/>
            <a:endCxn id="14" idx="0"/>
          </p:cNvCxnSpPr>
          <p:nvPr/>
        </p:nvCxnSpPr>
        <p:spPr>
          <a:xfrm>
            <a:off x="4650405" y="4396226"/>
            <a:ext cx="0" cy="29394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4" idx="2"/>
            <a:endCxn id="10" idx="0"/>
          </p:cNvCxnSpPr>
          <p:nvPr/>
        </p:nvCxnSpPr>
        <p:spPr>
          <a:xfrm>
            <a:off x="4650405" y="5160505"/>
            <a:ext cx="0" cy="3188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10" idx="1"/>
            <a:endCxn id="7" idx="1"/>
          </p:cNvCxnSpPr>
          <p:nvPr/>
        </p:nvCxnSpPr>
        <p:spPr>
          <a:xfrm rot="10800000">
            <a:off x="2686671" y="2526207"/>
            <a:ext cx="23519" cy="3188302"/>
          </a:xfrm>
          <a:prstGeom prst="bentConnector3">
            <a:avLst>
              <a:gd name="adj1" fmla="val 232191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12" idx="3"/>
            <a:endCxn id="5" idx="2"/>
          </p:cNvCxnSpPr>
          <p:nvPr/>
        </p:nvCxnSpPr>
        <p:spPr>
          <a:xfrm flipV="1">
            <a:off x="6590620" y="5856520"/>
            <a:ext cx="1278939" cy="576154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0" idx="2"/>
            <a:endCxn id="12" idx="0"/>
          </p:cNvCxnSpPr>
          <p:nvPr/>
        </p:nvCxnSpPr>
        <p:spPr>
          <a:xfrm>
            <a:off x="4650405" y="5949674"/>
            <a:ext cx="0" cy="2478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8" idx="2"/>
            <a:endCxn id="6" idx="0"/>
          </p:cNvCxnSpPr>
          <p:nvPr/>
        </p:nvCxnSpPr>
        <p:spPr>
          <a:xfrm>
            <a:off x="4638646" y="1387481"/>
            <a:ext cx="0" cy="329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6" idx="2"/>
            <a:endCxn id="7" idx="0"/>
          </p:cNvCxnSpPr>
          <p:nvPr/>
        </p:nvCxnSpPr>
        <p:spPr>
          <a:xfrm flipH="1">
            <a:off x="4638645" y="2069460"/>
            <a:ext cx="1" cy="2803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1" idx="2"/>
            <a:endCxn id="9" idx="0"/>
          </p:cNvCxnSpPr>
          <p:nvPr/>
        </p:nvCxnSpPr>
        <p:spPr>
          <a:xfrm>
            <a:off x="4638645" y="3031816"/>
            <a:ext cx="11760" cy="336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9" idx="2"/>
            <a:endCxn id="13" idx="0"/>
          </p:cNvCxnSpPr>
          <p:nvPr/>
        </p:nvCxnSpPr>
        <p:spPr>
          <a:xfrm>
            <a:off x="4650405" y="3721038"/>
            <a:ext cx="0" cy="322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1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964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フローチャート</a:t>
            </a:r>
            <a:r>
              <a:rPr kumimoji="1" lang="en-US" altLang="ja-JP" dirty="0" smtClean="0"/>
              <a:t>(2</a:t>
            </a:r>
            <a:r>
              <a:rPr kumimoji="1" lang="en-US" altLang="ja-JP" baseline="30000" dirty="0" smtClean="0"/>
              <a:t>nd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028799" y="1064889"/>
            <a:ext cx="1681520" cy="27135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開始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028799" y="5585165"/>
            <a:ext cx="1681520" cy="27135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終了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92550" y="2405063"/>
            <a:ext cx="3915709" cy="35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トランプからカードを一枚引く（カード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A)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8429" y="3038184"/>
            <a:ext cx="3903949" cy="3527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ユーザーがチップを賭ける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29518" y="1034733"/>
            <a:ext cx="3045551" cy="35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トランプをシャッフルする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704309" y="4056641"/>
            <a:ext cx="3915709" cy="35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トランプからカードを一枚引く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(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B)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0" name="フローチャート: 判断 9"/>
          <p:cNvSpPr/>
          <p:nvPr/>
        </p:nvSpPr>
        <p:spPr>
          <a:xfrm>
            <a:off x="2723837" y="5479344"/>
            <a:ext cx="3880431" cy="470330"/>
          </a:xfrm>
          <a:prstGeom prst="flowChartDecision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獲得したチップでゲームを継続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698429" y="3385460"/>
            <a:ext cx="3903949" cy="3347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A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がカード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B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より大きいか小さいか選択する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フローチャート: 判断 11"/>
          <p:cNvSpPr/>
          <p:nvPr/>
        </p:nvSpPr>
        <p:spPr>
          <a:xfrm>
            <a:off x="2723837" y="6197509"/>
            <a:ext cx="3880431" cy="470330"/>
          </a:xfrm>
          <a:prstGeom prst="flowChartDecision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新しいゲームを開始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39388" y="4731829"/>
            <a:ext cx="3045551" cy="352748"/>
          </a:xfrm>
          <a:prstGeom prst="rect">
            <a:avLst/>
          </a:prstGeom>
          <a:solidFill>
            <a:srgbClr val="DCE6F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判定・チップ数更新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フローチャート: 判断 13"/>
          <p:cNvSpPr/>
          <p:nvPr/>
        </p:nvSpPr>
        <p:spPr>
          <a:xfrm>
            <a:off x="2706198" y="1650128"/>
            <a:ext cx="3880431" cy="47033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0000"/>
                </a:solidFill>
              </a:rPr>
              <a:t>チップを持っている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カギ線コネクタ 15"/>
          <p:cNvCxnSpPr>
            <a:stCxn id="14" idx="3"/>
            <a:endCxn id="5" idx="0"/>
          </p:cNvCxnSpPr>
          <p:nvPr/>
        </p:nvCxnSpPr>
        <p:spPr>
          <a:xfrm>
            <a:off x="6586629" y="1885293"/>
            <a:ext cx="1282930" cy="369987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2" idx="1"/>
            <a:endCxn id="8" idx="1"/>
          </p:cNvCxnSpPr>
          <p:nvPr/>
        </p:nvCxnSpPr>
        <p:spPr>
          <a:xfrm rot="10800000" flipH="1">
            <a:off x="2723836" y="1211108"/>
            <a:ext cx="405681" cy="5221567"/>
          </a:xfrm>
          <a:prstGeom prst="bentConnector3">
            <a:avLst>
              <a:gd name="adj1" fmla="val -37594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1"/>
            <a:endCxn id="8" idx="3"/>
          </p:cNvCxnSpPr>
          <p:nvPr/>
        </p:nvCxnSpPr>
        <p:spPr>
          <a:xfrm flipH="1">
            <a:off x="6175069" y="1200567"/>
            <a:ext cx="853730" cy="10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4" idx="2"/>
            <a:endCxn id="6" idx="0"/>
          </p:cNvCxnSpPr>
          <p:nvPr/>
        </p:nvCxnSpPr>
        <p:spPr>
          <a:xfrm>
            <a:off x="4646414" y="2120458"/>
            <a:ext cx="3991" cy="2846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10" idx="1"/>
            <a:endCxn id="7" idx="1"/>
          </p:cNvCxnSpPr>
          <p:nvPr/>
        </p:nvCxnSpPr>
        <p:spPr>
          <a:xfrm rot="10800000">
            <a:off x="2698429" y="3214559"/>
            <a:ext cx="25408" cy="2499951"/>
          </a:xfrm>
          <a:prstGeom prst="bentConnector3">
            <a:avLst>
              <a:gd name="adj1" fmla="val 99971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12" idx="3"/>
            <a:endCxn id="5" idx="2"/>
          </p:cNvCxnSpPr>
          <p:nvPr/>
        </p:nvCxnSpPr>
        <p:spPr>
          <a:xfrm flipV="1">
            <a:off x="6604268" y="5856520"/>
            <a:ext cx="1265291" cy="576154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0" idx="2"/>
            <a:endCxn id="12" idx="0"/>
          </p:cNvCxnSpPr>
          <p:nvPr/>
        </p:nvCxnSpPr>
        <p:spPr>
          <a:xfrm>
            <a:off x="4664053" y="5949674"/>
            <a:ext cx="0" cy="2478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8" idx="2"/>
            <a:endCxn id="14" idx="0"/>
          </p:cNvCxnSpPr>
          <p:nvPr/>
        </p:nvCxnSpPr>
        <p:spPr>
          <a:xfrm flipH="1">
            <a:off x="4646414" y="1387481"/>
            <a:ext cx="5880" cy="2626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6" idx="2"/>
            <a:endCxn id="7" idx="0"/>
          </p:cNvCxnSpPr>
          <p:nvPr/>
        </p:nvCxnSpPr>
        <p:spPr>
          <a:xfrm flipH="1">
            <a:off x="4650404" y="2757811"/>
            <a:ext cx="1" cy="2803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1" idx="2"/>
            <a:endCxn id="9" idx="0"/>
          </p:cNvCxnSpPr>
          <p:nvPr/>
        </p:nvCxnSpPr>
        <p:spPr>
          <a:xfrm>
            <a:off x="4650404" y="3720167"/>
            <a:ext cx="11760" cy="336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9" idx="2"/>
            <a:endCxn id="13" idx="0"/>
          </p:cNvCxnSpPr>
          <p:nvPr/>
        </p:nvCxnSpPr>
        <p:spPr>
          <a:xfrm>
            <a:off x="4662164" y="4409389"/>
            <a:ext cx="0" cy="322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3" idx="2"/>
            <a:endCxn id="10" idx="0"/>
          </p:cNvCxnSpPr>
          <p:nvPr/>
        </p:nvCxnSpPr>
        <p:spPr>
          <a:xfrm>
            <a:off x="4662164" y="5084577"/>
            <a:ext cx="1889" cy="3947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7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77"/>
          <p:cNvSpPr/>
          <p:nvPr/>
        </p:nvSpPr>
        <p:spPr>
          <a:xfrm>
            <a:off x="2347415" y="3342847"/>
            <a:ext cx="4590772" cy="2498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964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フローチャート</a:t>
            </a:r>
            <a:r>
              <a:rPr kumimoji="1" lang="en-US" altLang="ja-JP" dirty="0" smtClean="0"/>
              <a:t>(Final)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332023" y="951608"/>
            <a:ext cx="1681520" cy="27135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開始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332023" y="5444588"/>
            <a:ext cx="1681520" cy="271355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終了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92550" y="2159955"/>
            <a:ext cx="3915709" cy="324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トランプからカードを一枚引く（カード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A)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29518" y="939753"/>
            <a:ext cx="3045551" cy="324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トランプをシャッフルする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704309" y="3375596"/>
            <a:ext cx="3915709" cy="324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トランプからカードを一枚引く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(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カード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B)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0" name="フローチャート: 判断 9"/>
          <p:cNvSpPr/>
          <p:nvPr/>
        </p:nvSpPr>
        <p:spPr>
          <a:xfrm>
            <a:off x="2723837" y="5042608"/>
            <a:ext cx="3880431" cy="470330"/>
          </a:xfrm>
          <a:prstGeom prst="flowChartDecision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DU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ゲーム継続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フローチャート: 判断 11"/>
          <p:cNvSpPr/>
          <p:nvPr/>
        </p:nvSpPr>
        <p:spPr>
          <a:xfrm>
            <a:off x="2723837" y="6293045"/>
            <a:ext cx="3880431" cy="470330"/>
          </a:xfrm>
          <a:prstGeom prst="flowChartDecision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新しいゲームを開始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フローチャート: 判断 13"/>
          <p:cNvSpPr/>
          <p:nvPr/>
        </p:nvSpPr>
        <p:spPr>
          <a:xfrm>
            <a:off x="2706198" y="1459056"/>
            <a:ext cx="3880431" cy="47033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0000"/>
                </a:solidFill>
              </a:rPr>
              <a:t>チップを持っている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カギ線コネクタ 15"/>
          <p:cNvCxnSpPr>
            <a:stCxn id="14" idx="3"/>
            <a:endCxn id="5" idx="0"/>
          </p:cNvCxnSpPr>
          <p:nvPr/>
        </p:nvCxnSpPr>
        <p:spPr>
          <a:xfrm>
            <a:off x="6586629" y="1694221"/>
            <a:ext cx="1586154" cy="3750367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2" idx="1"/>
            <a:endCxn id="8" idx="1"/>
          </p:cNvCxnSpPr>
          <p:nvPr/>
        </p:nvCxnSpPr>
        <p:spPr>
          <a:xfrm rot="10800000" flipH="1">
            <a:off x="2723836" y="1102202"/>
            <a:ext cx="405681" cy="5426009"/>
          </a:xfrm>
          <a:prstGeom prst="bentConnector3">
            <a:avLst>
              <a:gd name="adj1" fmla="val -35576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1"/>
            <a:endCxn id="8" idx="3"/>
          </p:cNvCxnSpPr>
          <p:nvPr/>
        </p:nvCxnSpPr>
        <p:spPr>
          <a:xfrm flipH="1">
            <a:off x="6175069" y="1087286"/>
            <a:ext cx="1156954" cy="149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4" idx="2"/>
            <a:endCxn id="6" idx="0"/>
          </p:cNvCxnSpPr>
          <p:nvPr/>
        </p:nvCxnSpPr>
        <p:spPr>
          <a:xfrm>
            <a:off x="4646414" y="1929386"/>
            <a:ext cx="3991" cy="2305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10" idx="1"/>
            <a:endCxn id="26" idx="1"/>
          </p:cNvCxnSpPr>
          <p:nvPr/>
        </p:nvCxnSpPr>
        <p:spPr>
          <a:xfrm rot="10800000">
            <a:off x="2713637" y="2907631"/>
            <a:ext cx="10201" cy="2370143"/>
          </a:xfrm>
          <a:prstGeom prst="bentConnector3">
            <a:avLst>
              <a:gd name="adj1" fmla="val 7424919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12" idx="3"/>
            <a:endCxn id="5" idx="2"/>
          </p:cNvCxnSpPr>
          <p:nvPr/>
        </p:nvCxnSpPr>
        <p:spPr>
          <a:xfrm flipV="1">
            <a:off x="6604268" y="5715943"/>
            <a:ext cx="1568515" cy="812267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0" idx="2"/>
            <a:endCxn id="93" idx="0"/>
          </p:cNvCxnSpPr>
          <p:nvPr/>
        </p:nvCxnSpPr>
        <p:spPr>
          <a:xfrm flipH="1">
            <a:off x="4652294" y="5512938"/>
            <a:ext cx="11759" cy="1924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8" idx="2"/>
            <a:endCxn id="14" idx="0"/>
          </p:cNvCxnSpPr>
          <p:nvPr/>
        </p:nvCxnSpPr>
        <p:spPr>
          <a:xfrm flipH="1">
            <a:off x="4646414" y="1264648"/>
            <a:ext cx="5880" cy="1944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6" idx="2"/>
            <a:endCxn id="26" idx="0"/>
          </p:cNvCxnSpPr>
          <p:nvPr/>
        </p:nvCxnSpPr>
        <p:spPr>
          <a:xfrm>
            <a:off x="4650405" y="2484850"/>
            <a:ext cx="3447" cy="1876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26" idx="2"/>
            <a:endCxn id="9" idx="0"/>
          </p:cNvCxnSpPr>
          <p:nvPr/>
        </p:nvCxnSpPr>
        <p:spPr>
          <a:xfrm>
            <a:off x="4653852" y="3142795"/>
            <a:ext cx="8312" cy="2328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9" idx="2"/>
            <a:endCxn id="41" idx="0"/>
          </p:cNvCxnSpPr>
          <p:nvPr/>
        </p:nvCxnSpPr>
        <p:spPr>
          <a:xfrm>
            <a:off x="4662164" y="3700491"/>
            <a:ext cx="1889" cy="196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9" idx="2"/>
            <a:endCxn id="10" idx="0"/>
          </p:cNvCxnSpPr>
          <p:nvPr/>
        </p:nvCxnSpPr>
        <p:spPr>
          <a:xfrm flipH="1">
            <a:off x="4664053" y="4841875"/>
            <a:ext cx="3990" cy="2007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判断 25"/>
          <p:cNvSpPr/>
          <p:nvPr/>
        </p:nvSpPr>
        <p:spPr>
          <a:xfrm>
            <a:off x="2713636" y="2672465"/>
            <a:ext cx="3880431" cy="470330"/>
          </a:xfrm>
          <a:prstGeom prst="flowChartDecision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DU8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回以上継続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?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29" name="フローチャート: 判断 28"/>
          <p:cNvSpPr/>
          <p:nvPr/>
        </p:nvSpPr>
        <p:spPr>
          <a:xfrm>
            <a:off x="2727827" y="4425573"/>
            <a:ext cx="3880431" cy="416302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判定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34" name="カギ線コネクタ 33"/>
          <p:cNvCxnSpPr>
            <a:stCxn id="26" idx="3"/>
            <a:endCxn id="56" idx="3"/>
          </p:cNvCxnSpPr>
          <p:nvPr/>
        </p:nvCxnSpPr>
        <p:spPr>
          <a:xfrm flipH="1">
            <a:off x="4664051" y="2907630"/>
            <a:ext cx="1930016" cy="3245816"/>
          </a:xfrm>
          <a:prstGeom prst="bentConnector3">
            <a:avLst>
              <a:gd name="adj1" fmla="val -3376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2706198" y="3897358"/>
            <a:ext cx="3915709" cy="3527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チップを掛ける・大小を決定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42" name="直線矢印コネクタ 41"/>
          <p:cNvCxnSpPr>
            <a:stCxn id="41" idx="2"/>
            <a:endCxn id="29" idx="0"/>
          </p:cNvCxnSpPr>
          <p:nvPr/>
        </p:nvCxnSpPr>
        <p:spPr>
          <a:xfrm>
            <a:off x="4664053" y="4250106"/>
            <a:ext cx="3990" cy="1754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4418391" y="6046287"/>
            <a:ext cx="245660" cy="2143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カギ線コネクタ 61"/>
          <p:cNvCxnSpPr>
            <a:stCxn id="29" idx="3"/>
            <a:endCxn id="56" idx="3"/>
          </p:cNvCxnSpPr>
          <p:nvPr/>
        </p:nvCxnSpPr>
        <p:spPr>
          <a:xfrm flipH="1">
            <a:off x="4664051" y="4633724"/>
            <a:ext cx="1944207" cy="1519722"/>
          </a:xfrm>
          <a:prstGeom prst="bentConnector3">
            <a:avLst>
              <a:gd name="adj1" fmla="val -3281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6586629" y="2580430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Yes</a:t>
            </a:r>
            <a:endParaRPr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3878652" y="3039161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No</a:t>
            </a:r>
            <a:endParaRPr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3878652" y="474428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Win</a:t>
            </a:r>
            <a:endParaRPr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6154092" y="4757935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Lose</a:t>
            </a:r>
            <a:endParaRPr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>
            <a:off x="2347415" y="4914297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Yes</a:t>
            </a:r>
            <a:endParaRPr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3689462" y="543026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No</a:t>
            </a:r>
            <a:endParaRPr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683222" y="674262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DU</a:t>
            </a:r>
            <a:r>
              <a:rPr lang="ja-JP" altLang="en-US" dirty="0" smtClean="0">
                <a:solidFill>
                  <a:srgbClr val="000000"/>
                </a:solidFill>
              </a:rPr>
              <a:t>：ダブルアップ</a:t>
            </a:r>
            <a:endParaRPr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2694439" y="5705355"/>
            <a:ext cx="3915709" cy="324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チップ更新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02" name="直線矢印コネクタ 101"/>
          <p:cNvCxnSpPr>
            <a:stCxn id="93" idx="2"/>
            <a:endCxn id="12" idx="0"/>
          </p:cNvCxnSpPr>
          <p:nvPr/>
        </p:nvCxnSpPr>
        <p:spPr>
          <a:xfrm>
            <a:off x="4652294" y="6030250"/>
            <a:ext cx="11759" cy="2627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6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</a:t>
            </a:r>
            <a:r>
              <a:rPr kumimoji="1"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40137" y="2407715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Dealer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40137" y="5810736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Player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43826" y="5810736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Chip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0" name="図形グループ 79"/>
          <p:cNvGrpSpPr/>
          <p:nvPr/>
        </p:nvGrpSpPr>
        <p:grpSpPr>
          <a:xfrm>
            <a:off x="3343826" y="2407715"/>
            <a:ext cx="3799115" cy="706717"/>
            <a:chOff x="2527586" y="1891452"/>
            <a:chExt cx="3799115" cy="706717"/>
          </a:xfrm>
        </p:grpSpPr>
        <p:sp>
          <p:nvSpPr>
            <p:cNvPr id="3" name="正方形/長方形 2"/>
            <p:cNvSpPr/>
            <p:nvPr/>
          </p:nvSpPr>
          <p:spPr>
            <a:xfrm>
              <a:off x="2527586" y="1893080"/>
              <a:ext cx="1587449" cy="59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Trump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図形グループ 78"/>
            <p:cNvGrpSpPr/>
            <p:nvPr/>
          </p:nvGrpSpPr>
          <p:grpSpPr>
            <a:xfrm>
              <a:off x="4601972" y="1891452"/>
              <a:ext cx="1724729" cy="706717"/>
              <a:chOff x="4601972" y="1891452"/>
              <a:chExt cx="1724729" cy="706717"/>
            </a:xfrm>
          </p:grpSpPr>
          <p:sp>
            <p:nvSpPr>
              <p:cNvPr id="70" name="正方形/長方形 69"/>
              <p:cNvSpPr/>
              <p:nvPr/>
            </p:nvSpPr>
            <p:spPr>
              <a:xfrm>
                <a:off x="4601972" y="1891452"/>
                <a:ext cx="1587449" cy="599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Card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4739252" y="1998498"/>
                <a:ext cx="1587449" cy="599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Card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2" name="直線矢印コネクタ 71"/>
            <p:cNvCxnSpPr>
              <a:stCxn id="3" idx="3"/>
              <a:endCxn id="70" idx="1"/>
            </p:cNvCxnSpPr>
            <p:nvPr/>
          </p:nvCxnSpPr>
          <p:spPr>
            <a:xfrm flipV="1">
              <a:off x="4115035" y="2191288"/>
              <a:ext cx="486937" cy="16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正方形/長方形 75"/>
          <p:cNvSpPr/>
          <p:nvPr/>
        </p:nvSpPr>
        <p:spPr>
          <a:xfrm>
            <a:off x="7575269" y="1045050"/>
            <a:ext cx="1079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hasa</a:t>
            </a:r>
            <a:r>
              <a:rPr lang="ja-JP" altLang="en-US" dirty="0" smtClean="0"/>
              <a:t>関係</a:t>
            </a:r>
            <a:endParaRPr lang="ja-JP" altLang="en-US" dirty="0"/>
          </a:p>
        </p:txBody>
      </p:sp>
      <p:cxnSp>
        <p:nvCxnSpPr>
          <p:cNvPr id="81" name="直線矢印コネクタ 80"/>
          <p:cNvCxnSpPr>
            <a:stCxn id="4" idx="3"/>
            <a:endCxn id="3" idx="1"/>
          </p:cNvCxnSpPr>
          <p:nvPr/>
        </p:nvCxnSpPr>
        <p:spPr>
          <a:xfrm>
            <a:off x="2527586" y="2707551"/>
            <a:ext cx="816240" cy="16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6904875" y="1315421"/>
            <a:ext cx="569352" cy="16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5" idx="3"/>
            <a:endCxn id="10" idx="1"/>
          </p:cNvCxnSpPr>
          <p:nvPr/>
        </p:nvCxnSpPr>
        <p:spPr>
          <a:xfrm>
            <a:off x="2527586" y="6110572"/>
            <a:ext cx="81624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7217385" y="5396769"/>
            <a:ext cx="1224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ゲーム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場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94" name="角丸四角形 93"/>
          <p:cNvSpPr/>
          <p:nvPr/>
        </p:nvSpPr>
        <p:spPr>
          <a:xfrm>
            <a:off x="457200" y="2176454"/>
            <a:ext cx="7118069" cy="1058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角丸四角形 95"/>
          <p:cNvSpPr/>
          <p:nvPr/>
        </p:nvSpPr>
        <p:spPr>
          <a:xfrm>
            <a:off x="609601" y="5581435"/>
            <a:ext cx="4808612" cy="1058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457200" y="1724875"/>
            <a:ext cx="800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Dealer</a:t>
            </a:r>
            <a:endParaRPr lang="ja-JP" altLang="en-US" dirty="0"/>
          </a:p>
        </p:txBody>
      </p:sp>
      <p:sp>
        <p:nvSpPr>
          <p:cNvPr id="98" name="正方形/長方形 97"/>
          <p:cNvSpPr/>
          <p:nvPr/>
        </p:nvSpPr>
        <p:spPr>
          <a:xfrm>
            <a:off x="539933" y="5129076"/>
            <a:ext cx="7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Player</a:t>
            </a:r>
            <a:endParaRPr lang="ja-JP" altLang="en-US" dirty="0"/>
          </a:p>
        </p:txBody>
      </p:sp>
      <p:grpSp>
        <p:nvGrpSpPr>
          <p:cNvPr id="100" name="図形グループ 99"/>
          <p:cNvGrpSpPr/>
          <p:nvPr/>
        </p:nvGrpSpPr>
        <p:grpSpPr>
          <a:xfrm>
            <a:off x="2676293" y="3507426"/>
            <a:ext cx="5765631" cy="1723476"/>
            <a:chOff x="2676293" y="3507426"/>
            <a:chExt cx="5765631" cy="1723476"/>
          </a:xfrm>
        </p:grpSpPr>
        <p:sp>
          <p:nvSpPr>
            <p:cNvPr id="7" name="正方形/長方形 6"/>
            <p:cNvSpPr/>
            <p:nvPr/>
          </p:nvSpPr>
          <p:spPr>
            <a:xfrm>
              <a:off x="4751428" y="3675853"/>
              <a:ext cx="1587449" cy="59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CardA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596105" y="3675853"/>
              <a:ext cx="1587449" cy="59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CardB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581937" y="4474940"/>
              <a:ext cx="1587449" cy="59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Chip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角丸四角形 76"/>
            <p:cNvSpPr/>
            <p:nvPr/>
          </p:nvSpPr>
          <p:spPr>
            <a:xfrm>
              <a:off x="2676293" y="3507426"/>
              <a:ext cx="5765631" cy="17234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3108461" y="4491225"/>
              <a:ext cx="1587449" cy="59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Choice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17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</a:t>
            </a:r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(</a:t>
            </a:r>
            <a:r>
              <a:rPr kumimoji="1" lang="ja-JP" altLang="en-US" smtClean="0"/>
              <a:t>処理</a:t>
            </a:r>
            <a:r>
              <a:rPr kumimoji="1" lang="en-US" altLang="ja-JP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40137" y="2180373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Dealer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40137" y="5810736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Player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43826" y="5810736"/>
            <a:ext cx="1587449" cy="59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Chip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0" name="図形グループ 79"/>
          <p:cNvGrpSpPr/>
          <p:nvPr/>
        </p:nvGrpSpPr>
        <p:grpSpPr>
          <a:xfrm>
            <a:off x="3343826" y="2180373"/>
            <a:ext cx="3799115" cy="706717"/>
            <a:chOff x="2527586" y="1891452"/>
            <a:chExt cx="3799115" cy="706717"/>
          </a:xfrm>
        </p:grpSpPr>
        <p:sp>
          <p:nvSpPr>
            <p:cNvPr id="3" name="正方形/長方形 2"/>
            <p:cNvSpPr/>
            <p:nvPr/>
          </p:nvSpPr>
          <p:spPr>
            <a:xfrm>
              <a:off x="2527586" y="1893080"/>
              <a:ext cx="1587449" cy="59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Trump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図形グループ 78"/>
            <p:cNvGrpSpPr/>
            <p:nvPr/>
          </p:nvGrpSpPr>
          <p:grpSpPr>
            <a:xfrm>
              <a:off x="4601972" y="1891452"/>
              <a:ext cx="1724729" cy="706717"/>
              <a:chOff x="4601972" y="1891452"/>
              <a:chExt cx="1724729" cy="706717"/>
            </a:xfrm>
          </p:grpSpPr>
          <p:sp>
            <p:nvSpPr>
              <p:cNvPr id="70" name="正方形/長方形 69"/>
              <p:cNvSpPr/>
              <p:nvPr/>
            </p:nvSpPr>
            <p:spPr>
              <a:xfrm>
                <a:off x="4601972" y="1891452"/>
                <a:ext cx="1587449" cy="599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Card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4739252" y="1998498"/>
                <a:ext cx="1587449" cy="599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Card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2" name="直線矢印コネクタ 71"/>
            <p:cNvCxnSpPr>
              <a:stCxn id="3" idx="3"/>
              <a:endCxn id="70" idx="1"/>
            </p:cNvCxnSpPr>
            <p:nvPr/>
          </p:nvCxnSpPr>
          <p:spPr>
            <a:xfrm flipV="1">
              <a:off x="4115035" y="2191288"/>
              <a:ext cx="486937" cy="16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矢印コネクタ 80"/>
          <p:cNvCxnSpPr>
            <a:stCxn id="4" idx="3"/>
            <a:endCxn id="3" idx="1"/>
          </p:cNvCxnSpPr>
          <p:nvPr/>
        </p:nvCxnSpPr>
        <p:spPr>
          <a:xfrm>
            <a:off x="2527586" y="2480209"/>
            <a:ext cx="816240" cy="16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5" idx="3"/>
            <a:endCxn id="10" idx="1"/>
          </p:cNvCxnSpPr>
          <p:nvPr/>
        </p:nvCxnSpPr>
        <p:spPr>
          <a:xfrm>
            <a:off x="2527586" y="6110572"/>
            <a:ext cx="81624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7217385" y="5396769"/>
            <a:ext cx="1224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ゲーム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場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94" name="角丸四角形 93"/>
          <p:cNvSpPr/>
          <p:nvPr/>
        </p:nvSpPr>
        <p:spPr>
          <a:xfrm>
            <a:off x="457200" y="1949112"/>
            <a:ext cx="7118069" cy="1058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角丸四角形 95"/>
          <p:cNvSpPr/>
          <p:nvPr/>
        </p:nvSpPr>
        <p:spPr>
          <a:xfrm>
            <a:off x="609601" y="5581435"/>
            <a:ext cx="4808612" cy="1058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457200" y="1497533"/>
            <a:ext cx="800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Dealer</a:t>
            </a:r>
            <a:endParaRPr lang="ja-JP" altLang="en-US" dirty="0"/>
          </a:p>
        </p:txBody>
      </p:sp>
      <p:sp>
        <p:nvSpPr>
          <p:cNvPr id="98" name="正方形/長方形 97"/>
          <p:cNvSpPr/>
          <p:nvPr/>
        </p:nvSpPr>
        <p:spPr>
          <a:xfrm>
            <a:off x="539933" y="5129076"/>
            <a:ext cx="7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Player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04453" y="1481071"/>
            <a:ext cx="81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shuffle</a:t>
            </a:r>
            <a:endParaRPr lang="ja-JP" altLang="en-US" dirty="0"/>
          </a:p>
        </p:txBody>
      </p:sp>
      <p:cxnSp>
        <p:nvCxnSpPr>
          <p:cNvPr id="27" name="カギ線コネクタ 26"/>
          <p:cNvCxnSpPr>
            <a:stCxn id="71" idx="2"/>
            <a:endCxn id="7" idx="0"/>
          </p:cNvCxnSpPr>
          <p:nvPr/>
        </p:nvCxnSpPr>
        <p:spPr>
          <a:xfrm rot="5400000">
            <a:off x="5552804" y="2879439"/>
            <a:ext cx="788763" cy="80406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71" idx="2"/>
            <a:endCxn id="8" idx="0"/>
          </p:cNvCxnSpPr>
          <p:nvPr/>
        </p:nvCxnSpPr>
        <p:spPr>
          <a:xfrm rot="16200000" flipH="1">
            <a:off x="6475142" y="2761164"/>
            <a:ext cx="788763" cy="104061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7509909" y="3071756"/>
            <a:ext cx="661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draw</a:t>
            </a:r>
            <a:endParaRPr lang="ja-JP" altLang="en-US" dirty="0"/>
          </a:p>
        </p:txBody>
      </p:sp>
      <p:cxnSp>
        <p:nvCxnSpPr>
          <p:cNvPr id="15" name="カギ線コネクタ 14"/>
          <p:cNvCxnSpPr>
            <a:stCxn id="10" idx="3"/>
            <a:endCxn id="9" idx="2"/>
          </p:cNvCxnSpPr>
          <p:nvPr/>
        </p:nvCxnSpPr>
        <p:spPr>
          <a:xfrm flipV="1">
            <a:off x="4931275" y="5074611"/>
            <a:ext cx="1444387" cy="1035961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538162" y="5810736"/>
            <a:ext cx="498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bet</a:t>
            </a:r>
            <a:endParaRPr lang="ja-JP" altLang="en-US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2872857" y="3507426"/>
            <a:ext cx="5569067" cy="1723476"/>
            <a:chOff x="2872857" y="3507426"/>
            <a:chExt cx="5569067" cy="1723476"/>
          </a:xfrm>
        </p:grpSpPr>
        <p:sp>
          <p:nvSpPr>
            <p:cNvPr id="7" name="正方形/長方形 6"/>
            <p:cNvSpPr/>
            <p:nvPr/>
          </p:nvSpPr>
          <p:spPr>
            <a:xfrm>
              <a:off x="4751428" y="3675853"/>
              <a:ext cx="1587449" cy="59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CardA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596105" y="3675853"/>
              <a:ext cx="1587449" cy="59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CardB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581937" y="4474940"/>
              <a:ext cx="1587449" cy="59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Chip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角丸四角形 76"/>
            <p:cNvSpPr/>
            <p:nvPr/>
          </p:nvSpPr>
          <p:spPr>
            <a:xfrm>
              <a:off x="2872857" y="3507426"/>
              <a:ext cx="5569067" cy="17234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338722" y="4529405"/>
              <a:ext cx="1587449" cy="59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Choice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カギ線コネクタ 38"/>
          <p:cNvCxnSpPr>
            <a:stCxn id="5" idx="0"/>
            <a:endCxn id="37" idx="2"/>
          </p:cNvCxnSpPr>
          <p:nvPr/>
        </p:nvCxnSpPr>
        <p:spPr>
          <a:xfrm rot="5400000" flipH="1" flipV="1">
            <a:off x="2592324" y="4270614"/>
            <a:ext cx="681660" cy="239858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2036007" y="4944410"/>
            <a:ext cx="79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choice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5032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496</Words>
  <Application>Microsoft Macintosh PowerPoint</Application>
  <PresentationFormat>画面に合わせる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BigOrSmallゲーム設計</vt:lpstr>
      <vt:lpstr>ゲーム概要</vt:lpstr>
      <vt:lpstr>ゲーム手順</vt:lpstr>
      <vt:lpstr>フローチャート(1st)</vt:lpstr>
      <vt:lpstr>フローチャート(2nd)</vt:lpstr>
      <vt:lpstr>フローチャート(Final)</vt:lpstr>
      <vt:lpstr>クラス図</vt:lpstr>
      <vt:lpstr>クラス図(処理)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Masaaki Uno</dc:creator>
  <cp:lastModifiedBy>Masaaki Uno</cp:lastModifiedBy>
  <cp:revision>40</cp:revision>
  <dcterms:created xsi:type="dcterms:W3CDTF">2016-11-12T23:17:49Z</dcterms:created>
  <dcterms:modified xsi:type="dcterms:W3CDTF">2016-11-18T22:18:30Z</dcterms:modified>
</cp:coreProperties>
</file>