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59" r:id="rId5"/>
    <p:sldId id="257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989B4-5BEA-8D47-A7CD-500B5FA858F9}" type="datetimeFigureOut">
              <a:rPr kumimoji="1" lang="ja-JP" altLang="en-US" smtClean="0"/>
              <a:t>16/11/14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2FFF2-5DDA-384A-A91F-85534BBB6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85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2FFF2-5DDA-384A-A91F-85534BBB64D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580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11A-3E87-0345-B735-2002B3850D93}" type="datetimeFigureOut">
              <a:rPr kumimoji="1" lang="ja-JP" altLang="en-US" smtClean="0"/>
              <a:t>16/11/14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2939-EEE0-7A43-B1D1-ED7C0AD95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1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11A-3E87-0345-B735-2002B3850D93}" type="datetimeFigureOut">
              <a:rPr kumimoji="1" lang="ja-JP" altLang="en-US" smtClean="0"/>
              <a:t>16/11/14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2939-EEE0-7A43-B1D1-ED7C0AD95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25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11A-3E87-0345-B735-2002B3850D93}" type="datetimeFigureOut">
              <a:rPr kumimoji="1" lang="ja-JP" altLang="en-US" smtClean="0"/>
              <a:t>16/11/14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2939-EEE0-7A43-B1D1-ED7C0AD95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7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11A-3E87-0345-B735-2002B3850D93}" type="datetimeFigureOut">
              <a:rPr kumimoji="1" lang="ja-JP" altLang="en-US" smtClean="0"/>
              <a:t>16/11/14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2939-EEE0-7A43-B1D1-ED7C0AD95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56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11A-3E87-0345-B735-2002B3850D93}" type="datetimeFigureOut">
              <a:rPr kumimoji="1" lang="ja-JP" altLang="en-US" smtClean="0"/>
              <a:t>16/11/14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2939-EEE0-7A43-B1D1-ED7C0AD95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63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11A-3E87-0345-B735-2002B3850D93}" type="datetimeFigureOut">
              <a:rPr kumimoji="1" lang="ja-JP" altLang="en-US" smtClean="0"/>
              <a:t>16/11/14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2939-EEE0-7A43-B1D1-ED7C0AD95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01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11A-3E87-0345-B735-2002B3850D93}" type="datetimeFigureOut">
              <a:rPr kumimoji="1" lang="ja-JP" altLang="en-US" smtClean="0"/>
              <a:t>16/11/14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2939-EEE0-7A43-B1D1-ED7C0AD95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89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11A-3E87-0345-B735-2002B3850D93}" type="datetimeFigureOut">
              <a:rPr kumimoji="1" lang="ja-JP" altLang="en-US" smtClean="0"/>
              <a:t>16/11/14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2939-EEE0-7A43-B1D1-ED7C0AD95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39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11A-3E87-0345-B735-2002B3850D93}" type="datetimeFigureOut">
              <a:rPr kumimoji="1" lang="ja-JP" altLang="en-US" smtClean="0"/>
              <a:t>16/11/14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2939-EEE0-7A43-B1D1-ED7C0AD95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21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11A-3E87-0345-B735-2002B3850D93}" type="datetimeFigureOut">
              <a:rPr kumimoji="1" lang="ja-JP" altLang="en-US" smtClean="0"/>
              <a:t>16/11/14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2939-EEE0-7A43-B1D1-ED7C0AD95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03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11A-3E87-0345-B735-2002B3850D93}" type="datetimeFigureOut">
              <a:rPr kumimoji="1" lang="ja-JP" altLang="en-US" smtClean="0"/>
              <a:t>16/11/14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2939-EEE0-7A43-B1D1-ED7C0AD95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89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D911A-3E87-0345-B735-2002B3850D93}" type="datetimeFigureOut">
              <a:rPr kumimoji="1" lang="ja-JP" altLang="en-US" smtClean="0"/>
              <a:t>16/11/14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22939-EEE0-7A43-B1D1-ED7C0AD95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82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BigOrSmall</a:t>
            </a:r>
            <a:r>
              <a:rPr lang="ja-JP" altLang="en-US" dirty="0" smtClean="0"/>
              <a:t>ゲーム設計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8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トランプから引いた</a:t>
            </a:r>
            <a:r>
              <a:rPr lang="en-US" altLang="ja-JP" dirty="0" smtClean="0"/>
              <a:t>2</a:t>
            </a:r>
            <a:r>
              <a:rPr lang="ja-JP" altLang="en-US" dirty="0"/>
              <a:t>枚のカードの数字の大きさを比べるシンプルなゲームです。</a:t>
            </a:r>
          </a:p>
          <a:p>
            <a:r>
              <a:rPr lang="ja-JP" altLang="en-US" dirty="0"/>
              <a:t> ユーザーはプレイ開始時に一定数のチップ</a:t>
            </a:r>
            <a:r>
              <a:rPr lang="ja-JP" altLang="en-US" dirty="0" smtClean="0"/>
              <a:t>を持っている。</a:t>
            </a:r>
            <a:endParaRPr lang="en-US" altLang="ja-JP" dirty="0" smtClean="0"/>
          </a:p>
          <a:p>
            <a:r>
              <a:rPr lang="ja-JP" altLang="en-US" dirty="0" smtClean="0"/>
              <a:t>チップ</a:t>
            </a:r>
            <a:r>
              <a:rPr lang="ja-JP" altLang="en-US" dirty="0"/>
              <a:t>を</a:t>
            </a:r>
            <a:r>
              <a:rPr lang="en-US" altLang="ja-JP" dirty="0"/>
              <a:t>BET</a:t>
            </a:r>
            <a:r>
              <a:rPr lang="ja-JP" altLang="en-US" dirty="0"/>
              <a:t>することで</a:t>
            </a:r>
            <a:r>
              <a:rPr lang="ja-JP" altLang="en-US" dirty="0" smtClean="0"/>
              <a:t>、ゲームを行う</a:t>
            </a:r>
            <a:r>
              <a:rPr lang="ja-JP" altLang="en-US" dirty="0"/>
              <a:t>ことができます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ユーザーがゲームの継続をしないことを選択した場合、チップがなくなった場合ゲームオーバーとなる。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31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/>
              <a:t>トランプからカード</a:t>
            </a:r>
            <a:r>
              <a:rPr lang="en-US" altLang="ja-JP" dirty="0"/>
              <a:t>A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枚引き、表示する。</a:t>
            </a:r>
          </a:p>
          <a:p>
            <a:r>
              <a:rPr lang="ja-JP" altLang="en-US" dirty="0" smtClean="0"/>
              <a:t>トランプからもう</a:t>
            </a:r>
            <a:r>
              <a:rPr lang="en-US" altLang="ja-JP" dirty="0"/>
              <a:t>1</a:t>
            </a:r>
            <a:r>
              <a:rPr lang="ja-JP" altLang="en-US" dirty="0"/>
              <a:t>枚</a:t>
            </a:r>
            <a:r>
              <a:rPr lang="ja-JP" altLang="en-US" dirty="0" smtClean="0"/>
              <a:t>カード</a:t>
            </a:r>
            <a:r>
              <a:rPr lang="en-US" altLang="ja-JP" dirty="0" smtClean="0"/>
              <a:t>B</a:t>
            </a:r>
            <a:r>
              <a:rPr lang="ja-JP" altLang="en-US" dirty="0" smtClean="0"/>
              <a:t>を引く（非表示状態</a:t>
            </a:r>
            <a:r>
              <a:rPr lang="en-US" altLang="ja-JP" dirty="0" smtClean="0"/>
              <a:t>)</a:t>
            </a:r>
            <a:r>
              <a:rPr lang="ja-JP" altLang="en-US" dirty="0" smtClean="0"/>
              <a:t> 。</a:t>
            </a:r>
            <a:endParaRPr lang="en-US" altLang="ja-JP" dirty="0" smtClean="0"/>
          </a:p>
          <a:p>
            <a:r>
              <a:rPr lang="ja-JP" altLang="en-US" dirty="0" smtClean="0"/>
              <a:t>ユーザーは、次に引くカード</a:t>
            </a:r>
            <a:r>
              <a:rPr lang="en-US" altLang="ja-JP" dirty="0" smtClean="0"/>
              <a:t>(</a:t>
            </a:r>
            <a:r>
              <a:rPr lang="ja-JP" altLang="en-US" dirty="0" smtClean="0"/>
              <a:t>カード</a:t>
            </a:r>
            <a:r>
              <a:rPr lang="en-US" altLang="ja-JP" dirty="0" smtClean="0"/>
              <a:t>B)</a:t>
            </a:r>
            <a:r>
              <a:rPr lang="ja-JP" altLang="en-US" dirty="0" smtClean="0"/>
              <a:t>がカード</a:t>
            </a:r>
            <a:r>
              <a:rPr lang="en-US" altLang="ja-JP" dirty="0" smtClean="0"/>
              <a:t>A</a:t>
            </a:r>
            <a:r>
              <a:rPr lang="ja-JP" altLang="en-US" dirty="0" smtClean="0"/>
              <a:t>より大きい</a:t>
            </a:r>
            <a:r>
              <a:rPr lang="en-US" altLang="ja-JP" dirty="0" smtClean="0"/>
              <a:t>(Big)</a:t>
            </a:r>
            <a:r>
              <a:rPr lang="ja-JP" altLang="en-US" dirty="0" smtClean="0"/>
              <a:t>か小さい</a:t>
            </a:r>
            <a:r>
              <a:rPr lang="en-US" altLang="ja-JP" dirty="0" smtClean="0"/>
              <a:t>(Small)</a:t>
            </a:r>
            <a:r>
              <a:rPr lang="ja-JP" altLang="en-US" dirty="0" smtClean="0"/>
              <a:t>か選択し、チップを賭ける。</a:t>
            </a:r>
            <a:endParaRPr lang="en-US" altLang="ja-JP" dirty="0" smtClean="0"/>
          </a:p>
          <a:p>
            <a:r>
              <a:rPr lang="ja-JP" altLang="en-US" dirty="0" smtClean="0"/>
              <a:t> </a:t>
            </a:r>
            <a:r>
              <a:rPr lang="ja-JP" altLang="en-US" dirty="0"/>
              <a:t>トランプからカード</a:t>
            </a:r>
            <a:r>
              <a:rPr lang="en-US" altLang="ja-JP" dirty="0"/>
              <a:t>B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枚引き</a:t>
            </a:r>
            <a:r>
              <a:rPr lang="ja-JP" altLang="en-US" dirty="0" smtClean="0"/>
              <a:t>、表示する。</a:t>
            </a:r>
            <a:endParaRPr lang="en-US" altLang="ja-JP" dirty="0" smtClean="0"/>
          </a:p>
          <a:p>
            <a:r>
              <a:rPr lang="ja-JP" altLang="en-US" dirty="0" smtClean="0"/>
              <a:t> </a:t>
            </a:r>
            <a:r>
              <a:rPr lang="ja-JP" altLang="en-US" dirty="0"/>
              <a:t>ユーザの選択（「</a:t>
            </a:r>
            <a:r>
              <a:rPr lang="en-US" altLang="ja-JP" dirty="0"/>
              <a:t>Big</a:t>
            </a:r>
            <a:r>
              <a:rPr lang="ja-JP" altLang="en-US" dirty="0"/>
              <a:t>」 </a:t>
            </a:r>
            <a:r>
              <a:rPr lang="en-US" altLang="ja-JP" dirty="0"/>
              <a:t>or </a:t>
            </a:r>
            <a:r>
              <a:rPr lang="ja-JP" altLang="en-US" dirty="0"/>
              <a:t>「</a:t>
            </a:r>
            <a:r>
              <a:rPr lang="en-US" altLang="ja-JP" dirty="0"/>
              <a:t>Small</a:t>
            </a:r>
            <a:r>
              <a:rPr lang="ja-JP" altLang="en-US" dirty="0"/>
              <a:t>」）が一致していればユーザの勝ち、一致しない場合はユーザの負けになる。</a:t>
            </a:r>
          </a:p>
          <a:p>
            <a:r>
              <a:rPr lang="ja-JP" altLang="en-US" dirty="0"/>
              <a:t> </a:t>
            </a:r>
            <a:r>
              <a:rPr lang="en-US" altLang="ja-JP" dirty="0"/>
              <a:t>2</a:t>
            </a:r>
            <a:r>
              <a:rPr lang="ja-JP" altLang="en-US" dirty="0"/>
              <a:t>枚のカードの数字の大きさを比べるシンプルなゲームです。</a:t>
            </a:r>
          </a:p>
          <a:p>
            <a:r>
              <a:rPr lang="ja-JP" altLang="en-US" dirty="0"/>
              <a:t> ユーザーはプレイ開始時に一定数のチップを保有しており、チップを</a:t>
            </a:r>
            <a:r>
              <a:rPr lang="en-US" altLang="ja-JP" dirty="0"/>
              <a:t>BET</a:t>
            </a:r>
            <a:r>
              <a:rPr lang="ja-JP" altLang="en-US" dirty="0"/>
              <a:t>することで、この「</a:t>
            </a:r>
            <a:r>
              <a:rPr lang="en-US" altLang="ja-JP" dirty="0"/>
              <a:t>Big or Small</a:t>
            </a:r>
            <a:r>
              <a:rPr lang="ja-JP" altLang="en-US" dirty="0"/>
              <a:t>」ゲームを行うことができます。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661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8964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フローチャート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7028799" y="1064889"/>
            <a:ext cx="1681520" cy="271355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開始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7028799" y="5585165"/>
            <a:ext cx="1681520" cy="271355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終了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680791" y="1716712"/>
            <a:ext cx="3915709" cy="3527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トランプからカードを一枚引く（カード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A)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86670" y="2349833"/>
            <a:ext cx="3903949" cy="3527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ユーザーがチップを賭ける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115870" y="1034733"/>
            <a:ext cx="3045551" cy="3527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トランプをシャッフルする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692550" y="3368290"/>
            <a:ext cx="3915709" cy="3527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トランプからカードを一枚引く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(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カード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B)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10" name="フローチャート: 判断 9"/>
          <p:cNvSpPr/>
          <p:nvPr/>
        </p:nvSpPr>
        <p:spPr>
          <a:xfrm>
            <a:off x="2710189" y="5479344"/>
            <a:ext cx="3880431" cy="470330"/>
          </a:xfrm>
          <a:prstGeom prst="flowChartDecision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獲得したチップでゲームを継続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?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686670" y="2697109"/>
            <a:ext cx="3903949" cy="3347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カード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B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がカード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A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より大きいか小さいか選択する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12" name="フローチャート: 判断 11"/>
          <p:cNvSpPr/>
          <p:nvPr/>
        </p:nvSpPr>
        <p:spPr>
          <a:xfrm>
            <a:off x="2710189" y="6197509"/>
            <a:ext cx="3880431" cy="470330"/>
          </a:xfrm>
          <a:prstGeom prst="flowChartDecision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新しいゲームを開始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?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127629" y="4043478"/>
            <a:ext cx="3045551" cy="352748"/>
          </a:xfrm>
          <a:prstGeom prst="rect">
            <a:avLst/>
          </a:prstGeom>
          <a:solidFill>
            <a:srgbClr val="DCE6F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判定・チップ数更新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フローチャート: 判断 13"/>
          <p:cNvSpPr/>
          <p:nvPr/>
        </p:nvSpPr>
        <p:spPr>
          <a:xfrm>
            <a:off x="2710189" y="4690175"/>
            <a:ext cx="3880431" cy="470330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000000"/>
                </a:solidFill>
              </a:rPr>
              <a:t>チップがなくなった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?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16" name="カギ線コネクタ 15"/>
          <p:cNvCxnSpPr>
            <a:stCxn id="14" idx="3"/>
            <a:endCxn id="5" idx="0"/>
          </p:cNvCxnSpPr>
          <p:nvPr/>
        </p:nvCxnSpPr>
        <p:spPr>
          <a:xfrm>
            <a:off x="6590620" y="4925340"/>
            <a:ext cx="1278939" cy="659825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12" idx="1"/>
            <a:endCxn id="8" idx="1"/>
          </p:cNvCxnSpPr>
          <p:nvPr/>
        </p:nvCxnSpPr>
        <p:spPr>
          <a:xfrm rot="10800000" flipH="1">
            <a:off x="2710188" y="1211108"/>
            <a:ext cx="405681" cy="5221567"/>
          </a:xfrm>
          <a:prstGeom prst="bentConnector3">
            <a:avLst>
              <a:gd name="adj1" fmla="val -291133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4" idx="1"/>
            <a:endCxn id="8" idx="3"/>
          </p:cNvCxnSpPr>
          <p:nvPr/>
        </p:nvCxnSpPr>
        <p:spPr>
          <a:xfrm flipH="1">
            <a:off x="6161421" y="1200567"/>
            <a:ext cx="867378" cy="105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3" idx="2"/>
            <a:endCxn id="14" idx="0"/>
          </p:cNvCxnSpPr>
          <p:nvPr/>
        </p:nvCxnSpPr>
        <p:spPr>
          <a:xfrm>
            <a:off x="4650405" y="4396226"/>
            <a:ext cx="0" cy="29394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4" idx="2"/>
            <a:endCxn id="10" idx="0"/>
          </p:cNvCxnSpPr>
          <p:nvPr/>
        </p:nvCxnSpPr>
        <p:spPr>
          <a:xfrm>
            <a:off x="4650405" y="5160505"/>
            <a:ext cx="0" cy="31883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10" idx="1"/>
            <a:endCxn id="7" idx="1"/>
          </p:cNvCxnSpPr>
          <p:nvPr/>
        </p:nvCxnSpPr>
        <p:spPr>
          <a:xfrm rot="10800000">
            <a:off x="2686671" y="2526207"/>
            <a:ext cx="23519" cy="3188302"/>
          </a:xfrm>
          <a:prstGeom prst="bentConnector3">
            <a:avLst>
              <a:gd name="adj1" fmla="val 2321914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カギ線コネクタ 43"/>
          <p:cNvCxnSpPr>
            <a:stCxn id="12" idx="3"/>
            <a:endCxn id="5" idx="2"/>
          </p:cNvCxnSpPr>
          <p:nvPr/>
        </p:nvCxnSpPr>
        <p:spPr>
          <a:xfrm flipV="1">
            <a:off x="6590620" y="5856520"/>
            <a:ext cx="1278939" cy="576154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10" idx="2"/>
            <a:endCxn id="12" idx="0"/>
          </p:cNvCxnSpPr>
          <p:nvPr/>
        </p:nvCxnSpPr>
        <p:spPr>
          <a:xfrm>
            <a:off x="4650405" y="5949674"/>
            <a:ext cx="0" cy="2478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8" idx="2"/>
            <a:endCxn id="6" idx="0"/>
          </p:cNvCxnSpPr>
          <p:nvPr/>
        </p:nvCxnSpPr>
        <p:spPr>
          <a:xfrm>
            <a:off x="4638646" y="1387481"/>
            <a:ext cx="0" cy="3292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6" idx="2"/>
            <a:endCxn id="7" idx="0"/>
          </p:cNvCxnSpPr>
          <p:nvPr/>
        </p:nvCxnSpPr>
        <p:spPr>
          <a:xfrm flipH="1">
            <a:off x="4638645" y="2069460"/>
            <a:ext cx="1" cy="28037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11" idx="2"/>
            <a:endCxn id="9" idx="0"/>
          </p:cNvCxnSpPr>
          <p:nvPr/>
        </p:nvCxnSpPr>
        <p:spPr>
          <a:xfrm>
            <a:off x="4638645" y="3031816"/>
            <a:ext cx="11760" cy="33647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9" idx="2"/>
            <a:endCxn id="13" idx="0"/>
          </p:cNvCxnSpPr>
          <p:nvPr/>
        </p:nvCxnSpPr>
        <p:spPr>
          <a:xfrm>
            <a:off x="4650405" y="3721038"/>
            <a:ext cx="0" cy="3224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37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シーケンス図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4066400" y="1893079"/>
            <a:ext cx="1587449" cy="599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Trump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008130" y="4479437"/>
            <a:ext cx="1587449" cy="599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Dealer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194759" y="4479437"/>
            <a:ext cx="1587449" cy="599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Player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008130" y="3232605"/>
            <a:ext cx="1587449" cy="599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Card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94759" y="3232605"/>
            <a:ext cx="1587449" cy="599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Card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66399" y="5054679"/>
            <a:ext cx="1587449" cy="599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Chip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194759" y="5824875"/>
            <a:ext cx="1587449" cy="599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Chip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5" idx="2"/>
            <a:endCxn id="10" idx="0"/>
          </p:cNvCxnSpPr>
          <p:nvPr/>
        </p:nvCxnSpPr>
        <p:spPr>
          <a:xfrm>
            <a:off x="6988484" y="5079108"/>
            <a:ext cx="0" cy="745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7178933" y="5243237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4. choice,</a:t>
            </a:r>
            <a:r>
              <a:rPr lang="ja-JP" altLang="en-US" dirty="0" smtClean="0"/>
              <a:t> </a:t>
            </a:r>
            <a:r>
              <a:rPr lang="en-US" altLang="ja-JP" dirty="0" smtClean="0"/>
              <a:t>bet</a:t>
            </a:r>
            <a:endParaRPr lang="ja-JP" altLang="en-US" dirty="0"/>
          </a:p>
        </p:txBody>
      </p:sp>
      <p:cxnSp>
        <p:nvCxnSpPr>
          <p:cNvPr id="17" name="カギ線コネクタ 16"/>
          <p:cNvCxnSpPr>
            <a:stCxn id="3" idx="2"/>
            <a:endCxn id="8" idx="1"/>
          </p:cNvCxnSpPr>
          <p:nvPr/>
        </p:nvCxnSpPr>
        <p:spPr>
          <a:xfrm rot="16200000" flipH="1">
            <a:off x="5007597" y="2345278"/>
            <a:ext cx="1039691" cy="1334634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4" idx="1"/>
            <a:endCxn id="3" idx="1"/>
          </p:cNvCxnSpPr>
          <p:nvPr/>
        </p:nvCxnSpPr>
        <p:spPr>
          <a:xfrm rot="10800000" flipH="1">
            <a:off x="2008130" y="2192915"/>
            <a:ext cx="2058270" cy="2586358"/>
          </a:xfrm>
          <a:prstGeom prst="bentConnector3">
            <a:avLst>
              <a:gd name="adj1" fmla="val -11106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3" idx="2"/>
            <a:endCxn id="7" idx="3"/>
          </p:cNvCxnSpPr>
          <p:nvPr/>
        </p:nvCxnSpPr>
        <p:spPr>
          <a:xfrm rot="5400000">
            <a:off x="3708007" y="2380322"/>
            <a:ext cx="1039691" cy="1264546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2008128" y="2492750"/>
            <a:ext cx="88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2. draw</a:t>
            </a:r>
            <a:endParaRPr lang="ja-JP" altLang="en-US" dirty="0"/>
          </a:p>
        </p:txBody>
      </p:sp>
      <p:cxnSp>
        <p:nvCxnSpPr>
          <p:cNvPr id="28" name="カギ線コネクタ 27"/>
          <p:cNvCxnSpPr>
            <a:stCxn id="4" idx="1"/>
            <a:endCxn id="3" idx="0"/>
          </p:cNvCxnSpPr>
          <p:nvPr/>
        </p:nvCxnSpPr>
        <p:spPr>
          <a:xfrm rot="10800000" flipH="1">
            <a:off x="2008129" y="1893079"/>
            <a:ext cx="2851995" cy="2886194"/>
          </a:xfrm>
          <a:prstGeom prst="bentConnector4">
            <a:avLst>
              <a:gd name="adj1" fmla="val -26568"/>
              <a:gd name="adj2" fmla="val 10792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174986" y="2848495"/>
            <a:ext cx="10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1. shuffle</a:t>
            </a:r>
            <a:endParaRPr lang="ja-JP" altLang="en-US" dirty="0"/>
          </a:p>
        </p:txBody>
      </p:sp>
      <p:cxnSp>
        <p:nvCxnSpPr>
          <p:cNvPr id="35" name="カギ線コネクタ 34"/>
          <p:cNvCxnSpPr>
            <a:stCxn id="10" idx="1"/>
            <a:endCxn id="9" idx="2"/>
          </p:cNvCxnSpPr>
          <p:nvPr/>
        </p:nvCxnSpPr>
        <p:spPr>
          <a:xfrm rot="10800000">
            <a:off x="4860125" y="5654351"/>
            <a:ext cx="1334635" cy="470361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4" idx="3"/>
            <a:endCxn id="9" idx="0"/>
          </p:cNvCxnSpPr>
          <p:nvPr/>
        </p:nvCxnSpPr>
        <p:spPr>
          <a:xfrm>
            <a:off x="3595579" y="4779273"/>
            <a:ext cx="1264545" cy="275406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4497342" y="4294771"/>
            <a:ext cx="9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5</a:t>
            </a:r>
            <a:r>
              <a:rPr lang="en-US" altLang="ja-JP" dirty="0" smtClean="0"/>
              <a:t>. judge</a:t>
            </a:r>
            <a:endParaRPr lang="ja-JP" altLang="en-US" dirty="0"/>
          </a:p>
        </p:txBody>
      </p:sp>
      <p:cxnSp>
        <p:nvCxnSpPr>
          <p:cNvPr id="44" name="カギ線コネクタ 43"/>
          <p:cNvCxnSpPr>
            <a:stCxn id="9" idx="3"/>
            <a:endCxn id="10" idx="0"/>
          </p:cNvCxnSpPr>
          <p:nvPr/>
        </p:nvCxnSpPr>
        <p:spPr>
          <a:xfrm>
            <a:off x="5653848" y="5354515"/>
            <a:ext cx="1334636" cy="470360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17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クラス図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作成中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4066400" y="1893079"/>
            <a:ext cx="1587449" cy="599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Trump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008130" y="4479437"/>
            <a:ext cx="1587449" cy="599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Dealer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194759" y="4479437"/>
            <a:ext cx="1587449" cy="599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Player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008130" y="3232605"/>
            <a:ext cx="1587449" cy="599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Card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94759" y="3232605"/>
            <a:ext cx="1587449" cy="599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Card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66399" y="5054679"/>
            <a:ext cx="1587449" cy="599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Chip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194759" y="5824875"/>
            <a:ext cx="1587449" cy="599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Chip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5" idx="2"/>
            <a:endCxn id="10" idx="0"/>
          </p:cNvCxnSpPr>
          <p:nvPr/>
        </p:nvCxnSpPr>
        <p:spPr>
          <a:xfrm>
            <a:off x="6988484" y="5079108"/>
            <a:ext cx="0" cy="745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7178933" y="5243237"/>
            <a:ext cx="72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4. bet</a:t>
            </a:r>
            <a:endParaRPr lang="ja-JP" altLang="en-US" dirty="0"/>
          </a:p>
        </p:txBody>
      </p:sp>
      <p:cxnSp>
        <p:nvCxnSpPr>
          <p:cNvPr id="17" name="カギ線コネクタ 16"/>
          <p:cNvCxnSpPr>
            <a:stCxn id="3" idx="2"/>
            <a:endCxn id="8" idx="1"/>
          </p:cNvCxnSpPr>
          <p:nvPr/>
        </p:nvCxnSpPr>
        <p:spPr>
          <a:xfrm rot="16200000" flipH="1">
            <a:off x="5007597" y="2345278"/>
            <a:ext cx="1039691" cy="1334634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4" idx="1"/>
            <a:endCxn id="3" idx="1"/>
          </p:cNvCxnSpPr>
          <p:nvPr/>
        </p:nvCxnSpPr>
        <p:spPr>
          <a:xfrm rot="10800000" flipH="1">
            <a:off x="2008130" y="2192915"/>
            <a:ext cx="2058270" cy="2586358"/>
          </a:xfrm>
          <a:prstGeom prst="bentConnector3">
            <a:avLst>
              <a:gd name="adj1" fmla="val -11106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3" idx="2"/>
            <a:endCxn id="7" idx="3"/>
          </p:cNvCxnSpPr>
          <p:nvPr/>
        </p:nvCxnSpPr>
        <p:spPr>
          <a:xfrm rot="5400000">
            <a:off x="3708007" y="2380322"/>
            <a:ext cx="1039691" cy="1264546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2008128" y="2492750"/>
            <a:ext cx="88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2. draw</a:t>
            </a:r>
            <a:endParaRPr lang="ja-JP" altLang="en-US" dirty="0"/>
          </a:p>
        </p:txBody>
      </p:sp>
      <p:cxnSp>
        <p:nvCxnSpPr>
          <p:cNvPr id="28" name="カギ線コネクタ 27"/>
          <p:cNvCxnSpPr>
            <a:stCxn id="4" idx="1"/>
            <a:endCxn id="3" idx="0"/>
          </p:cNvCxnSpPr>
          <p:nvPr/>
        </p:nvCxnSpPr>
        <p:spPr>
          <a:xfrm rot="10800000" flipH="1">
            <a:off x="2008129" y="1893079"/>
            <a:ext cx="2851995" cy="2886194"/>
          </a:xfrm>
          <a:prstGeom prst="bentConnector4">
            <a:avLst>
              <a:gd name="adj1" fmla="val -26568"/>
              <a:gd name="adj2" fmla="val 10792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174986" y="2848495"/>
            <a:ext cx="10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1. shuffle</a:t>
            </a:r>
            <a:endParaRPr lang="ja-JP" altLang="en-US" dirty="0"/>
          </a:p>
        </p:txBody>
      </p:sp>
      <p:cxnSp>
        <p:nvCxnSpPr>
          <p:cNvPr id="35" name="カギ線コネクタ 34"/>
          <p:cNvCxnSpPr>
            <a:stCxn id="10" idx="1"/>
            <a:endCxn id="9" idx="2"/>
          </p:cNvCxnSpPr>
          <p:nvPr/>
        </p:nvCxnSpPr>
        <p:spPr>
          <a:xfrm rot="10800000">
            <a:off x="4860125" y="5654351"/>
            <a:ext cx="1334635" cy="470361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4" idx="3"/>
            <a:endCxn id="9" idx="0"/>
          </p:cNvCxnSpPr>
          <p:nvPr/>
        </p:nvCxnSpPr>
        <p:spPr>
          <a:xfrm>
            <a:off x="3595579" y="4779273"/>
            <a:ext cx="1264545" cy="275406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4497342" y="4294771"/>
            <a:ext cx="9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5</a:t>
            </a:r>
            <a:r>
              <a:rPr lang="en-US" altLang="ja-JP" dirty="0" smtClean="0"/>
              <a:t>. judge</a:t>
            </a:r>
            <a:endParaRPr lang="ja-JP" altLang="en-US" dirty="0"/>
          </a:p>
        </p:txBody>
      </p:sp>
      <p:cxnSp>
        <p:nvCxnSpPr>
          <p:cNvPr id="44" name="カギ線コネクタ 43"/>
          <p:cNvCxnSpPr>
            <a:stCxn id="9" idx="3"/>
            <a:endCxn id="10" idx="0"/>
          </p:cNvCxnSpPr>
          <p:nvPr/>
        </p:nvCxnSpPr>
        <p:spPr>
          <a:xfrm>
            <a:off x="5653848" y="5354515"/>
            <a:ext cx="1334636" cy="470360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6347159" y="1117802"/>
            <a:ext cx="1587449" cy="599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Card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6499559" y="1270202"/>
            <a:ext cx="1587449" cy="599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Card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39437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343</Words>
  <Application>Microsoft Macintosh PowerPoint</Application>
  <PresentationFormat>画面に合わせる (4:3)</PresentationFormat>
  <Paragraphs>53</Paragraphs>
  <Slides>6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ホワイト</vt:lpstr>
      <vt:lpstr>BigOrSmallゲーム設計</vt:lpstr>
      <vt:lpstr>ゲーム概要</vt:lpstr>
      <vt:lpstr>ゲーム手順</vt:lpstr>
      <vt:lpstr>フローチャート</vt:lpstr>
      <vt:lpstr>シーケンス図</vt:lpstr>
      <vt:lpstr>クラス図(作成中)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Masaaki Uno</dc:creator>
  <cp:lastModifiedBy>Masaaki Uno</cp:lastModifiedBy>
  <cp:revision>26</cp:revision>
  <dcterms:created xsi:type="dcterms:W3CDTF">2016-11-12T23:17:49Z</dcterms:created>
  <dcterms:modified xsi:type="dcterms:W3CDTF">2016-11-13T21:17:53Z</dcterms:modified>
</cp:coreProperties>
</file>