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1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9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0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FC40-3DA9-604C-B440-D2A1389C7BD6}" type="datetimeFigureOut">
              <a:rPr kumimoji="1" lang="ja-JP" altLang="en-US" smtClean="0"/>
              <a:t>16/05/21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7EEF-921D-AC47-AF1D-421D4E6FB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20301"/>
            <a:ext cx="8229600" cy="225790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コンピューターの言語には依存しない汎用的な考え方です</a:t>
            </a:r>
          </a:p>
          <a:p>
            <a:r>
              <a:rPr lang="ja-JP" altLang="en-US" dirty="0" smtClean="0"/>
              <a:t>オブジェクト指向による設計は</a:t>
            </a:r>
            <a:r>
              <a:rPr lang="ja-JP" altLang="en-US" dirty="0" smtClean="0"/>
              <a:t>人間にわかりやすい</a:t>
            </a:r>
            <a:r>
              <a:rPr lang="ja-JP" altLang="en-US" dirty="0" smtClean="0"/>
              <a:t>設計です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417638"/>
            <a:ext cx="8229600" cy="1294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オブジェクト中心のシステム</a:t>
            </a:r>
            <a:r>
              <a:rPr lang="ja-JP" altLang="en-US" sz="3600" u="sng" dirty="0">
                <a:uFill>
                  <a:solidFill>
                    <a:srgbClr val="FF0000"/>
                  </a:solidFill>
                </a:uFill>
              </a:rPr>
              <a:t>設計</a:t>
            </a:r>
            <a:r>
              <a:rPr lang="ja-JP" altLang="en-US" sz="3600" u="sng" dirty="0" smtClean="0">
                <a:uFill>
                  <a:solidFill>
                    <a:srgbClr val="FF0000"/>
                  </a:solidFill>
                </a:uFill>
              </a:rPr>
              <a:t>方法</a:t>
            </a:r>
            <a:endParaRPr lang="en-US" altLang="ja-JP" sz="3600" u="sng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0524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オブジェクト指向設計例題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実習：</a:t>
            </a:r>
            <a:r>
              <a:rPr lang="en-US" altLang="ja-JP" dirty="0" smtClean="0"/>
              <a:t>Big or Small</a:t>
            </a:r>
            <a:r>
              <a:rPr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37157"/>
            <a:ext cx="8229600" cy="316089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トランプを使ったカードの大小を当てるゲーム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ルール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トランプ</a:t>
            </a:r>
            <a:r>
              <a:rPr lang="ja-JP" altLang="en-US" dirty="0" smtClean="0"/>
              <a:t>から</a:t>
            </a:r>
            <a:r>
              <a:rPr lang="ja-JP" altLang="en-US" u="sng" dirty="0" smtClean="0">
                <a:uFill>
                  <a:solidFill>
                    <a:srgbClr val="FF0000"/>
                  </a:solidFill>
                </a:uFill>
              </a:rPr>
              <a:t>カード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枚引き表示（カード</a:t>
            </a:r>
            <a:r>
              <a:rPr lang="en-US" altLang="ja-JP" dirty="0" smtClean="0"/>
              <a:t>A)</a:t>
            </a:r>
          </a:p>
          <a:p>
            <a:pPr lvl="1"/>
            <a:r>
              <a:rPr kumimoji="1" lang="ja-JP" altLang="en-US" dirty="0" smtClean="0"/>
              <a:t>次に引いたカードの数字は大きい（</a:t>
            </a:r>
            <a:r>
              <a:rPr kumimoji="1" lang="en-US" altLang="ja-JP" dirty="0" smtClean="0"/>
              <a:t>Big)</a:t>
            </a:r>
            <a:r>
              <a:rPr kumimoji="1" lang="ja-JP" altLang="en-US" dirty="0" smtClean="0"/>
              <a:t>か小さいか</a:t>
            </a:r>
            <a:r>
              <a:rPr kumimoji="1" lang="en-US" altLang="ja-JP" dirty="0" smtClean="0"/>
              <a:t>(Small)</a:t>
            </a:r>
            <a:r>
              <a:rPr kumimoji="1" lang="ja-JP" altLang="en-US" dirty="0" smtClean="0"/>
              <a:t>を選択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トランプからカードを一枚引き、表示（カード</a:t>
            </a:r>
            <a:r>
              <a:rPr lang="en-US" altLang="ja-JP" dirty="0" smtClean="0"/>
              <a:t>B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u="sng" dirty="0" smtClean="0">
                <a:uFill>
                  <a:solidFill>
                    <a:srgbClr val="FF0000"/>
                  </a:solidFill>
                </a:uFill>
              </a:rPr>
              <a:t>ユーザー</a:t>
            </a:r>
            <a:r>
              <a:rPr kumimoji="1" lang="ja-JP" altLang="en-US" dirty="0" smtClean="0"/>
              <a:t>の選択を判定（カード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の数字比較）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644" y="4798052"/>
            <a:ext cx="1955799" cy="14531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トランプ</a:t>
            </a:r>
          </a:p>
          <a:p>
            <a:pPr algn="ctr"/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52</a:t>
            </a:r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枚のカードを持つ</a:t>
            </a:r>
            <a:endParaRPr lang="en-US" altLang="ja-JP" sz="2400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77445" y="4831231"/>
            <a:ext cx="3106527" cy="14531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カード</a:t>
            </a:r>
            <a:endParaRPr lang="en-US" altLang="ja-JP" sz="2400" dirty="0" smtClean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絵柄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(Suit)</a:t>
            </a:r>
          </a:p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数字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(number)</a:t>
            </a:r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：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A〜K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789527" y="4831231"/>
            <a:ext cx="2086361" cy="1024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プレーヤー</a:t>
            </a:r>
            <a:endParaRPr lang="en-US" altLang="ja-JP" sz="2400" dirty="0" smtClean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カードを引きます。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44199" y="1977965"/>
            <a:ext cx="3242601" cy="65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ルール化＝要件定義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272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0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設計から実装へ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クラスとインスタンス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91347"/>
            <a:ext cx="8229600" cy="2446067"/>
          </a:xfrm>
        </p:spPr>
        <p:txBody>
          <a:bodyPr/>
          <a:lstStyle/>
          <a:p>
            <a:r>
              <a:rPr kumimoji="1" lang="ja-JP" altLang="en-US" dirty="0" smtClean="0"/>
              <a:t>オブジェクト指向によるシステム設計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システム実装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47750" y="3785304"/>
            <a:ext cx="1697500" cy="65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カード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スペードの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A)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547750" y="4589814"/>
            <a:ext cx="1697500" cy="65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カード（スペードの</a:t>
            </a:r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）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47750" y="5391149"/>
            <a:ext cx="1697500" cy="65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カード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68039" y="4589814"/>
            <a:ext cx="1697500" cy="65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uFill>
                  <a:solidFill>
                    <a:srgbClr val="FF0000"/>
                  </a:solidFill>
                </a:uFill>
              </a:rPr>
              <a:t>トランプ</a:t>
            </a:r>
            <a:endParaRPr lang="en-US" altLang="ja-JP" sz="2400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4529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オブジェクト指向のキーワード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r>
              <a:rPr lang="ja-JP" altLang="en-US" dirty="0" smtClean="0"/>
              <a:t>継承</a:t>
            </a:r>
            <a:endParaRPr lang="en-US" altLang="ja-JP" dirty="0" smtClean="0"/>
          </a:p>
          <a:p>
            <a:r>
              <a:rPr lang="ja-JP" altLang="en-US" dirty="0" smtClean="0"/>
              <a:t>多態性（ポリモーフィズム）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03801" y="6168521"/>
            <a:ext cx="6556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</a:t>
            </a:r>
            <a:r>
              <a:rPr lang="en-US" altLang="ja-JP" dirty="0" err="1" smtClean="0"/>
              <a:t>www.kab-studio.biz</a:t>
            </a:r>
            <a:r>
              <a:rPr lang="en-US" altLang="ja-JP" dirty="0" smtClean="0"/>
              <a:t>/Programing/</a:t>
            </a:r>
            <a:r>
              <a:rPr lang="en-US" altLang="ja-JP" dirty="0" err="1" smtClean="0"/>
              <a:t>OOPinJava</a:t>
            </a:r>
            <a:r>
              <a:rPr lang="en-US" altLang="ja-JP" dirty="0" smtClean="0"/>
              <a:t>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6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8587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オブジェクト指向設計の図解化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09171"/>
            <a:ext cx="8229600" cy="89746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UML</a:t>
            </a:r>
          </a:p>
          <a:p>
            <a:pPr lvl="1"/>
            <a:r>
              <a:rPr lang="ja-JP" altLang="ja-JP" dirty="0" smtClean="0"/>
              <a:t>U</a:t>
            </a:r>
            <a:r>
              <a:rPr lang="en-US" altLang="ja-JP" dirty="0" err="1" smtClean="0"/>
              <a:t>nified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Language</a:t>
            </a:r>
            <a:endParaRPr kumimoji="1" lang="ja-JP" altLang="en-US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6403624" y="3314083"/>
            <a:ext cx="2444044" cy="1406292"/>
            <a:chOff x="3129846" y="2754076"/>
            <a:chExt cx="2444044" cy="1406292"/>
          </a:xfrm>
        </p:grpSpPr>
        <p:sp>
          <p:nvSpPr>
            <p:cNvPr id="5" name="正方形/長方形 4"/>
            <p:cNvSpPr/>
            <p:nvPr/>
          </p:nvSpPr>
          <p:spPr>
            <a:xfrm>
              <a:off x="3129846" y="2754076"/>
              <a:ext cx="2444044" cy="505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uFill>
                    <a:solidFill>
                      <a:srgbClr val="FF0000"/>
                    </a:solidFill>
                  </a:uFill>
                </a:rPr>
                <a:t>C</a:t>
              </a:r>
              <a:r>
                <a:rPr lang="en-US" altLang="ja-JP" sz="2400" dirty="0" err="1" smtClean="0">
                  <a:uFill>
                    <a:solidFill>
                      <a:srgbClr val="FF0000"/>
                    </a:solidFill>
                  </a:uFill>
                </a:rPr>
                <a:t>ard</a:t>
              </a:r>
              <a:endParaRPr lang="en-US" altLang="ja-JP" sz="2400" dirty="0" smtClean="0">
                <a:uFill>
                  <a:solidFill>
                    <a:srgbClr val="FF0000"/>
                  </a:solidFill>
                </a:u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29846" y="3262076"/>
              <a:ext cx="2444044" cy="4491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400" dirty="0" err="1" smtClean="0">
                  <a:uFill>
                    <a:solidFill>
                      <a:srgbClr val="FF0000"/>
                    </a:solidFill>
                  </a:uFill>
                </a:rPr>
                <a:t>Int</a:t>
              </a:r>
              <a:r>
                <a:rPr lang="ja-JP" altLang="en-US" sz="2400" dirty="0" smtClean="0">
                  <a:uFill>
                    <a:solidFill>
                      <a:srgbClr val="FF0000"/>
                    </a:solidFill>
                  </a:uFill>
                </a:rPr>
                <a:t> </a:t>
              </a:r>
              <a:r>
                <a:rPr lang="en-US" altLang="ja-JP" sz="2400" dirty="0" smtClean="0">
                  <a:uFill>
                    <a:solidFill>
                      <a:srgbClr val="FF0000"/>
                    </a:solidFill>
                  </a:uFill>
                </a:rPr>
                <a:t>suit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129846" y="3711222"/>
              <a:ext cx="2444044" cy="4491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400" dirty="0" err="1" smtClean="0">
                  <a:uFill>
                    <a:solidFill>
                      <a:srgbClr val="FF0000"/>
                    </a:solidFill>
                  </a:uFill>
                </a:rPr>
                <a:t>Int</a:t>
              </a:r>
              <a:r>
                <a:rPr lang="ja-JP" altLang="en-US" sz="2400" dirty="0" smtClean="0">
                  <a:uFill>
                    <a:solidFill>
                      <a:srgbClr val="FF0000"/>
                    </a:solidFill>
                  </a:uFill>
                </a:rPr>
                <a:t> </a:t>
              </a:r>
              <a:r>
                <a:rPr lang="en-US" altLang="ja-JP" sz="2400" dirty="0" smtClean="0">
                  <a:uFill>
                    <a:solidFill>
                      <a:srgbClr val="FF0000"/>
                    </a:solidFill>
                  </a:uFill>
                </a:rPr>
                <a:t>number</a:t>
              </a: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3067756" y="2850826"/>
            <a:ext cx="2221088" cy="957146"/>
            <a:chOff x="572913" y="4613921"/>
            <a:chExt cx="2221088" cy="957146"/>
          </a:xfrm>
        </p:grpSpPr>
        <p:sp>
          <p:nvSpPr>
            <p:cNvPr id="8" name="正方形/長方形 7"/>
            <p:cNvSpPr/>
            <p:nvPr/>
          </p:nvSpPr>
          <p:spPr>
            <a:xfrm>
              <a:off x="572913" y="4613921"/>
              <a:ext cx="2221088" cy="505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uFill>
                    <a:solidFill>
                      <a:srgbClr val="FF0000"/>
                    </a:solidFill>
                  </a:uFill>
                </a:rPr>
                <a:t>Trump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72913" y="5121921"/>
              <a:ext cx="2221088" cy="4491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400" dirty="0" smtClean="0">
                  <a:uFill>
                    <a:solidFill>
                      <a:srgbClr val="FF0000"/>
                    </a:solidFill>
                  </a:uFill>
                </a:rPr>
                <a:t>Card[52] cards </a:t>
              </a: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177801" y="2864937"/>
            <a:ext cx="2221088" cy="449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Player</a:t>
            </a:r>
          </a:p>
        </p:txBody>
      </p:sp>
      <p:cxnSp>
        <p:nvCxnSpPr>
          <p:cNvPr id="17" name="直線矢印コネクタ 16"/>
          <p:cNvCxnSpPr>
            <a:stCxn id="9" idx="3"/>
            <a:endCxn id="5" idx="1"/>
          </p:cNvCxnSpPr>
          <p:nvPr/>
        </p:nvCxnSpPr>
        <p:spPr>
          <a:xfrm flipV="1">
            <a:off x="5288844" y="3566879"/>
            <a:ext cx="1114780" cy="1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523989" y="3674916"/>
            <a:ext cx="50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has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067756" y="5007004"/>
            <a:ext cx="2221088" cy="449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draw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067756" y="5476700"/>
            <a:ext cx="2221088" cy="449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uFill>
                  <a:solidFill>
                    <a:srgbClr val="FF0000"/>
                  </a:solidFill>
                </a:uFill>
              </a:rPr>
              <a:t>shuffle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3067756" y="2850826"/>
            <a:ext cx="2221088" cy="30750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/>
          <p:cNvCxnSpPr>
            <a:stCxn id="13" idx="2"/>
            <a:endCxn id="29" idx="1"/>
          </p:cNvCxnSpPr>
          <p:nvPr/>
        </p:nvCxnSpPr>
        <p:spPr>
          <a:xfrm rot="16200000" flipH="1">
            <a:off x="1219303" y="3383124"/>
            <a:ext cx="1917494" cy="17794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781550" y="5292034"/>
            <a:ext cx="66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draw</a:t>
            </a:r>
            <a:endParaRPr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723444" y="2342444"/>
            <a:ext cx="6265334" cy="38382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741626" y="6319323"/>
            <a:ext cx="149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データの関係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3107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210</Words>
  <Application>Microsoft Macintosh PowerPoint</Application>
  <PresentationFormat>画面に合わせる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オブジェクト指向とは</vt:lpstr>
      <vt:lpstr>オブジェクト指向設計例題 実習：Big or Smallゲーム</vt:lpstr>
      <vt:lpstr>設計から実装へ クラスとインスタンス</vt:lpstr>
      <vt:lpstr>オブジェクト指向のキーワード</vt:lpstr>
      <vt:lpstr>オブジェクト指向設計の図解化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Masaaki Uno</dc:creator>
  <cp:lastModifiedBy>Masaaki Uno</cp:lastModifiedBy>
  <cp:revision>32</cp:revision>
  <dcterms:created xsi:type="dcterms:W3CDTF">2016-05-21T00:57:51Z</dcterms:created>
  <dcterms:modified xsi:type="dcterms:W3CDTF">2016-05-21T07:57:11Z</dcterms:modified>
</cp:coreProperties>
</file>