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  <a:srgbClr val="BBDA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62" d="100"/>
          <a:sy n="162" d="100"/>
        </p:scale>
        <p:origin x="13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ABE152-E5C6-B1D4-066E-A1464D4DB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ED7420-9E36-7208-8A25-6BCD23A34E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147162-ACCF-5339-2CF0-39F2853ED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F41-0CBC-4600-B58D-DE072426C508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2C9F57-457E-47C9-DB9C-3BC5D5A60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6BF450-A7E9-B8AB-D20B-6A689AE5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59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D69054-41D3-1552-10BC-AA0994B94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0A365A-0B8A-C627-44A1-C4C4D9AE49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167FD24-1733-957D-6318-79B61344D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F41-0CBC-4600-B58D-DE072426C508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8FA454-AE8E-166A-3A1A-435BFCA0B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2D760A-B8A9-3098-53A6-27C9C7FD1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11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DE2522-D0AD-DDC1-B022-22C126EF43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E294AA-7D9A-396A-BFFE-4177CCE15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B70303-D1E0-3EB2-CFA5-6A1B49671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F41-0CBC-4600-B58D-DE072426C508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54DADF-0D64-2724-0EDC-0D7831C57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F1D6354-1029-F8B8-A20F-4A7BDA4D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176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7B5592-8AD9-AE30-8A4E-544E175E4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D766D4-0307-44AF-5319-0B70D8E460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D05E4A-63D0-3B23-5613-15B3A0FDE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F41-0CBC-4600-B58D-DE072426C508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007853-6203-7B95-A41B-9003AC50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A5AEF4-7BBF-618F-0A82-FACACF95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208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3E2D17-79C1-19F2-B0DB-1B87A263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0DF0FB4-B6C7-13F8-40CB-561265177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849703-6807-72EB-2379-8C71FA7CD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F41-0CBC-4600-B58D-DE072426C508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B09EC-0964-52D9-AE26-E785ED499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DDD7B5-D157-0FA2-D2E2-5F8FFDD94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863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01C956-5A79-85A3-5A22-A51C7A893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7EC301-51C3-0978-42A7-02C915D61C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33DA02-2104-857A-BB2E-A06318E36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52B89C8-28EE-C0D0-2366-2A218C9C1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F41-0CBC-4600-B58D-DE072426C508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F54E9D-EEE0-0492-D622-23BD3D25F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0BA1BF-78D5-CB48-6A40-70A65104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49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670FCE-DCB8-330B-E633-D6712E852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3A055E-3CBC-5646-491F-7B832F174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B804135-A5CF-815F-20DE-9D5D58B1A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18EC419-A0D8-0DE5-0F93-CD7C2A54E0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D92D3E8-6DD9-1B61-6CA7-A97A935D3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AD53A97-9F81-51A1-83F9-1EC042127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F41-0CBC-4600-B58D-DE072426C508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4CA8DF-3DFD-739C-7446-8DB64DC1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0C51309-0756-C800-9DF6-3DE5670C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504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253985-89D1-C02F-9426-AC6F07BC0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5EC3538-7C2C-54C2-B4D0-9F716F95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F41-0CBC-4600-B58D-DE072426C508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5AEF164-8256-AD3E-E203-5F11A69FB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DBC4166-2B84-7A36-48C0-4F0C8770F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7599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566A857-34F3-E2AA-BD51-E9F8D9E5B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F41-0CBC-4600-B58D-DE072426C508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B4EA58-F413-D386-7D3F-3D6C19089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F35B6B-45E7-F25A-5647-A6198F456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003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624D53-D79A-9DBB-D58A-75922B39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07970D-FD45-0AB3-EAEF-AB3CAEC89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C1A6BD-BAAA-BFF2-8A0C-5ABE41268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55907B-0706-78C6-A708-8EB587D50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F41-0CBC-4600-B58D-DE072426C508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E14EFC1-B3F3-1A37-E99A-A7DE8DF6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36A0543-8F5A-86AF-D88D-057253064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800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7DE2F0-F5B7-268D-2CBD-8D7FCC9BA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EF2A574-E053-3FF5-0FD0-F8AA158029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D07293-28BC-1DF7-6AB8-94FED3D34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9852BA2-D4FB-4B62-CA3D-2B52D9B62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E5F41-0CBC-4600-B58D-DE072426C508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527DB7C-2A3E-B2FA-6EC9-DE4832DF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C976ECE-996A-5F92-779F-2C62E692A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9380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ADBD7FC-8142-2ED2-BDCA-EF22DBDBA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F53900-6D3A-AB8F-D1E6-97FB60C9F2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2EEE98-6433-2681-3DA7-D7C775C3D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E5F41-0CBC-4600-B58D-DE072426C508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B60831-BB4D-8102-907B-7985F52E1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DC92D88-BBBA-D97E-4A2D-624FBB0759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1E03D-8821-4983-A4CE-61507E9CFD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4189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FB809F-58F5-7EC8-1C9F-76822EBE0995}"/>
              </a:ext>
            </a:extLst>
          </p:cNvPr>
          <p:cNvSpPr/>
          <p:nvPr/>
        </p:nvSpPr>
        <p:spPr>
          <a:xfrm>
            <a:off x="4544431" y="3788525"/>
            <a:ext cx="3318295" cy="2329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Efinix FPGA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529AA5-41FE-86D1-A0D5-24CBB62A248E}"/>
              </a:ext>
            </a:extLst>
          </p:cNvPr>
          <p:cNvSpPr/>
          <p:nvPr/>
        </p:nvSpPr>
        <p:spPr>
          <a:xfrm>
            <a:off x="5444653" y="4237099"/>
            <a:ext cx="1978907" cy="1688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Trinita</a:t>
            </a:r>
            <a:r>
              <a:rPr kumimoji="1" lang="en-US" altLang="ja-JP" sz="1400" dirty="0">
                <a:solidFill>
                  <a:schemeClr val="tx1"/>
                </a:solidFill>
              </a:rPr>
              <a:t> Core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C527210-E80C-F3A9-7A90-B2E84B18FC14}"/>
              </a:ext>
            </a:extLst>
          </p:cNvPr>
          <p:cNvSpPr/>
          <p:nvPr/>
        </p:nvSpPr>
        <p:spPr>
          <a:xfrm>
            <a:off x="5821642" y="4591389"/>
            <a:ext cx="1307433" cy="804398"/>
          </a:xfrm>
          <a:prstGeom prst="rect">
            <a:avLst/>
          </a:prstGeom>
          <a:solidFill>
            <a:srgbClr val="BBDAA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</a:rPr>
              <a:t>User</a:t>
            </a:r>
          </a:p>
          <a:p>
            <a:pPr algn="ctr"/>
            <a:r>
              <a:rPr lang="en-US" altLang="ja-JP" sz="1400" dirty="0">
                <a:solidFill>
                  <a:sysClr val="windowText" lastClr="000000"/>
                </a:solidFill>
              </a:rPr>
              <a:t>Software</a:t>
            </a:r>
            <a:endParaRPr kumimoji="1" lang="ja-JP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E4C0F28-714B-43E0-2A25-44C98EDE9E45}"/>
              </a:ext>
            </a:extLst>
          </p:cNvPr>
          <p:cNvSpPr/>
          <p:nvPr/>
        </p:nvSpPr>
        <p:spPr>
          <a:xfrm>
            <a:off x="5821641" y="5395787"/>
            <a:ext cx="1307433" cy="3907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/>
              <a:t>Bootloader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023BC1F-5F65-9598-10FD-23EF85290B00}"/>
              </a:ext>
            </a:extLst>
          </p:cNvPr>
          <p:cNvSpPr/>
          <p:nvPr/>
        </p:nvSpPr>
        <p:spPr>
          <a:xfrm>
            <a:off x="1100739" y="4613725"/>
            <a:ext cx="1457540" cy="1503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Flash Memory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0771EB3-8713-7480-DB3C-63AFC29F9C51}"/>
              </a:ext>
            </a:extLst>
          </p:cNvPr>
          <p:cNvSpPr/>
          <p:nvPr/>
        </p:nvSpPr>
        <p:spPr>
          <a:xfrm>
            <a:off x="1298687" y="5486364"/>
            <a:ext cx="1061643" cy="54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User</a:t>
            </a:r>
          </a:p>
          <a:p>
            <a:pPr algn="ctr"/>
            <a:r>
              <a:rPr kumimoji="1" lang="en-US" altLang="ja-JP" sz="1050" dirty="0"/>
              <a:t>Software</a:t>
            </a:r>
            <a:endParaRPr kumimoji="1" lang="ja-JP" altLang="en-US" sz="1050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7487ED6C-6B8F-9124-0D13-8E5A4BB8B599}"/>
              </a:ext>
            </a:extLst>
          </p:cNvPr>
          <p:cNvSpPr/>
          <p:nvPr/>
        </p:nvSpPr>
        <p:spPr>
          <a:xfrm>
            <a:off x="4870059" y="5312525"/>
            <a:ext cx="574594" cy="612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SPI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4A5BD879-DB32-4306-1786-57847FC16476}"/>
              </a:ext>
            </a:extLst>
          </p:cNvPr>
          <p:cNvSpPr/>
          <p:nvPr/>
        </p:nvSpPr>
        <p:spPr>
          <a:xfrm>
            <a:off x="1298687" y="4914833"/>
            <a:ext cx="1061643" cy="54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FPGA </a:t>
            </a:r>
            <a:r>
              <a:rPr lang="en-US" altLang="ja-JP" sz="1050" dirty="0"/>
              <a:t>Image</a:t>
            </a:r>
            <a:endParaRPr kumimoji="1" lang="ja-JP" altLang="en-US" sz="1050" dirty="0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1CAF86B-885B-CD4F-8067-D49727C87CC0}"/>
              </a:ext>
            </a:extLst>
          </p:cNvPr>
          <p:cNvCxnSpPr>
            <a:cxnSpLocks/>
          </p:cNvCxnSpPr>
          <p:nvPr/>
        </p:nvCxnSpPr>
        <p:spPr>
          <a:xfrm>
            <a:off x="2360330" y="5193193"/>
            <a:ext cx="218410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2E775C0E-AFD9-5C07-9CA2-F5D13B0AA8A6}"/>
              </a:ext>
            </a:extLst>
          </p:cNvPr>
          <p:cNvCxnSpPr>
            <a:cxnSpLocks/>
          </p:cNvCxnSpPr>
          <p:nvPr/>
        </p:nvCxnSpPr>
        <p:spPr>
          <a:xfrm flipH="1">
            <a:off x="2360330" y="5707902"/>
            <a:ext cx="34613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6" name="フリーフォーム: 図形 85">
            <a:extLst>
              <a:ext uri="{FF2B5EF4-FFF2-40B4-BE49-F238E27FC236}">
                <a16:creationId xmlns:a16="http://schemas.microsoft.com/office/drawing/2014/main" id="{C3A209C5-DF46-9C2F-D6A5-70FFD28FFF5A}"/>
              </a:ext>
            </a:extLst>
          </p:cNvPr>
          <p:cNvSpPr/>
          <p:nvPr/>
        </p:nvSpPr>
        <p:spPr>
          <a:xfrm>
            <a:off x="2367105" y="5007725"/>
            <a:ext cx="3450566" cy="552091"/>
          </a:xfrm>
          <a:custGeom>
            <a:avLst/>
            <a:gdLst>
              <a:gd name="connsiteX0" fmla="*/ 0 w 3450566"/>
              <a:gd name="connsiteY0" fmla="*/ 552091 h 552091"/>
              <a:gd name="connsiteX1" fmla="*/ 3260785 w 3450566"/>
              <a:gd name="connsiteY1" fmla="*/ 552091 h 552091"/>
              <a:gd name="connsiteX2" fmla="*/ 3260785 w 3450566"/>
              <a:gd name="connsiteY2" fmla="*/ 0 h 552091"/>
              <a:gd name="connsiteX3" fmla="*/ 3450566 w 3450566"/>
              <a:gd name="connsiteY3" fmla="*/ 0 h 552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50566" h="552091">
                <a:moveTo>
                  <a:pt x="0" y="552091"/>
                </a:moveTo>
                <a:lnTo>
                  <a:pt x="3260785" y="552091"/>
                </a:lnTo>
                <a:lnTo>
                  <a:pt x="3260785" y="0"/>
                </a:lnTo>
                <a:lnTo>
                  <a:pt x="3450566" y="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6567C2E9-3218-15CC-8C87-18C71C604B87}"/>
              </a:ext>
            </a:extLst>
          </p:cNvPr>
          <p:cNvSpPr txBox="1"/>
          <p:nvPr/>
        </p:nvSpPr>
        <p:spPr>
          <a:xfrm>
            <a:off x="2635323" y="4932023"/>
            <a:ext cx="1626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(1) Program</a:t>
            </a:r>
            <a:endParaRPr kumimoji="1" lang="ja-JP" altLang="en-US" sz="1100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E785AA6-499A-A6B4-CD38-4D2B7D882186}"/>
              </a:ext>
            </a:extLst>
          </p:cNvPr>
          <p:cNvSpPr txBox="1"/>
          <p:nvPr/>
        </p:nvSpPr>
        <p:spPr>
          <a:xfrm>
            <a:off x="2631009" y="5688525"/>
            <a:ext cx="1626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(2) Read Request</a:t>
            </a:r>
            <a:endParaRPr kumimoji="1" lang="ja-JP" altLang="en-US" sz="11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C5070FF-27C4-0F4E-0750-1B38B5F43345}"/>
              </a:ext>
            </a:extLst>
          </p:cNvPr>
          <p:cNvSpPr txBox="1"/>
          <p:nvPr/>
        </p:nvSpPr>
        <p:spPr>
          <a:xfrm>
            <a:off x="2639317" y="5329748"/>
            <a:ext cx="1626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(3) Load</a:t>
            </a:r>
            <a:endParaRPr kumimoji="1" lang="ja-JP" altLang="en-US" sz="1100" dirty="0"/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AB5824D-9903-C61A-2548-B4405876475B}"/>
              </a:ext>
            </a:extLst>
          </p:cNvPr>
          <p:cNvSpPr/>
          <p:nvPr/>
        </p:nvSpPr>
        <p:spPr>
          <a:xfrm>
            <a:off x="4544432" y="576448"/>
            <a:ext cx="3318295" cy="2329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Efinix FPGA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EE52C721-3716-E7EB-919F-5EF09B94D015}"/>
              </a:ext>
            </a:extLst>
          </p:cNvPr>
          <p:cNvSpPr/>
          <p:nvPr/>
        </p:nvSpPr>
        <p:spPr>
          <a:xfrm>
            <a:off x="5444654" y="1025022"/>
            <a:ext cx="1978907" cy="1688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Trinita</a:t>
            </a:r>
            <a:r>
              <a:rPr kumimoji="1" lang="en-US" altLang="ja-JP" sz="1400" dirty="0">
                <a:solidFill>
                  <a:schemeClr val="tx1"/>
                </a:solidFill>
              </a:rPr>
              <a:t> Core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C8E72049-8043-39D9-0D75-7F8B33595EFB}"/>
              </a:ext>
            </a:extLst>
          </p:cNvPr>
          <p:cNvSpPr/>
          <p:nvPr/>
        </p:nvSpPr>
        <p:spPr>
          <a:xfrm>
            <a:off x="5821643" y="1379312"/>
            <a:ext cx="1307433" cy="1186008"/>
          </a:xfrm>
          <a:prstGeom prst="rect">
            <a:avLst/>
          </a:prstGeom>
          <a:solidFill>
            <a:srgbClr val="70AD47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bg1"/>
                </a:solidFill>
              </a:rPr>
              <a:t>User</a:t>
            </a:r>
          </a:p>
          <a:p>
            <a:pPr algn="ctr"/>
            <a:r>
              <a:rPr lang="en-US" altLang="ja-JP" sz="1400" dirty="0">
                <a:solidFill>
                  <a:schemeClr val="bg1"/>
                </a:solidFill>
              </a:rPr>
              <a:t>Software</a:t>
            </a:r>
            <a:endParaRPr kumimoji="1" lang="ja-JP" altLang="en-US" sz="1400" dirty="0">
              <a:solidFill>
                <a:schemeClr val="bg1"/>
              </a:solidFill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06B3F016-B8C5-BD66-2202-1EFDA3FB2768}"/>
              </a:ext>
            </a:extLst>
          </p:cNvPr>
          <p:cNvSpPr/>
          <p:nvPr/>
        </p:nvSpPr>
        <p:spPr>
          <a:xfrm>
            <a:off x="1100740" y="1401648"/>
            <a:ext cx="1457540" cy="1503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Flash Memory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7F7CCBF0-A7F2-E087-4BA9-07DE0AEAB10F}"/>
              </a:ext>
            </a:extLst>
          </p:cNvPr>
          <p:cNvSpPr/>
          <p:nvPr/>
        </p:nvSpPr>
        <p:spPr>
          <a:xfrm>
            <a:off x="4870060" y="2100448"/>
            <a:ext cx="574594" cy="612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SPI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B475AC14-42A2-99DE-5307-883270BC1F27}"/>
              </a:ext>
            </a:extLst>
          </p:cNvPr>
          <p:cNvSpPr/>
          <p:nvPr/>
        </p:nvSpPr>
        <p:spPr>
          <a:xfrm>
            <a:off x="1298688" y="1702756"/>
            <a:ext cx="1061643" cy="93332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FPGA</a:t>
            </a:r>
          </a:p>
          <a:p>
            <a:pPr algn="ctr"/>
            <a:r>
              <a:rPr lang="en-US" altLang="ja-JP" sz="1050" dirty="0"/>
              <a:t>Image</a:t>
            </a:r>
            <a:endParaRPr kumimoji="1" lang="ja-JP" altLang="en-US" sz="1050" dirty="0"/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9E9AD259-CDFD-1FF3-5CAD-F7038FC406FD}"/>
              </a:ext>
            </a:extLst>
          </p:cNvPr>
          <p:cNvCxnSpPr>
            <a:cxnSpLocks/>
          </p:cNvCxnSpPr>
          <p:nvPr/>
        </p:nvCxnSpPr>
        <p:spPr>
          <a:xfrm>
            <a:off x="2360331" y="1981116"/>
            <a:ext cx="218410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CC5D5834-2DEE-B552-439D-5CD12EEB509B}"/>
              </a:ext>
            </a:extLst>
          </p:cNvPr>
          <p:cNvSpPr txBox="1"/>
          <p:nvPr/>
        </p:nvSpPr>
        <p:spPr>
          <a:xfrm>
            <a:off x="2635324" y="1719946"/>
            <a:ext cx="1626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(1) Program</a:t>
            </a:r>
            <a:endParaRPr kumimoji="1" lang="ja-JP" altLang="en-US" sz="11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5A41407-ECC4-D5C3-EF58-1BB89614C111}"/>
              </a:ext>
            </a:extLst>
          </p:cNvPr>
          <p:cNvSpPr/>
          <p:nvPr/>
        </p:nvSpPr>
        <p:spPr>
          <a:xfrm>
            <a:off x="1347613" y="5160127"/>
            <a:ext cx="960566" cy="235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Bootloader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B8578FC3-3B4D-846C-6290-E75052CA5AD9}"/>
              </a:ext>
            </a:extLst>
          </p:cNvPr>
          <p:cNvSpPr/>
          <p:nvPr/>
        </p:nvSpPr>
        <p:spPr>
          <a:xfrm>
            <a:off x="1445931" y="2114658"/>
            <a:ext cx="785642" cy="40711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User</a:t>
            </a:r>
          </a:p>
          <a:p>
            <a:pPr algn="ctr"/>
            <a:r>
              <a:rPr kumimoji="1" lang="en-US" altLang="ja-JP" sz="1050" dirty="0"/>
              <a:t>Software</a:t>
            </a:r>
            <a:endParaRPr kumimoji="1" lang="ja-JP" altLang="en-US" sz="1050" dirty="0"/>
          </a:p>
        </p:txBody>
      </p:sp>
      <p:sp>
        <p:nvSpPr>
          <p:cNvPr id="106" name="吹き出し: 四角形 105">
            <a:extLst>
              <a:ext uri="{FF2B5EF4-FFF2-40B4-BE49-F238E27FC236}">
                <a16:creationId xmlns:a16="http://schemas.microsoft.com/office/drawing/2014/main" id="{239C8CBA-4103-116E-6650-C346A512B542}"/>
              </a:ext>
            </a:extLst>
          </p:cNvPr>
          <p:cNvSpPr/>
          <p:nvPr/>
        </p:nvSpPr>
        <p:spPr>
          <a:xfrm>
            <a:off x="1637969" y="2878481"/>
            <a:ext cx="2764972" cy="478445"/>
          </a:xfrm>
          <a:prstGeom prst="wedgeRectCallout">
            <a:avLst>
              <a:gd name="adj1" fmla="val -37253"/>
              <a:gd name="adj2" fmla="val -9689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ソフトウェアをビルドするたびに </a:t>
            </a:r>
            <a:r>
              <a:rPr lang="en-US" altLang="ja-JP" sz="1200" dirty="0"/>
              <a:t>FPGA </a:t>
            </a:r>
            <a:r>
              <a:rPr lang="ja-JP" altLang="en-US" sz="1200" dirty="0"/>
              <a:t>デザインのコンパイルも必要</a:t>
            </a:r>
            <a:endParaRPr kumimoji="1" lang="ja-JP" altLang="en-US" sz="1200" dirty="0"/>
          </a:p>
        </p:txBody>
      </p:sp>
      <p:sp>
        <p:nvSpPr>
          <p:cNvPr id="107" name="吹き出し: 四角形 106">
            <a:extLst>
              <a:ext uri="{FF2B5EF4-FFF2-40B4-BE49-F238E27FC236}">
                <a16:creationId xmlns:a16="http://schemas.microsoft.com/office/drawing/2014/main" id="{4CD0DB76-6758-BDFF-C794-ECEFF05D8EB7}"/>
              </a:ext>
            </a:extLst>
          </p:cNvPr>
          <p:cNvSpPr/>
          <p:nvPr/>
        </p:nvSpPr>
        <p:spPr>
          <a:xfrm>
            <a:off x="1827896" y="6185552"/>
            <a:ext cx="3157791" cy="478445"/>
          </a:xfrm>
          <a:prstGeom prst="wedgeRectCallout">
            <a:avLst>
              <a:gd name="adj1" fmla="val -37253"/>
              <a:gd name="adj2" fmla="val -9689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ソフトウェアをビルドして </a:t>
            </a:r>
            <a:r>
              <a:rPr lang="en-US" altLang="ja-JP" sz="1200" dirty="0"/>
              <a:t>Flash Memory </a:t>
            </a:r>
            <a:r>
              <a:rPr lang="ja-JP" altLang="en-US" sz="1200" dirty="0"/>
              <a:t>の特定のアドレスに書き込むだけ</a:t>
            </a:r>
            <a:endParaRPr kumimoji="1" lang="ja-JP" altLang="en-US" sz="1200" dirty="0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09A70FC6-322D-F21A-1512-D24161933766}"/>
              </a:ext>
            </a:extLst>
          </p:cNvPr>
          <p:cNvSpPr txBox="1"/>
          <p:nvPr/>
        </p:nvSpPr>
        <p:spPr>
          <a:xfrm>
            <a:off x="1023523" y="521227"/>
            <a:ext cx="321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Bootloader </a:t>
            </a:r>
            <a:r>
              <a:rPr kumimoji="1" lang="ja-JP" altLang="en-US" dirty="0"/>
              <a:t>を</a:t>
            </a:r>
            <a:r>
              <a:rPr kumimoji="1" lang="ja-JP" altLang="en-US" dirty="0">
                <a:solidFill>
                  <a:srgbClr val="FF0000"/>
                </a:solidFill>
              </a:rPr>
              <a:t>使わない</a:t>
            </a:r>
            <a:r>
              <a:rPr kumimoji="1" lang="ja-JP" altLang="en-US" dirty="0"/>
              <a:t>場合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D62EA209-8145-36A8-A480-DBFC59236637}"/>
              </a:ext>
            </a:extLst>
          </p:cNvPr>
          <p:cNvSpPr txBox="1"/>
          <p:nvPr/>
        </p:nvSpPr>
        <p:spPr>
          <a:xfrm>
            <a:off x="1023522" y="3778750"/>
            <a:ext cx="321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Bootloader </a:t>
            </a:r>
            <a:r>
              <a:rPr kumimoji="1" lang="ja-JP" altLang="en-US" dirty="0"/>
              <a:t>を</a:t>
            </a:r>
            <a:r>
              <a:rPr kumimoji="1" lang="ja-JP" altLang="en-US" dirty="0">
                <a:solidFill>
                  <a:srgbClr val="0070C0"/>
                </a:solidFill>
              </a:rPr>
              <a:t>使う</a:t>
            </a:r>
            <a:r>
              <a:rPr kumimoji="1" lang="ja-JP" altLang="en-US" dirty="0"/>
              <a:t>場合</a:t>
            </a:r>
          </a:p>
        </p:txBody>
      </p:sp>
      <p:sp>
        <p:nvSpPr>
          <p:cNvPr id="110" name="吹き出し: 四角形 109">
            <a:extLst>
              <a:ext uri="{FF2B5EF4-FFF2-40B4-BE49-F238E27FC236}">
                <a16:creationId xmlns:a16="http://schemas.microsoft.com/office/drawing/2014/main" id="{095B958F-C622-2CA5-AC5D-4F16A544F8FC}"/>
              </a:ext>
            </a:extLst>
          </p:cNvPr>
          <p:cNvSpPr/>
          <p:nvPr/>
        </p:nvSpPr>
        <p:spPr>
          <a:xfrm>
            <a:off x="6682924" y="5993525"/>
            <a:ext cx="3609519" cy="478445"/>
          </a:xfrm>
          <a:prstGeom prst="wedgeRectCallout">
            <a:avLst>
              <a:gd name="adj1" fmla="val -37253"/>
              <a:gd name="adj2" fmla="val -9689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内部メモリの末尾に </a:t>
            </a:r>
            <a:r>
              <a:rPr kumimoji="1" lang="en-US" altLang="ja-JP" sz="1200" dirty="0"/>
              <a:t>Bootloader </a:t>
            </a:r>
            <a:r>
              <a:rPr kumimoji="1" lang="ja-JP" altLang="en-US" sz="1200" dirty="0"/>
              <a:t>が埋め込まれているので、ユーザが使用できる領域が減る</a:t>
            </a:r>
          </a:p>
        </p:txBody>
      </p:sp>
      <p:sp>
        <p:nvSpPr>
          <p:cNvPr id="111" name="吹き出し: 四角形 110">
            <a:extLst>
              <a:ext uri="{FF2B5EF4-FFF2-40B4-BE49-F238E27FC236}">
                <a16:creationId xmlns:a16="http://schemas.microsoft.com/office/drawing/2014/main" id="{C95B0670-B180-B5A3-169B-C48B6F5D436D}"/>
              </a:ext>
            </a:extLst>
          </p:cNvPr>
          <p:cNvSpPr/>
          <p:nvPr/>
        </p:nvSpPr>
        <p:spPr>
          <a:xfrm>
            <a:off x="6682923" y="2828166"/>
            <a:ext cx="3609519" cy="478445"/>
          </a:xfrm>
          <a:prstGeom prst="wedgeRectCallout">
            <a:avLst>
              <a:gd name="adj1" fmla="val -37253"/>
              <a:gd name="adj2" fmla="val -9689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内部メモリの全領域をユーザが使用できる</a:t>
            </a:r>
          </a:p>
        </p:txBody>
      </p:sp>
    </p:spTree>
    <p:extLst>
      <p:ext uri="{BB962C8B-B14F-4D97-AF65-F5344CB8AC3E}">
        <p14:creationId xmlns:p14="http://schemas.microsoft.com/office/powerpoint/2010/main" val="569718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CFB809F-58F5-7EC8-1C9F-76822EBE0995}"/>
              </a:ext>
            </a:extLst>
          </p:cNvPr>
          <p:cNvSpPr/>
          <p:nvPr/>
        </p:nvSpPr>
        <p:spPr>
          <a:xfrm>
            <a:off x="4517216" y="620782"/>
            <a:ext cx="3696055" cy="23291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Efinix FPGA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B529AA5-41FE-86D1-A0D5-24CBB62A248E}"/>
              </a:ext>
            </a:extLst>
          </p:cNvPr>
          <p:cNvSpPr/>
          <p:nvPr/>
        </p:nvSpPr>
        <p:spPr>
          <a:xfrm>
            <a:off x="5417438" y="1069356"/>
            <a:ext cx="1978907" cy="16880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>
                <a:solidFill>
                  <a:schemeClr val="tx1"/>
                </a:solidFill>
              </a:rPr>
              <a:t>Trinita</a:t>
            </a:r>
            <a:r>
              <a:rPr kumimoji="1" lang="en-US" altLang="ja-JP" sz="1400" dirty="0">
                <a:solidFill>
                  <a:schemeClr val="tx1"/>
                </a:solidFill>
              </a:rPr>
              <a:t> Core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7E4C0F28-714B-43E0-2A25-44C98EDE9E45}"/>
              </a:ext>
            </a:extLst>
          </p:cNvPr>
          <p:cNvSpPr/>
          <p:nvPr/>
        </p:nvSpPr>
        <p:spPr>
          <a:xfrm>
            <a:off x="5794426" y="2228044"/>
            <a:ext cx="1307433" cy="39074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/>
              <a:t>Bootloader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F023BC1F-5F65-9598-10FD-23EF85290B00}"/>
              </a:ext>
            </a:extLst>
          </p:cNvPr>
          <p:cNvSpPr/>
          <p:nvPr/>
        </p:nvSpPr>
        <p:spPr>
          <a:xfrm>
            <a:off x="1073524" y="1445982"/>
            <a:ext cx="1457540" cy="1503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</a:rPr>
              <a:t>Flash Memory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0771EB3-8713-7480-DB3C-63AFC29F9C51}"/>
              </a:ext>
            </a:extLst>
          </p:cNvPr>
          <p:cNvSpPr/>
          <p:nvPr/>
        </p:nvSpPr>
        <p:spPr>
          <a:xfrm>
            <a:off x="1271472" y="2318621"/>
            <a:ext cx="1061643" cy="54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User</a:t>
            </a:r>
          </a:p>
          <a:p>
            <a:pPr algn="ctr"/>
            <a:r>
              <a:rPr kumimoji="1" lang="en-US" altLang="ja-JP" sz="1050" dirty="0"/>
              <a:t>Software</a:t>
            </a:r>
            <a:endParaRPr kumimoji="1" lang="ja-JP" altLang="en-US" sz="1050" dirty="0"/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7487ED6C-6B8F-9124-0D13-8E5A4BB8B599}"/>
              </a:ext>
            </a:extLst>
          </p:cNvPr>
          <p:cNvSpPr/>
          <p:nvPr/>
        </p:nvSpPr>
        <p:spPr>
          <a:xfrm>
            <a:off x="4842844" y="2144782"/>
            <a:ext cx="574594" cy="6126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SPI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4A5BD879-DB32-4306-1786-57847FC16476}"/>
              </a:ext>
            </a:extLst>
          </p:cNvPr>
          <p:cNvSpPr/>
          <p:nvPr/>
        </p:nvSpPr>
        <p:spPr>
          <a:xfrm>
            <a:off x="1271472" y="1747090"/>
            <a:ext cx="1061643" cy="54084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FPGA </a:t>
            </a:r>
            <a:r>
              <a:rPr lang="en-US" altLang="ja-JP" sz="1050" dirty="0"/>
              <a:t>Image</a:t>
            </a:r>
            <a:endParaRPr kumimoji="1" lang="ja-JP" altLang="en-US" sz="1050" dirty="0"/>
          </a:p>
        </p:txBody>
      </p: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C1CAF86B-885B-CD4F-8067-D49727C87CC0}"/>
              </a:ext>
            </a:extLst>
          </p:cNvPr>
          <p:cNvCxnSpPr>
            <a:cxnSpLocks/>
          </p:cNvCxnSpPr>
          <p:nvPr/>
        </p:nvCxnSpPr>
        <p:spPr>
          <a:xfrm>
            <a:off x="2333115" y="2025450"/>
            <a:ext cx="218410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2E775C0E-AFD9-5C07-9CA2-F5D13B0AA8A6}"/>
              </a:ext>
            </a:extLst>
          </p:cNvPr>
          <p:cNvCxnSpPr>
            <a:cxnSpLocks/>
          </p:cNvCxnSpPr>
          <p:nvPr/>
        </p:nvCxnSpPr>
        <p:spPr>
          <a:xfrm flipH="1">
            <a:off x="2333115" y="2540159"/>
            <a:ext cx="346131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6567C2E9-3218-15CC-8C87-18C71C604B87}"/>
              </a:ext>
            </a:extLst>
          </p:cNvPr>
          <p:cNvSpPr txBox="1"/>
          <p:nvPr/>
        </p:nvSpPr>
        <p:spPr>
          <a:xfrm>
            <a:off x="2608108" y="1764280"/>
            <a:ext cx="1626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(1) Program</a:t>
            </a:r>
            <a:endParaRPr kumimoji="1" lang="ja-JP" altLang="en-US" sz="1100" dirty="0"/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AE785AA6-499A-A6B4-CD38-4D2B7D882186}"/>
              </a:ext>
            </a:extLst>
          </p:cNvPr>
          <p:cNvSpPr txBox="1"/>
          <p:nvPr/>
        </p:nvSpPr>
        <p:spPr>
          <a:xfrm>
            <a:off x="2603794" y="2520782"/>
            <a:ext cx="1626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(2) Read Request</a:t>
            </a:r>
            <a:endParaRPr kumimoji="1" lang="ja-JP" altLang="en-US" sz="1100" dirty="0"/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7C5070FF-27C4-0F4E-0750-1B38B5F43345}"/>
              </a:ext>
            </a:extLst>
          </p:cNvPr>
          <p:cNvSpPr txBox="1"/>
          <p:nvPr/>
        </p:nvSpPr>
        <p:spPr>
          <a:xfrm>
            <a:off x="2612102" y="2162005"/>
            <a:ext cx="162612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/>
              <a:t>(3) Load</a:t>
            </a:r>
            <a:endParaRPr kumimoji="1" lang="ja-JP" altLang="en-US" sz="1100" dirty="0"/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05A41407-ECC4-D5C3-EF58-1BB89614C111}"/>
              </a:ext>
            </a:extLst>
          </p:cNvPr>
          <p:cNvSpPr/>
          <p:nvPr/>
        </p:nvSpPr>
        <p:spPr>
          <a:xfrm>
            <a:off x="1320398" y="1992384"/>
            <a:ext cx="960566" cy="2356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/>
              <a:t>Bootloader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D62EA209-8145-36A8-A480-DBFC59236637}"/>
              </a:ext>
            </a:extLst>
          </p:cNvPr>
          <p:cNvSpPr txBox="1"/>
          <p:nvPr/>
        </p:nvSpPr>
        <p:spPr>
          <a:xfrm>
            <a:off x="996307" y="611007"/>
            <a:ext cx="3214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外部メモリを使う場合</a:t>
            </a:r>
            <a:endParaRPr kumimoji="1" lang="en-US" altLang="ja-JP" dirty="0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FF994BA-552C-9B1D-FBD7-446AC34E8E6E}"/>
              </a:ext>
            </a:extLst>
          </p:cNvPr>
          <p:cNvSpPr/>
          <p:nvPr/>
        </p:nvSpPr>
        <p:spPr>
          <a:xfrm>
            <a:off x="7396345" y="1069357"/>
            <a:ext cx="574594" cy="16880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5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ja-JP" sz="1050" dirty="0">
                <a:solidFill>
                  <a:schemeClr val="tx1"/>
                </a:solidFill>
              </a:rPr>
              <a:t>I/F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1F2A308-B3E4-CCC8-A7F9-9CC21E758DD9}"/>
              </a:ext>
            </a:extLst>
          </p:cNvPr>
          <p:cNvSpPr/>
          <p:nvPr/>
        </p:nvSpPr>
        <p:spPr>
          <a:xfrm>
            <a:off x="8851127" y="1445981"/>
            <a:ext cx="1925729" cy="150395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External Memory</a:t>
            </a:r>
          </a:p>
          <a:p>
            <a:pPr algn="ctr"/>
            <a:r>
              <a:rPr lang="en-US" altLang="ja-JP" sz="1400" dirty="0">
                <a:solidFill>
                  <a:schemeClr val="tx1"/>
                </a:solidFill>
              </a:rPr>
              <a:t>(DDR3 DRAM etc.)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D1A911-CF65-3CE2-DAD0-9235A38B32E3}"/>
              </a:ext>
            </a:extLst>
          </p:cNvPr>
          <p:cNvSpPr/>
          <p:nvPr/>
        </p:nvSpPr>
        <p:spPr>
          <a:xfrm>
            <a:off x="9160274" y="1959669"/>
            <a:ext cx="1307433" cy="804398"/>
          </a:xfrm>
          <a:prstGeom prst="rect">
            <a:avLst/>
          </a:prstGeom>
          <a:solidFill>
            <a:srgbClr val="BBDAA6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>
                <a:solidFill>
                  <a:sysClr val="windowText" lastClr="000000"/>
                </a:solidFill>
              </a:rPr>
              <a:t>User</a:t>
            </a:r>
          </a:p>
          <a:p>
            <a:pPr algn="ctr"/>
            <a:r>
              <a:rPr lang="en-US" altLang="ja-JP" sz="1400" dirty="0">
                <a:solidFill>
                  <a:sysClr val="windowText" lastClr="000000"/>
                </a:solidFill>
              </a:rPr>
              <a:t>Software</a:t>
            </a:r>
            <a:endParaRPr kumimoji="1" lang="ja-JP" altLang="en-US" sz="1400" dirty="0">
              <a:solidFill>
                <a:sysClr val="windowText" lastClr="000000"/>
              </a:solidFill>
            </a:endParaRPr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6DEB3450-98F4-6261-C3BA-7B0B1530CA85}"/>
              </a:ext>
            </a:extLst>
          </p:cNvPr>
          <p:cNvSpPr/>
          <p:nvPr/>
        </p:nvSpPr>
        <p:spPr>
          <a:xfrm>
            <a:off x="2329543" y="2090057"/>
            <a:ext cx="6819900" cy="315686"/>
          </a:xfrm>
          <a:custGeom>
            <a:avLst/>
            <a:gdLst>
              <a:gd name="connsiteX0" fmla="*/ 0 w 6819900"/>
              <a:gd name="connsiteY0" fmla="*/ 315686 h 315686"/>
              <a:gd name="connsiteX1" fmla="*/ 3254828 w 6819900"/>
              <a:gd name="connsiteY1" fmla="*/ 315686 h 315686"/>
              <a:gd name="connsiteX2" fmla="*/ 3254828 w 6819900"/>
              <a:gd name="connsiteY2" fmla="*/ 0 h 315686"/>
              <a:gd name="connsiteX3" fmla="*/ 5208814 w 6819900"/>
              <a:gd name="connsiteY3" fmla="*/ 0 h 315686"/>
              <a:gd name="connsiteX4" fmla="*/ 5208814 w 6819900"/>
              <a:gd name="connsiteY4" fmla="*/ 304800 h 315686"/>
              <a:gd name="connsiteX5" fmla="*/ 6819900 w 6819900"/>
              <a:gd name="connsiteY5" fmla="*/ 304800 h 31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19900" h="315686">
                <a:moveTo>
                  <a:pt x="0" y="315686"/>
                </a:moveTo>
                <a:lnTo>
                  <a:pt x="3254828" y="315686"/>
                </a:lnTo>
                <a:lnTo>
                  <a:pt x="3254828" y="0"/>
                </a:lnTo>
                <a:lnTo>
                  <a:pt x="5208814" y="0"/>
                </a:lnTo>
                <a:lnTo>
                  <a:pt x="5208814" y="304800"/>
                </a:lnTo>
                <a:lnTo>
                  <a:pt x="6819900" y="304800"/>
                </a:lnTo>
              </a:path>
            </a:pathLst>
          </a:custGeom>
          <a:ln>
            <a:headEnd type="none" w="med" len="med"/>
            <a:tailEnd type="arrow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ED8EA8C0-9C14-2429-2CB5-02FC8097CC12}"/>
              </a:ext>
            </a:extLst>
          </p:cNvPr>
          <p:cNvSpPr/>
          <p:nvPr/>
        </p:nvSpPr>
        <p:spPr>
          <a:xfrm>
            <a:off x="6813553" y="3014103"/>
            <a:ext cx="3609519" cy="478445"/>
          </a:xfrm>
          <a:prstGeom prst="wedgeRectCallout">
            <a:avLst>
              <a:gd name="adj1" fmla="val 28040"/>
              <a:gd name="adj2" fmla="val -88927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外部メモリは内部メモリよりも大容量</a:t>
            </a:r>
            <a:endParaRPr kumimoji="1" lang="en-US" altLang="ja-JP" sz="1200" dirty="0"/>
          </a:p>
          <a:p>
            <a:pPr algn="ctr"/>
            <a:r>
              <a:rPr lang="en-US" altLang="ja-JP" sz="1200" dirty="0"/>
              <a:t>(</a:t>
            </a:r>
            <a:r>
              <a:rPr lang="ja-JP" altLang="en-US" sz="1200" dirty="0"/>
              <a:t>メガバイト以上</a:t>
            </a:r>
            <a:r>
              <a:rPr lang="en-US" altLang="ja-JP" sz="1200" dirty="0"/>
              <a:t>)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03009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DD524D28-5D1D-D1A1-371E-A9C4A263F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85" y="3294921"/>
            <a:ext cx="4248724" cy="122814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5A05415-A47E-846A-3D1C-9D48EEF52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55" y="363133"/>
            <a:ext cx="4248724" cy="2503819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4AEB14E4-E4B1-D078-92D4-D6F67CB13E4A}"/>
              </a:ext>
            </a:extLst>
          </p:cNvPr>
          <p:cNvSpPr/>
          <p:nvPr/>
        </p:nvSpPr>
        <p:spPr>
          <a:xfrm>
            <a:off x="4431328" y="1794773"/>
            <a:ext cx="224176" cy="224175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BE9CE535-1542-54A5-31E4-D07E5B2C557F}"/>
              </a:ext>
            </a:extLst>
          </p:cNvPr>
          <p:cNvSpPr/>
          <p:nvPr/>
        </p:nvSpPr>
        <p:spPr>
          <a:xfrm>
            <a:off x="1246414" y="3509273"/>
            <a:ext cx="1583871" cy="45857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CCA453D-9E28-82D2-E603-7C92B0F6F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708" y="363133"/>
            <a:ext cx="3648863" cy="2561003"/>
          </a:xfrm>
          <a:prstGeom prst="rect">
            <a:avLst/>
          </a:prstGeom>
        </p:spPr>
      </p:pic>
      <p:sp>
        <p:nvSpPr>
          <p:cNvPr id="12" name="楕円 11">
            <a:extLst>
              <a:ext uri="{FF2B5EF4-FFF2-40B4-BE49-F238E27FC236}">
                <a16:creationId xmlns:a16="http://schemas.microsoft.com/office/drawing/2014/main" id="{FBFB953E-938D-EA4E-182A-9F05F61F9F66}"/>
              </a:ext>
            </a:extLst>
          </p:cNvPr>
          <p:cNvSpPr/>
          <p:nvPr/>
        </p:nvSpPr>
        <p:spPr>
          <a:xfrm>
            <a:off x="5440708" y="1179380"/>
            <a:ext cx="845792" cy="513350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092C93F-AF4D-83D8-D25E-CB534AA11A9D}"/>
              </a:ext>
            </a:extLst>
          </p:cNvPr>
          <p:cNvSpPr/>
          <p:nvPr/>
        </p:nvSpPr>
        <p:spPr>
          <a:xfrm>
            <a:off x="8755408" y="1566429"/>
            <a:ext cx="334163" cy="252602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B3B3C540-D999-BA26-52BF-378455A0ABE9}"/>
              </a:ext>
            </a:extLst>
          </p:cNvPr>
          <p:cNvSpPr/>
          <p:nvPr/>
        </p:nvSpPr>
        <p:spPr>
          <a:xfrm>
            <a:off x="9023354" y="1906860"/>
            <a:ext cx="1040490" cy="240726"/>
          </a:xfrm>
          <a:prstGeom prst="wedgeRectCallout">
            <a:avLst>
              <a:gd name="adj1" fmla="val -52518"/>
              <a:gd name="adj2" fmla="val -95710"/>
            </a:avLst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/>
              <a:t>Add Image</a:t>
            </a:r>
            <a:endParaRPr kumimoji="1" lang="ja-JP" altLang="en-US" sz="1050" dirty="0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CBC0D50F-00E5-6014-7A22-561449848D8D}"/>
              </a:ext>
            </a:extLst>
          </p:cNvPr>
          <p:cNvSpPr/>
          <p:nvPr/>
        </p:nvSpPr>
        <p:spPr>
          <a:xfrm>
            <a:off x="8646550" y="2671534"/>
            <a:ext cx="334163" cy="252602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D8584B8B-611A-C7BD-6508-F55CD397F6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0708" y="3330244"/>
            <a:ext cx="3973182" cy="2867650"/>
          </a:xfrm>
          <a:prstGeom prst="rect">
            <a:avLst/>
          </a:prstGeom>
        </p:spPr>
      </p:pic>
      <p:sp>
        <p:nvSpPr>
          <p:cNvPr id="19" name="楕円 18">
            <a:extLst>
              <a:ext uri="{FF2B5EF4-FFF2-40B4-BE49-F238E27FC236}">
                <a16:creationId xmlns:a16="http://schemas.microsoft.com/office/drawing/2014/main" id="{0477A189-6BB5-4B27-17D6-DB9995470FC2}"/>
              </a:ext>
            </a:extLst>
          </p:cNvPr>
          <p:cNvSpPr/>
          <p:nvPr/>
        </p:nvSpPr>
        <p:spPr>
          <a:xfrm>
            <a:off x="9023354" y="5291571"/>
            <a:ext cx="334163" cy="252602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28BDC93-49C7-E8C8-64BD-D72F4CC75E96}"/>
              </a:ext>
            </a:extLst>
          </p:cNvPr>
          <p:cNvSpPr/>
          <p:nvPr/>
        </p:nvSpPr>
        <p:spPr>
          <a:xfrm>
            <a:off x="5519801" y="5291571"/>
            <a:ext cx="766699" cy="252602"/>
          </a:xfrm>
          <a:prstGeom prst="ellipse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38632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47B06C0-4721-650C-7E34-6A2DBC221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826" y="622612"/>
            <a:ext cx="4934639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14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163</Words>
  <Application>Microsoft Office PowerPoint</Application>
  <PresentationFormat>ワイド画面</PresentationFormat>
  <Paragraphs>53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Daisuke Sakurada</dc:creator>
  <cp:lastModifiedBy>Daisuke Sakurada</cp:lastModifiedBy>
  <cp:revision>5</cp:revision>
  <dcterms:created xsi:type="dcterms:W3CDTF">2023-03-30T01:58:54Z</dcterms:created>
  <dcterms:modified xsi:type="dcterms:W3CDTF">2023-03-30T04:33:39Z</dcterms:modified>
</cp:coreProperties>
</file>