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12192000"/>
  <p:notesSz cx="6858000" cy="9144000"/>
  <p:embeddedFontLst>
    <p:embeddedFont>
      <p:font typeface="Open Sans SemiBold"/>
      <p:regular r:id="rId73"/>
      <p:bold r:id="rId74"/>
      <p:italic r:id="rId75"/>
      <p:boldItalic r:id="rId76"/>
    </p:embeddedFont>
    <p:embeddedFont>
      <p:font typeface="Oswald"/>
      <p:regular r:id="rId77"/>
      <p:bold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45">
          <p15:clr>
            <a:srgbClr val="A4A3A4"/>
          </p15:clr>
        </p15:guide>
        <p15:guide id="2" pos="1391">
          <p15:clr>
            <a:srgbClr val="A4A3A4"/>
          </p15:clr>
        </p15:guide>
        <p15:guide id="3" pos="2978">
          <p15:clr>
            <a:srgbClr val="A4A3A4"/>
          </p15:clr>
        </p15:guide>
        <p15:guide id="4" orient="horz" pos="18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45" orient="horz"/>
        <p:guide pos="1391"/>
        <p:guide pos="2978"/>
        <p:guide pos="18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SemiBold-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OpenSansSemiBold-italic.fntdata"/><Relationship Id="rId30" Type="http://schemas.openxmlformats.org/officeDocument/2006/relationships/slide" Target="slides/slide24.xml"/><Relationship Id="rId74" Type="http://schemas.openxmlformats.org/officeDocument/2006/relationships/font" Target="fonts/OpenSansSemiBold-bold.fntdata"/><Relationship Id="rId33" Type="http://schemas.openxmlformats.org/officeDocument/2006/relationships/slide" Target="slides/slide27.xml"/><Relationship Id="rId77" Type="http://schemas.openxmlformats.org/officeDocument/2006/relationships/font" Target="fonts/Oswald-regular.fntdata"/><Relationship Id="rId32" Type="http://schemas.openxmlformats.org/officeDocument/2006/relationships/slide" Target="slides/slide26.xml"/><Relationship Id="rId76" Type="http://schemas.openxmlformats.org/officeDocument/2006/relationships/font" Target="fonts/OpenSansSemiBold-boldItalic.fntdata"/><Relationship Id="rId35" Type="http://schemas.openxmlformats.org/officeDocument/2006/relationships/slide" Target="slides/slide29.xml"/><Relationship Id="rId79" Type="http://schemas.openxmlformats.org/officeDocument/2006/relationships/font" Target="fonts/OpenSans-regular.fntdata"/><Relationship Id="rId34" Type="http://schemas.openxmlformats.org/officeDocument/2006/relationships/slide" Target="slides/slide28.xml"/><Relationship Id="rId78" Type="http://schemas.openxmlformats.org/officeDocument/2006/relationships/font" Target="fonts/Oswald-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2" name="Google Shape;24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3" name="Google Shape;25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4" name="Google Shape;27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0" name="Google Shape;30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6" name="Google Shape;30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8" name="Google Shape;3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4" name="Google Shape;32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1" name="Google Shape;33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7" name="Google Shape;33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4" name="Google Shape;34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0" name="Google Shape;37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6" name="Google Shape;37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1" name="Google Shape;39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8" name="Google Shape;39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2" name="Google Shape;41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8" name="Google Shape;41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5" name="Google Shape;42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2" name="Google Shape;43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9" name="Google Shape;43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7" name="Google Shape;44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0" name="Google Shape;46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6" name="Google Shape;46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3" name="Google Shape;47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2" name="Google Shape;49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8" name="Google Shape;49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4" name="Google Shape;50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0" name="Google Shape;51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6" name="Google Shape;51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2" name="Google Shape;52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5" name="Google Shape;53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2" name="Google Shape;54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8" name="Google Shape;54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4" name="Google Shape;55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0" name="Google Shape;560;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6" name="Google Shape;56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5" name="Google Shape;575;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1" name="Google Shape;58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7" name="Google Shape;58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3" name="Google Shape;593;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15" name="Shape 15"/>
        <p:cNvGrpSpPr/>
        <p:nvPr/>
      </p:nvGrpSpPr>
      <p:grpSpPr>
        <a:xfrm>
          <a:off x="0" y="0"/>
          <a:ext cx="0" cy="0"/>
          <a:chOff x="0" y="0"/>
          <a:chExt cx="0" cy="0"/>
        </a:xfrm>
      </p:grpSpPr>
      <p:sp>
        <p:nvSpPr>
          <p:cNvPr id="16" name="Google Shape;16;p2"/>
          <p:cNvSpPr/>
          <p:nvPr/>
        </p:nvSpPr>
        <p:spPr>
          <a:xfrm>
            <a:off x="-65568" y="-73763"/>
            <a:ext cx="12323135" cy="6931763"/>
          </a:xfrm>
          <a:prstGeom prst="rect">
            <a:avLst/>
          </a:prstGeom>
          <a:solidFill>
            <a:srgbClr val="7A6CF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2"/>
          <p:cNvPicPr preferRelativeResize="0"/>
          <p:nvPr/>
        </p:nvPicPr>
        <p:blipFill rotWithShape="1">
          <a:blip r:embed="rId2">
            <a:alphaModFix amt="22000"/>
          </a:blip>
          <a:srcRect b="0" l="0" r="0" t="0"/>
          <a:stretch/>
        </p:blipFill>
        <p:spPr>
          <a:xfrm rot="949750">
            <a:off x="4206146" y="-11593966"/>
            <a:ext cx="14752505" cy="14660493"/>
          </a:xfrm>
          <a:prstGeom prst="rect">
            <a:avLst/>
          </a:prstGeom>
          <a:noFill/>
          <a:ln>
            <a:noFill/>
          </a:ln>
        </p:spPr>
      </p:pic>
      <p:sp>
        <p:nvSpPr>
          <p:cNvPr id="18" name="Google Shape;18;p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solidFill>
                  <a:schemeClr val="lt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2"/>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a:solidFill>
                  <a:schemeClr val="lt1"/>
                </a:solidFill>
                <a:latin typeface="Open Sans"/>
                <a:ea typeface="Open Sans"/>
                <a:cs typeface="Open Sans"/>
                <a:sym typeface="Open Sans"/>
              </a:defRPr>
            </a:lvl1pPr>
            <a:lvl2pPr indent="-406400" lvl="1" marL="914400" algn="l">
              <a:spcBef>
                <a:spcPts val="560"/>
              </a:spcBef>
              <a:spcAft>
                <a:spcPts val="0"/>
              </a:spcAft>
              <a:buClr>
                <a:schemeClr val="lt1"/>
              </a:buClr>
              <a:buSzPts val="2800"/>
              <a:buChar char="–"/>
              <a:defRPr>
                <a:solidFill>
                  <a:schemeClr val="lt1"/>
                </a:solidFill>
                <a:latin typeface="Open Sans"/>
                <a:ea typeface="Open Sans"/>
                <a:cs typeface="Open Sans"/>
                <a:sym typeface="Open Sans"/>
              </a:defRPr>
            </a:lvl2pPr>
            <a:lvl3pPr indent="-381000" lvl="2" marL="1371600" algn="l">
              <a:spcBef>
                <a:spcPts val="480"/>
              </a:spcBef>
              <a:spcAft>
                <a:spcPts val="0"/>
              </a:spcAft>
              <a:buClr>
                <a:schemeClr val="lt1"/>
              </a:buClr>
              <a:buSzPts val="2400"/>
              <a:buChar char="•"/>
              <a:defRPr>
                <a:solidFill>
                  <a:schemeClr val="lt1"/>
                </a:solidFill>
                <a:latin typeface="Open Sans"/>
                <a:ea typeface="Open Sans"/>
                <a:cs typeface="Open Sans"/>
                <a:sym typeface="Open Sans"/>
              </a:defRPr>
            </a:lvl3pPr>
            <a:lvl4pPr indent="-355600" lvl="3" marL="18288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4pPr>
            <a:lvl5pPr indent="-355600" lvl="4" marL="22860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3" name="Google Shape;23;p2"/>
          <p:cNvPicPr preferRelativeResize="0"/>
          <p:nvPr/>
        </p:nvPicPr>
        <p:blipFill rotWithShape="1">
          <a:blip r:embed="rId2">
            <a:alphaModFix amt="22000"/>
          </a:blip>
          <a:srcRect b="0" l="0" r="0" t="0"/>
          <a:stretch/>
        </p:blipFill>
        <p:spPr>
          <a:xfrm>
            <a:off x="-11478639" y="-1751781"/>
            <a:ext cx="14752505" cy="146604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9" name="Shape 89"/>
        <p:cNvGrpSpPr/>
        <p:nvPr/>
      </p:nvGrpSpPr>
      <p:grpSpPr>
        <a:xfrm>
          <a:off x="0" y="0"/>
          <a:ext cx="0" cy="0"/>
          <a:chOff x="0" y="0"/>
          <a:chExt cx="0" cy="0"/>
        </a:xfrm>
      </p:grpSpPr>
      <p:sp>
        <p:nvSpPr>
          <p:cNvPr id="90" name="Google Shape;90;p11"/>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2" name="Google Shape;92;p11"/>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6" name="Shape 96"/>
        <p:cNvGrpSpPr/>
        <p:nvPr/>
      </p:nvGrpSpPr>
      <p:grpSpPr>
        <a:xfrm>
          <a:off x="0" y="0"/>
          <a:ext cx="0" cy="0"/>
          <a:chOff x="0" y="0"/>
          <a:chExt cx="0" cy="0"/>
        </a:xfrm>
      </p:grpSpPr>
      <p:sp>
        <p:nvSpPr>
          <p:cNvPr id="97" name="Google Shape;97;p12"/>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9" name="Google Shape;99;p1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0" name="Google Shape;100;p12"/>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12"/>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2" name="Google Shape;102;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05" name="Shape 105"/>
        <p:cNvGrpSpPr/>
        <p:nvPr/>
      </p:nvGrpSpPr>
      <p:grpSpPr>
        <a:xfrm>
          <a:off x="0" y="0"/>
          <a:ext cx="0" cy="0"/>
          <a:chOff x="0" y="0"/>
          <a:chExt cx="0" cy="0"/>
        </a:xfrm>
      </p:grpSpPr>
      <p:sp>
        <p:nvSpPr>
          <p:cNvPr id="106" name="Google Shape;106;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3"/>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14"/>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1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22" name="Google Shape;122;p1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3" name="Google Shape;123;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1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8" name="Google Shape;128;p1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Oswald"/>
                <a:ea typeface="Oswald"/>
                <a:cs typeface="Oswald"/>
                <a:sym typeface="Oswald"/>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Oswald"/>
                <a:ea typeface="Oswald"/>
                <a:cs typeface="Oswald"/>
                <a:sym typeface="Oswald"/>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Oswald"/>
                <a:ea typeface="Oswald"/>
                <a:cs typeface="Oswald"/>
                <a:sym typeface="Oswald"/>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Oswald"/>
                <a:ea typeface="Oswald"/>
                <a:cs typeface="Oswald"/>
                <a:sym typeface="Oswald"/>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Oswald"/>
                <a:ea typeface="Oswald"/>
                <a:cs typeface="Oswald"/>
                <a:sym typeface="Oswald"/>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9" name="Google Shape;129;p1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0" name="Google Shape;130;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18"/>
          <p:cNvSpPr txBox="1"/>
          <p:nvPr>
            <p:ph idx="1" type="body"/>
          </p:nvPr>
        </p:nvSpPr>
        <p:spPr>
          <a:xfrm rot="5400000">
            <a:off x="3580606" y="-1875631"/>
            <a:ext cx="5030788"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19"/>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1" name="Google Shape;141;p19"/>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type="obj">
  <p:cSld name="OBJECT">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2">
            <a:alphaModFix amt="5000"/>
          </a:blip>
          <a:srcRect b="0" l="0" r="0" t="0"/>
          <a:stretch/>
        </p:blipFill>
        <p:spPr>
          <a:xfrm rot="949750">
            <a:off x="4206148" y="-11566218"/>
            <a:ext cx="14752505" cy="14660493"/>
          </a:xfrm>
          <a:prstGeom prst="rect">
            <a:avLst/>
          </a:prstGeom>
          <a:noFill/>
          <a:ln>
            <a:noFill/>
          </a:ln>
        </p:spPr>
      </p:pic>
      <p:sp>
        <p:nvSpPr>
          <p:cNvPr id="153" name="Google Shape;153;p21"/>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4" name="Google Shape;154;p21"/>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a:latin typeface="Open Sans"/>
                <a:ea typeface="Open Sans"/>
                <a:cs typeface="Open Sans"/>
                <a:sym typeface="Open Sans"/>
              </a:defRPr>
            </a:lvl1pPr>
            <a:lvl2pPr indent="-406400" lvl="1" marL="914400" algn="l">
              <a:spcBef>
                <a:spcPts val="560"/>
              </a:spcBef>
              <a:spcAft>
                <a:spcPts val="0"/>
              </a:spcAft>
              <a:buClr>
                <a:schemeClr val="lt1"/>
              </a:buClr>
              <a:buSzPts val="2800"/>
              <a:buChar char="–"/>
              <a:defRPr>
                <a:latin typeface="Open Sans"/>
                <a:ea typeface="Open Sans"/>
                <a:cs typeface="Open Sans"/>
                <a:sym typeface="Open Sans"/>
              </a:defRPr>
            </a:lvl2pPr>
            <a:lvl3pPr indent="-381000" lvl="2" marL="1371600" algn="l">
              <a:spcBef>
                <a:spcPts val="480"/>
              </a:spcBef>
              <a:spcAft>
                <a:spcPts val="0"/>
              </a:spcAft>
              <a:buClr>
                <a:schemeClr val="lt1"/>
              </a:buClr>
              <a:buSzPts val="2400"/>
              <a:buChar char="•"/>
              <a:defRPr>
                <a:latin typeface="Open Sans"/>
                <a:ea typeface="Open Sans"/>
                <a:cs typeface="Open Sans"/>
                <a:sym typeface="Open Sans"/>
              </a:defRPr>
            </a:lvl3pPr>
            <a:lvl4pPr indent="-355600" lvl="3" marL="1828800" algn="l">
              <a:spcBef>
                <a:spcPts val="400"/>
              </a:spcBef>
              <a:spcAft>
                <a:spcPts val="0"/>
              </a:spcAft>
              <a:buClr>
                <a:schemeClr val="lt1"/>
              </a:buClr>
              <a:buSzPts val="2000"/>
              <a:buChar char="–"/>
              <a:defRPr>
                <a:latin typeface="Open Sans"/>
                <a:ea typeface="Open Sans"/>
                <a:cs typeface="Open Sans"/>
                <a:sym typeface="Open Sans"/>
              </a:defRPr>
            </a:lvl4pPr>
            <a:lvl5pPr indent="-355600" lvl="4" marL="2286000" algn="l">
              <a:spcBef>
                <a:spcPts val="400"/>
              </a:spcBef>
              <a:spcAft>
                <a:spcPts val="0"/>
              </a:spcAft>
              <a:buClr>
                <a:schemeClr val="lt1"/>
              </a:buClr>
              <a:buSzPts val="2000"/>
              <a:buChar char="»"/>
              <a:defRPr>
                <a:latin typeface="Open Sans"/>
                <a:ea typeface="Open Sans"/>
                <a:cs typeface="Open Sans"/>
                <a:sym typeface="Open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55" name="Google Shape;155;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57" name="Google Shape;157;p21"/>
          <p:cNvPicPr preferRelativeResize="0"/>
          <p:nvPr/>
        </p:nvPicPr>
        <p:blipFill rotWithShape="1">
          <a:blip r:embed="rId2">
            <a:alphaModFix amt="5000"/>
          </a:blip>
          <a:srcRect b="0" l="0" r="0" t="0"/>
          <a:stretch/>
        </p:blipFill>
        <p:spPr>
          <a:xfrm>
            <a:off x="-11478638" y="-1739905"/>
            <a:ext cx="14752505" cy="14660493"/>
          </a:xfrm>
          <a:prstGeom prst="rect">
            <a:avLst/>
          </a:prstGeom>
          <a:noFill/>
          <a:ln>
            <a:noFill/>
          </a:ln>
        </p:spPr>
      </p:pic>
      <p:pic>
        <p:nvPicPr>
          <p:cNvPr id="158" name="Google Shape;158;p21"/>
          <p:cNvPicPr preferRelativeResize="0"/>
          <p:nvPr/>
        </p:nvPicPr>
        <p:blipFill rotWithShape="1">
          <a:blip r:embed="rId3">
            <a:alphaModFix/>
          </a:blip>
          <a:srcRect b="0" l="0" r="0" t="0"/>
          <a:stretch/>
        </p:blipFill>
        <p:spPr>
          <a:xfrm>
            <a:off x="11122439" y="6055756"/>
            <a:ext cx="543707" cy="73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24" name="Shape 24"/>
        <p:cNvGrpSpPr/>
        <p:nvPr/>
      </p:nvGrpSpPr>
      <p:grpSpPr>
        <a:xfrm>
          <a:off x="0" y="0"/>
          <a:ext cx="0" cy="0"/>
          <a:chOff x="0" y="0"/>
          <a:chExt cx="0" cy="0"/>
        </a:xfrm>
      </p:grpSpPr>
      <p:sp>
        <p:nvSpPr>
          <p:cNvPr id="25" name="Google Shape;25;p3"/>
          <p:cNvSpPr/>
          <p:nvPr/>
        </p:nvSpPr>
        <p:spPr>
          <a:xfrm>
            <a:off x="-65568" y="-73763"/>
            <a:ext cx="12323135" cy="6931763"/>
          </a:xfrm>
          <a:prstGeom prst="rect">
            <a:avLst/>
          </a:prstGeom>
          <a:solidFill>
            <a:srgbClr val="249DFC"/>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 name="Google Shape;26;p3"/>
          <p:cNvPicPr preferRelativeResize="0"/>
          <p:nvPr/>
        </p:nvPicPr>
        <p:blipFill rotWithShape="1">
          <a:blip r:embed="rId2">
            <a:alphaModFix amt="22000"/>
          </a:blip>
          <a:srcRect b="0" l="0" r="0" t="0"/>
          <a:stretch/>
        </p:blipFill>
        <p:spPr>
          <a:xfrm rot="949750">
            <a:off x="4206147" y="-11568563"/>
            <a:ext cx="14752505" cy="14660493"/>
          </a:xfrm>
          <a:prstGeom prst="rect">
            <a:avLst/>
          </a:prstGeom>
          <a:noFill/>
          <a:ln>
            <a:noFill/>
          </a:ln>
        </p:spPr>
      </p:pic>
      <p:sp>
        <p:nvSpPr>
          <p:cNvPr id="27" name="Google Shape;27;p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solidFill>
                  <a:schemeClr val="lt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3"/>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a:solidFill>
                  <a:schemeClr val="lt1"/>
                </a:solidFill>
                <a:latin typeface="Open Sans"/>
                <a:ea typeface="Open Sans"/>
                <a:cs typeface="Open Sans"/>
                <a:sym typeface="Open Sans"/>
              </a:defRPr>
            </a:lvl1pPr>
            <a:lvl2pPr indent="-406400" lvl="1" marL="914400" algn="l">
              <a:spcBef>
                <a:spcPts val="560"/>
              </a:spcBef>
              <a:spcAft>
                <a:spcPts val="0"/>
              </a:spcAft>
              <a:buClr>
                <a:schemeClr val="lt1"/>
              </a:buClr>
              <a:buSzPts val="2800"/>
              <a:buChar char="–"/>
              <a:defRPr>
                <a:solidFill>
                  <a:schemeClr val="lt1"/>
                </a:solidFill>
                <a:latin typeface="Open Sans"/>
                <a:ea typeface="Open Sans"/>
                <a:cs typeface="Open Sans"/>
                <a:sym typeface="Open Sans"/>
              </a:defRPr>
            </a:lvl2pPr>
            <a:lvl3pPr indent="-381000" lvl="2" marL="1371600" algn="l">
              <a:spcBef>
                <a:spcPts val="480"/>
              </a:spcBef>
              <a:spcAft>
                <a:spcPts val="0"/>
              </a:spcAft>
              <a:buClr>
                <a:schemeClr val="lt1"/>
              </a:buClr>
              <a:buSzPts val="2400"/>
              <a:buChar char="•"/>
              <a:defRPr>
                <a:solidFill>
                  <a:schemeClr val="lt1"/>
                </a:solidFill>
                <a:latin typeface="Open Sans"/>
                <a:ea typeface="Open Sans"/>
                <a:cs typeface="Open Sans"/>
                <a:sym typeface="Open Sans"/>
              </a:defRPr>
            </a:lvl3pPr>
            <a:lvl4pPr indent="-355600" lvl="3" marL="18288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4pPr>
            <a:lvl5pPr indent="-355600" lvl="4" marL="22860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2" name="Google Shape;32;p3"/>
          <p:cNvPicPr preferRelativeResize="0"/>
          <p:nvPr/>
        </p:nvPicPr>
        <p:blipFill rotWithShape="1">
          <a:blip r:embed="rId2">
            <a:alphaModFix amt="22000"/>
          </a:blip>
          <a:srcRect b="0" l="0" r="0" t="0"/>
          <a:stretch/>
        </p:blipFill>
        <p:spPr>
          <a:xfrm>
            <a:off x="-11478639" y="-1751781"/>
            <a:ext cx="14752505" cy="1466049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type="obj">
  <p:cSld name="OBJECT">
    <p:spTree>
      <p:nvGrpSpPr>
        <p:cNvPr id="33" name="Shape 33"/>
        <p:cNvGrpSpPr/>
        <p:nvPr/>
      </p:nvGrpSpPr>
      <p:grpSpPr>
        <a:xfrm>
          <a:off x="0" y="0"/>
          <a:ext cx="0" cy="0"/>
          <a:chOff x="0" y="0"/>
          <a:chExt cx="0" cy="0"/>
        </a:xfrm>
      </p:grpSpPr>
      <p:pic>
        <p:nvPicPr>
          <p:cNvPr id="34" name="Google Shape;34;p4"/>
          <p:cNvPicPr preferRelativeResize="0"/>
          <p:nvPr/>
        </p:nvPicPr>
        <p:blipFill rotWithShape="1">
          <a:blip r:embed="rId2">
            <a:alphaModFix amt="5000"/>
          </a:blip>
          <a:srcRect b="0" l="0" r="0" t="0"/>
          <a:stretch/>
        </p:blipFill>
        <p:spPr>
          <a:xfrm rot="949750">
            <a:off x="4206148" y="-11566218"/>
            <a:ext cx="14752505" cy="14660493"/>
          </a:xfrm>
          <a:prstGeom prst="rect">
            <a:avLst/>
          </a:prstGeom>
          <a:noFill/>
          <a:ln>
            <a:noFill/>
          </a:ln>
        </p:spPr>
      </p:pic>
      <p:sp>
        <p:nvSpPr>
          <p:cNvPr id="35" name="Google Shape;35;p4"/>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Open Sans"/>
                <a:ea typeface="Open Sans"/>
                <a:cs typeface="Open Sans"/>
                <a:sym typeface="Open Sans"/>
              </a:defRPr>
            </a:lvl1pPr>
            <a:lvl2pPr indent="-406400" lvl="1" marL="914400" algn="l">
              <a:spcBef>
                <a:spcPts val="560"/>
              </a:spcBef>
              <a:spcAft>
                <a:spcPts val="0"/>
              </a:spcAft>
              <a:buClr>
                <a:schemeClr val="dk1"/>
              </a:buClr>
              <a:buSzPts val="2800"/>
              <a:buChar char="–"/>
              <a:defRPr>
                <a:latin typeface="Open Sans"/>
                <a:ea typeface="Open Sans"/>
                <a:cs typeface="Open Sans"/>
                <a:sym typeface="Open Sans"/>
              </a:defRPr>
            </a:lvl2pPr>
            <a:lvl3pPr indent="-381000" lvl="2" marL="1371600" algn="l">
              <a:spcBef>
                <a:spcPts val="480"/>
              </a:spcBef>
              <a:spcAft>
                <a:spcPts val="0"/>
              </a:spcAft>
              <a:buClr>
                <a:schemeClr val="dk1"/>
              </a:buClr>
              <a:buSzPts val="2400"/>
              <a:buChar char="•"/>
              <a:defRPr>
                <a:latin typeface="Open Sans"/>
                <a:ea typeface="Open Sans"/>
                <a:cs typeface="Open Sans"/>
                <a:sym typeface="Open Sans"/>
              </a:defRPr>
            </a:lvl3pPr>
            <a:lvl4pPr indent="-355600" lvl="3" marL="1828800" algn="l">
              <a:spcBef>
                <a:spcPts val="400"/>
              </a:spcBef>
              <a:spcAft>
                <a:spcPts val="0"/>
              </a:spcAft>
              <a:buClr>
                <a:schemeClr val="dk1"/>
              </a:buClr>
              <a:buSzPts val="2000"/>
              <a:buChar char="–"/>
              <a:defRPr>
                <a:latin typeface="Open Sans"/>
                <a:ea typeface="Open Sans"/>
                <a:cs typeface="Open Sans"/>
                <a:sym typeface="Open Sans"/>
              </a:defRPr>
            </a:lvl4pPr>
            <a:lvl5pPr indent="-355600" lvl="4" marL="2286000" algn="l">
              <a:spcBef>
                <a:spcPts val="400"/>
              </a:spcBef>
              <a:spcAft>
                <a:spcPts val="0"/>
              </a:spcAft>
              <a:buClr>
                <a:schemeClr val="dk1"/>
              </a:buClr>
              <a:buSzPts val="2000"/>
              <a:buChar char="»"/>
              <a:defRPr>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4"/>
          <p:cNvPicPr preferRelativeResize="0"/>
          <p:nvPr/>
        </p:nvPicPr>
        <p:blipFill rotWithShape="1">
          <a:blip r:embed="rId2">
            <a:alphaModFix amt="5000"/>
          </a:blip>
          <a:srcRect b="0" l="0" r="0" t="0"/>
          <a:stretch/>
        </p:blipFill>
        <p:spPr>
          <a:xfrm>
            <a:off x="-11478638" y="-1739905"/>
            <a:ext cx="14752505" cy="14660493"/>
          </a:xfrm>
          <a:prstGeom prst="rect">
            <a:avLst/>
          </a:prstGeom>
          <a:noFill/>
          <a:ln>
            <a:noFill/>
          </a:ln>
        </p:spPr>
      </p:pic>
      <p:pic>
        <p:nvPicPr>
          <p:cNvPr id="40" name="Google Shape;40;p4"/>
          <p:cNvPicPr preferRelativeResize="0"/>
          <p:nvPr/>
        </p:nvPicPr>
        <p:blipFill rotWithShape="1">
          <a:blip r:embed="rId3">
            <a:alphaModFix/>
          </a:blip>
          <a:srcRect b="0" l="0" r="0" t="0"/>
          <a:stretch/>
        </p:blipFill>
        <p:spPr>
          <a:xfrm>
            <a:off x="11122439" y="6055756"/>
            <a:ext cx="543707" cy="7318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1" name="Shape 41"/>
        <p:cNvGrpSpPr/>
        <p:nvPr/>
      </p:nvGrpSpPr>
      <p:grpSpPr>
        <a:xfrm>
          <a:off x="0" y="0"/>
          <a:ext cx="0" cy="0"/>
          <a:chOff x="0" y="0"/>
          <a:chExt cx="0" cy="0"/>
        </a:xfrm>
      </p:grpSpPr>
      <p:pic>
        <p:nvPicPr>
          <p:cNvPr id="42" name="Google Shape;42;p5"/>
          <p:cNvPicPr preferRelativeResize="0"/>
          <p:nvPr/>
        </p:nvPicPr>
        <p:blipFill rotWithShape="1">
          <a:blip r:embed="rId2">
            <a:alphaModFix amt="22000"/>
          </a:blip>
          <a:srcRect b="0" l="0" r="0" t="0"/>
          <a:stretch/>
        </p:blipFill>
        <p:spPr>
          <a:xfrm rot="949750">
            <a:off x="4206147" y="-11578095"/>
            <a:ext cx="14752505" cy="14660493"/>
          </a:xfrm>
          <a:prstGeom prst="rect">
            <a:avLst/>
          </a:prstGeom>
          <a:noFill/>
          <a:ln>
            <a:noFill/>
          </a:ln>
        </p:spPr>
      </p:pic>
      <p:sp>
        <p:nvSpPr>
          <p:cNvPr id="43" name="Google Shape;43;p5"/>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5"/>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Open Sans"/>
                <a:ea typeface="Open Sans"/>
                <a:cs typeface="Open Sans"/>
                <a:sym typeface="Open Sans"/>
              </a:defRPr>
            </a:lvl1pPr>
            <a:lvl2pPr indent="-406400" lvl="1" marL="914400" algn="l">
              <a:spcBef>
                <a:spcPts val="560"/>
              </a:spcBef>
              <a:spcAft>
                <a:spcPts val="0"/>
              </a:spcAft>
              <a:buClr>
                <a:schemeClr val="dk1"/>
              </a:buClr>
              <a:buSzPts val="2800"/>
              <a:buChar char="–"/>
              <a:defRPr>
                <a:latin typeface="Open Sans"/>
                <a:ea typeface="Open Sans"/>
                <a:cs typeface="Open Sans"/>
                <a:sym typeface="Open Sans"/>
              </a:defRPr>
            </a:lvl2pPr>
            <a:lvl3pPr indent="-381000" lvl="2" marL="1371600" algn="l">
              <a:spcBef>
                <a:spcPts val="480"/>
              </a:spcBef>
              <a:spcAft>
                <a:spcPts val="0"/>
              </a:spcAft>
              <a:buClr>
                <a:schemeClr val="dk1"/>
              </a:buClr>
              <a:buSzPts val="2400"/>
              <a:buChar char="•"/>
              <a:defRPr>
                <a:latin typeface="Open Sans"/>
                <a:ea typeface="Open Sans"/>
                <a:cs typeface="Open Sans"/>
                <a:sym typeface="Open Sans"/>
              </a:defRPr>
            </a:lvl3pPr>
            <a:lvl4pPr indent="-355600" lvl="3" marL="1828800" algn="l">
              <a:spcBef>
                <a:spcPts val="400"/>
              </a:spcBef>
              <a:spcAft>
                <a:spcPts val="0"/>
              </a:spcAft>
              <a:buClr>
                <a:schemeClr val="dk1"/>
              </a:buClr>
              <a:buSzPts val="2000"/>
              <a:buChar char="–"/>
              <a:defRPr>
                <a:latin typeface="Open Sans"/>
                <a:ea typeface="Open Sans"/>
                <a:cs typeface="Open Sans"/>
                <a:sym typeface="Open Sans"/>
              </a:defRPr>
            </a:lvl4pPr>
            <a:lvl5pPr indent="-355600" lvl="4" marL="2286000" algn="l">
              <a:spcBef>
                <a:spcPts val="400"/>
              </a:spcBef>
              <a:spcAft>
                <a:spcPts val="0"/>
              </a:spcAft>
              <a:buClr>
                <a:schemeClr val="dk1"/>
              </a:buClr>
              <a:buSzPts val="2000"/>
              <a:buChar char="»"/>
              <a:defRPr>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5"/>
          <p:cNvPicPr preferRelativeResize="0"/>
          <p:nvPr/>
        </p:nvPicPr>
        <p:blipFill rotWithShape="1">
          <a:blip r:embed="rId2">
            <a:alphaModFix amt="22000"/>
          </a:blip>
          <a:srcRect b="0" l="0" r="0" t="0"/>
          <a:stretch/>
        </p:blipFill>
        <p:spPr>
          <a:xfrm>
            <a:off x="-11478639" y="-1751781"/>
            <a:ext cx="14752505" cy="14660493"/>
          </a:xfrm>
          <a:prstGeom prst="rect">
            <a:avLst/>
          </a:prstGeom>
          <a:noFill/>
          <a:ln>
            <a:noFill/>
          </a:ln>
        </p:spPr>
      </p:pic>
      <p:pic>
        <p:nvPicPr>
          <p:cNvPr id="49" name="Google Shape;49;p5"/>
          <p:cNvPicPr preferRelativeResize="0"/>
          <p:nvPr/>
        </p:nvPicPr>
        <p:blipFill rotWithShape="1">
          <a:blip r:embed="rId3">
            <a:alphaModFix/>
          </a:blip>
          <a:srcRect b="0" l="0" r="0" t="0"/>
          <a:stretch/>
        </p:blipFill>
        <p:spPr>
          <a:xfrm>
            <a:off x="11122439" y="5989639"/>
            <a:ext cx="543707" cy="73183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50" name="Shape 50"/>
        <p:cNvGrpSpPr/>
        <p:nvPr/>
      </p:nvGrpSpPr>
      <p:grpSpPr>
        <a:xfrm>
          <a:off x="0" y="0"/>
          <a:ext cx="0" cy="0"/>
          <a:chOff x="0" y="0"/>
          <a:chExt cx="0" cy="0"/>
        </a:xfrm>
      </p:grpSpPr>
      <p:sp>
        <p:nvSpPr>
          <p:cNvPr id="51" name="Google Shape;51;p6"/>
          <p:cNvSpPr/>
          <p:nvPr/>
        </p:nvSpPr>
        <p:spPr>
          <a:xfrm>
            <a:off x="-65568" y="-73763"/>
            <a:ext cx="12323135" cy="6931763"/>
          </a:xfrm>
          <a:prstGeom prst="rect">
            <a:avLst/>
          </a:prstGeom>
          <a:solidFill>
            <a:srgbClr val="F65B7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2" name="Google Shape;52;p6"/>
          <p:cNvPicPr preferRelativeResize="0"/>
          <p:nvPr/>
        </p:nvPicPr>
        <p:blipFill rotWithShape="1">
          <a:blip r:embed="rId2">
            <a:alphaModFix amt="22000"/>
          </a:blip>
          <a:srcRect b="0" l="0" r="0" t="0"/>
          <a:stretch/>
        </p:blipFill>
        <p:spPr>
          <a:xfrm rot="949750">
            <a:off x="4206146" y="-11593966"/>
            <a:ext cx="14752505" cy="14660493"/>
          </a:xfrm>
          <a:prstGeom prst="rect">
            <a:avLst/>
          </a:prstGeom>
          <a:noFill/>
          <a:ln>
            <a:noFill/>
          </a:ln>
        </p:spPr>
      </p:pic>
      <p:sp>
        <p:nvSpPr>
          <p:cNvPr id="53" name="Google Shape;53;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6"/>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solidFill>
                  <a:schemeClr val="lt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6"/>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a:solidFill>
                  <a:schemeClr val="lt1"/>
                </a:solidFill>
                <a:latin typeface="Open Sans"/>
                <a:ea typeface="Open Sans"/>
                <a:cs typeface="Open Sans"/>
                <a:sym typeface="Open Sans"/>
              </a:defRPr>
            </a:lvl1pPr>
            <a:lvl2pPr indent="-406400" lvl="1" marL="914400" algn="l">
              <a:spcBef>
                <a:spcPts val="560"/>
              </a:spcBef>
              <a:spcAft>
                <a:spcPts val="0"/>
              </a:spcAft>
              <a:buClr>
                <a:schemeClr val="lt1"/>
              </a:buClr>
              <a:buSzPts val="2800"/>
              <a:buChar char="–"/>
              <a:defRPr>
                <a:solidFill>
                  <a:schemeClr val="lt1"/>
                </a:solidFill>
                <a:latin typeface="Open Sans"/>
                <a:ea typeface="Open Sans"/>
                <a:cs typeface="Open Sans"/>
                <a:sym typeface="Open Sans"/>
              </a:defRPr>
            </a:lvl2pPr>
            <a:lvl3pPr indent="-381000" lvl="2" marL="1371600" algn="l">
              <a:spcBef>
                <a:spcPts val="480"/>
              </a:spcBef>
              <a:spcAft>
                <a:spcPts val="0"/>
              </a:spcAft>
              <a:buClr>
                <a:schemeClr val="lt1"/>
              </a:buClr>
              <a:buSzPts val="2400"/>
              <a:buChar char="•"/>
              <a:defRPr>
                <a:solidFill>
                  <a:schemeClr val="lt1"/>
                </a:solidFill>
                <a:latin typeface="Open Sans"/>
                <a:ea typeface="Open Sans"/>
                <a:cs typeface="Open Sans"/>
                <a:sym typeface="Open Sans"/>
              </a:defRPr>
            </a:lvl3pPr>
            <a:lvl4pPr indent="-355600" lvl="3" marL="18288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4pPr>
            <a:lvl5pPr indent="-355600" lvl="4" marL="22860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58" name="Google Shape;58;p6"/>
          <p:cNvPicPr preferRelativeResize="0"/>
          <p:nvPr/>
        </p:nvPicPr>
        <p:blipFill rotWithShape="1">
          <a:blip r:embed="rId2">
            <a:alphaModFix amt="22000"/>
          </a:blip>
          <a:srcRect b="0" l="0" r="0" t="0"/>
          <a:stretch/>
        </p:blipFill>
        <p:spPr>
          <a:xfrm>
            <a:off x="-11478639" y="-1751781"/>
            <a:ext cx="14752505" cy="1466049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59" name="Shape 59"/>
        <p:cNvGrpSpPr/>
        <p:nvPr/>
      </p:nvGrpSpPr>
      <p:grpSpPr>
        <a:xfrm>
          <a:off x="0" y="0"/>
          <a:ext cx="0" cy="0"/>
          <a:chOff x="0" y="0"/>
          <a:chExt cx="0" cy="0"/>
        </a:xfrm>
      </p:grpSpPr>
      <p:sp>
        <p:nvSpPr>
          <p:cNvPr id="60" name="Google Shape;60;p7"/>
          <p:cNvSpPr/>
          <p:nvPr/>
        </p:nvSpPr>
        <p:spPr>
          <a:xfrm>
            <a:off x="-159026" y="-21565"/>
            <a:ext cx="6245882" cy="6888709"/>
          </a:xfrm>
          <a:prstGeom prst="rect">
            <a:avLst/>
          </a:prstGeom>
          <a:solidFill>
            <a:srgbClr val="F65B79"/>
          </a:solidFill>
          <a:ln cap="flat" cmpd="sng" w="9525">
            <a:solidFill>
              <a:srgbClr val="F65B7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 </a:t>
            </a:r>
            <a:endParaRPr/>
          </a:p>
        </p:txBody>
      </p:sp>
      <p:sp>
        <p:nvSpPr>
          <p:cNvPr id="61" name="Google Shape;61;p7"/>
          <p:cNvSpPr txBox="1"/>
          <p:nvPr>
            <p:ph idx="1" type="body"/>
          </p:nvPr>
        </p:nvSpPr>
        <p:spPr>
          <a:xfrm>
            <a:off x="469392" y="607600"/>
            <a:ext cx="4937125" cy="1263116"/>
          </a:xfrm>
          <a:prstGeom prst="rect">
            <a:avLst/>
          </a:prstGeom>
          <a:noFill/>
          <a:ln>
            <a:noFill/>
          </a:ln>
        </p:spPr>
        <p:txBody>
          <a:bodyPr anchorCtr="0" anchor="t" bIns="45700" lIns="91425" spcFirstLastPara="1" rIns="91425" wrap="square" tIns="45700">
            <a:noAutofit/>
          </a:bodyPr>
          <a:lstStyle>
            <a:lvl1pPr indent="-228600" lvl="0" marL="457200" algn="l">
              <a:spcBef>
                <a:spcPts val="760"/>
              </a:spcBef>
              <a:spcAft>
                <a:spcPts val="0"/>
              </a:spcAft>
              <a:buClr>
                <a:schemeClr val="lt1"/>
              </a:buClr>
              <a:buSzPts val="3800"/>
              <a:buNone/>
              <a:defRPr b="1" i="0" sz="3800">
                <a:solidFill>
                  <a:schemeClr val="lt1"/>
                </a:solidFill>
                <a:latin typeface="Open Sans SemiBold"/>
                <a:ea typeface="Open Sans SemiBold"/>
                <a:cs typeface="Open Sans SemiBold"/>
                <a:sym typeface="Open Sans SemiBold"/>
              </a:defRPr>
            </a:lvl1pPr>
            <a:lvl2pPr indent="-228600" lvl="1" marL="914400" algn="l">
              <a:spcBef>
                <a:spcPts val="760"/>
              </a:spcBef>
              <a:spcAft>
                <a:spcPts val="0"/>
              </a:spcAft>
              <a:buClr>
                <a:schemeClr val="lt1"/>
              </a:buClr>
              <a:buSzPts val="3800"/>
              <a:buNone/>
              <a:defRPr sz="3800">
                <a:solidFill>
                  <a:schemeClr val="lt1"/>
                </a:solidFill>
              </a:defRPr>
            </a:lvl2pPr>
            <a:lvl3pPr indent="-228600" lvl="2" marL="1371600" algn="l">
              <a:spcBef>
                <a:spcPts val="760"/>
              </a:spcBef>
              <a:spcAft>
                <a:spcPts val="0"/>
              </a:spcAft>
              <a:buClr>
                <a:schemeClr val="lt1"/>
              </a:buClr>
              <a:buSzPts val="3800"/>
              <a:buNone/>
              <a:defRPr sz="3800">
                <a:solidFill>
                  <a:schemeClr val="lt1"/>
                </a:solidFill>
              </a:defRPr>
            </a:lvl3pPr>
            <a:lvl4pPr indent="-228600" lvl="3" marL="1828800" algn="l">
              <a:spcBef>
                <a:spcPts val="760"/>
              </a:spcBef>
              <a:spcAft>
                <a:spcPts val="0"/>
              </a:spcAft>
              <a:buClr>
                <a:schemeClr val="lt1"/>
              </a:buClr>
              <a:buSzPts val="3800"/>
              <a:buNone/>
              <a:defRPr sz="3800">
                <a:solidFill>
                  <a:schemeClr val="lt1"/>
                </a:solidFill>
              </a:defRPr>
            </a:lvl4pPr>
            <a:lvl5pPr indent="-228600" lvl="4" marL="2286000" algn="l">
              <a:spcBef>
                <a:spcPts val="760"/>
              </a:spcBef>
              <a:spcAft>
                <a:spcPts val="0"/>
              </a:spcAft>
              <a:buClr>
                <a:schemeClr val="lt1"/>
              </a:buClr>
              <a:buSzPts val="3800"/>
              <a:buNone/>
              <a:defRPr sz="38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7"/>
          <p:cNvSpPr txBox="1"/>
          <p:nvPr>
            <p:ph idx="2" type="body"/>
          </p:nvPr>
        </p:nvSpPr>
        <p:spPr>
          <a:xfrm>
            <a:off x="469392" y="2045154"/>
            <a:ext cx="3240088" cy="905268"/>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Clr>
                <a:schemeClr val="lt1"/>
              </a:buClr>
              <a:buSzPts val="2800"/>
              <a:buNone/>
              <a:defRPr sz="28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7"/>
          <p:cNvSpPr/>
          <p:nvPr/>
        </p:nvSpPr>
        <p:spPr>
          <a:xfrm>
            <a:off x="12192000" y="1990556"/>
            <a:ext cx="2387600" cy="6014720"/>
          </a:xfrm>
          <a:prstGeom prst="rect">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9654736" y="6863079"/>
            <a:ext cx="3136703" cy="6014720"/>
          </a:xfrm>
          <a:prstGeom prst="rect">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65" name="Google Shape;65;p7"/>
          <p:cNvSpPr txBox="1"/>
          <p:nvPr/>
        </p:nvSpPr>
        <p:spPr>
          <a:xfrm>
            <a:off x="469392" y="6232317"/>
            <a:ext cx="2277687" cy="3693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#UNOCONF</a:t>
            </a:r>
            <a:endParaRPr/>
          </a:p>
        </p:txBody>
      </p:sp>
      <p:sp>
        <p:nvSpPr>
          <p:cNvPr id="66" name="Google Shape;66;p7"/>
          <p:cNvSpPr/>
          <p:nvPr/>
        </p:nvSpPr>
        <p:spPr>
          <a:xfrm rot="5400000">
            <a:off x="12073973" y="2468543"/>
            <a:ext cx="369333" cy="11016964"/>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 name="Google Shape;67;p7"/>
          <p:cNvPicPr preferRelativeResize="0"/>
          <p:nvPr/>
        </p:nvPicPr>
        <p:blipFill rotWithShape="1">
          <a:blip r:embed="rId2">
            <a:alphaModFix/>
          </a:blip>
          <a:srcRect b="0" l="0" r="0" t="0"/>
          <a:stretch/>
        </p:blipFill>
        <p:spPr>
          <a:xfrm>
            <a:off x="4735935" y="5707037"/>
            <a:ext cx="958196" cy="93398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8" name="Shape 68"/>
        <p:cNvGrpSpPr/>
        <p:nvPr/>
      </p:nvGrpSpPr>
      <p:grpSpPr>
        <a:xfrm>
          <a:off x="0" y="0"/>
          <a:ext cx="0" cy="0"/>
          <a:chOff x="0" y="0"/>
          <a:chExt cx="0" cy="0"/>
        </a:xfrm>
      </p:grpSpPr>
      <p:sp>
        <p:nvSpPr>
          <p:cNvPr id="69" name="Google Shape;69;p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1" name="Google Shape;71;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74" name="Shape 74"/>
        <p:cNvGrpSpPr/>
        <p:nvPr/>
      </p:nvGrpSpPr>
      <p:grpSpPr>
        <a:xfrm>
          <a:off x="0" y="0"/>
          <a:ext cx="0" cy="0"/>
          <a:chOff x="0" y="0"/>
          <a:chExt cx="0" cy="0"/>
        </a:xfrm>
      </p:grpSpPr>
      <p:sp>
        <p:nvSpPr>
          <p:cNvPr id="75" name="Google Shape;75;p9"/>
          <p:cNvSpPr/>
          <p:nvPr/>
        </p:nvSpPr>
        <p:spPr>
          <a:xfrm>
            <a:off x="-65568" y="-73763"/>
            <a:ext cx="12323135" cy="6931763"/>
          </a:xfrm>
          <a:prstGeom prst="rect">
            <a:avLst/>
          </a:prstGeom>
          <a:solidFill>
            <a:srgbClr val="6CE5AF"/>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6" name="Google Shape;76;p9"/>
          <p:cNvPicPr preferRelativeResize="0"/>
          <p:nvPr/>
        </p:nvPicPr>
        <p:blipFill rotWithShape="1">
          <a:blip r:embed="rId2">
            <a:alphaModFix amt="22000"/>
          </a:blip>
          <a:srcRect b="0" l="0" r="0" t="0"/>
          <a:stretch/>
        </p:blipFill>
        <p:spPr>
          <a:xfrm rot="949750">
            <a:off x="4206147" y="-11581265"/>
            <a:ext cx="14752505" cy="14660493"/>
          </a:xfrm>
          <a:prstGeom prst="rect">
            <a:avLst/>
          </a:prstGeom>
          <a:noFill/>
          <a:ln>
            <a:noFill/>
          </a:ln>
        </p:spPr>
      </p:pic>
      <p:sp>
        <p:nvSpPr>
          <p:cNvPr id="77" name="Google Shape;77;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9"/>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000">
                <a:solidFill>
                  <a:schemeClr val="lt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9"/>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a:solidFill>
                  <a:schemeClr val="lt1"/>
                </a:solidFill>
                <a:latin typeface="Open Sans"/>
                <a:ea typeface="Open Sans"/>
                <a:cs typeface="Open Sans"/>
                <a:sym typeface="Open Sans"/>
              </a:defRPr>
            </a:lvl1pPr>
            <a:lvl2pPr indent="-406400" lvl="1" marL="914400" algn="l">
              <a:spcBef>
                <a:spcPts val="560"/>
              </a:spcBef>
              <a:spcAft>
                <a:spcPts val="0"/>
              </a:spcAft>
              <a:buClr>
                <a:schemeClr val="lt1"/>
              </a:buClr>
              <a:buSzPts val="2800"/>
              <a:buChar char="–"/>
              <a:defRPr>
                <a:solidFill>
                  <a:schemeClr val="lt1"/>
                </a:solidFill>
                <a:latin typeface="Open Sans"/>
                <a:ea typeface="Open Sans"/>
                <a:cs typeface="Open Sans"/>
                <a:sym typeface="Open Sans"/>
              </a:defRPr>
            </a:lvl2pPr>
            <a:lvl3pPr indent="-381000" lvl="2" marL="1371600" algn="l">
              <a:spcBef>
                <a:spcPts val="480"/>
              </a:spcBef>
              <a:spcAft>
                <a:spcPts val="0"/>
              </a:spcAft>
              <a:buClr>
                <a:schemeClr val="lt1"/>
              </a:buClr>
              <a:buSzPts val="2400"/>
              <a:buChar char="•"/>
              <a:defRPr>
                <a:solidFill>
                  <a:schemeClr val="lt1"/>
                </a:solidFill>
                <a:latin typeface="Open Sans"/>
                <a:ea typeface="Open Sans"/>
                <a:cs typeface="Open Sans"/>
                <a:sym typeface="Open Sans"/>
              </a:defRPr>
            </a:lvl3pPr>
            <a:lvl4pPr indent="-355600" lvl="3" marL="18288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4pPr>
            <a:lvl5pPr indent="-355600" lvl="4" marL="2286000" algn="l">
              <a:spcBef>
                <a:spcPts val="400"/>
              </a:spcBef>
              <a:spcAft>
                <a:spcPts val="0"/>
              </a:spcAft>
              <a:buClr>
                <a:schemeClr val="lt1"/>
              </a:buClr>
              <a:buSzPts val="2000"/>
              <a:buChar char="»"/>
              <a:defRPr>
                <a:solidFill>
                  <a:schemeClr val="lt1"/>
                </a:solidFill>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2" name="Google Shape;82;p9"/>
          <p:cNvPicPr preferRelativeResize="0"/>
          <p:nvPr/>
        </p:nvPicPr>
        <p:blipFill rotWithShape="1">
          <a:blip r:embed="rId2">
            <a:alphaModFix amt="22000"/>
          </a:blip>
          <a:srcRect b="0" l="0" r="0" t="0"/>
          <a:stretch/>
        </p:blipFill>
        <p:spPr>
          <a:xfrm>
            <a:off x="-11478639" y="-1751781"/>
            <a:ext cx="14752505" cy="1466049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3" name="Shape 83"/>
        <p:cNvGrpSpPr/>
        <p:nvPr/>
      </p:nvGrpSpPr>
      <p:grpSpPr>
        <a:xfrm>
          <a:off x="0" y="0"/>
          <a:ext cx="0" cy="0"/>
          <a:chOff x="0" y="0"/>
          <a:chExt cx="0" cy="0"/>
        </a:xfrm>
      </p:grpSpPr>
      <p:sp>
        <p:nvSpPr>
          <p:cNvPr id="84" name="Google Shape;84;p1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6" name="Google Shape;86;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Oswald"/>
                <a:ea typeface="Oswald"/>
                <a:cs typeface="Oswald"/>
                <a:sym typeface="Oswald"/>
              </a:defRPr>
            </a:lvl1pPr>
            <a:lvl2pPr indent="0" lvl="1" marL="0" algn="r">
              <a:spcBef>
                <a:spcPts val="0"/>
              </a:spcBef>
              <a:spcAft>
                <a:spcPts val="0"/>
              </a:spcAft>
              <a:buNone/>
              <a:defRPr sz="1200">
                <a:solidFill>
                  <a:srgbClr val="898989"/>
                </a:solidFill>
                <a:latin typeface="Oswald"/>
                <a:ea typeface="Oswald"/>
                <a:cs typeface="Oswald"/>
                <a:sym typeface="Oswald"/>
              </a:defRPr>
            </a:lvl2pPr>
            <a:lvl3pPr indent="0" lvl="2" marL="0" algn="r">
              <a:spcBef>
                <a:spcPts val="0"/>
              </a:spcBef>
              <a:spcAft>
                <a:spcPts val="0"/>
              </a:spcAft>
              <a:buNone/>
              <a:defRPr sz="1200">
                <a:solidFill>
                  <a:srgbClr val="898989"/>
                </a:solidFill>
                <a:latin typeface="Oswald"/>
                <a:ea typeface="Oswald"/>
                <a:cs typeface="Oswald"/>
                <a:sym typeface="Oswald"/>
              </a:defRPr>
            </a:lvl3pPr>
            <a:lvl4pPr indent="0" lvl="3" marL="0" algn="r">
              <a:spcBef>
                <a:spcPts val="0"/>
              </a:spcBef>
              <a:spcAft>
                <a:spcPts val="0"/>
              </a:spcAft>
              <a:buNone/>
              <a:defRPr sz="1200">
                <a:solidFill>
                  <a:srgbClr val="898989"/>
                </a:solidFill>
                <a:latin typeface="Oswald"/>
                <a:ea typeface="Oswald"/>
                <a:cs typeface="Oswald"/>
                <a:sym typeface="Oswald"/>
              </a:defRPr>
            </a:lvl4pPr>
            <a:lvl5pPr indent="0" lvl="4" marL="0" algn="r">
              <a:spcBef>
                <a:spcPts val="0"/>
              </a:spcBef>
              <a:spcAft>
                <a:spcPts val="0"/>
              </a:spcAft>
              <a:buNone/>
              <a:defRPr sz="1200">
                <a:solidFill>
                  <a:srgbClr val="898989"/>
                </a:solidFill>
                <a:latin typeface="Oswald"/>
                <a:ea typeface="Oswald"/>
                <a:cs typeface="Oswald"/>
                <a:sym typeface="Oswald"/>
              </a:defRPr>
            </a:lvl5pPr>
            <a:lvl6pPr indent="0" lvl="5" marL="0" algn="r">
              <a:spcBef>
                <a:spcPts val="0"/>
              </a:spcBef>
              <a:spcAft>
                <a:spcPts val="0"/>
              </a:spcAft>
              <a:buNone/>
              <a:defRPr sz="1200">
                <a:solidFill>
                  <a:srgbClr val="898989"/>
                </a:solidFill>
                <a:latin typeface="Oswald"/>
                <a:ea typeface="Oswald"/>
                <a:cs typeface="Oswald"/>
                <a:sym typeface="Oswald"/>
              </a:defRPr>
            </a:lvl6pPr>
            <a:lvl7pPr indent="0" lvl="6" marL="0" algn="r">
              <a:spcBef>
                <a:spcPts val="0"/>
              </a:spcBef>
              <a:spcAft>
                <a:spcPts val="0"/>
              </a:spcAft>
              <a:buNone/>
              <a:defRPr sz="1200">
                <a:solidFill>
                  <a:srgbClr val="898989"/>
                </a:solidFill>
                <a:latin typeface="Oswald"/>
                <a:ea typeface="Oswald"/>
                <a:cs typeface="Oswald"/>
                <a:sym typeface="Oswald"/>
              </a:defRPr>
            </a:lvl7pPr>
            <a:lvl8pPr indent="0" lvl="7" marL="0" algn="r">
              <a:spcBef>
                <a:spcPts val="0"/>
              </a:spcBef>
              <a:spcAft>
                <a:spcPts val="0"/>
              </a:spcAft>
              <a:buNone/>
              <a:defRPr sz="1200">
                <a:solidFill>
                  <a:srgbClr val="898989"/>
                </a:solidFill>
                <a:latin typeface="Oswald"/>
                <a:ea typeface="Oswald"/>
                <a:cs typeface="Oswald"/>
                <a:sym typeface="Oswald"/>
              </a:defRPr>
            </a:lvl8pPr>
            <a:lvl9pPr indent="0" lvl="8" marL="0" algn="r">
              <a:spcBef>
                <a:spcPts val="0"/>
              </a:spcBef>
              <a:spcAft>
                <a:spcPts val="0"/>
              </a:spcAft>
              <a:buNone/>
              <a:defRPr sz="1200">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1pPr>
            <a:lvl2pPr lvl="1"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2pPr>
            <a:lvl3pPr lvl="2"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3pPr>
            <a:lvl4pPr lvl="3"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4pPr>
            <a:lvl5pPr lvl="4"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5pPr>
            <a:lvl6pPr lvl="5"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6pPr>
            <a:lvl7pPr lvl="6"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7pPr>
            <a:lvl8pPr lvl="7"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8pPr>
            <a:lvl9pPr lvl="8" marR="0" rtl="0" algn="ctr">
              <a:spcBef>
                <a:spcPts val="0"/>
              </a:spcBef>
              <a:spcAft>
                <a:spcPts val="0"/>
              </a:spcAft>
              <a:buSzPts val="1400"/>
              <a:buNone/>
              <a:defRPr b="0" i="0" sz="4400" u="none" cap="none" strike="noStrike">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Oswald"/>
                <a:ea typeface="Oswald"/>
                <a:cs typeface="Oswald"/>
                <a:sym typeface="Oswald"/>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Oswald"/>
                <a:ea typeface="Oswald"/>
                <a:cs typeface="Oswald"/>
                <a:sym typeface="Oswald"/>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Oswald"/>
                <a:ea typeface="Oswald"/>
                <a:cs typeface="Oswald"/>
                <a:sym typeface="Oswald"/>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Oswald"/>
                <a:ea typeface="Oswald"/>
                <a:cs typeface="Oswald"/>
                <a:sym typeface="Oswal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swald"/>
                <a:ea typeface="Oswald"/>
                <a:cs typeface="Oswald"/>
                <a:sym typeface="Oswal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marR="0" rt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marR="0" rt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marR="0" rt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marR="0" rt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marR="0" rt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marR="0" rt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marR="0" rt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marR="0" rt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1pPr>
            <a:lvl2pPr lvl="1"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2pPr>
            <a:lvl3pPr lvl="2"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3pPr>
            <a:lvl4pPr lvl="3"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4pPr>
            <a:lvl5pPr lvl="4"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5pPr>
            <a:lvl6pPr lvl="5"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6pPr>
            <a:lvl7pPr lvl="6"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7pPr>
            <a:lvl8pPr lvl="7"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8pPr>
            <a:lvl9pPr lvl="8" marR="0" rtl="0" algn="ctr">
              <a:spcBef>
                <a:spcPts val="0"/>
              </a:spcBef>
              <a:spcAft>
                <a:spcPts val="0"/>
              </a:spcAft>
              <a:buSzPts val="1400"/>
              <a:buNone/>
              <a:defRPr b="0" i="0" sz="4400" u="none" cap="none" strike="noStrike">
                <a:solidFill>
                  <a:schemeClr val="lt1"/>
                </a:solidFill>
                <a:latin typeface="Oswald"/>
                <a:ea typeface="Oswald"/>
                <a:cs typeface="Oswald"/>
                <a:sym typeface="Oswald"/>
              </a:defRPr>
            </a:lvl9pPr>
          </a:lstStyle>
          <a:p/>
        </p:txBody>
      </p:sp>
      <p:sp>
        <p:nvSpPr>
          <p:cNvPr id="147" name="Google Shape;147;p20"/>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Oswald"/>
                <a:ea typeface="Oswald"/>
                <a:cs typeface="Oswald"/>
                <a:sym typeface="Oswald"/>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Oswald"/>
                <a:ea typeface="Oswald"/>
                <a:cs typeface="Oswald"/>
                <a:sym typeface="Oswald"/>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Oswald"/>
                <a:ea typeface="Oswald"/>
                <a:cs typeface="Oswald"/>
                <a:sym typeface="Oswald"/>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Oswald"/>
                <a:ea typeface="Oswald"/>
                <a:cs typeface="Oswald"/>
                <a:sym typeface="Oswald"/>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Oswald"/>
                <a:ea typeface="Oswald"/>
                <a:cs typeface="Oswald"/>
                <a:sym typeface="Oswald"/>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48" name="Google Shape;148;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Oswald"/>
                <a:ea typeface="Oswald"/>
                <a:cs typeface="Oswald"/>
                <a:sym typeface="Oswald"/>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9" name="Google Shape;149;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Oswald"/>
                <a:ea typeface="Oswald"/>
                <a:cs typeface="Oswald"/>
                <a:sym typeface="Oswald"/>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50" name="Google Shape;150;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Oswald"/>
                <a:ea typeface="Oswald"/>
                <a:cs typeface="Oswald"/>
                <a:sym typeface="Oswald"/>
              </a:defRPr>
            </a:lvl1pPr>
            <a:lvl2pPr indent="0" lvl="1" marL="0" marR="0" rtl="0" algn="r">
              <a:spcBef>
                <a:spcPts val="0"/>
              </a:spcBef>
              <a:spcAft>
                <a:spcPts val="0"/>
              </a:spcAft>
              <a:buNone/>
              <a:defRPr b="0" i="0" sz="1200" u="none" cap="none" strike="noStrike">
                <a:solidFill>
                  <a:srgbClr val="898989"/>
                </a:solidFill>
                <a:latin typeface="Oswald"/>
                <a:ea typeface="Oswald"/>
                <a:cs typeface="Oswald"/>
                <a:sym typeface="Oswald"/>
              </a:defRPr>
            </a:lvl2pPr>
            <a:lvl3pPr indent="0" lvl="2" marL="0" marR="0" rtl="0" algn="r">
              <a:spcBef>
                <a:spcPts val="0"/>
              </a:spcBef>
              <a:spcAft>
                <a:spcPts val="0"/>
              </a:spcAft>
              <a:buNone/>
              <a:defRPr b="0" i="0" sz="1200" u="none" cap="none" strike="noStrike">
                <a:solidFill>
                  <a:srgbClr val="898989"/>
                </a:solidFill>
                <a:latin typeface="Oswald"/>
                <a:ea typeface="Oswald"/>
                <a:cs typeface="Oswald"/>
                <a:sym typeface="Oswald"/>
              </a:defRPr>
            </a:lvl3pPr>
            <a:lvl4pPr indent="0" lvl="3" marL="0" marR="0" rtl="0" algn="r">
              <a:spcBef>
                <a:spcPts val="0"/>
              </a:spcBef>
              <a:spcAft>
                <a:spcPts val="0"/>
              </a:spcAft>
              <a:buNone/>
              <a:defRPr b="0" i="0" sz="1200" u="none" cap="none" strike="noStrike">
                <a:solidFill>
                  <a:srgbClr val="898989"/>
                </a:solidFill>
                <a:latin typeface="Oswald"/>
                <a:ea typeface="Oswald"/>
                <a:cs typeface="Oswald"/>
                <a:sym typeface="Oswald"/>
              </a:defRPr>
            </a:lvl4pPr>
            <a:lvl5pPr indent="0" lvl="4" marL="0" marR="0" rtl="0" algn="r">
              <a:spcBef>
                <a:spcPts val="0"/>
              </a:spcBef>
              <a:spcAft>
                <a:spcPts val="0"/>
              </a:spcAft>
              <a:buNone/>
              <a:defRPr b="0" i="0" sz="1200" u="none" cap="none" strike="noStrike">
                <a:solidFill>
                  <a:srgbClr val="898989"/>
                </a:solidFill>
                <a:latin typeface="Oswald"/>
                <a:ea typeface="Oswald"/>
                <a:cs typeface="Oswald"/>
                <a:sym typeface="Oswald"/>
              </a:defRPr>
            </a:lvl5pPr>
            <a:lvl6pPr indent="0" lvl="5" marL="0" marR="0" rtl="0" algn="r">
              <a:spcBef>
                <a:spcPts val="0"/>
              </a:spcBef>
              <a:spcAft>
                <a:spcPts val="0"/>
              </a:spcAft>
              <a:buNone/>
              <a:defRPr b="0" i="0" sz="1200" u="none" cap="none" strike="noStrike">
                <a:solidFill>
                  <a:srgbClr val="898989"/>
                </a:solidFill>
                <a:latin typeface="Oswald"/>
                <a:ea typeface="Oswald"/>
                <a:cs typeface="Oswald"/>
                <a:sym typeface="Oswald"/>
              </a:defRPr>
            </a:lvl6pPr>
            <a:lvl7pPr indent="0" lvl="6" marL="0" marR="0" rtl="0" algn="r">
              <a:spcBef>
                <a:spcPts val="0"/>
              </a:spcBef>
              <a:spcAft>
                <a:spcPts val="0"/>
              </a:spcAft>
              <a:buNone/>
              <a:defRPr b="0" i="0" sz="1200" u="none" cap="none" strike="noStrike">
                <a:solidFill>
                  <a:srgbClr val="898989"/>
                </a:solidFill>
                <a:latin typeface="Oswald"/>
                <a:ea typeface="Oswald"/>
                <a:cs typeface="Oswald"/>
                <a:sym typeface="Oswald"/>
              </a:defRPr>
            </a:lvl7pPr>
            <a:lvl8pPr indent="0" lvl="7" marL="0" marR="0" rtl="0" algn="r">
              <a:spcBef>
                <a:spcPts val="0"/>
              </a:spcBef>
              <a:spcAft>
                <a:spcPts val="0"/>
              </a:spcAft>
              <a:buNone/>
              <a:defRPr b="0" i="0" sz="1200" u="none" cap="none" strike="noStrike">
                <a:solidFill>
                  <a:srgbClr val="898989"/>
                </a:solidFill>
                <a:latin typeface="Oswald"/>
                <a:ea typeface="Oswald"/>
                <a:cs typeface="Oswald"/>
                <a:sym typeface="Oswald"/>
              </a:defRPr>
            </a:lvl8pPr>
            <a:lvl9pPr indent="0" lvl="8" marL="0" marR="0" rtl="0" algn="r">
              <a:spcBef>
                <a:spcPts val="0"/>
              </a:spcBef>
              <a:spcAft>
                <a:spcPts val="0"/>
              </a:spcAft>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nvSpPr>
        <p:spPr>
          <a:xfrm>
            <a:off x="1278897" y="1488327"/>
            <a:ext cx="96342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bienvenue à montréal</a:t>
            </a:r>
            <a:endParaRPr b="1" i="0" sz="7200" u="none" cap="none" strike="noStrike">
              <a:solidFill>
                <a:schemeClr val="dk1"/>
              </a:solidFill>
              <a:latin typeface="Open Sans"/>
              <a:ea typeface="Open Sans"/>
              <a:cs typeface="Open Sans"/>
              <a:sym typeface="Open Sans"/>
            </a:endParaRPr>
          </a:p>
        </p:txBody>
      </p:sp>
      <p:sp>
        <p:nvSpPr>
          <p:cNvPr id="165" name="Google Shape;165;p22"/>
          <p:cNvSpPr txBox="1"/>
          <p:nvPr/>
        </p:nvSpPr>
        <p:spPr>
          <a:xfrm>
            <a:off x="0" y="3504645"/>
            <a:ext cx="12192000" cy="33533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 https://github.com/unoplatform/workshops</a:t>
            </a:r>
            <a:endParaRPr b="0"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t/>
            </a:r>
            <a:endParaRPr b="0"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0" i="0" lang="en-US" sz="3000" u="none" cap="none" strike="noStrike">
                <a:solidFill>
                  <a:schemeClr val="lt1"/>
                </a:solidFill>
                <a:latin typeface="Open Sans"/>
                <a:ea typeface="Open Sans"/>
                <a:cs typeface="Open Sans"/>
                <a:sym typeface="Open Sans"/>
              </a:rPr>
              <a:t>Please download the course materials and complete the developer </a:t>
            </a:r>
            <a:br>
              <a:rPr b="0" i="0" lang="en-US" sz="3000" u="none" cap="none" strike="noStrike">
                <a:solidFill>
                  <a:schemeClr val="lt1"/>
                </a:solidFill>
                <a:latin typeface="Open Sans"/>
                <a:ea typeface="Open Sans"/>
                <a:cs typeface="Open Sans"/>
                <a:sym typeface="Open Sans"/>
              </a:rPr>
            </a:br>
            <a:r>
              <a:rPr b="0" i="0" lang="en-US" sz="3000" u="none" cap="none" strike="noStrike">
                <a:solidFill>
                  <a:schemeClr val="lt1"/>
                </a:solidFill>
                <a:latin typeface="Open Sans"/>
                <a:ea typeface="Open Sans"/>
                <a:cs typeface="Open Sans"/>
                <a:sym typeface="Open Sans"/>
              </a:rPr>
              <a:t>environment setup module to ensure that all prerequisites are installed.</a:t>
            </a:r>
            <a:endParaRPr/>
          </a:p>
        </p:txBody>
      </p:sp>
      <p:sp>
        <p:nvSpPr>
          <p:cNvPr id="166" name="Google Shape;166;p22"/>
          <p:cNvSpPr txBox="1"/>
          <p:nvPr/>
        </p:nvSpPr>
        <p:spPr>
          <a:xfrm>
            <a:off x="6876570" y="198450"/>
            <a:ext cx="54945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nvSpPr>
        <p:spPr>
          <a:xfrm>
            <a:off x="1278924" y="934383"/>
            <a:ext cx="9634152" cy="5170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 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 introduction to uno</a:t>
            </a:r>
            <a:endParaRPr b="1" i="0" sz="6600" u="none" cap="none" strike="noStrike">
              <a:solidFill>
                <a:schemeClr val="dk1"/>
              </a:solidFill>
              <a:latin typeface="Open Sans"/>
              <a:ea typeface="Open Sans"/>
              <a:cs typeface="Open Sans"/>
              <a:sym typeface="Open Sans"/>
            </a:endParaRPr>
          </a:p>
        </p:txBody>
      </p:sp>
      <p:sp>
        <p:nvSpPr>
          <p:cNvPr id="233" name="Google Shape;233;p31"/>
          <p:cNvSpPr txBox="1"/>
          <p:nvPr/>
        </p:nvSpPr>
        <p:spPr>
          <a:xfrm>
            <a:off x="6844145" y="129725"/>
            <a:ext cx="54945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br>
              <a:rPr b="0" i="0" lang="en-US" sz="7200" u="none" cap="none" strike="noStrike">
                <a:solidFill>
                  <a:schemeClr val="lt1"/>
                </a:solidFill>
                <a:latin typeface="Calibri"/>
                <a:ea typeface="Calibri"/>
                <a:cs typeface="Calibri"/>
                <a:sym typeface="Calibri"/>
              </a:rPr>
            </a:br>
            <a:r>
              <a:rPr b="1" i="0" lang="en-US" sz="7200" u="none" cap="none" strike="noStrike">
                <a:solidFill>
                  <a:schemeClr val="lt1"/>
                </a:solidFill>
                <a:latin typeface="Open Sans"/>
                <a:ea typeface="Open Sans"/>
                <a:cs typeface="Open Sans"/>
                <a:sym typeface="Open Sans"/>
              </a:rPr>
              <a:t>calculator.platform.uno</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4" name="Shape 244"/>
        <p:cNvGrpSpPr/>
        <p:nvPr/>
      </p:nvGrpSpPr>
      <p:grpSpPr>
        <a:xfrm>
          <a:off x="0" y="0"/>
          <a:ext cx="0" cy="0"/>
          <a:chOff x="0" y="0"/>
          <a:chExt cx="0" cy="0"/>
        </a:xfrm>
      </p:grpSpPr>
      <p:pic>
        <p:nvPicPr>
          <p:cNvPr id="245" name="Google Shape;245;p33"/>
          <p:cNvPicPr preferRelativeResize="0"/>
          <p:nvPr/>
        </p:nvPicPr>
        <p:blipFill rotWithShape="1">
          <a:blip r:embed="rId3">
            <a:alphaModFix/>
          </a:blip>
          <a:srcRect b="22545" l="0" r="0" t="219"/>
          <a:stretch/>
        </p:blipFill>
        <p:spPr>
          <a:xfrm>
            <a:off x="648000" y="648001"/>
            <a:ext cx="10847202" cy="55330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pic>
        <p:nvPicPr>
          <p:cNvPr id="250" name="Google Shape;250;p34"/>
          <p:cNvPicPr preferRelativeResize="0"/>
          <p:nvPr>
            <p:ph idx="1" type="body"/>
          </p:nvPr>
        </p:nvPicPr>
        <p:blipFill rotWithShape="1">
          <a:blip r:embed="rId3">
            <a:alphaModFix/>
          </a:blip>
          <a:srcRect b="0" l="177" r="177" t="0"/>
          <a:stretch/>
        </p:blipFill>
        <p:spPr>
          <a:xfrm>
            <a:off x="643467" y="839047"/>
            <a:ext cx="10905066" cy="5179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5"/>
          <p:cNvPicPr preferRelativeResize="0"/>
          <p:nvPr/>
        </p:nvPicPr>
        <p:blipFill rotWithShape="1">
          <a:blip r:embed="rId3">
            <a:alphaModFix/>
          </a:blip>
          <a:srcRect b="0" l="0" r="0" t="0"/>
          <a:stretch/>
        </p:blipFill>
        <p:spPr>
          <a:xfrm>
            <a:off x="3435249" y="1644866"/>
            <a:ext cx="4892881" cy="5057942"/>
          </a:xfrm>
          <a:prstGeom prst="rect">
            <a:avLst/>
          </a:prstGeom>
          <a:noFill/>
          <a:ln>
            <a:noFill/>
          </a:ln>
        </p:spPr>
      </p:pic>
      <p:sp>
        <p:nvSpPr>
          <p:cNvPr id="257" name="Google Shape;257;p35"/>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On iOS and Android, the Uno Platform relies extensively on the Xamarin Native stack. On WebAssembly, the Uno Platform relies directly on the Mono-WASM runtime.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All views inherit from the native base view type</a:t>
            </a:r>
            <a:endParaRPr b="1">
              <a:solidFill>
                <a:srgbClr val="242424"/>
              </a:solidFill>
              <a:latin typeface="Open Sans"/>
              <a:ea typeface="Open Sans"/>
              <a:cs typeface="Open Sans"/>
              <a:sym typeface="Open Sans"/>
            </a:endParaRPr>
          </a:p>
        </p:txBody>
      </p:sp>
      <p:sp>
        <p:nvSpPr>
          <p:cNvPr id="264" name="Google Shape;264;p36"/>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On Android this means View. On iOS this means UIView. </a:t>
            </a:r>
            <a:br>
              <a:rPr lang="en-US"/>
            </a:br>
            <a:br>
              <a:rPr lang="en-US"/>
            </a:br>
            <a:r>
              <a:rPr lang="en-US"/>
              <a:t>Since Uno couldn't change the design of the iOS or Android frameworks, Uno made DependencyObject a interface with a implementation that is automatically supplied by code generation which makes it incredibly easy to mix UWP view types with purely native views. </a:t>
            </a:r>
            <a:br>
              <a:rPr lang="en-US"/>
            </a:br>
            <a:br>
              <a:rPr lang="en-US"/>
            </a:br>
            <a:r>
              <a:rPr lang="en-US"/>
              <a:t>For instance, a StackPanel can contain a RelativeLayout on Android, or a MKMapView on iOS.</a:t>
            </a:r>
            <a:endParaRPr/>
          </a:p>
          <a:p>
            <a:pPr indent="0" lvl="0" marL="0" rtl="0" algn="l">
              <a:spcBef>
                <a:spcPts val="640"/>
              </a:spcBef>
              <a:spcAft>
                <a:spcPts val="0"/>
              </a:spcAft>
              <a:buClr>
                <a:schemeClr val="dk1"/>
              </a:buClr>
              <a:buSzPts val="3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shared project is just a list of files</a:t>
            </a:r>
            <a:endParaRPr b="1">
              <a:solidFill>
                <a:srgbClr val="242424"/>
              </a:solidFill>
              <a:latin typeface="Open Sans"/>
              <a:ea typeface="Open Sans"/>
              <a:cs typeface="Open Sans"/>
              <a:sym typeface="Open Sans"/>
            </a:endParaRPr>
          </a:p>
        </p:txBody>
      </p:sp>
      <p:sp>
        <p:nvSpPr>
          <p:cNvPr id="271" name="Google Shape;271;p37"/>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Referencing a shared project in an ordinary .csproj project causes those files to be included in the project. They're treated in exactly the same way as the files inside the project.</a:t>
            </a:r>
            <a:endParaRPr/>
          </a:p>
          <a:p>
            <a:pPr indent="0" lvl="0" marL="0" rtl="0" algn="l">
              <a:spcBef>
                <a:spcPts val="640"/>
              </a:spcBef>
              <a:spcAft>
                <a:spcPts val="0"/>
              </a:spcAft>
              <a:buClr>
                <a:schemeClr val="dk1"/>
              </a:buClr>
              <a:buSzPts val="3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shared project is compiled separately for each platform</a:t>
            </a:r>
            <a:endParaRPr b="1">
              <a:solidFill>
                <a:srgbClr val="242424"/>
              </a:solidFill>
              <a:latin typeface="Open Sans"/>
              <a:ea typeface="Open Sans"/>
              <a:cs typeface="Open Sans"/>
              <a:sym typeface="Open Sans"/>
            </a:endParaRPr>
          </a:p>
        </p:txBody>
      </p:sp>
      <p:sp>
        <p:nvSpPr>
          <p:cNvPr id="278" name="Google Shape;278;p38"/>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It's important to be aware that the code in a shared-project file is compiled separately for each platform head. </a:t>
            </a:r>
            <a:br>
              <a:rPr lang="en-US"/>
            </a:br>
            <a:br>
              <a:rPr lang="en-US"/>
            </a:br>
            <a:r>
              <a:rPr lang="en-US"/>
              <a:t>If you add a netstandard NuGet package such as Json.NET to a platform head and forget to add it to the other platform heads then those platform heads won't compile until you add the package.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9"/>
          <p:cNvSpPr txBox="1"/>
          <p:nvPr/>
        </p:nvSpPr>
        <p:spPr>
          <a:xfrm>
            <a:off x="2939494" y="2857500"/>
            <a:ext cx="631301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recap of introduction to uno</a:t>
            </a:r>
            <a:endParaRPr b="0"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0"/>
          <p:cNvSpPr txBox="1"/>
          <p:nvPr/>
        </p:nvSpPr>
        <p:spPr>
          <a:xfrm>
            <a:off x="1278924" y="934383"/>
            <a:ext cx="9634152" cy="5170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 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 leverage existing tools</a:t>
            </a:r>
            <a:endParaRPr b="1" i="0" sz="6600" u="none" cap="none" strike="noStrike">
              <a:solidFill>
                <a:schemeClr val="dk1"/>
              </a:solidFill>
              <a:latin typeface="Open Sans"/>
              <a:ea typeface="Open Sans"/>
              <a:cs typeface="Open Sans"/>
              <a:sym typeface="Open Sans"/>
            </a:endParaRPr>
          </a:p>
        </p:txBody>
      </p:sp>
      <p:sp>
        <p:nvSpPr>
          <p:cNvPr id="291" name="Google Shape;291;p40"/>
          <p:cNvSpPr txBox="1"/>
          <p:nvPr/>
        </p:nvSpPr>
        <p:spPr>
          <a:xfrm>
            <a:off x="6844145" y="0"/>
            <a:ext cx="5494461"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5B79"/>
        </a:solidFill>
      </p:bgPr>
    </p:bg>
    <p:spTree>
      <p:nvGrpSpPr>
        <p:cNvPr id="171" name="Shape 171"/>
        <p:cNvGrpSpPr/>
        <p:nvPr/>
      </p:nvGrpSpPr>
      <p:grpSpPr>
        <a:xfrm>
          <a:off x="0" y="0"/>
          <a:ext cx="0" cy="0"/>
          <a:chOff x="0" y="0"/>
          <a:chExt cx="0" cy="0"/>
        </a:xfrm>
      </p:grpSpPr>
      <p:sp>
        <p:nvSpPr>
          <p:cNvPr id="172" name="Google Shape;172;p23"/>
          <p:cNvSpPr txBox="1"/>
          <p:nvPr>
            <p:ph type="title"/>
          </p:nvPr>
        </p:nvSpPr>
        <p:spPr>
          <a:xfrm>
            <a:off x="801099" y="1396289"/>
            <a:ext cx="500633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3600">
                <a:latin typeface="Open Sans"/>
                <a:ea typeface="Open Sans"/>
                <a:cs typeface="Open Sans"/>
                <a:sym typeface="Open Sans"/>
              </a:rPr>
              <a:t>Geoffrey Huntley</a:t>
            </a:r>
            <a:endParaRPr/>
          </a:p>
        </p:txBody>
      </p:sp>
      <p:sp>
        <p:nvSpPr>
          <p:cNvPr id="173" name="Google Shape;173;p23"/>
          <p:cNvSpPr txBox="1"/>
          <p:nvPr>
            <p:ph idx="1" type="body"/>
          </p:nvPr>
        </p:nvSpPr>
        <p:spPr>
          <a:xfrm>
            <a:off x="805550" y="2871975"/>
            <a:ext cx="6311700" cy="31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None/>
            </a:pPr>
            <a:r>
              <a:t/>
            </a:r>
            <a:endParaRPr/>
          </a:p>
          <a:p>
            <a:pPr indent="0" lvl="0" marL="0" rtl="0" algn="l">
              <a:spcBef>
                <a:spcPts val="640"/>
              </a:spcBef>
              <a:spcAft>
                <a:spcPts val="0"/>
              </a:spcAft>
              <a:buClr>
                <a:schemeClr val="lt1"/>
              </a:buClr>
              <a:buSzPts val="3200"/>
              <a:buNone/>
            </a:pPr>
            <a:r>
              <a:rPr lang="en-US"/>
              <a:t>@geoffreyhuntley</a:t>
            </a:r>
            <a:endParaRPr/>
          </a:p>
          <a:p>
            <a:pPr indent="0" lvl="0" marL="0" rtl="0" algn="l">
              <a:spcBef>
                <a:spcPts val="640"/>
              </a:spcBef>
              <a:spcAft>
                <a:spcPts val="0"/>
              </a:spcAft>
              <a:buClr>
                <a:schemeClr val="lt1"/>
              </a:buClr>
              <a:buSzPts val="3200"/>
              <a:buNone/>
            </a:pPr>
            <a:br>
              <a:rPr lang="en-US"/>
            </a:br>
            <a:r>
              <a:rPr lang="en-US"/>
              <a:t>geoffrey.huntley@nventive.com</a:t>
            </a:r>
            <a:endParaRPr/>
          </a:p>
        </p:txBody>
      </p:sp>
      <p:sp>
        <p:nvSpPr>
          <p:cNvPr id="174" name="Google Shape;174;p23"/>
          <p:cNvSpPr/>
          <p:nvPr/>
        </p:nvSpPr>
        <p:spPr>
          <a:xfrm>
            <a:off x="6019218"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5" name="Google Shape;175;p23"/>
          <p:cNvPicPr preferRelativeResize="0"/>
          <p:nvPr/>
        </p:nvPicPr>
        <p:blipFill rotWithShape="1">
          <a:blip r:embed="rId3">
            <a:alphaModFix/>
          </a:blip>
          <a:srcRect b="-1" l="20058" r="21306" t="0"/>
          <a:stretch/>
        </p:blipFill>
        <p:spPr>
          <a:xfrm>
            <a:off x="6167846" y="10"/>
            <a:ext cx="6024154" cy="6857990"/>
          </a:xfrm>
          <a:custGeom>
            <a:rect b="b" l="l" r="r" t="t"/>
            <a:pathLst>
              <a:path extrusionOk="0" h="6858000" w="6024154">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6" name="Shape 296"/>
        <p:cNvGrpSpPr/>
        <p:nvPr/>
      </p:nvGrpSpPr>
      <p:grpSpPr>
        <a:xfrm>
          <a:off x="0" y="0"/>
          <a:ext cx="0" cy="0"/>
          <a:chOff x="0" y="0"/>
          <a:chExt cx="0" cy="0"/>
        </a:xfrm>
      </p:grpSpPr>
      <p:sp>
        <p:nvSpPr>
          <p:cNvPr id="297" name="Google Shape;297;p41"/>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C# edit and continue</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live visual tree</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3"/>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windows hot reload</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4"/>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uno hot reload</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5"/>
          <p:cNvSpPr txBox="1"/>
          <p:nvPr/>
        </p:nvSpPr>
        <p:spPr>
          <a:xfrm>
            <a:off x="2939494" y="2857500"/>
            <a:ext cx="631301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recap of leverage existing tools</a:t>
            </a:r>
            <a:endParaRPr b="0"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6"/>
          <p:cNvSpPr txBox="1"/>
          <p:nvPr/>
        </p:nvSpPr>
        <p:spPr>
          <a:xfrm>
            <a:off x="1278924" y="934383"/>
            <a:ext cx="9634152" cy="5170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 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let views do views</a:t>
            </a:r>
            <a:endParaRPr b="1" i="0" sz="6600" u="none" cap="none" strike="noStrike">
              <a:solidFill>
                <a:schemeClr val="dk1"/>
              </a:solidFill>
              <a:latin typeface="Open Sans"/>
              <a:ea typeface="Open Sans"/>
              <a:cs typeface="Open Sans"/>
              <a:sym typeface="Open Sans"/>
            </a:endParaRPr>
          </a:p>
        </p:txBody>
      </p:sp>
      <p:sp>
        <p:nvSpPr>
          <p:cNvPr id="328" name="Google Shape;328;p46"/>
          <p:cNvSpPr txBox="1"/>
          <p:nvPr/>
        </p:nvSpPr>
        <p:spPr>
          <a:xfrm>
            <a:off x="6844145" y="0"/>
            <a:ext cx="5494461"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txBox="1"/>
          <p:nvPr/>
        </p:nvSpPr>
        <p:spPr>
          <a:xfrm>
            <a:off x="531091" y="2274838"/>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 </a:t>
            </a:r>
            <a:br>
              <a:rPr b="0" i="0" lang="en-US" sz="7200" u="none" cap="none" strike="noStrike">
                <a:solidFill>
                  <a:schemeClr val="lt1"/>
                </a:solidFill>
                <a:latin typeface="Calibri"/>
                <a:ea typeface="Calibri"/>
                <a:cs typeface="Calibri"/>
                <a:sym typeface="Calibri"/>
              </a:rPr>
            </a:br>
            <a:r>
              <a:rPr b="1" i="0" lang="en-US" sz="7200" u="none" cap="none" strike="noStrike">
                <a:solidFill>
                  <a:schemeClr val="lt1"/>
                </a:solidFill>
                <a:latin typeface="Open Sans"/>
                <a:ea typeface="Open Sans"/>
                <a:cs typeface="Open Sans"/>
                <a:sym typeface="Open Sans"/>
              </a:rPr>
              <a:t>todomvc.com</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Put interesting code into a class that represents the View</a:t>
            </a:r>
            <a:endParaRPr/>
          </a:p>
        </p:txBody>
      </p:sp>
      <p:pic>
        <p:nvPicPr>
          <p:cNvPr id="341" name="Google Shape;341;p48"/>
          <p:cNvPicPr preferRelativeResize="0"/>
          <p:nvPr/>
        </p:nvPicPr>
        <p:blipFill rotWithShape="1">
          <a:blip r:embed="rId3">
            <a:alphaModFix/>
          </a:blip>
          <a:srcRect b="0" l="0" r="0" t="0"/>
          <a:stretch/>
        </p:blipFill>
        <p:spPr>
          <a:xfrm>
            <a:off x="861517" y="1492054"/>
            <a:ext cx="9860435" cy="47372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UI needs to be informed that it should redraw</a:t>
            </a:r>
            <a:endParaRPr/>
          </a:p>
        </p:txBody>
      </p:sp>
      <p:pic>
        <p:nvPicPr>
          <p:cNvPr id="348" name="Google Shape;348;p49"/>
          <p:cNvPicPr preferRelativeResize="0"/>
          <p:nvPr/>
        </p:nvPicPr>
        <p:blipFill rotWithShape="1">
          <a:blip r:embed="rId3">
            <a:alphaModFix/>
          </a:blip>
          <a:srcRect b="0" l="0" r="0" t="0"/>
          <a:stretch/>
        </p:blipFill>
        <p:spPr>
          <a:xfrm>
            <a:off x="609600" y="1362360"/>
            <a:ext cx="9894202" cy="47878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0"/>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complete the implementation</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5B79"/>
        </a:solidFill>
      </p:bgPr>
    </p:bg>
    <p:spTree>
      <p:nvGrpSpPr>
        <p:cNvPr id="180" name="Shape 180"/>
        <p:cNvGrpSpPr/>
        <p:nvPr/>
      </p:nvGrpSpPr>
      <p:grpSpPr>
        <a:xfrm>
          <a:off x="0" y="0"/>
          <a:ext cx="0" cy="0"/>
          <a:chOff x="0" y="0"/>
          <a:chExt cx="0" cy="0"/>
        </a:xfrm>
      </p:grpSpPr>
      <p:sp>
        <p:nvSpPr>
          <p:cNvPr id="181" name="Google Shape;181;p24"/>
          <p:cNvSpPr txBox="1"/>
          <p:nvPr>
            <p:ph type="title"/>
          </p:nvPr>
        </p:nvSpPr>
        <p:spPr>
          <a:xfrm>
            <a:off x="801099" y="1396289"/>
            <a:ext cx="500633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Carl de Billy</a:t>
            </a:r>
            <a:endParaRPr b="1" sz="3600">
              <a:latin typeface="Open Sans"/>
              <a:ea typeface="Open Sans"/>
              <a:cs typeface="Open Sans"/>
              <a:sym typeface="Open Sans"/>
            </a:endParaRPr>
          </a:p>
        </p:txBody>
      </p:sp>
      <p:sp>
        <p:nvSpPr>
          <p:cNvPr id="182" name="Google Shape;182;p24"/>
          <p:cNvSpPr txBox="1"/>
          <p:nvPr>
            <p:ph idx="1" type="body"/>
          </p:nvPr>
        </p:nvSpPr>
        <p:spPr>
          <a:xfrm>
            <a:off x="805551" y="2871975"/>
            <a:ext cx="5362200" cy="31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None/>
            </a:pPr>
            <a:r>
              <a:t/>
            </a:r>
            <a:endParaRPr/>
          </a:p>
          <a:p>
            <a:pPr indent="0" lvl="0" marL="0" rtl="0" algn="l">
              <a:spcBef>
                <a:spcPts val="640"/>
              </a:spcBef>
              <a:spcAft>
                <a:spcPts val="0"/>
              </a:spcAft>
              <a:buClr>
                <a:schemeClr val="lt1"/>
              </a:buClr>
              <a:buSzPts val="3200"/>
              <a:buNone/>
            </a:pPr>
            <a:r>
              <a:rPr lang="en-US"/>
              <a:t>@carldebilly</a:t>
            </a:r>
            <a:endParaRPr/>
          </a:p>
          <a:p>
            <a:pPr indent="0" lvl="0" marL="0" rtl="0" algn="l">
              <a:spcBef>
                <a:spcPts val="640"/>
              </a:spcBef>
              <a:spcAft>
                <a:spcPts val="0"/>
              </a:spcAft>
              <a:buClr>
                <a:schemeClr val="lt1"/>
              </a:buClr>
              <a:buSzPts val="3200"/>
              <a:buNone/>
            </a:pPr>
            <a:r>
              <a:t/>
            </a:r>
            <a:endParaRPr/>
          </a:p>
          <a:p>
            <a:pPr indent="0" lvl="0" marL="0" rtl="0" algn="l">
              <a:spcBef>
                <a:spcPts val="640"/>
              </a:spcBef>
              <a:spcAft>
                <a:spcPts val="0"/>
              </a:spcAft>
              <a:buClr>
                <a:schemeClr val="lt1"/>
              </a:buClr>
              <a:buSzPts val="3200"/>
              <a:buNone/>
            </a:pPr>
            <a:r>
              <a:rPr lang="en-US"/>
              <a:t>carl.debilly@nventive.com</a:t>
            </a:r>
            <a:endParaRPr/>
          </a:p>
        </p:txBody>
      </p:sp>
      <p:sp>
        <p:nvSpPr>
          <p:cNvPr id="183" name="Google Shape;183;p24"/>
          <p:cNvSpPr/>
          <p:nvPr/>
        </p:nvSpPr>
        <p:spPr>
          <a:xfrm>
            <a:off x="6019218"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84" name="Google Shape;184;p24"/>
          <p:cNvPicPr preferRelativeResize="0"/>
          <p:nvPr/>
        </p:nvPicPr>
        <p:blipFill rotWithShape="1">
          <a:blip r:embed="rId3">
            <a:alphaModFix/>
          </a:blip>
          <a:srcRect b="0" l="11954" r="204" t="0"/>
          <a:stretch/>
        </p:blipFill>
        <p:spPr>
          <a:xfrm>
            <a:off x="6167846" y="10"/>
            <a:ext cx="6024154" cy="6857990"/>
          </a:xfrm>
          <a:custGeom>
            <a:rect b="b" l="l" r="r" t="t"/>
            <a:pathLst>
              <a:path extrusionOk="0" h="6858000" w="6024154">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1"/>
          <p:cNvSpPr txBox="1"/>
          <p:nvPr/>
        </p:nvSpPr>
        <p:spPr>
          <a:xfrm>
            <a:off x="2939494" y="2857500"/>
            <a:ext cx="631301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recap of let views do views</a:t>
            </a:r>
            <a:endParaRPr b="0"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2"/>
          <p:cNvSpPr txBox="1"/>
          <p:nvPr/>
        </p:nvSpPr>
        <p:spPr>
          <a:xfrm>
            <a:off x="703630" y="938324"/>
            <a:ext cx="10784739" cy="5170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create rich responsive UIs</a:t>
            </a:r>
            <a:endParaRPr b="1" i="0" sz="6600" u="none" cap="none" strike="noStrike">
              <a:solidFill>
                <a:schemeClr val="dk1"/>
              </a:solidFill>
              <a:latin typeface="Open Sans"/>
              <a:ea typeface="Open Sans"/>
              <a:cs typeface="Open Sans"/>
              <a:sym typeface="Open Sans"/>
            </a:endParaRPr>
          </a:p>
        </p:txBody>
      </p:sp>
      <p:sp>
        <p:nvSpPr>
          <p:cNvPr id="367" name="Google Shape;367;p52"/>
          <p:cNvSpPr txBox="1"/>
          <p:nvPr/>
        </p:nvSpPr>
        <p:spPr>
          <a:xfrm>
            <a:off x="6844145" y="0"/>
            <a:ext cx="5494461"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3"/>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platform specific code for C# and XAML</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ValueConverters</a:t>
            </a:r>
            <a:endParaRPr b="1">
              <a:solidFill>
                <a:srgbClr val="242424"/>
              </a:solidFill>
              <a:latin typeface="Open Sans"/>
              <a:ea typeface="Open Sans"/>
              <a:cs typeface="Open Sans"/>
              <a:sym typeface="Open Sans"/>
            </a:endParaRPr>
          </a:p>
        </p:txBody>
      </p:sp>
      <p:sp>
        <p:nvSpPr>
          <p:cNvPr id="380" name="Google Shape;380;p54"/>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XAML allows us to easily bind our data model to our view. However, the type of data value the view is expecting sometimes doesn't match the type of the data in our model.</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Rather than having to re-work our model, we can create a helper value converter in order to transform the data coming from the model into a type the view can understand by creating a class that implements </a:t>
            </a:r>
            <a:r>
              <a:rPr i="1" lang="en-US"/>
              <a:t>IValueConverter</a:t>
            </a:r>
            <a:r>
              <a:rPr lang="en-US"/>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ValueConverters</a:t>
            </a:r>
            <a:endParaRPr b="1">
              <a:solidFill>
                <a:srgbClr val="242424"/>
              </a:solidFill>
              <a:latin typeface="Open Sans"/>
              <a:ea typeface="Open Sans"/>
              <a:cs typeface="Open Sans"/>
              <a:sym typeface="Open Sans"/>
            </a:endParaRPr>
          </a:p>
        </p:txBody>
      </p:sp>
      <p:sp>
        <p:nvSpPr>
          <p:cNvPr id="387" name="Google Shape;387;p55"/>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388" name="Google Shape;388;p55"/>
          <p:cNvPicPr preferRelativeResize="0"/>
          <p:nvPr/>
        </p:nvPicPr>
        <p:blipFill rotWithShape="1">
          <a:blip r:embed="rId3">
            <a:alphaModFix/>
          </a:blip>
          <a:srcRect b="0" l="0" r="0" t="0"/>
          <a:stretch/>
        </p:blipFill>
        <p:spPr>
          <a:xfrm>
            <a:off x="609600" y="1027978"/>
            <a:ext cx="9238095" cy="55809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Debugging XAML</a:t>
            </a:r>
            <a:endParaRPr b="1">
              <a:solidFill>
                <a:srgbClr val="242424"/>
              </a:solidFill>
              <a:latin typeface="Open Sans"/>
              <a:ea typeface="Open Sans"/>
              <a:cs typeface="Open Sans"/>
              <a:sym typeface="Open Sans"/>
            </a:endParaRPr>
          </a:p>
        </p:txBody>
      </p:sp>
      <p:sp>
        <p:nvSpPr>
          <p:cNvPr id="395" name="Google Shape;395;p56"/>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Enabling  FeatureConfiguration…AssignDOMXamlName</a:t>
            </a:r>
            <a:br>
              <a:rPr lang="en-US"/>
            </a:br>
            <a:r>
              <a:rPr lang="en-US"/>
              <a:t>in your WASM head enables you to see XAML names directly in the DOM by using the browser F12 tools.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Debugging XAML</a:t>
            </a:r>
            <a:endParaRPr b="1">
              <a:solidFill>
                <a:srgbClr val="242424"/>
              </a:solidFill>
              <a:latin typeface="Open Sans"/>
              <a:ea typeface="Open Sans"/>
              <a:cs typeface="Open Sans"/>
              <a:sym typeface="Open Sans"/>
            </a:endParaRPr>
          </a:p>
        </p:txBody>
      </p:sp>
      <p:sp>
        <p:nvSpPr>
          <p:cNvPr id="402" name="Google Shape;402;p57"/>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403" name="Google Shape;403;p57"/>
          <p:cNvPicPr preferRelativeResize="0"/>
          <p:nvPr/>
        </p:nvPicPr>
        <p:blipFill rotWithShape="1">
          <a:blip r:embed="rId3">
            <a:alphaModFix/>
          </a:blip>
          <a:srcRect b="0" l="0" r="0" t="0"/>
          <a:stretch/>
        </p:blipFill>
        <p:spPr>
          <a:xfrm>
            <a:off x="703384" y="1510747"/>
            <a:ext cx="5621103" cy="116716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8"/>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complete the implementation</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9"/>
          <p:cNvSpPr txBox="1"/>
          <p:nvPr/>
        </p:nvSpPr>
        <p:spPr>
          <a:xfrm>
            <a:off x="2939494" y="2857500"/>
            <a:ext cx="631301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recap of create rich responsive UIs</a:t>
            </a:r>
            <a:endParaRPr b="0"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0"/>
          <p:cNvSpPr txBox="1"/>
          <p:nvPr/>
        </p:nvSpPr>
        <p:spPr>
          <a:xfrm>
            <a:off x="703630" y="938324"/>
            <a:ext cx="10784739" cy="5170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native intercompatibility</a:t>
            </a:r>
            <a:endParaRPr b="1" i="0" sz="6600" u="none" cap="none" strike="noStrike">
              <a:solidFill>
                <a:schemeClr val="dk1"/>
              </a:solidFill>
              <a:latin typeface="Open Sans"/>
              <a:ea typeface="Open Sans"/>
              <a:cs typeface="Open Sans"/>
              <a:sym typeface="Open Sans"/>
            </a:endParaRPr>
          </a:p>
        </p:txBody>
      </p:sp>
      <p:sp>
        <p:nvSpPr>
          <p:cNvPr id="422" name="Google Shape;422;p60"/>
          <p:cNvSpPr txBox="1"/>
          <p:nvPr/>
        </p:nvSpPr>
        <p:spPr>
          <a:xfrm>
            <a:off x="6844145" y="0"/>
            <a:ext cx="5494461"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5B79"/>
        </a:solidFill>
      </p:bgPr>
    </p:bg>
    <p:spTree>
      <p:nvGrpSpPr>
        <p:cNvPr id="189" name="Shape 189"/>
        <p:cNvGrpSpPr/>
        <p:nvPr/>
      </p:nvGrpSpPr>
      <p:grpSpPr>
        <a:xfrm>
          <a:off x="0" y="0"/>
          <a:ext cx="0" cy="0"/>
          <a:chOff x="0" y="0"/>
          <a:chExt cx="0" cy="0"/>
        </a:xfrm>
      </p:grpSpPr>
      <p:sp>
        <p:nvSpPr>
          <p:cNvPr id="190" name="Google Shape;190;p25"/>
          <p:cNvSpPr txBox="1"/>
          <p:nvPr>
            <p:ph type="title"/>
          </p:nvPr>
        </p:nvSpPr>
        <p:spPr>
          <a:xfrm>
            <a:off x="801099" y="1396289"/>
            <a:ext cx="500633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3600">
                <a:latin typeface="Open Sans"/>
                <a:ea typeface="Open Sans"/>
                <a:cs typeface="Open Sans"/>
                <a:sym typeface="Open Sans"/>
              </a:rPr>
              <a:t>Michael Hawker</a:t>
            </a:r>
            <a:endParaRPr/>
          </a:p>
        </p:txBody>
      </p:sp>
      <p:sp>
        <p:nvSpPr>
          <p:cNvPr id="191" name="Google Shape;191;p25"/>
          <p:cNvSpPr txBox="1"/>
          <p:nvPr>
            <p:ph idx="1" type="body"/>
          </p:nvPr>
        </p:nvSpPr>
        <p:spPr>
          <a:xfrm>
            <a:off x="805551" y="2871975"/>
            <a:ext cx="6522600" cy="31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None/>
            </a:pPr>
            <a:r>
              <a:t/>
            </a:r>
            <a:endParaRPr/>
          </a:p>
          <a:p>
            <a:pPr indent="0" lvl="0" marL="0" rtl="0" algn="l">
              <a:spcBef>
                <a:spcPts val="640"/>
              </a:spcBef>
              <a:spcAft>
                <a:spcPts val="0"/>
              </a:spcAft>
              <a:buClr>
                <a:schemeClr val="lt1"/>
              </a:buClr>
              <a:buSzPts val="3200"/>
              <a:buNone/>
            </a:pPr>
            <a:r>
              <a:rPr lang="en-US"/>
              <a:t>@xamllama</a:t>
            </a:r>
            <a:endParaRPr/>
          </a:p>
          <a:p>
            <a:pPr indent="0" lvl="0" marL="0" rtl="0" algn="l">
              <a:spcBef>
                <a:spcPts val="640"/>
              </a:spcBef>
              <a:spcAft>
                <a:spcPts val="0"/>
              </a:spcAft>
              <a:buClr>
                <a:schemeClr val="lt1"/>
              </a:buClr>
              <a:buSzPts val="3200"/>
              <a:buNone/>
            </a:pPr>
            <a:r>
              <a:t/>
            </a:r>
            <a:endParaRPr/>
          </a:p>
          <a:p>
            <a:pPr indent="0" lvl="0" marL="0" rtl="0" algn="l">
              <a:spcBef>
                <a:spcPts val="640"/>
              </a:spcBef>
              <a:spcAft>
                <a:spcPts val="0"/>
              </a:spcAft>
              <a:buClr>
                <a:schemeClr val="lt1"/>
              </a:buClr>
              <a:buSzPts val="3200"/>
              <a:buNone/>
            </a:pPr>
            <a:r>
              <a:rPr lang="en-US"/>
              <a:t>michael.hawker@microsoft.com</a:t>
            </a:r>
            <a:endParaRPr/>
          </a:p>
        </p:txBody>
      </p:sp>
      <p:sp>
        <p:nvSpPr>
          <p:cNvPr id="192" name="Google Shape;192;p25"/>
          <p:cNvSpPr/>
          <p:nvPr/>
        </p:nvSpPr>
        <p:spPr>
          <a:xfrm>
            <a:off x="6019218"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93" name="Google Shape;193;p25"/>
          <p:cNvPicPr preferRelativeResize="0"/>
          <p:nvPr/>
        </p:nvPicPr>
        <p:blipFill rotWithShape="1">
          <a:blip r:embed="rId3">
            <a:alphaModFix/>
          </a:blip>
          <a:srcRect b="0" l="12159" r="0" t="0"/>
          <a:stretch/>
        </p:blipFill>
        <p:spPr>
          <a:xfrm>
            <a:off x="6167846" y="10"/>
            <a:ext cx="6024154" cy="6857990"/>
          </a:xfrm>
          <a:custGeom>
            <a:rect b="b" l="l" r="r" t="t"/>
            <a:pathLst>
              <a:path extrusionOk="0" h="6858000" w="6024154">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1"/>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happens when you compile</a:t>
            </a:r>
            <a:endParaRPr/>
          </a:p>
        </p:txBody>
      </p:sp>
      <p:pic>
        <p:nvPicPr>
          <p:cNvPr id="429" name="Google Shape;429;p61"/>
          <p:cNvPicPr preferRelativeResize="0"/>
          <p:nvPr/>
        </p:nvPicPr>
        <p:blipFill rotWithShape="1">
          <a:blip r:embed="rId3">
            <a:alphaModFix/>
          </a:blip>
          <a:srcRect b="0" l="0" r="0" t="0"/>
          <a:stretch/>
        </p:blipFill>
        <p:spPr>
          <a:xfrm>
            <a:off x="-390525" y="1114710"/>
            <a:ext cx="10797532"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Uno chose to make DependencyObject an interface with an implementation that is supplied by code generation</a:t>
            </a:r>
            <a:endParaRPr b="1">
              <a:solidFill>
                <a:srgbClr val="242424"/>
              </a:solidFill>
              <a:latin typeface="Open Sans"/>
              <a:ea typeface="Open Sans"/>
              <a:cs typeface="Open Sans"/>
              <a:sym typeface="Open Sans"/>
            </a:endParaRPr>
          </a:p>
        </p:txBody>
      </p:sp>
      <p:sp>
        <p:nvSpPr>
          <p:cNvPr id="436" name="Google Shape;436;p62"/>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Part of the power of Uno on Android and iOS is the ability to easily mix UWP view types with purely native views. This is possible because, in Uno, all views inherit from the native base view type.</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    On Android this means View.</a:t>
            </a:r>
            <a:endParaRPr/>
          </a:p>
          <a:p>
            <a:pPr indent="0" lvl="0" marL="0" rtl="0" algn="l">
              <a:spcBef>
                <a:spcPts val="640"/>
              </a:spcBef>
              <a:spcAft>
                <a:spcPts val="0"/>
              </a:spcAft>
              <a:buClr>
                <a:schemeClr val="dk1"/>
              </a:buClr>
              <a:buSzPts val="3200"/>
              <a:buNone/>
            </a:pPr>
            <a:r>
              <a:rPr lang="en-US"/>
              <a:t>    On iOS this means UIView.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3"/>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Platform specific controls with Uno</a:t>
            </a:r>
            <a:endParaRPr/>
          </a:p>
        </p:txBody>
      </p:sp>
      <p:sp>
        <p:nvSpPr>
          <p:cNvPr id="443" name="Google Shape;443;p63"/>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Tag the platform-specific control with the : DependencyObject interface and the implementation of the interface will be automatically supplied by the source generator.</a:t>
            </a:r>
            <a:br>
              <a:rPr lang="en-US"/>
            </a:br>
            <a:br>
              <a:rPr lang="en-US"/>
            </a:br>
            <a:endParaRPr/>
          </a:p>
        </p:txBody>
      </p:sp>
      <p:pic>
        <p:nvPicPr>
          <p:cNvPr id="444" name="Google Shape;444;p63"/>
          <p:cNvPicPr preferRelativeResize="0"/>
          <p:nvPr/>
        </p:nvPicPr>
        <p:blipFill rotWithShape="1">
          <a:blip r:embed="rId3">
            <a:alphaModFix/>
          </a:blip>
          <a:srcRect b="0" l="0" r="0" t="0"/>
          <a:stretch/>
        </p:blipFill>
        <p:spPr>
          <a:xfrm>
            <a:off x="609600" y="3838955"/>
            <a:ext cx="9409524" cy="30380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4"/>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Native Constructors are automatically provided</a:t>
            </a:r>
            <a:endParaRPr/>
          </a:p>
        </p:txBody>
      </p:sp>
      <p:sp>
        <p:nvSpPr>
          <p:cNvPr id="451" name="Google Shape;451;p64"/>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As views in Uno inherit directly from native views on Android/iOS, they need to have special constructors that are called under-the-hood by Xamarin.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Writing these by hand would be tedius and particularly painful when porting existing UWP code, so Uno generates them for you automatically if they don't already exist.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5"/>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Calibri"/>
                <a:ea typeface="Calibri"/>
                <a:cs typeface="Calibri"/>
                <a:sym typeface="Calibri"/>
              </a:rPr>
              <a:t>🎯</a:t>
            </a: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complete the implementation</a:t>
            </a:r>
            <a:endParaRPr b="1"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6"/>
          <p:cNvSpPr txBox="1"/>
          <p:nvPr/>
        </p:nvSpPr>
        <p:spPr>
          <a:xfrm>
            <a:off x="1611901" y="2857500"/>
            <a:ext cx="89682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chemeClr val="lt1"/>
                </a:solidFill>
                <a:latin typeface="Open Sans"/>
                <a:ea typeface="Open Sans"/>
                <a:cs typeface="Open Sans"/>
                <a:sym typeface="Open Sans"/>
              </a:rPr>
              <a:t>⏭️ </a:t>
            </a:r>
            <a:br>
              <a:rPr b="1" i="0" lang="en-US" sz="7200" u="none" cap="none" strike="noStrike">
                <a:solidFill>
                  <a:schemeClr val="lt1"/>
                </a:solidFill>
                <a:latin typeface="Open Sans"/>
                <a:ea typeface="Open Sans"/>
                <a:cs typeface="Open Sans"/>
                <a:sym typeface="Open Sans"/>
              </a:rPr>
            </a:br>
            <a:r>
              <a:rPr b="1" i="0" lang="en-US" sz="7200" u="none" cap="none" strike="noStrike">
                <a:solidFill>
                  <a:schemeClr val="lt1"/>
                </a:solidFill>
                <a:latin typeface="Open Sans"/>
                <a:ea typeface="Open Sans"/>
                <a:cs typeface="Open Sans"/>
                <a:sym typeface="Open Sans"/>
              </a:rPr>
              <a:t>recap of native intercompatibility</a:t>
            </a:r>
            <a:endParaRPr b="0" i="0" sz="7200" u="none" cap="none" strike="noStrike">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7"/>
          <p:cNvSpPr txBox="1"/>
          <p:nvPr/>
        </p:nvSpPr>
        <p:spPr>
          <a:xfrm>
            <a:off x="703630" y="1142999"/>
            <a:ext cx="10784700" cy="517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 workshops &gt;</a:t>
            </a:r>
            <a:endParaRPr/>
          </a:p>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uno bootcamp &gt;</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working with uno</a:t>
            </a:r>
            <a:endParaRPr b="1" i="0" sz="6600" u="none" cap="none" strike="noStrike">
              <a:solidFill>
                <a:schemeClr val="dk1"/>
              </a:solidFill>
              <a:latin typeface="Open Sans"/>
              <a:ea typeface="Open Sans"/>
              <a:cs typeface="Open Sans"/>
              <a:sym typeface="Open Sans"/>
            </a:endParaRPr>
          </a:p>
        </p:txBody>
      </p:sp>
      <p:sp>
        <p:nvSpPr>
          <p:cNvPr id="470" name="Google Shape;470;p67"/>
          <p:cNvSpPr txBox="1"/>
          <p:nvPr/>
        </p:nvSpPr>
        <p:spPr>
          <a:xfrm>
            <a:off x="6844145" y="113500"/>
            <a:ext cx="54945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4" name="Shape 474"/>
        <p:cNvGrpSpPr/>
        <p:nvPr/>
      </p:nvGrpSpPr>
      <p:grpSpPr>
        <a:xfrm>
          <a:off x="0" y="0"/>
          <a:ext cx="0" cy="0"/>
          <a:chOff x="0" y="0"/>
          <a:chExt cx="0" cy="0"/>
        </a:xfrm>
      </p:grpSpPr>
      <p:pic>
        <p:nvPicPr>
          <p:cNvPr id="475" name="Google Shape;475;p68"/>
          <p:cNvPicPr preferRelativeResize="0"/>
          <p:nvPr>
            <p:ph idx="1" type="body"/>
          </p:nvPr>
        </p:nvPicPr>
        <p:blipFill rotWithShape="1">
          <a:blip r:embed="rId3">
            <a:alphaModFix/>
          </a:blip>
          <a:srcRect b="-1" l="7437" r="3227" t="0"/>
          <a:stretch/>
        </p:blipFill>
        <p:spPr>
          <a:xfrm>
            <a:off x="-132642" y="-203200"/>
            <a:ext cx="12553242" cy="7061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9"/>
          <p:cNvSpPr txBox="1"/>
          <p:nvPr>
            <p:ph idx="1" type="body"/>
          </p:nvPr>
        </p:nvSpPr>
        <p:spPr>
          <a:xfrm>
            <a:off x="469392" y="607600"/>
            <a:ext cx="4937125" cy="12631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800"/>
              <a:buNone/>
            </a:pPr>
            <a:r>
              <a:rPr lang="en-US"/>
              <a:t>our approach to building uno &amp; contributor community</a:t>
            </a:r>
            <a:endParaRPr/>
          </a:p>
        </p:txBody>
      </p:sp>
      <p:sp>
        <p:nvSpPr>
          <p:cNvPr id="481" name="Google Shape;481;p69"/>
          <p:cNvSpPr txBox="1"/>
          <p:nvPr>
            <p:ph idx="2" type="body"/>
          </p:nvPr>
        </p:nvSpPr>
        <p:spPr>
          <a:xfrm>
            <a:off x="469392" y="3124860"/>
            <a:ext cx="4854962" cy="905268"/>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lt1"/>
              </a:buClr>
              <a:buSzPts val="2800"/>
              <a:buFont typeface="Arial"/>
              <a:buChar char="•"/>
            </a:pPr>
            <a:r>
              <a:rPr lang="en-US"/>
              <a:t>pair programming with contributors</a:t>
            </a:r>
            <a:endParaRPr/>
          </a:p>
          <a:p>
            <a:pPr indent="-457200" lvl="0" marL="457200" rtl="0" algn="l">
              <a:spcBef>
                <a:spcPts val="560"/>
              </a:spcBef>
              <a:spcAft>
                <a:spcPts val="0"/>
              </a:spcAft>
              <a:buClr>
                <a:schemeClr val="lt1"/>
              </a:buClr>
              <a:buSzPts val="2800"/>
              <a:buFont typeface="Arial"/>
              <a:buChar char="•"/>
            </a:pPr>
            <a:r>
              <a:rPr lang="en-US"/>
              <a:t>issues of various complexity available</a:t>
            </a:r>
            <a:endParaRPr/>
          </a:p>
        </p:txBody>
      </p:sp>
      <p:pic>
        <p:nvPicPr>
          <p:cNvPr id="482" name="Google Shape;482;p69"/>
          <p:cNvPicPr preferRelativeResize="0"/>
          <p:nvPr/>
        </p:nvPicPr>
        <p:blipFill rotWithShape="1">
          <a:blip r:embed="rId3">
            <a:alphaModFix/>
          </a:blip>
          <a:srcRect b="0" l="0" r="0" t="0"/>
          <a:stretch/>
        </p:blipFill>
        <p:spPr>
          <a:xfrm>
            <a:off x="6096000" y="0"/>
            <a:ext cx="6099065" cy="4446433"/>
          </a:xfrm>
          <a:prstGeom prst="rect">
            <a:avLst/>
          </a:prstGeom>
          <a:noFill/>
          <a:ln>
            <a:noFill/>
          </a:ln>
        </p:spPr>
      </p:pic>
      <p:pic>
        <p:nvPicPr>
          <p:cNvPr id="483" name="Google Shape;483;p69"/>
          <p:cNvPicPr preferRelativeResize="0"/>
          <p:nvPr/>
        </p:nvPicPr>
        <p:blipFill rotWithShape="1">
          <a:blip r:embed="rId4">
            <a:alphaModFix/>
          </a:blip>
          <a:srcRect b="0" l="0" r="0" t="0"/>
          <a:stretch/>
        </p:blipFill>
        <p:spPr>
          <a:xfrm>
            <a:off x="0" y="6174200"/>
            <a:ext cx="2523809" cy="42857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Open source and professionally supported</a:t>
            </a:r>
            <a:endParaRPr/>
          </a:p>
        </p:txBody>
      </p:sp>
      <p:sp>
        <p:nvSpPr>
          <p:cNvPr id="489" name="Google Shape;489;p70"/>
          <p:cNvSpPr txBox="1"/>
          <p:nvPr>
            <p:ph idx="1" type="body"/>
          </p:nvPr>
        </p:nvSpPr>
        <p:spPr>
          <a:xfrm>
            <a:off x="609600" y="1510747"/>
            <a:ext cx="10972800" cy="46154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If your organization requires a deeper level of support beyond our community support, please contact us. Our professional support is more than a contract – it is a shared responsibility for your project success.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Our engineering team will collaborate with you to ensure the success of your projects, and our custom application development team at nventive is also available to lend its expertise.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nvSpPr>
        <p:spPr>
          <a:xfrm>
            <a:off x="1278924" y="1859339"/>
            <a:ext cx="9634152" cy="31393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Open Sans"/>
                <a:ea typeface="Open Sans"/>
                <a:cs typeface="Open Sans"/>
                <a:sym typeface="Open Sans"/>
              </a:rPr>
              <a:t>github &gt; </a:t>
            </a:r>
            <a:br>
              <a:rPr b="1" i="0" lang="en-US" sz="6600" u="none" cap="none" strike="noStrike">
                <a:solidFill>
                  <a:schemeClr val="lt1"/>
                </a:solidFill>
                <a:latin typeface="Open Sans"/>
                <a:ea typeface="Open Sans"/>
                <a:cs typeface="Open Sans"/>
                <a:sym typeface="Open Sans"/>
              </a:rPr>
            </a:br>
            <a:r>
              <a:rPr b="1" i="0" lang="en-US" sz="6600" u="none" cap="none" strike="noStrike">
                <a:solidFill>
                  <a:schemeClr val="lt1"/>
                </a:solidFill>
                <a:latin typeface="Open Sans"/>
                <a:ea typeface="Open Sans"/>
                <a:cs typeface="Open Sans"/>
                <a:sym typeface="Open Sans"/>
              </a:rPr>
              <a:t>unoplatform &gt; workshops</a:t>
            </a:r>
            <a:endParaRPr b="1" i="0" sz="6600" u="none" cap="none" strike="noStrike">
              <a:solidFill>
                <a:schemeClr val="dk1"/>
              </a:solidFill>
              <a:latin typeface="Open Sans"/>
              <a:ea typeface="Open Sans"/>
              <a:cs typeface="Open Sans"/>
              <a:sym typeface="Open Sans"/>
            </a:endParaRPr>
          </a:p>
        </p:txBody>
      </p:sp>
      <p:sp>
        <p:nvSpPr>
          <p:cNvPr id="200" name="Google Shape;200;p26"/>
          <p:cNvSpPr txBox="1"/>
          <p:nvPr/>
        </p:nvSpPr>
        <p:spPr>
          <a:xfrm>
            <a:off x="6844145" y="356700"/>
            <a:ext cx="54945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WiFi:  unoconf / unoplatform</a:t>
            </a:r>
            <a:endParaRPr b="1" i="0" sz="3000" u="none" cap="none" strike="noStrike">
              <a:solidFill>
                <a:schemeClr val="lt1"/>
              </a:solidFill>
              <a:latin typeface="Open Sans"/>
              <a:ea typeface="Open Sans"/>
              <a:cs typeface="Open Sans"/>
              <a:sym typeface="Open Sans"/>
            </a:endParaRPr>
          </a:p>
          <a:p>
            <a:pPr indent="0" lvl="0" marL="0" marR="0" rtl="0" algn="ctr">
              <a:spcBef>
                <a:spcPts val="0"/>
              </a:spcBef>
              <a:spcAft>
                <a:spcPts val="0"/>
              </a:spcAft>
              <a:buNone/>
            </a:pPr>
            <a:r>
              <a:rPr b="1" i="0" lang="en-US" sz="3000" u="none" cap="none" strike="noStrike">
                <a:solidFill>
                  <a:schemeClr val="lt1"/>
                </a:solidFill>
                <a:latin typeface="Open Sans"/>
                <a:ea typeface="Open Sans"/>
                <a:cs typeface="Open Sans"/>
                <a:sym typeface="Open Sans"/>
              </a:rPr>
              <a:t>#unoconf on Twitter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1"/>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/uno/src</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/Uno.UI/Generated/</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2"/>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/uno/src</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/Uno.UI/UI/XAML/</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3"/>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/uno/src</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/SourceGenerators/</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4"/>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/uno/src</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/SamplesApp/</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5"/>
          <p:cNvSpPr txBox="1"/>
          <p:nvPr/>
        </p:nvSpPr>
        <p:spPr>
          <a:xfrm>
            <a:off x="531091" y="1720840"/>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solution filters</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6"/>
          <p:cNvSpPr txBox="1"/>
          <p:nvPr/>
        </p:nvSpPr>
        <p:spPr>
          <a:xfrm>
            <a:off x="531091" y="1720840"/>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Open Sans"/>
                <a:ea typeface="Open Sans"/>
                <a:cs typeface="Open Sans"/>
                <a:sym typeface="Open Sans"/>
              </a:rPr>
              <a:t>🎯</a:t>
            </a: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cross targeting override</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7"/>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Controlling which platforms are built by Visual Studio</a:t>
            </a:r>
            <a:endParaRPr/>
          </a:p>
        </p:txBody>
      </p:sp>
      <p:sp>
        <p:nvSpPr>
          <p:cNvPr id="532" name="Google Shape;532;p77"/>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Inside of the cross targeting override file, you'll find a property called UnoTargetFrameworkOverride which provides you with a way to selectively choose which target framework monikers are compiled by Visual Studio for Windows.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8"/>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Overriding your local NuGet cache</a:t>
            </a:r>
            <a:endParaRPr/>
          </a:p>
        </p:txBody>
      </p:sp>
      <p:sp>
        <p:nvSpPr>
          <p:cNvPr id="539" name="Google Shape;539;p78"/>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By enabling &lt;UnoNugetOverrideVersion&gt; and building from source you'll never be in a situation where you are blocked waiting for pull-requests to be merged and a release to be cut.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9"/>
          <p:cNvSpPr txBox="1"/>
          <p:nvPr/>
        </p:nvSpPr>
        <p:spPr>
          <a:xfrm>
            <a:off x="531091" y="1720840"/>
            <a:ext cx="11129818"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vendoring uno</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80"/>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source level step debugging</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9167" y="327026"/>
            <a:ext cx="12201169" cy="22875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600"/>
              <a:t>this workshop is open-source</a:t>
            </a:r>
            <a:br>
              <a:rPr lang="en-US" sz="3600"/>
            </a:br>
            <a:br>
              <a:rPr lang="en-US" sz="3600"/>
            </a:br>
            <a:r>
              <a:rPr lang="en-US" sz="3600"/>
              <a:t>you are permitted [and encouraged] to use this workshop internally within your company or at your local meetup as long as you…</a:t>
            </a:r>
            <a:endParaRPr sz="3600">
              <a:solidFill>
                <a:schemeClr val="dk1"/>
              </a:solidFill>
              <a:latin typeface="Calibri"/>
              <a:ea typeface="Calibri"/>
              <a:cs typeface="Calibri"/>
              <a:sym typeface="Calibri"/>
            </a:endParaRPr>
          </a:p>
        </p:txBody>
      </p:sp>
      <p:pic>
        <p:nvPicPr>
          <p:cNvPr id="206" name="Google Shape;206;p27"/>
          <p:cNvPicPr preferRelativeResize="0"/>
          <p:nvPr/>
        </p:nvPicPr>
        <p:blipFill rotWithShape="1">
          <a:blip r:embed="rId3">
            <a:alphaModFix/>
          </a:blip>
          <a:srcRect b="0" l="0" r="0" t="0"/>
          <a:stretch/>
        </p:blipFill>
        <p:spPr>
          <a:xfrm>
            <a:off x="-9168" y="3131197"/>
            <a:ext cx="12201168" cy="3726803"/>
          </a:xfrm>
          <a:custGeom>
            <a:rect b="b" l="l" r="r" t="t"/>
            <a:pathLst>
              <a:path extrusionOk="0" h="4093262" w="12201168">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1"/>
          <p:cNvSpPr txBox="1"/>
          <p:nvPr/>
        </p:nvSpPr>
        <p:spPr>
          <a:xfrm>
            <a:off x="531091" y="1720840"/>
            <a:ext cx="11129818"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Calibri"/>
                <a:ea typeface="Calibri"/>
                <a:cs typeface="Calibri"/>
                <a:sym typeface="Calibri"/>
              </a:rPr>
              <a:t>🎯</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debugging the source generator</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2"/>
          <p:cNvSpPr txBox="1"/>
          <p:nvPr/>
        </p:nvSpPr>
        <p:spPr>
          <a:xfrm>
            <a:off x="1942989" y="2857500"/>
            <a:ext cx="830602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Open Sans"/>
                <a:ea typeface="Open Sans"/>
                <a:cs typeface="Open Sans"/>
                <a:sym typeface="Open Sans"/>
              </a:rPr>
              <a:t>⏭️ </a:t>
            </a:r>
            <a:br>
              <a:rPr b="1" lang="en-US" sz="7200">
                <a:solidFill>
                  <a:schemeClr val="lt1"/>
                </a:solidFill>
                <a:latin typeface="Open Sans"/>
                <a:ea typeface="Open Sans"/>
                <a:cs typeface="Open Sans"/>
                <a:sym typeface="Open Sans"/>
              </a:rPr>
            </a:br>
            <a:r>
              <a:rPr b="1" lang="en-US" sz="7200">
                <a:solidFill>
                  <a:schemeClr val="lt1"/>
                </a:solidFill>
                <a:latin typeface="Open Sans"/>
                <a:ea typeface="Open Sans"/>
                <a:cs typeface="Open Sans"/>
                <a:sym typeface="Open Sans"/>
              </a:rPr>
              <a:t>recap of working with uno</a:t>
            </a:r>
            <a:endParaRPr b="0"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3"/>
          <p:cNvSpPr/>
          <p:nvPr/>
        </p:nvSpPr>
        <p:spPr>
          <a:xfrm>
            <a:off x="-1" y="107950"/>
            <a:ext cx="12192000" cy="6858000"/>
          </a:xfrm>
          <a:prstGeom prst="rect">
            <a:avLst/>
          </a:prstGeom>
          <a:solidFill>
            <a:srgbClr val="24242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0" name="Google Shape;570;p83"/>
          <p:cNvPicPr preferRelativeResize="0"/>
          <p:nvPr/>
        </p:nvPicPr>
        <p:blipFill rotWithShape="1">
          <a:blip r:embed="rId3">
            <a:alphaModFix amt="50000"/>
          </a:blip>
          <a:srcRect b="0" l="0" r="0" t="0"/>
          <a:stretch/>
        </p:blipFill>
        <p:spPr>
          <a:xfrm rot="949750">
            <a:off x="3952148" y="-11061928"/>
            <a:ext cx="14752505" cy="14660493"/>
          </a:xfrm>
          <a:prstGeom prst="rect">
            <a:avLst/>
          </a:prstGeom>
          <a:noFill/>
          <a:ln>
            <a:noFill/>
          </a:ln>
        </p:spPr>
      </p:pic>
      <p:pic>
        <p:nvPicPr>
          <p:cNvPr id="571" name="Google Shape;571;p83"/>
          <p:cNvPicPr preferRelativeResize="0"/>
          <p:nvPr/>
        </p:nvPicPr>
        <p:blipFill rotWithShape="1">
          <a:blip r:embed="rId3">
            <a:alphaModFix amt="50000"/>
          </a:blip>
          <a:srcRect b="0" l="0" r="0" t="0"/>
          <a:stretch/>
        </p:blipFill>
        <p:spPr>
          <a:xfrm>
            <a:off x="-11182204" y="-1788875"/>
            <a:ext cx="14752505" cy="14660493"/>
          </a:xfrm>
          <a:prstGeom prst="rect">
            <a:avLst/>
          </a:prstGeom>
          <a:noFill/>
          <a:ln>
            <a:noFill/>
          </a:ln>
        </p:spPr>
      </p:pic>
      <p:pic>
        <p:nvPicPr>
          <p:cNvPr id="572" name="Google Shape;572;p83"/>
          <p:cNvPicPr preferRelativeResize="0"/>
          <p:nvPr/>
        </p:nvPicPr>
        <p:blipFill rotWithShape="1">
          <a:blip r:embed="rId4">
            <a:alphaModFix/>
          </a:blip>
          <a:srcRect b="0" l="0" r="0" t="0"/>
          <a:stretch/>
        </p:blipFill>
        <p:spPr>
          <a:xfrm>
            <a:off x="4872625" y="2177223"/>
            <a:ext cx="1568036" cy="21104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4"/>
          <p:cNvSpPr txBox="1"/>
          <p:nvPr>
            <p:ph type="title"/>
          </p:nvPr>
        </p:nvSpPr>
        <p:spPr>
          <a:xfrm>
            <a:off x="-9167" y="327026"/>
            <a:ext cx="12201169" cy="22875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600"/>
              <a:t>If you use this material to conduct your own workshop, please share where it was used and provide feedback</a:t>
            </a:r>
            <a:br>
              <a:rPr lang="en-US" sz="3600"/>
            </a:br>
            <a:r>
              <a:rPr lang="en-US" sz="3600"/>
              <a:t>by creating a new issue on GitHub.</a:t>
            </a:r>
            <a:endParaRPr sz="3600">
              <a:solidFill>
                <a:schemeClr val="dk1"/>
              </a:solidFill>
              <a:latin typeface="Calibri"/>
              <a:ea typeface="Calibri"/>
              <a:cs typeface="Calibri"/>
              <a:sym typeface="Calibri"/>
            </a:endParaRPr>
          </a:p>
        </p:txBody>
      </p:sp>
      <p:pic>
        <p:nvPicPr>
          <p:cNvPr id="578" name="Google Shape;578;p84"/>
          <p:cNvPicPr preferRelativeResize="0"/>
          <p:nvPr/>
        </p:nvPicPr>
        <p:blipFill rotWithShape="1">
          <a:blip r:embed="rId3">
            <a:alphaModFix/>
          </a:blip>
          <a:srcRect b="598" l="0" r="0" t="0"/>
          <a:stretch/>
        </p:blipFill>
        <p:spPr>
          <a:xfrm>
            <a:off x="-9168" y="2763151"/>
            <a:ext cx="12201168" cy="4093262"/>
          </a:xfrm>
          <a:custGeom>
            <a:rect b="b" l="l" r="r" t="t"/>
            <a:pathLst>
              <a:path extrusionOk="0" h="4093262" w="12201168">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85"/>
          <p:cNvSpPr txBox="1"/>
          <p:nvPr>
            <p:ph type="title"/>
          </p:nvPr>
        </p:nvSpPr>
        <p:spPr>
          <a:xfrm>
            <a:off x="-9167" y="327026"/>
            <a:ext cx="12201169" cy="22875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600"/>
              <a:t>If you see a opportunity to improve the courseware please send in a pull-request.</a:t>
            </a:r>
            <a:endParaRPr sz="3600">
              <a:solidFill>
                <a:schemeClr val="dk1"/>
              </a:solidFill>
              <a:latin typeface="Calibri"/>
              <a:ea typeface="Calibri"/>
              <a:cs typeface="Calibri"/>
              <a:sym typeface="Calibri"/>
            </a:endParaRPr>
          </a:p>
        </p:txBody>
      </p:sp>
      <p:pic>
        <p:nvPicPr>
          <p:cNvPr id="584" name="Google Shape;584;p85"/>
          <p:cNvPicPr preferRelativeResize="0"/>
          <p:nvPr/>
        </p:nvPicPr>
        <p:blipFill rotWithShape="1">
          <a:blip r:embed="rId3">
            <a:alphaModFix/>
          </a:blip>
          <a:srcRect b="598" l="0" r="0" t="0"/>
          <a:stretch/>
        </p:blipFill>
        <p:spPr>
          <a:xfrm>
            <a:off x="-9168" y="2763151"/>
            <a:ext cx="12201168" cy="4093262"/>
          </a:xfrm>
          <a:custGeom>
            <a:rect b="b" l="l" r="r" t="t"/>
            <a:pathLst>
              <a:path extrusionOk="0" h="4093262" w="12201168">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86"/>
          <p:cNvSpPr txBox="1"/>
          <p:nvPr/>
        </p:nvSpPr>
        <p:spPr>
          <a:xfrm>
            <a:off x="2234805" y="2274838"/>
            <a:ext cx="7722389"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Open Sans"/>
                <a:ea typeface="Open Sans"/>
                <a:cs typeface="Open Sans"/>
                <a:sym typeface="Open Sans"/>
              </a:rPr>
              <a:t>🙌</a:t>
            </a:r>
            <a:endParaRPr/>
          </a:p>
          <a:p>
            <a:pPr indent="0" lvl="0" marL="0" marR="0" rtl="0" algn="ctr">
              <a:spcBef>
                <a:spcPts val="0"/>
              </a:spcBef>
              <a:spcAft>
                <a:spcPts val="0"/>
              </a:spcAft>
              <a:buNone/>
            </a:pPr>
            <a:r>
              <a:rPr b="1" lang="en-US" sz="7200">
                <a:solidFill>
                  <a:schemeClr val="lt1"/>
                </a:solidFill>
                <a:latin typeface="Open Sans"/>
                <a:ea typeface="Open Sans"/>
                <a:cs typeface="Open Sans"/>
                <a:sym typeface="Open Sans"/>
              </a:rPr>
              <a:t>merci beaucoup</a:t>
            </a:r>
            <a:endParaRPr b="1" sz="7200">
              <a:solidFill>
                <a:schemeClr val="lt1"/>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87"/>
          <p:cNvSpPr/>
          <p:nvPr/>
        </p:nvSpPr>
        <p:spPr>
          <a:xfrm>
            <a:off x="-1" y="107950"/>
            <a:ext cx="12192000" cy="6858000"/>
          </a:xfrm>
          <a:prstGeom prst="rect">
            <a:avLst/>
          </a:prstGeom>
          <a:solidFill>
            <a:srgbClr val="24242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7" name="Google Shape;597;p87"/>
          <p:cNvPicPr preferRelativeResize="0"/>
          <p:nvPr/>
        </p:nvPicPr>
        <p:blipFill rotWithShape="1">
          <a:blip r:embed="rId3">
            <a:alphaModFix amt="50000"/>
          </a:blip>
          <a:srcRect b="0" l="0" r="0" t="0"/>
          <a:stretch/>
        </p:blipFill>
        <p:spPr>
          <a:xfrm rot="949750">
            <a:off x="3952148" y="-11061928"/>
            <a:ext cx="14752505" cy="14660493"/>
          </a:xfrm>
          <a:prstGeom prst="rect">
            <a:avLst/>
          </a:prstGeom>
          <a:noFill/>
          <a:ln>
            <a:noFill/>
          </a:ln>
        </p:spPr>
      </p:pic>
      <p:pic>
        <p:nvPicPr>
          <p:cNvPr id="598" name="Google Shape;598;p87"/>
          <p:cNvPicPr preferRelativeResize="0"/>
          <p:nvPr/>
        </p:nvPicPr>
        <p:blipFill rotWithShape="1">
          <a:blip r:embed="rId3">
            <a:alphaModFix amt="50000"/>
          </a:blip>
          <a:srcRect b="0" l="0" r="0" t="0"/>
          <a:stretch/>
        </p:blipFill>
        <p:spPr>
          <a:xfrm>
            <a:off x="-11182204" y="-1788875"/>
            <a:ext cx="14752505" cy="14660493"/>
          </a:xfrm>
          <a:prstGeom prst="rect">
            <a:avLst/>
          </a:prstGeom>
          <a:noFill/>
          <a:ln>
            <a:noFill/>
          </a:ln>
        </p:spPr>
      </p:pic>
      <p:pic>
        <p:nvPicPr>
          <p:cNvPr id="599" name="Google Shape;599;p87"/>
          <p:cNvPicPr preferRelativeResize="0"/>
          <p:nvPr/>
        </p:nvPicPr>
        <p:blipFill rotWithShape="1">
          <a:blip r:embed="rId4">
            <a:alphaModFix/>
          </a:blip>
          <a:srcRect b="0" l="0" r="0" t="0"/>
          <a:stretch/>
        </p:blipFill>
        <p:spPr>
          <a:xfrm>
            <a:off x="5311988" y="2373786"/>
            <a:ext cx="1568037" cy="211041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0" name="Shape 210"/>
        <p:cNvGrpSpPr/>
        <p:nvPr/>
      </p:nvGrpSpPr>
      <p:grpSpPr>
        <a:xfrm>
          <a:off x="0" y="0"/>
          <a:ext cx="0" cy="0"/>
          <a:chOff x="0" y="0"/>
          <a:chExt cx="0" cy="0"/>
        </a:xfrm>
      </p:grpSpPr>
      <p:sp>
        <p:nvSpPr>
          <p:cNvPr id="211" name="Google Shape;211;p28"/>
          <p:cNvSpPr txBox="1"/>
          <p:nvPr>
            <p:ph type="title"/>
          </p:nvPr>
        </p:nvSpPr>
        <p:spPr>
          <a:xfrm>
            <a:off x="-9167" y="327026"/>
            <a:ext cx="12201169" cy="22875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600"/>
              <a:t>pinkie swear to help make this workshop better by providing feedback via GitHub and by sending in </a:t>
            </a:r>
            <a:br>
              <a:rPr lang="en-US" sz="3600"/>
            </a:br>
            <a:r>
              <a:rPr lang="en-US" sz="3600"/>
              <a:t>pull-requests with improvements 💖 💖 💖</a:t>
            </a:r>
            <a:br>
              <a:rPr lang="en-US" sz="3600"/>
            </a:br>
            <a:endParaRPr sz="3600">
              <a:solidFill>
                <a:schemeClr val="dk1"/>
              </a:solidFill>
              <a:latin typeface="Calibri"/>
              <a:ea typeface="Calibri"/>
              <a:cs typeface="Calibri"/>
              <a:sym typeface="Calibri"/>
            </a:endParaRPr>
          </a:p>
        </p:txBody>
      </p:sp>
      <p:pic>
        <p:nvPicPr>
          <p:cNvPr id="212" name="Google Shape;212;p28"/>
          <p:cNvPicPr preferRelativeResize="0"/>
          <p:nvPr/>
        </p:nvPicPr>
        <p:blipFill rotWithShape="1">
          <a:blip r:embed="rId3">
            <a:alphaModFix/>
          </a:blip>
          <a:srcRect b="598" l="0" r="0" t="0"/>
          <a:stretch/>
        </p:blipFill>
        <p:spPr>
          <a:xfrm>
            <a:off x="-9168" y="2763151"/>
            <a:ext cx="12201168" cy="4093262"/>
          </a:xfrm>
          <a:custGeom>
            <a:rect b="b" l="l" r="r" t="t"/>
            <a:pathLst>
              <a:path extrusionOk="0" h="4093262" w="12201168">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242424"/>
                </a:solidFill>
              </a:rPr>
              <a:t>Agenda</a:t>
            </a:r>
            <a:endParaRPr b="1">
              <a:solidFill>
                <a:srgbClr val="242424"/>
              </a:solidFill>
              <a:latin typeface="Open Sans"/>
              <a:ea typeface="Open Sans"/>
              <a:cs typeface="Open Sans"/>
              <a:sym typeface="Open Sans"/>
            </a:endParaRPr>
          </a:p>
        </p:txBody>
      </p:sp>
      <p:sp>
        <p:nvSpPr>
          <p:cNvPr id="219" name="Google Shape;219;p29"/>
          <p:cNvSpPr txBox="1"/>
          <p:nvPr>
            <p:ph idx="1" type="body"/>
          </p:nvPr>
        </p:nvSpPr>
        <p:spPr>
          <a:xfrm>
            <a:off x="609600" y="1161190"/>
            <a:ext cx="10972800" cy="436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42424"/>
              </a:buClr>
              <a:buSzPts val="3200"/>
              <a:buChar char="•"/>
            </a:pPr>
            <a:r>
              <a:rPr lang="en-US">
                <a:solidFill>
                  <a:srgbClr val="242424"/>
                </a:solidFill>
              </a:rPr>
              <a:t>08:30 AM. Developer Environment Setup</a:t>
            </a:r>
            <a:endParaRPr/>
          </a:p>
          <a:p>
            <a:pPr indent="-342900" lvl="0" marL="342900" rtl="0" algn="l">
              <a:spcBef>
                <a:spcPts val="640"/>
              </a:spcBef>
              <a:spcAft>
                <a:spcPts val="0"/>
              </a:spcAft>
              <a:buClr>
                <a:srgbClr val="242424"/>
              </a:buClr>
              <a:buSzPts val="3200"/>
              <a:buChar char="•"/>
            </a:pPr>
            <a:r>
              <a:rPr lang="en-US">
                <a:solidFill>
                  <a:srgbClr val="242424"/>
                </a:solidFill>
              </a:rPr>
              <a:t>09:00 AM. Introduction to the Uno Platform</a:t>
            </a:r>
            <a:endParaRPr/>
          </a:p>
          <a:p>
            <a:pPr indent="-342900" lvl="0" marL="342900" rtl="0" algn="l">
              <a:spcBef>
                <a:spcPts val="640"/>
              </a:spcBef>
              <a:spcAft>
                <a:spcPts val="0"/>
              </a:spcAft>
              <a:buClr>
                <a:srgbClr val="242424"/>
              </a:buClr>
              <a:buSzPts val="3200"/>
              <a:buChar char="•"/>
            </a:pPr>
            <a:r>
              <a:rPr lang="en-US">
                <a:solidFill>
                  <a:srgbClr val="242424"/>
                </a:solidFill>
              </a:rPr>
              <a:t>10:00 AM. Productivity with Uno: Tooling and Ecosystem</a:t>
            </a:r>
            <a:endParaRPr/>
          </a:p>
          <a:p>
            <a:pPr indent="-342900" lvl="0" marL="342900" rtl="0" algn="l">
              <a:spcBef>
                <a:spcPts val="640"/>
              </a:spcBef>
              <a:spcAft>
                <a:spcPts val="0"/>
              </a:spcAft>
              <a:buClr>
                <a:srgbClr val="242424"/>
              </a:buClr>
              <a:buSzPts val="3200"/>
              <a:buChar char="•"/>
            </a:pPr>
            <a:r>
              <a:rPr lang="en-US">
                <a:solidFill>
                  <a:srgbClr val="242424"/>
                </a:solidFill>
              </a:rPr>
              <a:t>10:30 AM. Let Views Do Views</a:t>
            </a:r>
            <a:endParaRPr/>
          </a:p>
          <a:p>
            <a:pPr indent="-342900" lvl="0" marL="342900" rtl="0" algn="l">
              <a:spcBef>
                <a:spcPts val="640"/>
              </a:spcBef>
              <a:spcAft>
                <a:spcPts val="0"/>
              </a:spcAft>
              <a:buClr>
                <a:srgbClr val="242424"/>
              </a:buClr>
              <a:buSzPts val="3200"/>
              <a:buChar char="•"/>
            </a:pPr>
            <a:r>
              <a:rPr lang="en-US">
                <a:solidFill>
                  <a:srgbClr val="242424"/>
                </a:solidFill>
              </a:rPr>
              <a:t>11:30 AM. Creating Rich, Responsive UI on mobile &amp; web</a:t>
            </a:r>
            <a:endParaRPr/>
          </a:p>
          <a:p>
            <a:pPr indent="-342900" lvl="0" marL="342900" rtl="0" algn="l">
              <a:spcBef>
                <a:spcPts val="640"/>
              </a:spcBef>
              <a:spcAft>
                <a:spcPts val="0"/>
              </a:spcAft>
              <a:buClr>
                <a:srgbClr val="242424"/>
              </a:buClr>
              <a:buSzPts val="3200"/>
              <a:buChar char="•"/>
            </a:pPr>
            <a:r>
              <a:rPr lang="en-US">
                <a:solidFill>
                  <a:srgbClr val="242424"/>
                </a:solidFill>
              </a:rPr>
              <a:t>12:00 PM. Lunch</a:t>
            </a:r>
            <a:endParaRPr/>
          </a:p>
          <a:p>
            <a:pPr indent="-342900" lvl="0" marL="342900" rtl="0" algn="l">
              <a:spcBef>
                <a:spcPts val="640"/>
              </a:spcBef>
              <a:spcAft>
                <a:spcPts val="0"/>
              </a:spcAft>
              <a:buClr>
                <a:srgbClr val="242424"/>
              </a:buClr>
              <a:buSzPts val="3200"/>
              <a:buChar char="•"/>
            </a:pPr>
            <a:r>
              <a:rPr lang="en-US">
                <a:solidFill>
                  <a:srgbClr val="242424"/>
                </a:solidFill>
              </a:rPr>
              <a:t>02:30 PM. Native intercompatibility</a:t>
            </a:r>
            <a:endParaRPr>
              <a:solidFill>
                <a:srgbClr val="242424"/>
              </a:solidFill>
            </a:endParaRPr>
          </a:p>
          <a:p>
            <a:pPr indent="-342900" lvl="0" marL="342900" rtl="0" algn="l">
              <a:spcBef>
                <a:spcPts val="640"/>
              </a:spcBef>
              <a:spcAft>
                <a:spcPts val="0"/>
              </a:spcAft>
              <a:buClr>
                <a:srgbClr val="242424"/>
              </a:buClr>
              <a:buSzPts val="3200"/>
              <a:buChar char="•"/>
            </a:pPr>
            <a:r>
              <a:rPr lang="en-US">
                <a:solidFill>
                  <a:srgbClr val="242424"/>
                </a:solidFill>
              </a:rPr>
              <a:t>03:30 PM. Working with Uno’s internals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609600" y="219360"/>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242424"/>
                </a:solidFill>
              </a:rPr>
              <a:t>Topics Covered</a:t>
            </a:r>
            <a:endParaRPr b="1">
              <a:solidFill>
                <a:srgbClr val="242424"/>
              </a:solidFill>
              <a:latin typeface="Open Sans"/>
              <a:ea typeface="Open Sans"/>
              <a:cs typeface="Open Sans"/>
              <a:sym typeface="Open Sans"/>
            </a:endParaRPr>
          </a:p>
        </p:txBody>
      </p:sp>
      <p:sp>
        <p:nvSpPr>
          <p:cNvPr id="226" name="Google Shape;226;p30"/>
          <p:cNvSpPr txBox="1"/>
          <p:nvPr>
            <p:ph idx="1" type="body"/>
          </p:nvPr>
        </p:nvSpPr>
        <p:spPr>
          <a:xfrm>
            <a:off x="609600" y="1761065"/>
            <a:ext cx="10972800" cy="43650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42424"/>
              </a:buClr>
              <a:buSzPts val="3200"/>
              <a:buChar char="•"/>
            </a:pPr>
            <a:r>
              <a:rPr lang="en-US">
                <a:solidFill>
                  <a:srgbClr val="242424"/>
                </a:solidFill>
              </a:rPr>
              <a:t>Initial developer setup and getting started</a:t>
            </a:r>
            <a:endParaRPr/>
          </a:p>
          <a:p>
            <a:pPr indent="-342900" lvl="0" marL="342900" rtl="0" algn="l">
              <a:spcBef>
                <a:spcPts val="640"/>
              </a:spcBef>
              <a:spcAft>
                <a:spcPts val="0"/>
              </a:spcAft>
              <a:buClr>
                <a:srgbClr val="242424"/>
              </a:buClr>
              <a:buSzPts val="3200"/>
              <a:buChar char="•"/>
            </a:pPr>
            <a:r>
              <a:rPr lang="en-US">
                <a:solidFill>
                  <a:srgbClr val="242424"/>
                </a:solidFill>
              </a:rPr>
              <a:t>The most productive way to develop an application</a:t>
            </a:r>
            <a:endParaRPr/>
          </a:p>
          <a:p>
            <a:pPr indent="-342900" lvl="0" marL="342900" rtl="0" algn="l">
              <a:spcBef>
                <a:spcPts val="640"/>
              </a:spcBef>
              <a:spcAft>
                <a:spcPts val="0"/>
              </a:spcAft>
              <a:buClr>
                <a:srgbClr val="242424"/>
              </a:buClr>
              <a:buSzPts val="3200"/>
              <a:buChar char="•"/>
            </a:pPr>
            <a:r>
              <a:rPr lang="en-US">
                <a:solidFill>
                  <a:srgbClr val="242424"/>
                </a:solidFill>
              </a:rPr>
              <a:t>Building a iOS, Android and WebAssembly apps with Uno</a:t>
            </a:r>
            <a:endParaRPr/>
          </a:p>
          <a:p>
            <a:pPr indent="-342900" lvl="0" marL="342900" rtl="0" algn="l">
              <a:spcBef>
                <a:spcPts val="640"/>
              </a:spcBef>
              <a:spcAft>
                <a:spcPts val="0"/>
              </a:spcAft>
              <a:buClr>
                <a:srgbClr val="242424"/>
              </a:buClr>
              <a:buSzPts val="3200"/>
              <a:buChar char="•"/>
            </a:pPr>
            <a:r>
              <a:rPr lang="en-US">
                <a:solidFill>
                  <a:srgbClr val="242424"/>
                </a:solidFill>
              </a:rPr>
              <a:t>Building rich, responsive UI on mobile and web</a:t>
            </a:r>
            <a:endParaRPr/>
          </a:p>
          <a:p>
            <a:pPr indent="-342900" lvl="0" marL="342900" rtl="0" algn="l">
              <a:spcBef>
                <a:spcPts val="640"/>
              </a:spcBef>
              <a:spcAft>
                <a:spcPts val="0"/>
              </a:spcAft>
              <a:buClr>
                <a:srgbClr val="242424"/>
              </a:buClr>
              <a:buSzPts val="3200"/>
              <a:buChar char="•"/>
            </a:pPr>
            <a:r>
              <a:rPr lang="en-US">
                <a:solidFill>
                  <a:srgbClr val="242424"/>
                </a:solidFill>
              </a:rPr>
              <a:t>Usage of platform native views and intermixing them</a:t>
            </a:r>
            <a:endParaRPr/>
          </a:p>
          <a:p>
            <a:pPr indent="-342900" lvl="0" marL="342900" rtl="0" algn="l">
              <a:spcBef>
                <a:spcPts val="640"/>
              </a:spcBef>
              <a:spcAft>
                <a:spcPts val="0"/>
              </a:spcAft>
              <a:buClr>
                <a:srgbClr val="242424"/>
              </a:buClr>
              <a:buSzPts val="3200"/>
              <a:buChar char="•"/>
            </a:pPr>
            <a:r>
              <a:rPr lang="en-US">
                <a:solidFill>
                  <a:srgbClr val="242424"/>
                </a:solidFill>
              </a:rPr>
              <a:t>How Uno works under the hood</a:t>
            </a:r>
            <a:endParaRPr/>
          </a:p>
          <a:p>
            <a:pPr indent="-342900" lvl="0" marL="342900" rtl="0" algn="l">
              <a:spcBef>
                <a:spcPts val="640"/>
              </a:spcBef>
              <a:spcAft>
                <a:spcPts val="0"/>
              </a:spcAft>
              <a:buClr>
                <a:srgbClr val="242424"/>
              </a:buClr>
              <a:buSzPts val="3200"/>
              <a:buChar char="•"/>
            </a:pPr>
            <a:r>
              <a:rPr lang="en-US">
                <a:solidFill>
                  <a:srgbClr val="242424"/>
                </a:solidFill>
              </a:rPr>
              <a:t>How to extend Uno and monkey patch Uno’s internals</a:t>
            </a:r>
            <a:endParaRPr/>
          </a:p>
          <a:p>
            <a:pPr indent="-139700" lvl="0" marL="342900" rtl="0" algn="l">
              <a:spcBef>
                <a:spcPts val="640"/>
              </a:spcBef>
              <a:spcAft>
                <a:spcPts val="0"/>
              </a:spcAft>
              <a:buClr>
                <a:schemeClr val="dk1"/>
              </a:buClr>
              <a:buSzPts val="3200"/>
              <a:buNone/>
            </a:pPr>
            <a:r>
              <a:t/>
            </a:r>
            <a:endParaRPr>
              <a:solidFill>
                <a:srgbClr val="242424"/>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