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85054-FED0-4BA7-94FC-AD1BD41782F1}">
  <a:tblStyle styleId="{BC185054-FED0-4BA7-94FC-AD1BD4178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github/unpackAI/BL101/blob/main/course_notebooks/Week_1_Hello_Blockchain/mentors/additional-resources_Intro-Week.ipynb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github/unpackAI/BL101/blob/main/course_notebooks/Week_1_Hello_Blockchain/mentors/additional-resources_Intro-Week.ipynb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7eab4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7eab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395c193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395c193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395c193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395c193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94dec8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94dec8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Jupyter Notebook on Github 👉🏻 click on Colab Badge (or: </a:t>
            </a:r>
            <a:r>
              <a:rPr lang="en" sz="600" u="sng">
                <a:solidFill>
                  <a:schemeClr val="hlink"/>
                </a:solidFill>
                <a:hlinkClick r:id="rId2"/>
              </a:rPr>
              <a:t>https://colab.research.google.com/github/unpackAI/BL101/blob/main/course_notebooks/Week_1_Hello_Blockchain/mentors/additional-resources_Intro-Week.ipynb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code shows sample algorithm of mining blocks for bitcoins -&gt; you can show how the mining success depends on the “leading zeros” for the hash.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95c193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95c193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95c193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95c193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95c193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395c193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95c193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395c193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95c193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395c193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Jupyter Notebook on Github </a:t>
            </a:r>
            <a:r>
              <a:rPr lang="en"/>
              <a:t>👉🏻 click on Colab Badge (or: </a:t>
            </a:r>
            <a:r>
              <a:rPr lang="en" sz="600" u="sng">
                <a:solidFill>
                  <a:schemeClr val="hlink"/>
                </a:solidFill>
                <a:hlinkClick r:id="rId2"/>
              </a:rPr>
              <a:t>https://colab.research.google.com/github/unpackAI/BL101/blob/main/course_notebooks/Week_1_Hello_Blockchain/mentors/additional-resources_Intro-Week.ipynb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to chapter HASHING in notebook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setup of libraries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go thru the 6 requirements of hash algorithms and show it with running the cells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dfb11829d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dfb11829d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“Any hashing algorithms should have a few useful characteristics.”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i="1" lang="en"/>
              <a:t>“The Avalanche Effect means that a tiny little change in the input value should result in a completely different hash value”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One example here: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95c193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395c193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fb11829d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dfb11829d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7550" y="4781620"/>
            <a:ext cx="840950" cy="275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intelegraph.com/news/china-s-share-in-bitcoin-transactions-declined-80-post-crackdown-pboc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x9J0NdV0u9k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github/unpackAI/BL101/blob/main/course_notebooks/Week_1_Hello_Blockchain/mentors/additional-resources_Intro-Week.ipynb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github/unpackAI/BL101/blob/main/course_notebooks/Week_1_Hello_Blockchain/mentors/additional-resources_Intro-Week.ipynb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K8kua5B5K3I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</a:t>
            </a:r>
            <a:r>
              <a:rPr lang="en" sz="2200"/>
              <a:t> Week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Blockchain Intuition 🤷🏽‍♀️👩‍🦯</a:t>
            </a:r>
            <a:endParaRPr i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435725" y="134500"/>
            <a:ext cx="4608900" cy="883500"/>
          </a:xfrm>
          <a:prstGeom prst="rect">
            <a:avLst/>
          </a:prstGeom>
          <a:solidFill>
            <a:srgbClr val="FF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Crypto Ban in China</a:t>
            </a:r>
            <a:r>
              <a:rPr lang="en" sz="2600"/>
              <a:t> </a:t>
            </a:r>
            <a:r>
              <a:rPr lang="en" sz="2600"/>
              <a:t>🇨🇳👮🏼‍♀️✋🏻🏔⛏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12" name="Google Shape;212;p22"/>
          <p:cNvSpPr txBox="1"/>
          <p:nvPr>
            <p:ph type="title"/>
          </p:nvPr>
        </p:nvSpPr>
        <p:spPr>
          <a:xfrm>
            <a:off x="1137325" y="3136275"/>
            <a:ext cx="77928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China's share in Bitcoin transactions declined 80% post crackdown</a:t>
            </a:r>
            <a:r>
              <a:rPr lang="en" sz="2000"/>
              <a:t>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Food Delivery = environmentally unfriendly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</a:t>
            </a:r>
            <a:endParaRPr sz="2000"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4" name="Google Shape;214;p22"/>
          <p:cNvGrpSpPr/>
          <p:nvPr/>
        </p:nvGrpSpPr>
        <p:grpSpPr>
          <a:xfrm>
            <a:off x="2830100" y="1253475"/>
            <a:ext cx="3707250" cy="1882800"/>
            <a:chOff x="2830100" y="1253475"/>
            <a:chExt cx="3707250" cy="1882800"/>
          </a:xfrm>
        </p:grpSpPr>
        <p:grpSp>
          <p:nvGrpSpPr>
            <p:cNvPr id="215" name="Google Shape;215;p22"/>
            <p:cNvGrpSpPr/>
            <p:nvPr/>
          </p:nvGrpSpPr>
          <p:grpSpPr>
            <a:xfrm>
              <a:off x="2830100" y="1253475"/>
              <a:ext cx="3707250" cy="1882800"/>
              <a:chOff x="1671600" y="1700200"/>
              <a:chExt cx="3707250" cy="1882800"/>
            </a:xfrm>
          </p:grpSpPr>
          <p:grpSp>
            <p:nvGrpSpPr>
              <p:cNvPr id="216" name="Google Shape;216;p22"/>
              <p:cNvGrpSpPr/>
              <p:nvPr/>
            </p:nvGrpSpPr>
            <p:grpSpPr>
              <a:xfrm>
                <a:off x="1671600" y="1782950"/>
                <a:ext cx="3707250" cy="1800050"/>
                <a:chOff x="2813550" y="1137500"/>
                <a:chExt cx="3707250" cy="1800050"/>
              </a:xfrm>
            </p:grpSpPr>
            <p:pic>
              <p:nvPicPr>
                <p:cNvPr id="217" name="Google Shape;217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813550" y="1137500"/>
                  <a:ext cx="3707250" cy="1476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8" name="Google Shape;218;p22"/>
                <p:cNvSpPr txBox="1"/>
                <p:nvPr/>
              </p:nvSpPr>
              <p:spPr>
                <a:xfrm>
                  <a:off x="2813700" y="2652550"/>
                  <a:ext cx="3707100" cy="28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(</a:t>
                  </a:r>
                  <a:r>
                    <a:rPr lang="en" sz="10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Source: Statista)</a:t>
                  </a:r>
                  <a:endParaRPr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19" name="Google Shape;219;p22"/>
              <p:cNvSpPr txBox="1"/>
              <p:nvPr/>
            </p:nvSpPr>
            <p:spPr>
              <a:xfrm>
                <a:off x="3955500" y="1700200"/>
                <a:ext cx="457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💥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220" name="Google Shape;220;p22"/>
            <p:cNvCxnSpPr/>
            <p:nvPr/>
          </p:nvCxnSpPr>
          <p:spPr>
            <a:xfrm>
              <a:off x="5502950" y="1621925"/>
              <a:ext cx="306000" cy="48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521325" y="101325"/>
            <a:ext cx="842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Inside the Largest Bitcoin Mine in U.S.</a:t>
            </a:r>
            <a:r>
              <a:rPr lang="en" sz="2600"/>
              <a:t> (2021)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251075" y="4775625"/>
            <a:ext cx="70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/>
              <a:t>https://www.youtube.com/watch?v=x9J0NdV0u9k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28" name="Google Shape;228;p23"/>
          <p:cNvSpPr txBox="1"/>
          <p:nvPr/>
        </p:nvSpPr>
        <p:spPr>
          <a:xfrm>
            <a:off x="49650" y="1895000"/>
            <a:ext cx="25653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🌏 Rockdale, Texas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🇺🇸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📆 2021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💰 60 Mio$ Revenue / Month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⚡️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750 Megawatts Capacity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🍰 ca. 0.8% of all BTC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👷‍♀️ 120 Employees (three 8h-shifts per day)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tcoin hit 1 trillion market cap this year. This has inspired some bitcoin operations to expand. The ban on mining in China has caused a mass exodus, and some mining operations are moving their facilities to the United States. We go to Rockland, Texas to a look inside the largest bitcoin mine in North America. Operated by Whinstone U.S., is this large mine one of the first of many?&#10;&#10;Still haven’t subscribed to WIRED on YouTube? ►► http://wrd.cm/15fP7B7  &#10;Listen to the Get WIRED podcast  ►► https://link.chtbl.com/wired-ytc-desc &#10;Want more WIRED? Get the magazine ►► https://subscribe.wired.com/subscribe/splits/wired/WIR_YouTube?source=EDT_WIR_YouTube_0_Video_Description_ZZ &#10; &#10;Follow WIRED: &#10; &#10;Instagram ►►https://instagram.com/wired &#10;Twitter ►►http://www.twitter.com/wired &#10;Facebook ►►https://www.facebook.com/wired &#10; &#10;Get more incredible stories on science and tech with our daily newsletter: https://wrd.cm/DailyYT &#10; &#10;Also, check out the free WIRED channel on Roku, Apple TV, Amazon Fire TV, and Android TV.  &#10; &#10;ABOUT WIRED &#10;WIRED is where tomorrow is realized. Through thought-provoking stories and videos, WIRED explores the future of business, innovation, and culture." id="229" name="Google Shape;229;p23" title="Inside the Largest Bitcoin Mine in The U.S. | WI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600" y="7897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Live Coding 👨‍💻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Mining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5" name="Google Shape;235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299" y="4287874"/>
            <a:ext cx="1108950" cy="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200" y="2094000"/>
            <a:ext cx="2478501" cy="1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Blockchain Intuition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Hashing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🔢🧮🤯</a:t>
            </a:r>
            <a:endParaRPr i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96700" y="159250"/>
            <a:ext cx="842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Good News First 🥳🎊🎉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034400" y="759138"/>
            <a:ext cx="76863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math needed for understanding blockchain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1 “math-like” concept: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Hashing</a:t>
            </a:r>
            <a:r>
              <a:rPr lang="en" sz="1800"/>
              <a:t>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But we don’t need to understand the algorithm behind, </a:t>
            </a:r>
            <a:br>
              <a:rPr i="1" lang="en" sz="1800"/>
            </a:br>
            <a:r>
              <a:rPr i="1" lang="en" sz="1800"/>
              <a:t>just get a general intuition …</a:t>
            </a:r>
            <a:r>
              <a:rPr lang="en" sz="1800"/>
              <a:t> </a:t>
            </a:r>
            <a:endParaRPr sz="18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00" y="1266275"/>
            <a:ext cx="2000975" cy="1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597150" y="0"/>
            <a:ext cx="842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Hashes are like fingerprints </a:t>
            </a:r>
            <a:r>
              <a:rPr lang="en" sz="1800"/>
              <a:t>🤞🏻</a:t>
            </a:r>
            <a:r>
              <a:rPr lang="en" sz="2600"/>
              <a:t> for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750" y="2160000"/>
            <a:ext cx="2503925" cy="15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290925" y="765550"/>
            <a:ext cx="7853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👱🏼 has a 🤞🏻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🤞🏻 </a:t>
            </a:r>
            <a:r>
              <a:rPr lang="en" sz="1800"/>
              <a:t>don’t</a:t>
            </a:r>
            <a:r>
              <a:rPr lang="en" sz="1800"/>
              <a:t> change over time (🤞🏻👶 = 🤞🏻👨‍🦳)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very very few </a:t>
            </a:r>
            <a:r>
              <a:rPr lang="en" sz="1800"/>
              <a:t>👩🏽‍🦰👨‍🦲👵🏻</a:t>
            </a:r>
            <a:r>
              <a:rPr lang="en" sz="1800"/>
              <a:t> have same 🤞🏻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wouldn’t it be cool if we had the same for data?</a:t>
            </a:r>
            <a:r>
              <a:rPr lang="en" sz="1800"/>
              <a:t> 🧐 </a:t>
            </a:r>
            <a:endParaRPr sz="18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290925" y="3952900"/>
            <a:ext cx="8361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… as you might guess 🤓, we have:</a:t>
            </a:r>
            <a:r>
              <a:rPr lang="en" sz="1800"/>
              <a:t> 🕺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sha256: Bitcoin network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sha3 (kecca256): Ethereum network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597150" y="0"/>
            <a:ext cx="842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Think about Passwords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290900" y="600025"/>
            <a:ext cx="78531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stores:</a:t>
            </a:r>
            <a:endParaRPr sz="1400"/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2193750" y="120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{BC185054-FED0-4BA7-94FC-AD1BD41782F1}</a:tableStyleId>
              </a:tblPr>
              <a:tblGrid>
                <a:gridCol w="518825"/>
                <a:gridCol w="1313250"/>
                <a:gridCol w="1147750"/>
                <a:gridCol w="321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user_name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salt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🧑🏼‍🦰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jane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c674dh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f56086b5cf01f8aaeb80d573f7d6f852d53eabdae5bed449f371fa99a5f59798</a:t>
                      </a:r>
                      <a:endParaRPr sz="7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👨‍🦳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xg8923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c0ad5411b19cfcba9d674d21411a970159f6ae4e180831ddd6a91797be547752</a:t>
                      </a:r>
                      <a:endParaRPr sz="7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 sz="7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17"/>
          <p:cNvSpPr txBox="1"/>
          <p:nvPr/>
        </p:nvSpPr>
        <p:spPr>
          <a:xfrm>
            <a:off x="1456425" y="3003875"/>
            <a:ext cx="701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Login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👨‍🦳 types: “john” &amp; “1234” 👨‍💻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Server: </a:t>
            </a:r>
            <a:r>
              <a:rPr i="1" lang="en" sz="1200">
                <a:solidFill>
                  <a:schemeClr val="lt1"/>
                </a:solidFill>
              </a:rPr>
              <a:t>hash(</a:t>
            </a:r>
            <a:r>
              <a:rPr lang="en">
                <a:solidFill>
                  <a:schemeClr val="lt1"/>
                </a:solidFill>
              </a:rPr>
              <a:t>“1234”+xg8923</a:t>
            </a:r>
            <a:r>
              <a:rPr lang="en" sz="1200">
                <a:solidFill>
                  <a:schemeClr val="lt1"/>
                </a:solidFill>
              </a:rPr>
              <a:t>)</a:t>
            </a:r>
            <a:r>
              <a:rPr lang="en">
                <a:solidFill>
                  <a:schemeClr val="lt1"/>
                </a:solidFill>
              </a:rPr>
              <a:t> = </a:t>
            </a:r>
            <a:r>
              <a:rPr lang="en" sz="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c0ad5411b19cfcba9d674d21411a970159f6ae4e180831ddd6a91797be547752 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If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True</a:t>
            </a:r>
            <a:r>
              <a:rPr lang="en">
                <a:solidFill>
                  <a:schemeClr val="lt1"/>
                </a:solidFill>
              </a:rPr>
              <a:t>: let 👨‍🦳 in. Otherwise: </a:t>
            </a:r>
            <a:r>
              <a:rPr i="1" lang="en" sz="1100">
                <a:solidFill>
                  <a:schemeClr val="lt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“Sorry 👨‍🦳, your password is wrong.”</a:t>
            </a:r>
            <a:endParaRPr i="1" sz="1100">
              <a:solidFill>
                <a:schemeClr val="lt1"/>
              </a:solidFill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456425" y="4289925"/>
            <a:ext cx="7091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… and in case of Database Hack 🦹🏼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passwords were stolen </a:t>
            </a:r>
            <a:r>
              <a:rPr lang="en">
                <a:solidFill>
                  <a:schemeClr val="lt1"/>
                </a:solidFill>
              </a:rPr>
              <a:t>💪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39984">
            <a:off x="7633739" y="113454"/>
            <a:ext cx="1677169" cy="149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Live Coding 👨‍💻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Hashing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4" name="Google Shape;17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299" y="4287874"/>
            <a:ext cx="1108950" cy="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200" y="2094000"/>
            <a:ext cx="2478501" cy="1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308188" y="101325"/>
            <a:ext cx="7038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 Requirements for Hash Algorithms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50" y="4014625"/>
            <a:ext cx="1731150" cy="7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726425" y="841713"/>
            <a:ext cx="252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One-Way 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968500" y="841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Deterministic 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070925" y="2073025"/>
            <a:ext cx="32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Fast Computation 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118638" y="3522025"/>
            <a:ext cx="35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Avalanche Effect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176275" y="2073013"/>
            <a:ext cx="47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Always same output format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344" y="1334331"/>
            <a:ext cx="3639502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759" y="1294950"/>
            <a:ext cx="3303816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444" y="2571738"/>
            <a:ext cx="3227601" cy="7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4323878" y="3522025"/>
            <a:ext cx="443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Must withstand collision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🚗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💥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🚙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352625" y="2507325"/>
            <a:ext cx="3000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Current Bitcoin Global Hashrate</a:t>
            </a:r>
            <a:endParaRPr sz="8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197.83 ExaHash/sec</a:t>
            </a:r>
            <a:endParaRPr sz="8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( ≈ 200,000,000,000,000,000,000 Hash / sec)</a:t>
            </a:r>
            <a:endParaRPr sz="8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Blockchain Intuition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Mining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⛰⛏</a:t>
            </a:r>
            <a:endParaRPr i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521325" y="101325"/>
            <a:ext cx="842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Inside a secret Chinese Bitcoin Mine (2014)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1251075" y="4775625"/>
            <a:ext cx="70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https://www.youtube.com/watch?v=K8kua5B5K3I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descr="In 2014, before Ethereum and altcoin mania, before ICOs and concerns about Tether and Facebook's Libra, Motherboard gained access to a massive and secretive Bitcoin mine housed within a repurposed factory in the Liaoning Province in rural northeast China. &#10;&#10;This is the infrastructure that keeps the digital currency’s decentralized network up and running, and its operators were profiting big time. &#10;&#10;The mine we visited was just one of six sites owned by a secretive group of four people, part of a colossal mining operation that, as of our visit, cumulatively generated 4,050 bitcoins a month, equivalent to a monthly gross of $1.5 million as of 2015. Since then, the cryptocurrency mining world has become even more extreme.&#10;&#10;Subscribe to MOTHERBOARD: http://bit.ly/Subscribe-To-MOTHERBOARD&#10;&#10;Follow MOTHERBOARD&#10;Facebook: http://www.facebook.com/motherboardtv&#10;Twitter: http://twitter.com/motherboard&#10;Tumblr: http://motherboardtv.tumblr.com/&#10;Instagram: http://instagram.com/motherboardtv&#10;More videos from the VICE network: https://www.fb.com/vicevideos" id="205" name="Google Shape;205;p21" title="Inside a Secret Chinese Bitcoin Mi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750" y="8063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49650" y="1895000"/>
            <a:ext cx="25653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🌏 Changcheng, Dalian 🇨🇳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📆 Oct 2014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💰 4k BTC (1.5 Mio$) / Month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🍰 ca. 3% of all  BTC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