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66" r:id="rId3"/>
    <p:sldId id="265" r:id="rId4"/>
    <p:sldId id="267" r:id="rId5"/>
    <p:sldId id="268"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720" y="4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12/10/2023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12/10/2023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12/10/2023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12/10/2023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12/10/2023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12/10/2023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12/10/2023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12/10/2023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12/10/2023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12/10/2023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12/10/2023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12/10/2023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52" y="3645024"/>
            <a:ext cx="8701608" cy="1559381"/>
          </a:xfrm>
        </p:spPr>
        <p:txBody>
          <a:bodyPr/>
          <a:lstStyle/>
          <a:p>
            <a:r>
              <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Agricultural Automated Irrigation System</a:t>
            </a: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Rectangle 3">
            <a:extLst>
              <a:ext uri="{FF2B5EF4-FFF2-40B4-BE49-F238E27FC236}">
                <a16:creationId xmlns:a16="http://schemas.microsoft.com/office/drawing/2014/main" id="{D7D6499B-8504-E968-CBF4-88CC8EDF83A6}"/>
              </a:ext>
            </a:extLst>
          </p:cNvPr>
          <p:cNvSpPr/>
          <p:nvPr/>
        </p:nvSpPr>
        <p:spPr>
          <a:xfrm>
            <a:off x="0" y="5731328"/>
            <a:ext cx="12192000" cy="1143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 One line logomark and wordmark">
            <a:extLst>
              <a:ext uri="{FF2B5EF4-FFF2-40B4-BE49-F238E27FC236}">
                <a16:creationId xmlns:a16="http://schemas.microsoft.com/office/drawing/2014/main" id="{BF77EB88-6606-1B4E-42A0-20D84EABD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5793965"/>
            <a:ext cx="6480720" cy="98506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0" y="6539502"/>
            <a:ext cx="3168352" cy="334826"/>
          </a:xfrm>
        </p:spPr>
        <p:txBody>
          <a:bodyPr>
            <a:noAutofit/>
          </a:bodyPr>
          <a:lstStyle/>
          <a:p>
            <a:r>
              <a:rPr lang="en-IN" sz="2200" dirty="0">
                <a:solidFill>
                  <a:schemeClr val="bg1"/>
                </a:solidFill>
                <a:latin typeface="+mn-lt"/>
              </a:rPr>
              <a:t>-Unmesh Phaterpekar</a:t>
            </a:r>
            <a:endParaRPr sz="2200" dirty="0">
              <a:solidFill>
                <a:schemeClr val="bg1"/>
              </a:solidFill>
              <a:latin typeface="+mn-lt"/>
            </a:endParaRPr>
          </a:p>
        </p:txBody>
      </p:sp>
      <p:sp>
        <p:nvSpPr>
          <p:cNvPr id="5" name="Subtitle 2">
            <a:extLst>
              <a:ext uri="{FF2B5EF4-FFF2-40B4-BE49-F238E27FC236}">
                <a16:creationId xmlns:a16="http://schemas.microsoft.com/office/drawing/2014/main" id="{CFEA2CCC-329F-B228-7E5F-F605C4A0A919}"/>
              </a:ext>
            </a:extLst>
          </p:cNvPr>
          <p:cNvSpPr txBox="1">
            <a:spLocks/>
          </p:cNvSpPr>
          <p:nvPr/>
        </p:nvSpPr>
        <p:spPr bwMode="white">
          <a:xfrm>
            <a:off x="11871176" y="6539502"/>
            <a:ext cx="288032" cy="33482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r>
              <a:rPr lang="en-IN" sz="2200" dirty="0">
                <a:solidFill>
                  <a:schemeClr val="bg1"/>
                </a:solidFill>
                <a:latin typeface="+mn-lt"/>
              </a:rPr>
              <a:t>1</a:t>
            </a:r>
          </a:p>
        </p:txBody>
      </p:sp>
    </p:spTree>
    <p:extLst>
      <p:ext uri="{BB962C8B-B14F-4D97-AF65-F5344CB8AC3E}">
        <p14:creationId xmlns:p14="http://schemas.microsoft.com/office/powerpoint/2010/main" val="24245383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17BE06C-DF1C-133C-B674-A593BF4C5017}"/>
              </a:ext>
            </a:extLst>
          </p:cNvPr>
          <p:cNvSpPr/>
          <p:nvPr/>
        </p:nvSpPr>
        <p:spPr>
          <a:xfrm>
            <a:off x="0" y="5731328"/>
            <a:ext cx="12192000" cy="1143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descr=" One line logomark and wordmark">
            <a:extLst>
              <a:ext uri="{FF2B5EF4-FFF2-40B4-BE49-F238E27FC236}">
                <a16:creationId xmlns:a16="http://schemas.microsoft.com/office/drawing/2014/main" id="{48B362FE-7F18-B4EE-0D0D-034E562C7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5793965"/>
            <a:ext cx="6480720" cy="98506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6B4D88D-CAEC-66DC-8044-80071E0D1355}"/>
              </a:ext>
            </a:extLst>
          </p:cNvPr>
          <p:cNvSpPr txBox="1"/>
          <p:nvPr/>
        </p:nvSpPr>
        <p:spPr>
          <a:xfrm>
            <a:off x="5384921" y="126634"/>
            <a:ext cx="1998222" cy="584775"/>
          </a:xfrm>
          <a:prstGeom prst="rect">
            <a:avLst/>
          </a:prstGeom>
          <a:noFill/>
        </p:spPr>
        <p:txBody>
          <a:bodyPr wrap="square" rtlCol="0">
            <a:spAutoFit/>
          </a:bodyPr>
          <a:lstStyle/>
          <a:p>
            <a:r>
              <a:rPr lang="en-IN" sz="3200" dirty="0"/>
              <a:t>Overview</a:t>
            </a:r>
          </a:p>
        </p:txBody>
      </p:sp>
      <p:sp>
        <p:nvSpPr>
          <p:cNvPr id="10" name="TextBox 9">
            <a:extLst>
              <a:ext uri="{FF2B5EF4-FFF2-40B4-BE49-F238E27FC236}">
                <a16:creationId xmlns:a16="http://schemas.microsoft.com/office/drawing/2014/main" id="{EBE06FBE-D210-6A01-A250-1E5DE44D1E96}"/>
              </a:ext>
            </a:extLst>
          </p:cNvPr>
          <p:cNvSpPr txBox="1"/>
          <p:nvPr/>
        </p:nvSpPr>
        <p:spPr>
          <a:xfrm>
            <a:off x="479376" y="526468"/>
            <a:ext cx="5616624" cy="4832092"/>
          </a:xfrm>
          <a:prstGeom prst="rect">
            <a:avLst/>
          </a:prstGeom>
          <a:noFill/>
        </p:spPr>
        <p:txBody>
          <a:bodyPr wrap="square" rtlCol="0">
            <a:spAutoFit/>
          </a:bodyPr>
          <a:lstStyle/>
          <a:p>
            <a:br>
              <a:rPr lang="en-US" sz="2800" dirty="0"/>
            </a:br>
            <a:r>
              <a:rPr lang="en-US" sz="2800" b="0" i="0" dirty="0">
                <a:solidFill>
                  <a:srgbClr val="D1D5DB"/>
                </a:solidFill>
                <a:effectLst/>
                <a:latin typeface="Söhne"/>
              </a:rPr>
              <a:t>The primary goal of the project is to implement automated irrigation systems that detect soil moisture content and determine if sufficient water is present for optimal plant growth, or if external watering is necessary. Additionally, the detection of nutrient content, including nitrogen, phosphorus, and potassium, plays a significant role.</a:t>
            </a:r>
            <a:endParaRPr lang="en-IN" sz="2800" dirty="0"/>
          </a:p>
        </p:txBody>
      </p:sp>
      <p:pic>
        <p:nvPicPr>
          <p:cNvPr id="3075" name="Picture 3">
            <a:extLst>
              <a:ext uri="{FF2B5EF4-FFF2-40B4-BE49-F238E27FC236}">
                <a16:creationId xmlns:a16="http://schemas.microsoft.com/office/drawing/2014/main" id="{69CA14E1-22B2-C930-C519-83843AEB7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032" y="922691"/>
            <a:ext cx="5328592" cy="4713343"/>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a:extLst>
              <a:ext uri="{FF2B5EF4-FFF2-40B4-BE49-F238E27FC236}">
                <a16:creationId xmlns:a16="http://schemas.microsoft.com/office/drawing/2014/main" id="{DE22F1AB-86D8-F333-EA0A-89958CD548DB}"/>
              </a:ext>
            </a:extLst>
          </p:cNvPr>
          <p:cNvSpPr txBox="1">
            <a:spLocks/>
          </p:cNvSpPr>
          <p:nvPr/>
        </p:nvSpPr>
        <p:spPr>
          <a:xfrm>
            <a:off x="0" y="6539502"/>
            <a:ext cx="3168352" cy="334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IN" sz="2200" dirty="0">
                <a:solidFill>
                  <a:schemeClr val="bg1"/>
                </a:solidFill>
              </a:rPr>
              <a:t>-Unmesh Phaterpekar</a:t>
            </a:r>
          </a:p>
        </p:txBody>
      </p:sp>
      <p:sp>
        <p:nvSpPr>
          <p:cNvPr id="12" name="Subtitle 2">
            <a:extLst>
              <a:ext uri="{FF2B5EF4-FFF2-40B4-BE49-F238E27FC236}">
                <a16:creationId xmlns:a16="http://schemas.microsoft.com/office/drawing/2014/main" id="{321884A9-5E68-BC74-C99F-BDCEE3636554}"/>
              </a:ext>
            </a:extLst>
          </p:cNvPr>
          <p:cNvSpPr txBox="1">
            <a:spLocks/>
          </p:cNvSpPr>
          <p:nvPr/>
        </p:nvSpPr>
        <p:spPr bwMode="white">
          <a:xfrm>
            <a:off x="11871176" y="6539502"/>
            <a:ext cx="288032" cy="33482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r>
              <a:rPr lang="en-IN" sz="2200" dirty="0">
                <a:solidFill>
                  <a:schemeClr val="bg1"/>
                </a:solidFill>
                <a:latin typeface="+mn-lt"/>
              </a:rPr>
              <a:t>2</a:t>
            </a:r>
          </a:p>
        </p:txBody>
      </p:sp>
    </p:spTree>
    <p:extLst>
      <p:ext uri="{BB962C8B-B14F-4D97-AF65-F5344CB8AC3E}">
        <p14:creationId xmlns:p14="http://schemas.microsoft.com/office/powerpoint/2010/main" val="211619016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D69621-441E-9B95-1E94-5749E36359A3}"/>
              </a:ext>
            </a:extLst>
          </p:cNvPr>
          <p:cNvSpPr/>
          <p:nvPr/>
        </p:nvSpPr>
        <p:spPr>
          <a:xfrm>
            <a:off x="0" y="5731328"/>
            <a:ext cx="12192000" cy="1143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descr=" One line logomark and wordmark">
            <a:extLst>
              <a:ext uri="{FF2B5EF4-FFF2-40B4-BE49-F238E27FC236}">
                <a16:creationId xmlns:a16="http://schemas.microsoft.com/office/drawing/2014/main" id="{2007DB53-F069-5A74-8419-2DD1B0F02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5793965"/>
            <a:ext cx="6480720" cy="9850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E888C3-A175-95F9-A262-4A2C5F90A939}"/>
              </a:ext>
            </a:extLst>
          </p:cNvPr>
          <p:cNvSpPr txBox="1"/>
          <p:nvPr/>
        </p:nvSpPr>
        <p:spPr>
          <a:xfrm>
            <a:off x="4151784" y="78966"/>
            <a:ext cx="4320480" cy="584775"/>
          </a:xfrm>
          <a:prstGeom prst="rect">
            <a:avLst/>
          </a:prstGeom>
          <a:noFill/>
        </p:spPr>
        <p:txBody>
          <a:bodyPr wrap="square" rtlCol="0">
            <a:spAutoFit/>
          </a:bodyPr>
          <a:lstStyle/>
          <a:p>
            <a:r>
              <a:rPr lang="en-IN" sz="3200" dirty="0"/>
              <a:t>Hardware Components </a:t>
            </a:r>
          </a:p>
        </p:txBody>
      </p:sp>
      <p:pic>
        <p:nvPicPr>
          <p:cNvPr id="2050" name="Picture 2">
            <a:extLst>
              <a:ext uri="{FF2B5EF4-FFF2-40B4-BE49-F238E27FC236}">
                <a16:creationId xmlns:a16="http://schemas.microsoft.com/office/drawing/2014/main" id="{DF184ADF-FEF6-9A1B-F9E9-BB39F27EF5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368" y="846125"/>
            <a:ext cx="1997397" cy="19973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71D87EC-2928-7C17-A1A8-B502458372A7}"/>
              </a:ext>
            </a:extLst>
          </p:cNvPr>
          <p:cNvSpPr txBox="1"/>
          <p:nvPr/>
        </p:nvSpPr>
        <p:spPr>
          <a:xfrm>
            <a:off x="500192" y="2843522"/>
            <a:ext cx="2076830" cy="369332"/>
          </a:xfrm>
          <a:prstGeom prst="rect">
            <a:avLst/>
          </a:prstGeom>
          <a:noFill/>
        </p:spPr>
        <p:txBody>
          <a:bodyPr wrap="square" rtlCol="0">
            <a:spAutoFit/>
          </a:bodyPr>
          <a:lstStyle/>
          <a:p>
            <a:r>
              <a:rPr lang="en-IN" dirty="0"/>
              <a:t>Water Level Sensor</a:t>
            </a:r>
          </a:p>
        </p:txBody>
      </p:sp>
      <p:pic>
        <p:nvPicPr>
          <p:cNvPr id="2052" name="Picture 4">
            <a:extLst>
              <a:ext uri="{FF2B5EF4-FFF2-40B4-BE49-F238E27FC236}">
                <a16:creationId xmlns:a16="http://schemas.microsoft.com/office/drawing/2014/main" id="{AB0A5ACE-FD15-2608-A48A-EEC718FDF2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027" y="243573"/>
            <a:ext cx="2985445" cy="29854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793A20E-5953-B66E-0A47-8E7E6799B923}"/>
              </a:ext>
            </a:extLst>
          </p:cNvPr>
          <p:cNvSpPr txBox="1"/>
          <p:nvPr/>
        </p:nvSpPr>
        <p:spPr>
          <a:xfrm>
            <a:off x="3725584" y="2843522"/>
            <a:ext cx="1512168" cy="369332"/>
          </a:xfrm>
          <a:prstGeom prst="rect">
            <a:avLst/>
          </a:prstGeom>
          <a:noFill/>
        </p:spPr>
        <p:txBody>
          <a:bodyPr wrap="square" rtlCol="0">
            <a:spAutoFit/>
          </a:bodyPr>
          <a:lstStyle/>
          <a:p>
            <a:r>
              <a:rPr lang="en-IN" dirty="0"/>
              <a:t>STM32F411xE </a:t>
            </a:r>
          </a:p>
        </p:txBody>
      </p:sp>
      <p:pic>
        <p:nvPicPr>
          <p:cNvPr id="2054" name="Picture 6">
            <a:extLst>
              <a:ext uri="{FF2B5EF4-FFF2-40B4-BE49-F238E27FC236}">
                <a16:creationId xmlns:a16="http://schemas.microsoft.com/office/drawing/2014/main" id="{A4FD3F6F-A73F-862C-CF95-8B1CCC2624C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4521" y="846125"/>
            <a:ext cx="1837430" cy="18374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8569D37-A44B-4AE7-14D0-DBFC4F5A27EB}"/>
              </a:ext>
            </a:extLst>
          </p:cNvPr>
          <p:cNvSpPr txBox="1"/>
          <p:nvPr/>
        </p:nvSpPr>
        <p:spPr>
          <a:xfrm>
            <a:off x="6839783" y="2683555"/>
            <a:ext cx="1512168" cy="369332"/>
          </a:xfrm>
          <a:prstGeom prst="rect">
            <a:avLst/>
          </a:prstGeom>
          <a:noFill/>
        </p:spPr>
        <p:txBody>
          <a:bodyPr wrap="square" rtlCol="0">
            <a:spAutoFit/>
          </a:bodyPr>
          <a:lstStyle/>
          <a:p>
            <a:r>
              <a:rPr lang="en-IN" dirty="0"/>
              <a:t>5V Dc Relay </a:t>
            </a:r>
          </a:p>
        </p:txBody>
      </p:sp>
      <p:pic>
        <p:nvPicPr>
          <p:cNvPr id="2056" name="Picture 8">
            <a:extLst>
              <a:ext uri="{FF2B5EF4-FFF2-40B4-BE49-F238E27FC236}">
                <a16:creationId xmlns:a16="http://schemas.microsoft.com/office/drawing/2014/main" id="{73EFC01A-6F3D-514B-7247-3021161B44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870" y="3006080"/>
            <a:ext cx="2913810" cy="25040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7FE0B20-A0AA-AC56-59F7-E001338415E6}"/>
              </a:ext>
            </a:extLst>
          </p:cNvPr>
          <p:cNvSpPr txBox="1"/>
          <p:nvPr/>
        </p:nvSpPr>
        <p:spPr>
          <a:xfrm>
            <a:off x="528674" y="5025585"/>
            <a:ext cx="1754783" cy="369332"/>
          </a:xfrm>
          <a:prstGeom prst="rect">
            <a:avLst/>
          </a:prstGeom>
          <a:noFill/>
        </p:spPr>
        <p:txBody>
          <a:bodyPr wrap="square" rtlCol="0">
            <a:spAutoFit/>
          </a:bodyPr>
          <a:lstStyle/>
          <a:p>
            <a:r>
              <a:rPr lang="en-IN" dirty="0"/>
              <a:t>Soil NPK Sensor</a:t>
            </a:r>
          </a:p>
        </p:txBody>
      </p:sp>
      <p:pic>
        <p:nvPicPr>
          <p:cNvPr id="2058" name="Picture 10">
            <a:extLst>
              <a:ext uri="{FF2B5EF4-FFF2-40B4-BE49-F238E27FC236}">
                <a16:creationId xmlns:a16="http://schemas.microsoft.com/office/drawing/2014/main" id="{E1215A30-2048-E6CB-8E11-BCCA08A6ED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8322" y="2442714"/>
            <a:ext cx="3657808" cy="365780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865FCBE-9DEA-45B9-59AE-E0AD0D9A5D4B}"/>
              </a:ext>
            </a:extLst>
          </p:cNvPr>
          <p:cNvSpPr txBox="1"/>
          <p:nvPr/>
        </p:nvSpPr>
        <p:spPr>
          <a:xfrm>
            <a:off x="3928961" y="5069546"/>
            <a:ext cx="1754783" cy="369332"/>
          </a:xfrm>
          <a:prstGeom prst="rect">
            <a:avLst/>
          </a:prstGeom>
          <a:noFill/>
        </p:spPr>
        <p:txBody>
          <a:bodyPr wrap="square" rtlCol="0">
            <a:spAutoFit/>
          </a:bodyPr>
          <a:lstStyle/>
          <a:p>
            <a:r>
              <a:rPr lang="en-IN" dirty="0"/>
              <a:t>Arduino UNO</a:t>
            </a:r>
          </a:p>
        </p:txBody>
      </p:sp>
      <p:sp>
        <p:nvSpPr>
          <p:cNvPr id="11" name="TextBox 10">
            <a:extLst>
              <a:ext uri="{FF2B5EF4-FFF2-40B4-BE49-F238E27FC236}">
                <a16:creationId xmlns:a16="http://schemas.microsoft.com/office/drawing/2014/main" id="{EF9D6489-E647-DD41-D455-BD25B5B09777}"/>
              </a:ext>
            </a:extLst>
          </p:cNvPr>
          <p:cNvSpPr txBox="1"/>
          <p:nvPr/>
        </p:nvSpPr>
        <p:spPr>
          <a:xfrm>
            <a:off x="9317519" y="2727124"/>
            <a:ext cx="2619203" cy="369332"/>
          </a:xfrm>
          <a:prstGeom prst="rect">
            <a:avLst/>
          </a:prstGeom>
          <a:noFill/>
        </p:spPr>
        <p:txBody>
          <a:bodyPr wrap="square" rtlCol="0">
            <a:spAutoFit/>
          </a:bodyPr>
          <a:lstStyle/>
          <a:p>
            <a:r>
              <a:rPr lang="en-IN" dirty="0"/>
              <a:t>RS485 to TTL converter</a:t>
            </a:r>
          </a:p>
        </p:txBody>
      </p:sp>
      <p:pic>
        <p:nvPicPr>
          <p:cNvPr id="2062" name="Picture 14">
            <a:extLst>
              <a:ext uri="{FF2B5EF4-FFF2-40B4-BE49-F238E27FC236}">
                <a16:creationId xmlns:a16="http://schemas.microsoft.com/office/drawing/2014/main" id="{7A77F54C-C20B-199F-1AF0-8B9E95EDA2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7025" y="3006080"/>
            <a:ext cx="2400953" cy="240095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2EB4ED8-6779-7A20-9348-E20B52CAD95F}"/>
              </a:ext>
            </a:extLst>
          </p:cNvPr>
          <p:cNvSpPr txBox="1"/>
          <p:nvPr/>
        </p:nvSpPr>
        <p:spPr>
          <a:xfrm>
            <a:off x="6718475" y="5100338"/>
            <a:ext cx="2079503" cy="369332"/>
          </a:xfrm>
          <a:prstGeom prst="rect">
            <a:avLst/>
          </a:prstGeom>
          <a:noFill/>
        </p:spPr>
        <p:txBody>
          <a:bodyPr wrap="square" rtlCol="0">
            <a:spAutoFit/>
          </a:bodyPr>
          <a:lstStyle/>
          <a:p>
            <a:r>
              <a:rPr lang="en-IN" dirty="0"/>
              <a:t>12V Dc Water Pump</a:t>
            </a:r>
          </a:p>
        </p:txBody>
      </p:sp>
      <p:pic>
        <p:nvPicPr>
          <p:cNvPr id="2064" name="Picture 16">
            <a:extLst>
              <a:ext uri="{FF2B5EF4-FFF2-40B4-BE49-F238E27FC236}">
                <a16:creationId xmlns:a16="http://schemas.microsoft.com/office/drawing/2014/main" id="{3C89C9E9-AACD-47E0-4FC9-B888074126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74452" y="3392950"/>
            <a:ext cx="2351648" cy="176191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7995B25-6EFE-4C70-6CA9-F77C6174A5DB}"/>
              </a:ext>
            </a:extLst>
          </p:cNvPr>
          <p:cNvSpPr txBox="1"/>
          <p:nvPr/>
        </p:nvSpPr>
        <p:spPr>
          <a:xfrm>
            <a:off x="10282468" y="5075370"/>
            <a:ext cx="699667" cy="369332"/>
          </a:xfrm>
          <a:prstGeom prst="rect">
            <a:avLst/>
          </a:prstGeom>
          <a:noFill/>
        </p:spPr>
        <p:txBody>
          <a:bodyPr wrap="square" rtlCol="0">
            <a:spAutoFit/>
          </a:bodyPr>
          <a:lstStyle/>
          <a:p>
            <a:r>
              <a:rPr lang="en-IN" dirty="0"/>
              <a:t>LEDS</a:t>
            </a:r>
          </a:p>
        </p:txBody>
      </p:sp>
      <p:pic>
        <p:nvPicPr>
          <p:cNvPr id="2066" name="Picture 18">
            <a:extLst>
              <a:ext uri="{FF2B5EF4-FFF2-40B4-BE49-F238E27FC236}">
                <a16:creationId xmlns:a16="http://schemas.microsoft.com/office/drawing/2014/main" id="{1C192E43-1CB5-836F-DFDD-03B38CDDA353}"/>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17694" b="17369"/>
          <a:stretch/>
        </p:blipFill>
        <p:spPr bwMode="auto">
          <a:xfrm>
            <a:off x="9033956" y="764704"/>
            <a:ext cx="2945367" cy="1912644"/>
          </a:xfrm>
          <a:prstGeom prst="rect">
            <a:avLst/>
          </a:prstGeom>
          <a:noFill/>
          <a:extLst>
            <a:ext uri="{909E8E84-426E-40DD-AFC4-6F175D3DCCD1}">
              <a14:hiddenFill xmlns:a14="http://schemas.microsoft.com/office/drawing/2010/main">
                <a:solidFill>
                  <a:srgbClr val="FFFFFF"/>
                </a:solidFill>
              </a14:hiddenFill>
            </a:ext>
          </a:extLst>
        </p:spPr>
      </p:pic>
      <p:sp>
        <p:nvSpPr>
          <p:cNvPr id="16" name="Subtitle 2">
            <a:extLst>
              <a:ext uri="{FF2B5EF4-FFF2-40B4-BE49-F238E27FC236}">
                <a16:creationId xmlns:a16="http://schemas.microsoft.com/office/drawing/2014/main" id="{7B921583-12DD-73CE-AC92-724CF7D5F4AC}"/>
              </a:ext>
            </a:extLst>
          </p:cNvPr>
          <p:cNvSpPr txBox="1">
            <a:spLocks/>
          </p:cNvSpPr>
          <p:nvPr/>
        </p:nvSpPr>
        <p:spPr>
          <a:xfrm>
            <a:off x="0" y="6539502"/>
            <a:ext cx="3168352" cy="334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IN" sz="2200" dirty="0">
                <a:solidFill>
                  <a:schemeClr val="bg1"/>
                </a:solidFill>
              </a:rPr>
              <a:t>-Unmesh Phaterpekar</a:t>
            </a:r>
          </a:p>
        </p:txBody>
      </p:sp>
      <p:sp>
        <p:nvSpPr>
          <p:cNvPr id="17" name="Subtitle 2">
            <a:extLst>
              <a:ext uri="{FF2B5EF4-FFF2-40B4-BE49-F238E27FC236}">
                <a16:creationId xmlns:a16="http://schemas.microsoft.com/office/drawing/2014/main" id="{0976F872-5B96-B947-843F-9B3A66D1B17C}"/>
              </a:ext>
            </a:extLst>
          </p:cNvPr>
          <p:cNvSpPr txBox="1">
            <a:spLocks/>
          </p:cNvSpPr>
          <p:nvPr/>
        </p:nvSpPr>
        <p:spPr bwMode="white">
          <a:xfrm>
            <a:off x="11871176" y="6539502"/>
            <a:ext cx="288032" cy="33482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r>
              <a:rPr lang="en-IN" sz="2200" dirty="0">
                <a:solidFill>
                  <a:schemeClr val="bg1"/>
                </a:solidFill>
                <a:latin typeface="+mn-lt"/>
              </a:rPr>
              <a:t>3</a:t>
            </a:r>
          </a:p>
        </p:txBody>
      </p:sp>
    </p:spTree>
    <p:extLst>
      <p:ext uri="{BB962C8B-B14F-4D97-AF65-F5344CB8AC3E}">
        <p14:creationId xmlns:p14="http://schemas.microsoft.com/office/powerpoint/2010/main" val="304282630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EFC72B-12BD-CD42-D5F4-D3E10E3C5F20}"/>
              </a:ext>
            </a:extLst>
          </p:cNvPr>
          <p:cNvSpPr txBox="1"/>
          <p:nvPr/>
        </p:nvSpPr>
        <p:spPr>
          <a:xfrm>
            <a:off x="4385810" y="78966"/>
            <a:ext cx="3420380" cy="584775"/>
          </a:xfrm>
          <a:prstGeom prst="rect">
            <a:avLst/>
          </a:prstGeom>
          <a:noFill/>
        </p:spPr>
        <p:txBody>
          <a:bodyPr wrap="square" rtlCol="0">
            <a:spAutoFit/>
          </a:bodyPr>
          <a:lstStyle/>
          <a:p>
            <a:r>
              <a:rPr lang="en-IN" sz="3200" dirty="0"/>
              <a:t>Software Features</a:t>
            </a:r>
          </a:p>
        </p:txBody>
      </p:sp>
      <p:sp>
        <p:nvSpPr>
          <p:cNvPr id="12" name="Rectangle 11">
            <a:extLst>
              <a:ext uri="{FF2B5EF4-FFF2-40B4-BE49-F238E27FC236}">
                <a16:creationId xmlns:a16="http://schemas.microsoft.com/office/drawing/2014/main" id="{2B287AE6-55B1-3911-C522-4F3F775E5B3A}"/>
              </a:ext>
            </a:extLst>
          </p:cNvPr>
          <p:cNvSpPr/>
          <p:nvPr/>
        </p:nvSpPr>
        <p:spPr>
          <a:xfrm>
            <a:off x="0" y="5731328"/>
            <a:ext cx="12192000" cy="1143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descr=" One line logomark and wordmark">
            <a:extLst>
              <a:ext uri="{FF2B5EF4-FFF2-40B4-BE49-F238E27FC236}">
                <a16:creationId xmlns:a16="http://schemas.microsoft.com/office/drawing/2014/main" id="{50AE8576-3601-7D15-8420-F4BD75E15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5793965"/>
            <a:ext cx="6480720" cy="98506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F4CAD4B-6399-08E4-D461-529DA7A96E66}"/>
              </a:ext>
            </a:extLst>
          </p:cNvPr>
          <p:cNvSpPr txBox="1"/>
          <p:nvPr/>
        </p:nvSpPr>
        <p:spPr>
          <a:xfrm>
            <a:off x="551384" y="660428"/>
            <a:ext cx="11089232" cy="5847755"/>
          </a:xfrm>
          <a:prstGeom prst="rect">
            <a:avLst/>
          </a:prstGeom>
          <a:noFill/>
        </p:spPr>
        <p:txBody>
          <a:bodyPr wrap="square" rtlCol="0">
            <a:spAutoFit/>
          </a:bodyPr>
          <a:lstStyle/>
          <a:p>
            <a:pPr marL="342900" indent="-342900">
              <a:buFont typeface="Arial" panose="020B0604020202020204" pitchFamily="34" charset="0"/>
              <a:buChar char="•"/>
            </a:pPr>
            <a:r>
              <a:rPr lang="en-IN" sz="2200" b="1" dirty="0"/>
              <a:t>GPIO Initializations </a:t>
            </a:r>
            <a:r>
              <a:rPr lang="en-IN" sz="2200" dirty="0"/>
              <a:t>: For controlling the relay which is used to drive the water pump along with an external power source</a:t>
            </a:r>
            <a:br>
              <a:rPr lang="en-IN" sz="2200" dirty="0"/>
            </a:br>
            <a:endParaRPr lang="en-IN" sz="2200" dirty="0"/>
          </a:p>
          <a:p>
            <a:pPr marL="342900" indent="-342900">
              <a:buFont typeface="Arial" panose="020B0604020202020204" pitchFamily="34" charset="0"/>
              <a:buChar char="•"/>
            </a:pPr>
            <a:r>
              <a:rPr lang="en-IN" sz="2200" b="1" dirty="0"/>
              <a:t>ADC Initialization </a:t>
            </a:r>
            <a:r>
              <a:rPr lang="en-IN" sz="2200" dirty="0"/>
              <a:t>: Configured the ADC to read Analog values from the water level sensor and convert them into a digitally readable format</a:t>
            </a:r>
          </a:p>
          <a:p>
            <a:pPr marL="342900" indent="-342900">
              <a:buFont typeface="Arial" panose="020B0604020202020204" pitchFamily="34" charset="0"/>
              <a:buChar char="•"/>
            </a:pPr>
            <a:endParaRPr lang="en-IN" sz="2200" dirty="0"/>
          </a:p>
          <a:p>
            <a:pPr marL="342900" indent="-342900">
              <a:buFont typeface="Arial" panose="020B0604020202020204" pitchFamily="34" charset="0"/>
              <a:buChar char="•"/>
            </a:pPr>
            <a:r>
              <a:rPr lang="en-IN" sz="2200" b="1" dirty="0"/>
              <a:t>UART INITIALIZATION </a:t>
            </a:r>
            <a:r>
              <a:rPr lang="en-IN" sz="2200" dirty="0"/>
              <a:t>: To display the contents from the sensors onto the terminal window</a:t>
            </a:r>
          </a:p>
          <a:p>
            <a:pPr marL="342900" indent="-342900">
              <a:buFont typeface="Arial" panose="020B0604020202020204" pitchFamily="34" charset="0"/>
              <a:buChar char="•"/>
            </a:pPr>
            <a:endParaRPr lang="en-IN" sz="2200" dirty="0"/>
          </a:p>
          <a:p>
            <a:pPr marL="342900" indent="-342900">
              <a:buFont typeface="Arial" panose="020B0604020202020204" pitchFamily="34" charset="0"/>
              <a:buChar char="•"/>
            </a:pPr>
            <a:r>
              <a:rPr lang="en-IN" sz="2200" b="1" dirty="0"/>
              <a:t>MODBUS PROTOCOL </a:t>
            </a:r>
            <a:r>
              <a:rPr lang="en-IN" sz="2200" dirty="0"/>
              <a:t>: To interface with the soil NPK sensor which works on RS485 electrical standard</a:t>
            </a:r>
          </a:p>
          <a:p>
            <a:endParaRPr lang="en-IN" sz="2200" dirty="0"/>
          </a:p>
          <a:p>
            <a:pPr marL="342900" indent="-342900">
              <a:buFont typeface="Arial" panose="020B0604020202020204" pitchFamily="34" charset="0"/>
              <a:buChar char="•"/>
            </a:pPr>
            <a:r>
              <a:rPr lang="en-IN" sz="2200" b="1" dirty="0"/>
              <a:t>TIMER LIBRARIES </a:t>
            </a:r>
            <a:r>
              <a:rPr lang="en-IN" sz="2200" dirty="0"/>
              <a:t>: Used for implementing safety features like shutting off the pump after a certain time for periodic soil moisture checks</a:t>
            </a:r>
          </a:p>
          <a:p>
            <a:br>
              <a:rPr lang="en-IN" sz="2200" dirty="0"/>
            </a:br>
            <a:br>
              <a:rPr lang="en-IN" sz="2200" dirty="0"/>
            </a:br>
            <a:endParaRPr lang="en-IN" sz="2200" dirty="0"/>
          </a:p>
        </p:txBody>
      </p:sp>
      <p:sp>
        <p:nvSpPr>
          <p:cNvPr id="15" name="Subtitle 2">
            <a:extLst>
              <a:ext uri="{FF2B5EF4-FFF2-40B4-BE49-F238E27FC236}">
                <a16:creationId xmlns:a16="http://schemas.microsoft.com/office/drawing/2014/main" id="{F75D513D-F789-17AA-6026-9EB24D9AE28C}"/>
              </a:ext>
            </a:extLst>
          </p:cNvPr>
          <p:cNvSpPr txBox="1">
            <a:spLocks/>
          </p:cNvSpPr>
          <p:nvPr/>
        </p:nvSpPr>
        <p:spPr>
          <a:xfrm>
            <a:off x="0" y="6539502"/>
            <a:ext cx="3168352" cy="334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IN" sz="2200" dirty="0">
                <a:solidFill>
                  <a:schemeClr val="bg1"/>
                </a:solidFill>
              </a:rPr>
              <a:t>-Unmesh Phaterpekar</a:t>
            </a:r>
          </a:p>
        </p:txBody>
      </p:sp>
      <p:sp>
        <p:nvSpPr>
          <p:cNvPr id="16" name="Subtitle 2">
            <a:extLst>
              <a:ext uri="{FF2B5EF4-FFF2-40B4-BE49-F238E27FC236}">
                <a16:creationId xmlns:a16="http://schemas.microsoft.com/office/drawing/2014/main" id="{20DC6470-9550-9C30-2F20-DCB9AC63DD60}"/>
              </a:ext>
            </a:extLst>
          </p:cNvPr>
          <p:cNvSpPr txBox="1">
            <a:spLocks/>
          </p:cNvSpPr>
          <p:nvPr/>
        </p:nvSpPr>
        <p:spPr bwMode="white">
          <a:xfrm>
            <a:off x="11871176" y="6539502"/>
            <a:ext cx="288032" cy="33482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r>
              <a:rPr lang="en-IN" sz="2200" dirty="0">
                <a:solidFill>
                  <a:schemeClr val="bg1"/>
                </a:solidFill>
                <a:latin typeface="+mn-lt"/>
              </a:rPr>
              <a:t>4</a:t>
            </a:r>
          </a:p>
        </p:txBody>
      </p:sp>
    </p:spTree>
    <p:extLst>
      <p:ext uri="{BB962C8B-B14F-4D97-AF65-F5344CB8AC3E}">
        <p14:creationId xmlns:p14="http://schemas.microsoft.com/office/powerpoint/2010/main" val="414526139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5E8F48E-4812-8D6A-8B55-871130D0BCE6}"/>
              </a:ext>
            </a:extLst>
          </p:cNvPr>
          <p:cNvSpPr txBox="1"/>
          <p:nvPr/>
        </p:nvSpPr>
        <p:spPr>
          <a:xfrm>
            <a:off x="3458707" y="0"/>
            <a:ext cx="5274586" cy="584775"/>
          </a:xfrm>
          <a:prstGeom prst="rect">
            <a:avLst/>
          </a:prstGeom>
          <a:noFill/>
        </p:spPr>
        <p:txBody>
          <a:bodyPr wrap="square" rtlCol="0">
            <a:spAutoFit/>
          </a:bodyPr>
          <a:lstStyle/>
          <a:p>
            <a:r>
              <a:rPr lang="en-IN" sz="3200" dirty="0"/>
              <a:t>Challenges and Future Scope</a:t>
            </a:r>
          </a:p>
        </p:txBody>
      </p:sp>
      <p:sp>
        <p:nvSpPr>
          <p:cNvPr id="8" name="TextBox 7">
            <a:extLst>
              <a:ext uri="{FF2B5EF4-FFF2-40B4-BE49-F238E27FC236}">
                <a16:creationId xmlns:a16="http://schemas.microsoft.com/office/drawing/2014/main" id="{A6C88CB8-3283-0D5B-7954-F3E456E71AF3}"/>
              </a:ext>
            </a:extLst>
          </p:cNvPr>
          <p:cNvSpPr txBox="1"/>
          <p:nvPr/>
        </p:nvSpPr>
        <p:spPr>
          <a:xfrm>
            <a:off x="623392" y="585857"/>
            <a:ext cx="10945216" cy="2677656"/>
          </a:xfrm>
          <a:prstGeom prst="rect">
            <a:avLst/>
          </a:prstGeom>
          <a:noFill/>
        </p:spPr>
        <p:txBody>
          <a:bodyPr wrap="square" rtlCol="0">
            <a:spAutoFit/>
          </a:bodyPr>
          <a:lstStyle/>
          <a:p>
            <a:pPr algn="l"/>
            <a:r>
              <a:rPr lang="en-US" sz="2400" b="1" i="0" dirty="0">
                <a:solidFill>
                  <a:srgbClr val="D1D5DB"/>
                </a:solidFill>
                <a:effectLst/>
                <a:latin typeface="Söhne"/>
              </a:rPr>
              <a:t>CHALLENGES :</a:t>
            </a:r>
          </a:p>
          <a:p>
            <a:pPr marL="342900" indent="-342900" algn="l">
              <a:buFont typeface="Arial" panose="020B0604020202020204" pitchFamily="34" charset="0"/>
              <a:buChar char="•"/>
            </a:pPr>
            <a:r>
              <a:rPr lang="en-US" sz="2400" b="0" i="0" dirty="0">
                <a:solidFill>
                  <a:srgbClr val="D1D5DB"/>
                </a:solidFill>
                <a:effectLst/>
                <a:latin typeface="Söhne"/>
              </a:rPr>
              <a:t>Initializing the ADC presented some difficulties</a:t>
            </a:r>
          </a:p>
          <a:p>
            <a:pPr marL="342900" indent="-342900" algn="l">
              <a:buFont typeface="Arial" panose="020B0604020202020204" pitchFamily="34" charset="0"/>
              <a:buChar char="•"/>
            </a:pPr>
            <a:r>
              <a:rPr lang="en-US" sz="2400" b="0" i="0" dirty="0">
                <a:solidFill>
                  <a:srgbClr val="D1D5DB"/>
                </a:solidFill>
                <a:effectLst/>
                <a:latin typeface="Söhne"/>
              </a:rPr>
              <a:t>Encountered challenges in communicating with the STM32 using the Modbus Protocol; however, successful implementation of the protocol was achieved on Arduino</a:t>
            </a:r>
          </a:p>
          <a:p>
            <a:pPr marL="342900" indent="-342900" algn="l">
              <a:buFont typeface="Arial" panose="020B0604020202020204" pitchFamily="34" charset="0"/>
              <a:buChar char="•"/>
            </a:pPr>
            <a:r>
              <a:rPr lang="en-US" sz="2400" b="0" i="0" dirty="0">
                <a:solidFill>
                  <a:srgbClr val="D1D5DB"/>
                </a:solidFill>
                <a:effectLst/>
                <a:latin typeface="Söhne"/>
              </a:rPr>
              <a:t>Although sending data to the STM32 sensor was feasible, receiving accurate data from it proved to be challenging</a:t>
            </a:r>
          </a:p>
        </p:txBody>
      </p:sp>
      <p:sp>
        <p:nvSpPr>
          <p:cNvPr id="9" name="TextBox 8">
            <a:extLst>
              <a:ext uri="{FF2B5EF4-FFF2-40B4-BE49-F238E27FC236}">
                <a16:creationId xmlns:a16="http://schemas.microsoft.com/office/drawing/2014/main" id="{32C8EE30-F070-A46A-8765-A73F9B48E974}"/>
              </a:ext>
            </a:extLst>
          </p:cNvPr>
          <p:cNvSpPr txBox="1"/>
          <p:nvPr/>
        </p:nvSpPr>
        <p:spPr>
          <a:xfrm>
            <a:off x="627110" y="3600521"/>
            <a:ext cx="10945216" cy="1938992"/>
          </a:xfrm>
          <a:prstGeom prst="rect">
            <a:avLst/>
          </a:prstGeom>
          <a:noFill/>
        </p:spPr>
        <p:txBody>
          <a:bodyPr wrap="square" rtlCol="0">
            <a:spAutoFit/>
          </a:bodyPr>
          <a:lstStyle/>
          <a:p>
            <a:pPr algn="l"/>
            <a:r>
              <a:rPr lang="en-US" sz="2400" b="1" i="0" dirty="0">
                <a:solidFill>
                  <a:srgbClr val="D1D5DB"/>
                </a:solidFill>
                <a:effectLst/>
                <a:latin typeface="Söhne"/>
              </a:rPr>
              <a:t>FUTURE SCOPE :</a:t>
            </a:r>
          </a:p>
          <a:p>
            <a:pPr marL="342900" indent="-342900" algn="l">
              <a:buFont typeface="Arial" panose="020B0604020202020204" pitchFamily="34" charset="0"/>
              <a:buChar char="•"/>
            </a:pPr>
            <a:r>
              <a:rPr lang="en-US" sz="2400" b="0" i="0" dirty="0">
                <a:solidFill>
                  <a:srgbClr val="D1D5DB"/>
                </a:solidFill>
                <a:effectLst/>
                <a:latin typeface="Söhne"/>
              </a:rPr>
              <a:t>Interface with an LCD Screen or OLED Display to display the NPK contents</a:t>
            </a:r>
          </a:p>
          <a:p>
            <a:pPr marL="342900" indent="-342900" algn="l">
              <a:buFont typeface="Arial" panose="020B0604020202020204" pitchFamily="34" charset="0"/>
              <a:buChar char="•"/>
            </a:pPr>
            <a:r>
              <a:rPr lang="en-US" sz="2400" b="0" i="0" dirty="0">
                <a:solidFill>
                  <a:srgbClr val="D1D5DB"/>
                </a:solidFill>
                <a:effectLst/>
                <a:latin typeface="Söhne"/>
              </a:rPr>
              <a:t>Add sensors for pH and temperature detection in the soil</a:t>
            </a:r>
          </a:p>
          <a:p>
            <a:pPr marL="342900" indent="-342900" algn="l">
              <a:buFont typeface="Arial" panose="020B0604020202020204" pitchFamily="34" charset="0"/>
              <a:buChar char="•"/>
            </a:pPr>
            <a:r>
              <a:rPr lang="en-US" sz="2400" b="0" i="0" dirty="0">
                <a:solidFill>
                  <a:srgbClr val="D1D5DB"/>
                </a:solidFill>
                <a:effectLst/>
                <a:latin typeface="Söhne"/>
              </a:rPr>
              <a:t>Implement a GSM module to receive data directly on the phone and generate a command interface for automatic control of the water pump's power</a:t>
            </a:r>
          </a:p>
        </p:txBody>
      </p:sp>
      <p:sp>
        <p:nvSpPr>
          <p:cNvPr id="10" name="Rectangle 9">
            <a:extLst>
              <a:ext uri="{FF2B5EF4-FFF2-40B4-BE49-F238E27FC236}">
                <a16:creationId xmlns:a16="http://schemas.microsoft.com/office/drawing/2014/main" id="{91806359-87C9-11F6-3EF4-3AB80F64A4D8}"/>
              </a:ext>
            </a:extLst>
          </p:cNvPr>
          <p:cNvSpPr/>
          <p:nvPr/>
        </p:nvSpPr>
        <p:spPr>
          <a:xfrm>
            <a:off x="0" y="5731328"/>
            <a:ext cx="12192000" cy="1143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descr=" One line logomark and wordmark">
            <a:extLst>
              <a:ext uri="{FF2B5EF4-FFF2-40B4-BE49-F238E27FC236}">
                <a16:creationId xmlns:a16="http://schemas.microsoft.com/office/drawing/2014/main" id="{6078DE95-C74A-C9D3-C59D-8D1B15C64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5793965"/>
            <a:ext cx="6480720" cy="985069"/>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a:extLst>
              <a:ext uri="{FF2B5EF4-FFF2-40B4-BE49-F238E27FC236}">
                <a16:creationId xmlns:a16="http://schemas.microsoft.com/office/drawing/2014/main" id="{849E25A1-0DB1-2D3E-8FB6-1DCA58DA7053}"/>
              </a:ext>
            </a:extLst>
          </p:cNvPr>
          <p:cNvSpPr txBox="1">
            <a:spLocks/>
          </p:cNvSpPr>
          <p:nvPr/>
        </p:nvSpPr>
        <p:spPr>
          <a:xfrm>
            <a:off x="0" y="6539502"/>
            <a:ext cx="3168352" cy="334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IN" sz="2200" dirty="0">
                <a:solidFill>
                  <a:schemeClr val="bg1"/>
                </a:solidFill>
              </a:rPr>
              <a:t>-Unmesh Phaterpekar</a:t>
            </a:r>
          </a:p>
        </p:txBody>
      </p:sp>
      <p:sp>
        <p:nvSpPr>
          <p:cNvPr id="13" name="Footer Placeholder 12">
            <a:extLst>
              <a:ext uri="{FF2B5EF4-FFF2-40B4-BE49-F238E27FC236}">
                <a16:creationId xmlns:a16="http://schemas.microsoft.com/office/drawing/2014/main" id="{8B767984-D114-A60E-AB64-E001903D92E8}"/>
              </a:ext>
            </a:extLst>
          </p:cNvPr>
          <p:cNvSpPr>
            <a:spLocks noGrp="1"/>
          </p:cNvSpPr>
          <p:nvPr>
            <p:ph type="ftr" sz="quarter" idx="11"/>
          </p:nvPr>
        </p:nvSpPr>
        <p:spPr/>
        <p:txBody>
          <a:bodyPr/>
          <a:lstStyle/>
          <a:p>
            <a:r>
              <a:rPr lang="en-US"/>
              <a:t>1</a:t>
            </a:r>
          </a:p>
        </p:txBody>
      </p:sp>
      <p:sp>
        <p:nvSpPr>
          <p:cNvPr id="14" name="Subtitle 2">
            <a:extLst>
              <a:ext uri="{FF2B5EF4-FFF2-40B4-BE49-F238E27FC236}">
                <a16:creationId xmlns:a16="http://schemas.microsoft.com/office/drawing/2014/main" id="{DFD2593D-DA6C-0F4F-23D0-097679D5CF46}"/>
              </a:ext>
            </a:extLst>
          </p:cNvPr>
          <p:cNvSpPr txBox="1">
            <a:spLocks/>
          </p:cNvSpPr>
          <p:nvPr/>
        </p:nvSpPr>
        <p:spPr bwMode="white">
          <a:xfrm>
            <a:off x="11871176" y="6539502"/>
            <a:ext cx="288032" cy="33482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r>
              <a:rPr lang="en-IN" sz="2200" dirty="0">
                <a:solidFill>
                  <a:schemeClr val="bg1"/>
                </a:solidFill>
                <a:latin typeface="+mn-lt"/>
              </a:rPr>
              <a:t>5</a:t>
            </a:r>
          </a:p>
        </p:txBody>
      </p:sp>
    </p:spTree>
    <p:extLst>
      <p:ext uri="{BB962C8B-B14F-4D97-AF65-F5344CB8AC3E}">
        <p14:creationId xmlns:p14="http://schemas.microsoft.com/office/powerpoint/2010/main" val="9612355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C36E6A-FFC2-98B3-311C-053EB49918EB}"/>
              </a:ext>
            </a:extLst>
          </p:cNvPr>
          <p:cNvSpPr/>
          <p:nvPr/>
        </p:nvSpPr>
        <p:spPr>
          <a:xfrm>
            <a:off x="0" y="5731328"/>
            <a:ext cx="12192000" cy="1143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 One line logomark and wordmark">
            <a:extLst>
              <a:ext uri="{FF2B5EF4-FFF2-40B4-BE49-F238E27FC236}">
                <a16:creationId xmlns:a16="http://schemas.microsoft.com/office/drawing/2014/main" id="{E632B968-1FE0-A8A0-910C-1C67B9E80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5793965"/>
            <a:ext cx="6480720" cy="985069"/>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895E4C10-B2B3-6738-B52E-37E8427C4E43}"/>
              </a:ext>
            </a:extLst>
          </p:cNvPr>
          <p:cNvSpPr txBox="1">
            <a:spLocks/>
          </p:cNvSpPr>
          <p:nvPr/>
        </p:nvSpPr>
        <p:spPr>
          <a:xfrm>
            <a:off x="0" y="6539502"/>
            <a:ext cx="3168352" cy="334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IN" sz="2200" dirty="0">
                <a:solidFill>
                  <a:schemeClr val="bg1"/>
                </a:solidFill>
              </a:rPr>
              <a:t>-Unmesh Phaterpekar</a:t>
            </a:r>
          </a:p>
        </p:txBody>
      </p:sp>
      <p:sp>
        <p:nvSpPr>
          <p:cNvPr id="8" name="Subtitle 2">
            <a:extLst>
              <a:ext uri="{FF2B5EF4-FFF2-40B4-BE49-F238E27FC236}">
                <a16:creationId xmlns:a16="http://schemas.microsoft.com/office/drawing/2014/main" id="{85D7CC4C-20DA-0B3A-E2DA-EEB50FF0A76B}"/>
              </a:ext>
            </a:extLst>
          </p:cNvPr>
          <p:cNvSpPr txBox="1">
            <a:spLocks/>
          </p:cNvSpPr>
          <p:nvPr/>
        </p:nvSpPr>
        <p:spPr bwMode="white">
          <a:xfrm>
            <a:off x="11871176" y="6539502"/>
            <a:ext cx="288032" cy="33482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r>
              <a:rPr lang="en-IN" sz="2200" dirty="0">
                <a:solidFill>
                  <a:schemeClr val="bg1"/>
                </a:solidFill>
                <a:latin typeface="+mn-lt"/>
              </a:rPr>
              <a:t>6</a:t>
            </a:r>
          </a:p>
        </p:txBody>
      </p:sp>
      <p:sp>
        <p:nvSpPr>
          <p:cNvPr id="10" name="Title 1">
            <a:extLst>
              <a:ext uri="{FF2B5EF4-FFF2-40B4-BE49-F238E27FC236}">
                <a16:creationId xmlns:a16="http://schemas.microsoft.com/office/drawing/2014/main" id="{23F2D7EF-C1B4-8C42-8CAB-3C861A04A30E}"/>
              </a:ext>
            </a:extLst>
          </p:cNvPr>
          <p:cNvSpPr txBox="1">
            <a:spLocks/>
          </p:cNvSpPr>
          <p:nvPr/>
        </p:nvSpPr>
        <p:spPr>
          <a:xfrm>
            <a:off x="4081196" y="2659559"/>
            <a:ext cx="4029608" cy="76944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3191558490"/>
      </p:ext>
    </p:extLst>
  </p:cSld>
  <p:clrMapOvr>
    <a:masterClrMapping/>
  </p:clrMapOvr>
  <p:transition spd="slow">
    <p:wipe/>
  </p:transition>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207</TotalTime>
  <Words>319</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Candara</vt:lpstr>
      <vt:lpstr>Consolas</vt:lpstr>
      <vt:lpstr>Söhne</vt:lpstr>
      <vt:lpstr>Tech Computer 16x9</vt:lpstr>
      <vt:lpstr>Agricultural Automated Irrigation System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Agricultural Automated Irrigation System</dc:title>
  <dc:creator>Unmesh Phaterpekar</dc:creator>
  <cp:lastModifiedBy>Unmesh Phaterpekar</cp:lastModifiedBy>
  <cp:revision>8</cp:revision>
  <dcterms:created xsi:type="dcterms:W3CDTF">2023-12-11T03:02:12Z</dcterms:created>
  <dcterms:modified xsi:type="dcterms:W3CDTF">2023-12-11T06:29:17Z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