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7_0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modernComment_10D_0.xml" ContentType="application/vnd.ms-powerpoint.comments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93ECA7-9417-3A0D-AF26-8C7470E4425F}" name="Paul JARRIGE" initials="PJ" userId="S::paul.jarrige@sciencespo.fr::d19a25ad-983e-4602-a76c-b714705207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81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0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17FB3E6-DC2B-4683-B321-65B21116DFB2}" authorId="{FE93ECA7-9417-3A0D-AF26-8C7470E4425F}" created="2024-06-18T12:03:11.7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3"/>
      <ac:spMk id="121" creationId="{00000000-0000-0000-0000-000000000000}"/>
    </ac:deMkLst>
    <p188:txBody>
      <a:bodyPr/>
      <a:lstStyle/>
      <a:p>
        <a:r>
          <a:rPr lang="fr-FR"/>
          <a:t>Randomisation ?
</a:t>
        </a:r>
      </a:p>
    </p188:txBody>
  </p188:cm>
</p188:cmLst>
</file>

<file path=ppt/comments/modernComment_10D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6F59F1A-AB17-45A9-8BD6-71B378CACC74}" authorId="{FE93ECA7-9417-3A0D-AF26-8C7470E4425F}" created="2024-06-18T12:37:36.2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9"/>
      <ac:spMk id="256" creationId="{00000000-0000-0000-0000-000000000000}"/>
    </ac:deMkLst>
    <p188:txBody>
      <a:bodyPr/>
      <a:lstStyle/>
      <a:p>
        <a:r>
          <a:rPr lang="fr-FR"/>
          <a:t>Impact mort journaliste sur alignement ?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21636f57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21636f57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21636f57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21636f57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e730a265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e730a265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e730a26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e730a26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e730a265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de730a265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e730a265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e730a265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21636f573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21636f573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e730a265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e730a265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e730a265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e730a265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e730a265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e730a265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e730a265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e730a265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e730a265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e730a265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e730a265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e730a265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e730a265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e730a265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D_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Sundered Horizons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 Design Document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Personnages - Alignement (2/3)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249750" y="1152475"/>
            <a:ext cx="4692000" cy="3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En effectuant des actions, les personnages font évoluer leur propre alignement.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Les axes de l’Alignement sont segmentés. Atteindre un nouveau segment dans son alignement confère un bonus permanent au personnage. Il s’agit d’un bonus de statistiques mineur voué à engager le joueur dans un style de jeu particulier.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Tous les 3 segments, le bonus est plus conséquent. Il peut s’agir d’une modification de compétence existante à l’obtention d’une nouvelle compétence passive.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Les différents bonus sont de plus en plus puissants à mesure que l’alignement du personnage se rapproche des extrêmes.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5120300" y="1221775"/>
            <a:ext cx="3582000" cy="3277800"/>
          </a:xfrm>
          <a:prstGeom prst="rect">
            <a:avLst/>
          </a:prstGeom>
          <a:solidFill>
            <a:srgbClr val="3B07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" name="Google Shape;141;p22"/>
          <p:cNvCxnSpPr>
            <a:stCxn id="140" idx="0"/>
            <a:endCxn id="140" idx="2"/>
          </p:cNvCxnSpPr>
          <p:nvPr/>
        </p:nvCxnSpPr>
        <p:spPr>
          <a:xfrm>
            <a:off x="6911300" y="1221775"/>
            <a:ext cx="0" cy="327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2" name="Google Shape;142;p22"/>
          <p:cNvCxnSpPr>
            <a:stCxn id="140" idx="1"/>
            <a:endCxn id="140" idx="3"/>
          </p:cNvCxnSpPr>
          <p:nvPr/>
        </p:nvCxnSpPr>
        <p:spPr>
          <a:xfrm>
            <a:off x="5120300" y="2860675"/>
            <a:ext cx="358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3" name="Google Shape;143;p22"/>
          <p:cNvSpPr txBox="1"/>
          <p:nvPr/>
        </p:nvSpPr>
        <p:spPr>
          <a:xfrm>
            <a:off x="6979700" y="814625"/>
            <a:ext cx="1036500" cy="38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Image</a:t>
            </a:r>
            <a:endParaRPr sz="1100"/>
          </a:p>
        </p:txBody>
      </p:sp>
      <p:sp>
        <p:nvSpPr>
          <p:cNvPr id="144" name="Google Shape;144;p22"/>
          <p:cNvSpPr txBox="1"/>
          <p:nvPr/>
        </p:nvSpPr>
        <p:spPr>
          <a:xfrm>
            <a:off x="7746375" y="3269600"/>
            <a:ext cx="1036500" cy="38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Coeur</a:t>
            </a:r>
            <a:endParaRPr sz="1100"/>
          </a:p>
        </p:txBody>
      </p:sp>
      <p:sp>
        <p:nvSpPr>
          <p:cNvPr id="145" name="Google Shape;145;p22"/>
          <p:cNvSpPr/>
          <p:nvPr/>
        </p:nvSpPr>
        <p:spPr>
          <a:xfrm>
            <a:off x="6637050" y="2722375"/>
            <a:ext cx="43500" cy="276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6398025" y="2722375"/>
            <a:ext cx="43500" cy="276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6159000" y="2722375"/>
            <a:ext cx="43500" cy="276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5933725" y="2722375"/>
            <a:ext cx="43500" cy="276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7115100" y="2722375"/>
            <a:ext cx="43500" cy="276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7340375" y="2722375"/>
            <a:ext cx="43500" cy="276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7565650" y="2722375"/>
            <a:ext cx="43500" cy="276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7790925" y="2727150"/>
            <a:ext cx="43500" cy="276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8016200" y="2727150"/>
            <a:ext cx="43500" cy="276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5708450" y="2727150"/>
            <a:ext cx="43500" cy="276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 rot="5400000">
            <a:off x="6885500" y="2562325"/>
            <a:ext cx="43500" cy="276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 rot="5400000">
            <a:off x="6885500" y="2380525"/>
            <a:ext cx="43500" cy="276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 rot="5400000">
            <a:off x="6885600" y="2198725"/>
            <a:ext cx="43500" cy="276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 rot="5400000">
            <a:off x="6885500" y="2016925"/>
            <a:ext cx="43500" cy="276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5400000">
            <a:off x="6885500" y="1800900"/>
            <a:ext cx="43500" cy="276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5400000">
            <a:off x="6885450" y="3687350"/>
            <a:ext cx="43500" cy="276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5400000">
            <a:off x="6885450" y="3505550"/>
            <a:ext cx="43500" cy="276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5400000">
            <a:off x="6885550" y="3323750"/>
            <a:ext cx="43500" cy="276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5400000">
            <a:off x="6885450" y="3141950"/>
            <a:ext cx="43500" cy="276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 rot="5400000">
            <a:off x="6885450" y="2925925"/>
            <a:ext cx="43500" cy="276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 rot="5400000">
            <a:off x="6885450" y="1619100"/>
            <a:ext cx="43500" cy="2766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 rot="5400000">
            <a:off x="6889550" y="3869150"/>
            <a:ext cx="43500" cy="2766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5483175" y="2722375"/>
            <a:ext cx="43500" cy="2766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8241475" y="2727150"/>
            <a:ext cx="43500" cy="2766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Personnages - Alignement (3/3)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131350" y="1187125"/>
            <a:ext cx="86580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Après chaque combat, la position des personnages sur l’axe d’alignement est réinitialisé. Cependant les bonus accumulés ainsi qu’une partie de leur progression est conservée : 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175" name="Google Shape;175;p23"/>
          <p:cNvGrpSpPr/>
          <p:nvPr/>
        </p:nvGrpSpPr>
        <p:grpSpPr>
          <a:xfrm>
            <a:off x="1711808" y="1910785"/>
            <a:ext cx="2648889" cy="2379683"/>
            <a:chOff x="5120300" y="1221775"/>
            <a:chExt cx="3582000" cy="3277800"/>
          </a:xfrm>
        </p:grpSpPr>
        <p:sp>
          <p:nvSpPr>
            <p:cNvPr id="176" name="Google Shape;176;p23"/>
            <p:cNvSpPr/>
            <p:nvPr/>
          </p:nvSpPr>
          <p:spPr>
            <a:xfrm>
              <a:off x="5120300" y="1221775"/>
              <a:ext cx="3582000" cy="3277800"/>
            </a:xfrm>
            <a:prstGeom prst="rect">
              <a:avLst/>
            </a:prstGeom>
            <a:solidFill>
              <a:srgbClr val="3B0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7" name="Google Shape;177;p23"/>
            <p:cNvCxnSpPr>
              <a:stCxn id="176" idx="0"/>
              <a:endCxn id="176" idx="2"/>
            </p:cNvCxnSpPr>
            <p:nvPr/>
          </p:nvCxnSpPr>
          <p:spPr>
            <a:xfrm>
              <a:off x="6911300" y="1221775"/>
              <a:ext cx="0" cy="3277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78" name="Google Shape;178;p23"/>
            <p:cNvCxnSpPr>
              <a:stCxn id="176" idx="1"/>
              <a:endCxn id="176" idx="3"/>
            </p:cNvCxnSpPr>
            <p:nvPr/>
          </p:nvCxnSpPr>
          <p:spPr>
            <a:xfrm>
              <a:off x="5120300" y="2860675"/>
              <a:ext cx="35820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79" name="Google Shape;179;p23"/>
            <p:cNvSpPr/>
            <p:nvPr/>
          </p:nvSpPr>
          <p:spPr>
            <a:xfrm>
              <a:off x="6637050" y="2722375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6398025" y="2722375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6159000" y="2722375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933725" y="2722375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7115100" y="2722375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7340375" y="2722375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7565650" y="2722375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7790925" y="2727150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8016200" y="2727150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708450" y="2727150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 rot="5400000">
              <a:off x="6885500" y="2562325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 rot="5400000">
              <a:off x="6885500" y="2380525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 rot="5400000">
              <a:off x="6885600" y="2198725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 rot="5400000">
              <a:off x="6885500" y="2016925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 rot="5400000">
              <a:off x="6885500" y="1800900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 rot="5400000">
              <a:off x="6885450" y="3687350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 rot="5400000">
              <a:off x="6885450" y="3505550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 rot="5400000">
              <a:off x="6885550" y="3323750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 rot="5400000">
              <a:off x="6885450" y="3141950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 rot="5400000">
              <a:off x="6885450" y="2925925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 rot="5400000">
              <a:off x="6885450" y="1619100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 rot="5400000">
              <a:off x="6889550" y="3869150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5483175" y="2722375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8241475" y="2727150"/>
              <a:ext cx="43500" cy="2766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23"/>
          <p:cNvSpPr/>
          <p:nvPr/>
        </p:nvSpPr>
        <p:spPr>
          <a:xfrm>
            <a:off x="4783191" y="1910850"/>
            <a:ext cx="2649000" cy="2379600"/>
          </a:xfrm>
          <a:prstGeom prst="rect">
            <a:avLst/>
          </a:prstGeom>
          <a:solidFill>
            <a:srgbClr val="3B07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23"/>
          <p:cNvCxnSpPr>
            <a:stCxn id="203" idx="0"/>
            <a:endCxn id="203" idx="2"/>
          </p:cNvCxnSpPr>
          <p:nvPr/>
        </p:nvCxnSpPr>
        <p:spPr>
          <a:xfrm>
            <a:off x="6107691" y="1910850"/>
            <a:ext cx="0" cy="2379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5" name="Google Shape;205;p23"/>
          <p:cNvCxnSpPr>
            <a:stCxn id="203" idx="1"/>
            <a:endCxn id="203" idx="3"/>
          </p:cNvCxnSpPr>
          <p:nvPr/>
        </p:nvCxnSpPr>
        <p:spPr>
          <a:xfrm>
            <a:off x="4783191" y="3100650"/>
            <a:ext cx="2649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6" name="Google Shape;206;p23"/>
          <p:cNvSpPr/>
          <p:nvPr/>
        </p:nvSpPr>
        <p:spPr>
          <a:xfrm>
            <a:off x="5904874" y="3000227"/>
            <a:ext cx="32100" cy="20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5728108" y="3000227"/>
            <a:ext cx="32100" cy="20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5551342" y="3000227"/>
            <a:ext cx="32100" cy="2010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5384744" y="3000227"/>
            <a:ext cx="32100" cy="20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6258407" y="3000227"/>
            <a:ext cx="32100" cy="20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6425004" y="3000227"/>
            <a:ext cx="32100" cy="20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6591602" y="3000227"/>
            <a:ext cx="32100" cy="2010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6758200" y="3003694"/>
            <a:ext cx="32100" cy="20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6924798" y="3003694"/>
            <a:ext cx="32100" cy="20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5218146" y="3003694"/>
            <a:ext cx="32100" cy="201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"/>
          <p:cNvSpPr/>
          <p:nvPr/>
        </p:nvSpPr>
        <p:spPr>
          <a:xfrm rot="5400000">
            <a:off x="6089072" y="2882248"/>
            <a:ext cx="31500" cy="204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3"/>
          <p:cNvSpPr/>
          <p:nvPr/>
        </p:nvSpPr>
        <p:spPr>
          <a:xfrm rot="5400000">
            <a:off x="6089072" y="2750268"/>
            <a:ext cx="31500" cy="204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"/>
          <p:cNvSpPr/>
          <p:nvPr/>
        </p:nvSpPr>
        <p:spPr>
          <a:xfrm rot="5400000">
            <a:off x="6089146" y="2618288"/>
            <a:ext cx="31500" cy="2043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3"/>
          <p:cNvSpPr/>
          <p:nvPr/>
        </p:nvSpPr>
        <p:spPr>
          <a:xfrm rot="5400000">
            <a:off x="6089072" y="2486309"/>
            <a:ext cx="31500" cy="204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 rot="5400000">
            <a:off x="6089072" y="2329483"/>
            <a:ext cx="31500" cy="204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/>
          <p:nvPr/>
        </p:nvSpPr>
        <p:spPr>
          <a:xfrm rot="5400000">
            <a:off x="6089035" y="3698972"/>
            <a:ext cx="31500" cy="204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3"/>
          <p:cNvSpPr/>
          <p:nvPr/>
        </p:nvSpPr>
        <p:spPr>
          <a:xfrm rot="5400000">
            <a:off x="6089035" y="3566992"/>
            <a:ext cx="31500" cy="204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3"/>
          <p:cNvSpPr/>
          <p:nvPr/>
        </p:nvSpPr>
        <p:spPr>
          <a:xfrm rot="5400000">
            <a:off x="6089109" y="3435013"/>
            <a:ext cx="31500" cy="2043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"/>
          <p:cNvSpPr/>
          <p:nvPr/>
        </p:nvSpPr>
        <p:spPr>
          <a:xfrm rot="5400000">
            <a:off x="6089035" y="3303033"/>
            <a:ext cx="31500" cy="204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/>
          <p:nvPr/>
        </p:nvSpPr>
        <p:spPr>
          <a:xfrm rot="5400000">
            <a:off x="6089035" y="3146207"/>
            <a:ext cx="31500" cy="204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"/>
          <p:cNvSpPr/>
          <p:nvPr/>
        </p:nvSpPr>
        <p:spPr>
          <a:xfrm rot="5400000">
            <a:off x="6089035" y="2197503"/>
            <a:ext cx="31500" cy="2043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3"/>
          <p:cNvSpPr/>
          <p:nvPr/>
        </p:nvSpPr>
        <p:spPr>
          <a:xfrm rot="5400000">
            <a:off x="6092067" y="3830952"/>
            <a:ext cx="31500" cy="2043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5051548" y="3000227"/>
            <a:ext cx="32100" cy="2010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7091395" y="3003694"/>
            <a:ext cx="32100" cy="2010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916" y="3100635"/>
            <a:ext cx="365029" cy="39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23" y="2866110"/>
            <a:ext cx="365029" cy="39347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>
            <a:spLocks noGrp="1"/>
          </p:cNvSpPr>
          <p:nvPr>
            <p:ph type="body" idx="1"/>
          </p:nvPr>
        </p:nvSpPr>
        <p:spPr>
          <a:xfrm>
            <a:off x="311700" y="4313275"/>
            <a:ext cx="84777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Les </a:t>
            </a:r>
            <a:r>
              <a:rPr lang="fr" sz="1400">
                <a:solidFill>
                  <a:srgbClr val="6D9EEB"/>
                </a:solidFill>
              </a:rPr>
              <a:t>bonus</a:t>
            </a:r>
            <a:r>
              <a:rPr lang="fr" sz="1400">
                <a:solidFill>
                  <a:schemeClr val="dk1"/>
                </a:solidFill>
              </a:rPr>
              <a:t> </a:t>
            </a:r>
            <a:r>
              <a:rPr lang="fr" sz="1400">
                <a:solidFill>
                  <a:srgbClr val="6D9EEB"/>
                </a:solidFill>
              </a:rPr>
              <a:t>majeurs suivants</a:t>
            </a:r>
            <a:r>
              <a:rPr lang="fr" sz="1400">
                <a:solidFill>
                  <a:schemeClr val="dk1"/>
                </a:solidFill>
              </a:rPr>
              <a:t> viennent remplacer sur la grille d’Alignement les </a:t>
            </a:r>
            <a:r>
              <a:rPr lang="fr" sz="1400">
                <a:solidFill>
                  <a:srgbClr val="F6B26B"/>
                </a:solidFill>
              </a:rPr>
              <a:t>bonus majeurs déjà acquis</a:t>
            </a:r>
            <a:r>
              <a:rPr lang="fr" sz="1400">
                <a:solidFill>
                  <a:schemeClr val="dk1"/>
                </a:solidFill>
              </a:rPr>
              <a:t> durant la partie.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4282250" y="2936950"/>
            <a:ext cx="634800" cy="334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/>
          <p:nvPr/>
        </p:nvSpPr>
        <p:spPr>
          <a:xfrm>
            <a:off x="5428725" y="1429675"/>
            <a:ext cx="3066000" cy="2983500"/>
          </a:xfrm>
          <a:prstGeom prst="rect">
            <a:avLst/>
          </a:prstGeom>
          <a:solidFill>
            <a:srgbClr val="3B07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Personnages - Energie</a:t>
            </a:r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body" idx="1"/>
          </p:nvPr>
        </p:nvSpPr>
        <p:spPr>
          <a:xfrm>
            <a:off x="141325" y="1165000"/>
            <a:ext cx="48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365">
                <a:solidFill>
                  <a:schemeClr val="dk1"/>
                </a:solidFill>
              </a:rPr>
              <a:t>Lorsqu’ils utilisent une compétence, les personnages joueurs consomment et génèrent de l’énergie selon </a:t>
            </a:r>
            <a:r>
              <a:rPr lang="fr" sz="1365" u="sng">
                <a:solidFill>
                  <a:schemeClr val="dk1"/>
                </a:solidFill>
              </a:rPr>
              <a:t>l’axe coeur</a:t>
            </a:r>
            <a:r>
              <a:rPr lang="fr" sz="1365">
                <a:solidFill>
                  <a:schemeClr val="dk1"/>
                </a:solidFill>
              </a:rPr>
              <a:t> de leur propre alignement.</a:t>
            </a:r>
            <a:endParaRPr sz="13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fr" sz="1365">
                <a:solidFill>
                  <a:schemeClr val="dk1"/>
                </a:solidFill>
              </a:rPr>
              <a:t>L’énergie disponible est partagée par tous les alliés via une jauge d’énergie.</a:t>
            </a:r>
            <a:br>
              <a:rPr lang="fr" sz="1365">
                <a:solidFill>
                  <a:schemeClr val="dk1"/>
                </a:solidFill>
              </a:rPr>
            </a:br>
            <a:r>
              <a:rPr lang="fr" sz="1365">
                <a:solidFill>
                  <a:schemeClr val="dk1"/>
                </a:solidFill>
              </a:rPr>
              <a:t>La jauge d’énergie ne peut accueillir qu’un montant limité de points d’énergie à la fois.</a:t>
            </a:r>
            <a:endParaRPr sz="13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fr" sz="1365">
                <a:solidFill>
                  <a:schemeClr val="dk1"/>
                </a:solidFill>
              </a:rPr>
              <a:t>Il existe 3 type d’énergie : </a:t>
            </a:r>
            <a:endParaRPr sz="1365">
              <a:solidFill>
                <a:schemeClr val="dk1"/>
              </a:solidFill>
            </a:endParaRPr>
          </a:p>
          <a:p>
            <a:pPr marL="457200" lvl="0" indent="-31527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65"/>
              <a:buChar char="-"/>
            </a:pPr>
            <a:r>
              <a:rPr lang="fr" sz="1365">
                <a:solidFill>
                  <a:schemeClr val="dk1"/>
                </a:solidFill>
              </a:rPr>
              <a:t>Positive</a:t>
            </a:r>
            <a:endParaRPr sz="1365">
              <a:solidFill>
                <a:schemeClr val="dk1"/>
              </a:solidFill>
            </a:endParaRPr>
          </a:p>
          <a:p>
            <a:pPr marL="457200" lvl="0" indent="-3152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5"/>
              <a:buChar char="-"/>
            </a:pPr>
            <a:r>
              <a:rPr lang="fr" sz="1365">
                <a:solidFill>
                  <a:schemeClr val="dk1"/>
                </a:solidFill>
              </a:rPr>
              <a:t>Négative</a:t>
            </a:r>
            <a:endParaRPr sz="1365">
              <a:solidFill>
                <a:schemeClr val="dk1"/>
              </a:solidFill>
            </a:endParaRPr>
          </a:p>
          <a:p>
            <a:pPr marL="457200" lvl="0" indent="-3152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5"/>
              <a:buChar char="-"/>
            </a:pPr>
            <a:r>
              <a:rPr lang="fr" sz="1365">
                <a:solidFill>
                  <a:schemeClr val="dk1"/>
                </a:solidFill>
              </a:rPr>
              <a:t>Neutre</a:t>
            </a:r>
            <a:endParaRPr sz="13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fr" sz="1365">
                <a:solidFill>
                  <a:schemeClr val="dk1"/>
                </a:solidFill>
              </a:rPr>
              <a:t>Lorsqu’un personnage consomme ou génère de l’énergie positive ou négative devant des caméra, l’axe image de son alignement est impacté en conséquence.</a:t>
            </a:r>
            <a:endParaRPr sz="1365">
              <a:solidFill>
                <a:schemeClr val="dk1"/>
              </a:solidFill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5458200" y="1429625"/>
            <a:ext cx="1409100" cy="2983500"/>
          </a:xfrm>
          <a:prstGeom prst="rect">
            <a:avLst/>
          </a:prstGeom>
          <a:solidFill>
            <a:srgbClr val="351C75"/>
          </a:solidFill>
          <a:ln w="3810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Energie Négative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7085675" y="1429675"/>
            <a:ext cx="1409100" cy="2983500"/>
          </a:xfrm>
          <a:prstGeom prst="rect">
            <a:avLst/>
          </a:prstGeom>
          <a:solidFill>
            <a:srgbClr val="1155CC"/>
          </a:solidFill>
          <a:ln w="3810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Energie Positive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cxnSp>
        <p:nvCxnSpPr>
          <p:cNvPr id="243" name="Google Shape;243;p24"/>
          <p:cNvCxnSpPr/>
          <p:nvPr/>
        </p:nvCxnSpPr>
        <p:spPr>
          <a:xfrm>
            <a:off x="6961625" y="1429625"/>
            <a:ext cx="0" cy="2983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4" name="Google Shape;244;p24"/>
          <p:cNvCxnSpPr/>
          <p:nvPr/>
        </p:nvCxnSpPr>
        <p:spPr>
          <a:xfrm>
            <a:off x="5428625" y="2860675"/>
            <a:ext cx="3066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Personnages - Kit</a:t>
            </a:r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Chaque personnage joueur possède 1 compétence de déplacement, 2 compétences d’action, et 1 compétences ultime (qu’il peut utiliser n’importe quand).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dk1"/>
                </a:solidFill>
              </a:rPr>
              <a:t>L’Alignement des personnages peut avoir un impact sur leurs compétences (modificateur de dégâts, de coût, effets additionnels, énergie consommée ou générée…)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Alignement - Caméras</a:t>
            </a:r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Des journalistes sont disposés dans les niveaux, il filment les actions des joueurs et des ennemis qui sont dans leur champs de vision.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Les actions filmées ont un impact sur l’alignement des personnages concernés.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Les journalistes sont considérés comme des éléments d’environnement. Ils peuvent mourir si leur vie tombe à 0 et être déplacés par certaines actions.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Ils ne se déplacent pas d’eux-même et n’ont pas de tour de jeu.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Narration</a:t>
            </a:r>
            <a:endParaRPr/>
          </a:p>
        </p:txBody>
      </p:sp>
      <p:sp>
        <p:nvSpPr>
          <p:cNvPr id="262" name="Google Shape;262;p27"/>
          <p:cNvSpPr txBox="1">
            <a:spLocks noGrp="1"/>
          </p:cNvSpPr>
          <p:nvPr>
            <p:ph type="body" idx="1"/>
          </p:nvPr>
        </p:nvSpPr>
        <p:spPr>
          <a:xfrm>
            <a:off x="311700" y="1683525"/>
            <a:ext cx="4605600" cy="23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La narration prend la forme de scènes visual novel.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Il s’agit de dialogues durant lesquels le joueur sera amené à faire des choix (importants ou non).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Ces choix pourront avoir un impact sur la fin du jeu et/ou sur l’alignement des personnages.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63" name="Google Shape;2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500" y="1564250"/>
            <a:ext cx="3085249" cy="25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/>
          <p:nvPr/>
        </p:nvSpPr>
        <p:spPr>
          <a:xfrm>
            <a:off x="5580125" y="40887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D9D9D9"/>
                </a:solidFill>
              </a:rPr>
              <a:t>Doki Doki Literature Club</a:t>
            </a:r>
            <a:endParaRPr sz="11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Résumé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Sundered Horizons est un tactical en vue top-down dans lequel le joueur contrôle une équipe de Magical Girls luttant contre des forces extraterrestres.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dk1"/>
                </a:solidFill>
              </a:rPr>
              <a:t>La notoriété des Magical Girl a un impact direct sur leur puissance, aussi, le joueur devra faire attention à l’image de ses personnages pour gagner en puissance et assurer un avenir à l’humanité.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814025" y="1167975"/>
            <a:ext cx="597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3. Structure du jeu		12. Kit des personnages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4. Les Combats			13. Caméras et journalistes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5. Les niveaux			14. Narration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6. Les Ennemis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7. Tours de jeu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8 - 10. Alignement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FFFFFF"/>
                </a:solidFill>
              </a:rPr>
              <a:t>11. Energie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du jeu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803900" y="2470750"/>
            <a:ext cx="761400" cy="745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Combat</a:t>
            </a:r>
            <a:endParaRPr sz="1200"/>
          </a:p>
        </p:txBody>
      </p:sp>
      <p:sp>
        <p:nvSpPr>
          <p:cNvPr id="74" name="Google Shape;74;p16"/>
          <p:cNvSpPr/>
          <p:nvPr/>
        </p:nvSpPr>
        <p:spPr>
          <a:xfrm>
            <a:off x="1650750" y="2470750"/>
            <a:ext cx="761400" cy="745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Narra</a:t>
            </a:r>
            <a:endParaRPr sz="1200"/>
          </a:p>
        </p:txBody>
      </p:sp>
      <p:cxnSp>
        <p:nvCxnSpPr>
          <p:cNvPr id="75" name="Google Shape;75;p16"/>
          <p:cNvCxnSpPr>
            <a:stCxn id="73" idx="3"/>
            <a:endCxn id="74" idx="1"/>
          </p:cNvCxnSpPr>
          <p:nvPr/>
        </p:nvCxnSpPr>
        <p:spPr>
          <a:xfrm>
            <a:off x="1565300" y="2843650"/>
            <a:ext cx="85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6"/>
          <p:cNvSpPr/>
          <p:nvPr/>
        </p:nvSpPr>
        <p:spPr>
          <a:xfrm>
            <a:off x="2497600" y="2470750"/>
            <a:ext cx="761400" cy="745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Combat</a:t>
            </a:r>
            <a:endParaRPr sz="1200"/>
          </a:p>
        </p:txBody>
      </p:sp>
      <p:cxnSp>
        <p:nvCxnSpPr>
          <p:cNvPr id="77" name="Google Shape;77;p16"/>
          <p:cNvCxnSpPr>
            <a:stCxn id="74" idx="3"/>
            <a:endCxn id="76" idx="1"/>
          </p:cNvCxnSpPr>
          <p:nvPr/>
        </p:nvCxnSpPr>
        <p:spPr>
          <a:xfrm>
            <a:off x="2412150" y="2843650"/>
            <a:ext cx="85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6"/>
          <p:cNvSpPr/>
          <p:nvPr/>
        </p:nvSpPr>
        <p:spPr>
          <a:xfrm>
            <a:off x="3344450" y="2470750"/>
            <a:ext cx="761400" cy="745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Narra</a:t>
            </a:r>
            <a:endParaRPr sz="1200"/>
          </a:p>
        </p:txBody>
      </p:sp>
      <p:sp>
        <p:nvSpPr>
          <p:cNvPr id="79" name="Google Shape;79;p16"/>
          <p:cNvSpPr/>
          <p:nvPr/>
        </p:nvSpPr>
        <p:spPr>
          <a:xfrm>
            <a:off x="4191300" y="2470750"/>
            <a:ext cx="761400" cy="745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Combat</a:t>
            </a:r>
            <a:endParaRPr sz="1200"/>
          </a:p>
        </p:txBody>
      </p:sp>
      <p:cxnSp>
        <p:nvCxnSpPr>
          <p:cNvPr id="80" name="Google Shape;80;p16"/>
          <p:cNvCxnSpPr>
            <a:stCxn id="78" idx="3"/>
            <a:endCxn id="79" idx="1"/>
          </p:cNvCxnSpPr>
          <p:nvPr/>
        </p:nvCxnSpPr>
        <p:spPr>
          <a:xfrm>
            <a:off x="4105850" y="2843650"/>
            <a:ext cx="85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6"/>
          <p:cNvSpPr/>
          <p:nvPr/>
        </p:nvSpPr>
        <p:spPr>
          <a:xfrm>
            <a:off x="5038150" y="2470750"/>
            <a:ext cx="761400" cy="745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Narra</a:t>
            </a:r>
            <a:endParaRPr sz="1200"/>
          </a:p>
        </p:txBody>
      </p:sp>
      <p:sp>
        <p:nvSpPr>
          <p:cNvPr id="82" name="Google Shape;82;p16"/>
          <p:cNvSpPr/>
          <p:nvPr/>
        </p:nvSpPr>
        <p:spPr>
          <a:xfrm>
            <a:off x="5885000" y="2470750"/>
            <a:ext cx="761400" cy="745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Combat</a:t>
            </a:r>
            <a:endParaRPr sz="1200"/>
          </a:p>
        </p:txBody>
      </p:sp>
      <p:cxnSp>
        <p:nvCxnSpPr>
          <p:cNvPr id="83" name="Google Shape;83;p16"/>
          <p:cNvCxnSpPr>
            <a:stCxn id="81" idx="3"/>
            <a:endCxn id="82" idx="1"/>
          </p:cNvCxnSpPr>
          <p:nvPr/>
        </p:nvCxnSpPr>
        <p:spPr>
          <a:xfrm>
            <a:off x="5799550" y="2843650"/>
            <a:ext cx="85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6"/>
          <p:cNvSpPr/>
          <p:nvPr/>
        </p:nvSpPr>
        <p:spPr>
          <a:xfrm>
            <a:off x="6731850" y="2470750"/>
            <a:ext cx="761400" cy="745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Narra</a:t>
            </a:r>
            <a:endParaRPr sz="1200"/>
          </a:p>
        </p:txBody>
      </p:sp>
      <p:sp>
        <p:nvSpPr>
          <p:cNvPr id="85" name="Google Shape;85;p16"/>
          <p:cNvSpPr/>
          <p:nvPr/>
        </p:nvSpPr>
        <p:spPr>
          <a:xfrm>
            <a:off x="7578700" y="2470750"/>
            <a:ext cx="761400" cy="745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Combat</a:t>
            </a:r>
            <a:endParaRPr sz="1200"/>
          </a:p>
        </p:txBody>
      </p:sp>
      <p:cxnSp>
        <p:nvCxnSpPr>
          <p:cNvPr id="86" name="Google Shape;86;p16"/>
          <p:cNvCxnSpPr>
            <a:stCxn id="84" idx="3"/>
            <a:endCxn id="85" idx="1"/>
          </p:cNvCxnSpPr>
          <p:nvPr/>
        </p:nvCxnSpPr>
        <p:spPr>
          <a:xfrm>
            <a:off x="7493250" y="2843650"/>
            <a:ext cx="85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6"/>
          <p:cNvCxnSpPr>
            <a:stCxn id="79" idx="3"/>
            <a:endCxn id="81" idx="1"/>
          </p:cNvCxnSpPr>
          <p:nvPr/>
        </p:nvCxnSpPr>
        <p:spPr>
          <a:xfrm>
            <a:off x="4952700" y="2843650"/>
            <a:ext cx="85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6"/>
          <p:cNvCxnSpPr>
            <a:stCxn id="84" idx="1"/>
            <a:endCxn id="82" idx="3"/>
          </p:cNvCxnSpPr>
          <p:nvPr/>
        </p:nvCxnSpPr>
        <p:spPr>
          <a:xfrm rot="10800000">
            <a:off x="6646350" y="2843650"/>
            <a:ext cx="85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/>
          <p:cNvCxnSpPr>
            <a:stCxn id="76" idx="3"/>
            <a:endCxn id="78" idx="1"/>
          </p:cNvCxnSpPr>
          <p:nvPr/>
        </p:nvCxnSpPr>
        <p:spPr>
          <a:xfrm>
            <a:off x="3259000" y="2843650"/>
            <a:ext cx="85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6"/>
          <p:cNvSpPr txBox="1"/>
          <p:nvPr/>
        </p:nvSpPr>
        <p:spPr>
          <a:xfrm>
            <a:off x="688050" y="1087650"/>
            <a:ext cx="7767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Phases de combats et de narration se succèdent tout au long du jeu de sorte à totaliser 5 ou 6 combats (dont un Boss).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Chaque phase dure entre 5 et 10 minutes.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Les phases de narration se font en visual novel (2D) via des dialogues à choix.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88050" y="4074450"/>
            <a:ext cx="7767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Milestones :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fr" sz="1600">
                <a:solidFill>
                  <a:schemeClr val="dk1"/>
                </a:solidFill>
              </a:rPr>
              <a:t>Un personnage de l’équipe se fait enlever / corrompre par les ennemis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fr" sz="1600">
                <a:solidFill>
                  <a:schemeClr val="dk1"/>
                </a:solidFill>
              </a:rPr>
              <a:t>Combat de boss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322975" y="3643350"/>
            <a:ext cx="1344900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Milestone 1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93" name="Google Shape;93;p16"/>
          <p:cNvCxnSpPr>
            <a:stCxn id="92" idx="0"/>
          </p:cNvCxnSpPr>
          <p:nvPr/>
        </p:nvCxnSpPr>
        <p:spPr>
          <a:xfrm rot="10800000" flipH="1">
            <a:off x="4995425" y="2859150"/>
            <a:ext cx="300" cy="784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4" name="Google Shape;94;p16"/>
          <p:cNvSpPr txBox="1"/>
          <p:nvPr/>
        </p:nvSpPr>
        <p:spPr>
          <a:xfrm>
            <a:off x="7286950" y="3627850"/>
            <a:ext cx="1344900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Milestone 2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95" name="Google Shape;95;p16"/>
          <p:cNvCxnSpPr>
            <a:stCxn id="94" idx="0"/>
            <a:endCxn id="85" idx="2"/>
          </p:cNvCxnSpPr>
          <p:nvPr/>
        </p:nvCxnSpPr>
        <p:spPr>
          <a:xfrm rot="10800000">
            <a:off x="7959400" y="3216550"/>
            <a:ext cx="0" cy="411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Combats - Structure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66075" y="1152475"/>
            <a:ext cx="61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Les combats se jouent au tour par tour.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Chaque unité a son propre tour d’action, l’ordre des actions est affiché en haut de l’écran.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Lors de son tour d’action, une unité peut utiliser sa compétence de déplacement ou non, ainsi qu’une compétence d’action.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Les unités ne peuvent pas utiliser deux compétences d’action ou deux compétences de déplacement dans le même tour.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l="70952" b="87017"/>
          <a:stretch/>
        </p:blipFill>
        <p:spPr>
          <a:xfrm>
            <a:off x="6790675" y="1355775"/>
            <a:ext cx="2148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6827425" y="1895775"/>
            <a:ext cx="2074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2"/>
                </a:solidFill>
              </a:rPr>
              <a:t>Darkest Dungeon 2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Combats - Niveaux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EFEFEF"/>
                </a:solidFill>
              </a:rPr>
              <a:t>Les niveaux sont de taille restreinte. L’ensemble d’un niveau est entièrement compris dans l’angle de la caméra.</a:t>
            </a:r>
            <a:endParaRPr sz="15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EFEFEF"/>
                </a:solidFill>
              </a:rPr>
              <a:t>Les niveaux ne sont pas divisés en cases mais en mètres. Les déplacements se font donc selon une distance en mètres.</a:t>
            </a:r>
            <a:endParaRPr sz="15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EFEFEF"/>
                </a:solidFill>
              </a:rPr>
              <a:t>Les niveaux pourront avoir des objectifs annexes ou principaux différents </a:t>
            </a:r>
            <a:br>
              <a:rPr lang="fr" sz="1500">
                <a:solidFill>
                  <a:srgbClr val="EFEFEF"/>
                </a:solidFill>
              </a:rPr>
            </a:br>
            <a:r>
              <a:rPr lang="fr" sz="1500">
                <a:solidFill>
                  <a:srgbClr val="EFEFEF"/>
                </a:solidFill>
              </a:rPr>
              <a:t>(battre tous les ennemis / survivre un certain temps / sauver des civils)</a:t>
            </a:r>
            <a:endParaRPr sz="15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EFEFEF"/>
                </a:solidFill>
              </a:rPr>
              <a:t>Les seront remplis de différents éléments et obstacles, notamment des bâtiments qui bloquent la ligne de vue des personnages.</a:t>
            </a:r>
            <a:endParaRPr sz="15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rgbClr val="EFEFEF"/>
                </a:solidFill>
              </a:rPr>
              <a:t>On y trouvera aussi des journalistes, prêts à filmer les actions de la partie, ce qui aura un impact sur l’</a:t>
            </a:r>
            <a:r>
              <a:rPr lang="fr" sz="1500" u="sng">
                <a:solidFill>
                  <a:srgbClr val="EFEFEF"/>
                </a:solidFill>
              </a:rPr>
              <a:t>Alignement</a:t>
            </a:r>
            <a:r>
              <a:rPr lang="fr" sz="1500">
                <a:solidFill>
                  <a:srgbClr val="EFEFEF"/>
                </a:solidFill>
              </a:rPr>
              <a:t> des Magical Girls. </a:t>
            </a:r>
            <a:endParaRPr sz="15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Combats - Ennemis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Il y a 2 à 3 types d’ennemis différents ainsi qu’un boss.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Les ennemis suivent un paterne simple qu’ils répètent à chaque tour.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Chaque ennemi a 1 compétence de déplacement et 1 compétence d’attaque.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Le boss a 1 compétence de déplacement et 3 compétences d’attaque.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FFFFFF"/>
                </a:solidFill>
              </a:rPr>
              <a:t>Le bosse suit un paterne prédéfini dans l’enchainement de ses attaques.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Combats - Ordre des tours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EFEFEF"/>
                </a:solidFill>
              </a:rPr>
              <a:t>L’ordre des tours est défini selon la statistique de vitesse de chaque unité.</a:t>
            </a:r>
            <a:endParaRPr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EFEFEF"/>
                </a:solidFill>
              </a:rPr>
              <a:t>Les tours des unités sont défini selon leur statistique de vitesse, </a:t>
            </a:r>
            <a:r>
              <a:rPr lang="fr" dirty="0">
                <a:solidFill>
                  <a:srgbClr val="FF0000"/>
                </a:solidFill>
              </a:rPr>
              <a:t>il n’y a pas de phase joueurs et de phases ennemis</a:t>
            </a:r>
            <a:r>
              <a:rPr lang="fr" dirty="0">
                <a:solidFill>
                  <a:srgbClr val="EFEFEF"/>
                </a:solidFill>
              </a:rPr>
              <a:t>.</a:t>
            </a:r>
            <a:endParaRPr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dirty="0">
                <a:solidFill>
                  <a:srgbClr val="EFEFEF"/>
                </a:solidFill>
              </a:rPr>
              <a:t>Plus la vitesse d’une unité est élevée, plus l’unité agira souvent.</a:t>
            </a:r>
            <a:br>
              <a:rPr lang="fr" dirty="0">
                <a:solidFill>
                  <a:srgbClr val="EFEFEF"/>
                </a:solidFill>
              </a:rPr>
            </a:br>
            <a:r>
              <a:rPr lang="fr" dirty="0">
                <a:solidFill>
                  <a:srgbClr val="EFEFEF"/>
                </a:solidFill>
              </a:rPr>
              <a:t>Par exemple si A a 10 de vitesse et B en a 20, B agira deux fois plus souvent que A.</a:t>
            </a:r>
            <a:endParaRPr dirty="0">
              <a:solidFill>
                <a:srgbClr val="EFEFEF"/>
              </a:solidFill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5428725" y="1429675"/>
            <a:ext cx="3066000" cy="2983500"/>
          </a:xfrm>
          <a:prstGeom prst="rect">
            <a:avLst/>
          </a:prstGeom>
          <a:solidFill>
            <a:srgbClr val="3B07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Personnages - Alignement (1/3)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4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Chaque personnage a son propre Alignement.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L’alignement représente l’image qu’un personnage a auprès du grand public (axe vertical), et l’image qu’il se fait de lui-même (axe horizontal).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Plus l’Alignement d’un personnage se rapproche des extrêmes, plus il est puissant.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cxnSp>
        <p:nvCxnSpPr>
          <p:cNvPr id="129" name="Google Shape;129;p21"/>
          <p:cNvCxnSpPr/>
          <p:nvPr/>
        </p:nvCxnSpPr>
        <p:spPr>
          <a:xfrm>
            <a:off x="6961625" y="1429625"/>
            <a:ext cx="0" cy="2983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0" name="Google Shape;130;p21"/>
          <p:cNvCxnSpPr/>
          <p:nvPr/>
        </p:nvCxnSpPr>
        <p:spPr>
          <a:xfrm>
            <a:off x="5428625" y="2860675"/>
            <a:ext cx="3066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1" name="Google Shape;131;p21"/>
          <p:cNvSpPr txBox="1"/>
          <p:nvPr/>
        </p:nvSpPr>
        <p:spPr>
          <a:xfrm>
            <a:off x="7142650" y="1017725"/>
            <a:ext cx="1036500" cy="3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Image</a:t>
            </a:r>
            <a:endParaRPr sz="1100"/>
          </a:p>
        </p:txBody>
      </p:sp>
      <p:sp>
        <p:nvSpPr>
          <p:cNvPr id="132" name="Google Shape;132;p21"/>
          <p:cNvSpPr txBox="1"/>
          <p:nvPr/>
        </p:nvSpPr>
        <p:spPr>
          <a:xfrm>
            <a:off x="8002075" y="3003750"/>
            <a:ext cx="1036500" cy="3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Coeur</a:t>
            </a:r>
            <a:endParaRPr sz="11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850" y="2744950"/>
            <a:ext cx="427700" cy="4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Microsoft Office PowerPoint</Application>
  <PresentationFormat>Affichage à l'écran (16:9)</PresentationFormat>
  <Paragraphs>106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Arial</vt:lpstr>
      <vt:lpstr>Simple Dark</vt:lpstr>
      <vt:lpstr>Sundered Horizons</vt:lpstr>
      <vt:lpstr>Résumé</vt:lpstr>
      <vt:lpstr>Sommaire</vt:lpstr>
      <vt:lpstr>Structure du jeu</vt:lpstr>
      <vt:lpstr>Combats - Structure</vt:lpstr>
      <vt:lpstr>Combats - Niveaux</vt:lpstr>
      <vt:lpstr>Combats - Ennemis</vt:lpstr>
      <vt:lpstr>Combats - Ordre des tours</vt:lpstr>
      <vt:lpstr>Personnages - Alignement (1/3)</vt:lpstr>
      <vt:lpstr>Personnages - Alignement (2/3)</vt:lpstr>
      <vt:lpstr>Personnages - Alignement (3/3)</vt:lpstr>
      <vt:lpstr>Personnages - Energie</vt:lpstr>
      <vt:lpstr>Personnages - Kit</vt:lpstr>
      <vt:lpstr>Alignement - Caméras</vt:lpstr>
      <vt:lpstr>Narration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Paul JARRIGE</cp:lastModifiedBy>
  <cp:revision>1</cp:revision>
  <dcterms:modified xsi:type="dcterms:W3CDTF">2024-06-18T14:44:03Z</dcterms:modified>
</cp:coreProperties>
</file>