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5E4F2C6-BE28-47B7-8745-70E885EC8C68}">
  <a:tblStyle styleId="{65E4F2C6-BE28-47B7-8745-70E885EC8C6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CPE 301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#3 – The Memory Lab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Contents: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Levels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Breadboards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IC’s &amp; Datasheets Reminders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wire switches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-&gt; Binary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Lab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Levels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368424"/>
            <a:ext cx="10515600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logic -&gt; 2 states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Tri-State logic -&gt; 3 states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Floating, High Impedance</a:t>
            </a:r>
            <a:endParaRPr/>
          </a:p>
        </p:txBody>
      </p:sp>
      <p:graphicFrame>
        <p:nvGraphicFramePr>
          <p:cNvPr id="98" name="Google Shape;98;p15"/>
          <p:cNvGraphicFramePr/>
          <p:nvPr/>
        </p:nvGraphicFramePr>
        <p:xfrm>
          <a:off x="1003882" y="26939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{65E4F2C6-BE28-47B7-8745-70E885EC8C68}</a:tableStyleId>
              </a:tblPr>
              <a:tblGrid>
                <a:gridCol w="871675"/>
                <a:gridCol w="1194825"/>
                <a:gridCol w="1337150"/>
                <a:gridCol w="1218700"/>
                <a:gridCol w="1853425"/>
                <a:gridCol w="1493725"/>
                <a:gridCol w="2214750"/>
              </a:tblGrid>
              <a:tr h="283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Binary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Logic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Rails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TTL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CMOS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RS-232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9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“High”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“Power”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+5V (2.0V-V</a:t>
                      </a:r>
                      <a:r>
                        <a:rPr lang="en-US" sz="1400" u="none" cap="none" strike="noStrike"/>
                        <a:t>cc</a:t>
                      </a:r>
                      <a:r>
                        <a:rPr lang="en-US" sz="1800" u="none" cap="none" strike="noStrike"/>
                        <a:t>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+3.3V (2/3V</a:t>
                      </a:r>
                      <a:r>
                        <a:rPr lang="en-US" sz="1400" u="none" cap="none" strike="noStrike"/>
                        <a:t>dd</a:t>
                      </a:r>
                      <a:r>
                        <a:rPr lang="en-US" sz="1800" u="none" cap="none" strike="noStrike"/>
                        <a:t>-V</a:t>
                      </a:r>
                      <a:r>
                        <a:rPr lang="en-US" sz="1400" u="none" cap="none" strike="noStrike"/>
                        <a:t>dd</a:t>
                      </a:r>
                      <a:r>
                        <a:rPr lang="en-US" sz="1800" u="none" cap="none" strike="noStrike"/>
                        <a:t>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-15V to -3V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49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OFF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“Low”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“Ground”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0V (0V-0.8V)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0V (0-1/3V</a:t>
                      </a:r>
                      <a:r>
                        <a:rPr lang="en-US" sz="1400" u="none" cap="none" strike="noStrike"/>
                        <a:t>dd</a:t>
                      </a:r>
                      <a:r>
                        <a:rPr lang="en-US" sz="1800" u="none" cap="none" strike="noStrike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+15V to +3V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Breadboards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Rows &amp; Rails: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use jumpers as follows: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1.bp.blogspot.com/-T6PVoBeO8eE/UPRzck7HbFI/AAAAAAAAAFs/gpek2YMpmbk/s1600/breadboard_90.png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286411" y="1058250"/>
            <a:ext cx="3572940" cy="20406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6"/>
          <p:cNvGraphicFramePr/>
          <p:nvPr/>
        </p:nvGraphicFramePr>
        <p:xfrm>
          <a:off x="469901" y="4084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{65E4F2C6-BE28-47B7-8745-70E885EC8C68}</a:tableStyleId>
              </a:tblPr>
              <a:tblGrid>
                <a:gridCol w="3681425"/>
                <a:gridCol w="3721875"/>
                <a:gridCol w="3721875"/>
              </a:tblGrid>
              <a:tr h="37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Power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Ground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Signal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</a:tr>
              <a:tr h="65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Red</a:t>
                      </a:r>
                      <a:r>
                        <a:rPr lang="en-US" sz="2000" u="none" cap="none" strike="noStrike"/>
                        <a:t>, Orange, Yellow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Black</a:t>
                      </a:r>
                      <a:r>
                        <a:rPr lang="en-US" sz="2000" u="none" cap="none" strike="noStrike"/>
                        <a:t>, Brown, Blue, Green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White, Green, Purple, Blue, Yellow</a:t>
                      </a:r>
                      <a:endParaRPr b="0"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7" name="Google Shape;107;p16"/>
          <p:cNvSpPr/>
          <p:nvPr/>
        </p:nvSpPr>
        <p:spPr>
          <a:xfrm>
            <a:off x="6934200" y="292100"/>
            <a:ext cx="2273300" cy="357592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IC’s &amp; Datasheets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Pin-out vs. Logic Diagram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370" y="704850"/>
            <a:ext cx="4310361" cy="586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8410" y="704850"/>
            <a:ext cx="2929934" cy="565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wire switches</a:t>
            </a:r>
            <a:endParaRPr/>
          </a:p>
        </p:txBody>
      </p:sp>
      <p:pic>
        <p:nvPicPr>
          <p:cNvPr id="121" name="Google Shape;12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002" y="186395"/>
            <a:ext cx="3204491" cy="606808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669073" y="1851102"/>
            <a:ext cx="568712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Pull-up Resistors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voltage at the pin when the switch is closed? Open?</a:t>
            </a:r>
            <a:endParaRPr/>
          </a:p>
        </p:txBody>
      </p:sp>
      <p:pic>
        <p:nvPicPr>
          <p:cNvPr descr="https://upload.wikimedia.org/wikipedia/commons/thumb/5/5a/Pullup_Resistor.png/220px-Pullup_Resistor.png"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151" y="2774432"/>
            <a:ext cx="2481680" cy="3503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-&gt; Binary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attention to MSB/LSB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put MSB on LEFT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 FF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0b 1111 1111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0d 256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24982" y="4238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Lab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96255" y="13306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RTFM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Circuits: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16x8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32x4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16x8 is simpler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315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 the switches first -&gt; </a:t>
            </a:r>
            <a:r>
              <a:rPr b="1" i="0" lang="en-US" sz="3315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&amp; UNDERSTAND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down -&gt; </a:t>
            </a:r>
            <a:r>
              <a:rPr b="1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20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 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0" i="0" lang="en-US" sz="204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CLOSED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0" lang="en-US" sz="204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b="0" i="0" lang="en-US" sz="204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b="0" i="0" lang="en-US" sz="23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Wire the chips: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&amp; Ground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Signals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</a:pPr>
            <a:r>
              <a:rPr b="0" i="0" lang="en-US" sz="20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en-US" sz="2380"/>
              <a:t>Present the table of addresses and data in binary and hex to your TA</a:t>
            </a:r>
            <a:endParaRPr/>
          </a:p>
          <a:p>
            <a:pPr indent="457200" lvl="0" marL="2286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90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9059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</a:pPr>
            <a:r>
              <a:t/>
            </a:r>
            <a:endParaRPr b="0" i="0" sz="204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2981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1744911" y="1252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{65E4F2C6-BE28-47B7-8745-70E885EC8C68}</a:tableStyleId>
              </a:tblPr>
              <a:tblGrid>
                <a:gridCol w="285225"/>
                <a:gridCol w="1879125"/>
                <a:gridCol w="137342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32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BINARY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0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2" name="Google Shape;142;p21"/>
          <p:cNvGraphicFramePr/>
          <p:nvPr/>
        </p:nvGraphicFramePr>
        <p:xfrm>
          <a:off x="1744911" y="4022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{65E4F2C6-BE28-47B7-8745-70E885EC8C68}</a:tableStyleId>
              </a:tblPr>
              <a:tblGrid>
                <a:gridCol w="268450"/>
                <a:gridCol w="1887525"/>
                <a:gridCol w="1392575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0327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 hMerge="1"/>
                <a:tc grid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BINARY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03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48135"/>
                    </a:solidFill>
                  </a:tcPr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3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