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2852a82a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2852a82a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2852a82ab_0_40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52852a82ab_0_40:notes"/>
          <p:cNvSpPr/>
          <p:nvPr>
            <p:ph idx="2" type="sldImg"/>
          </p:nvPr>
        </p:nvSpPr>
        <p:spPr>
          <a:xfrm>
            <a:off x="114322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2852a82ab_0_45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52852a82ab_0_45:notes"/>
          <p:cNvSpPr/>
          <p:nvPr>
            <p:ph idx="2" type="sldImg"/>
          </p:nvPr>
        </p:nvSpPr>
        <p:spPr>
          <a:xfrm>
            <a:off x="114322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2852a82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2852a82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2852a82a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2852a82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2852a82a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2852a82a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2852a82a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2852a82a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2852a82a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2852a82a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2852a82a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2852a82a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2852a82a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2852a82a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2852a82a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2852a82a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628560" y="273780"/>
            <a:ext cx="7886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628560" y="1369170"/>
            <a:ext cx="7886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628560" y="273780"/>
            <a:ext cx="7886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628560" y="1369170"/>
            <a:ext cx="7886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628560" y="273780"/>
            <a:ext cx="7886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628560" y="1369170"/>
            <a:ext cx="3848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2" type="body"/>
          </p:nvPr>
        </p:nvSpPr>
        <p:spPr>
          <a:xfrm>
            <a:off x="4669650" y="1369170"/>
            <a:ext cx="3848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628560" y="273780"/>
            <a:ext cx="7886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idx="1" type="subTitle"/>
          </p:nvPr>
        </p:nvSpPr>
        <p:spPr>
          <a:xfrm>
            <a:off x="628560" y="273780"/>
            <a:ext cx="7886400" cy="46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628560" y="273780"/>
            <a:ext cx="7886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628560" y="1369170"/>
            <a:ext cx="38484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2" type="body"/>
          </p:nvPr>
        </p:nvSpPr>
        <p:spPr>
          <a:xfrm>
            <a:off x="628560" y="3073680"/>
            <a:ext cx="38484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3" type="body"/>
          </p:nvPr>
        </p:nvSpPr>
        <p:spPr>
          <a:xfrm>
            <a:off x="4669650" y="1369170"/>
            <a:ext cx="3848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628560" y="273780"/>
            <a:ext cx="7886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628560" y="1369170"/>
            <a:ext cx="3848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4669650" y="1369170"/>
            <a:ext cx="38484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3" type="body"/>
          </p:nvPr>
        </p:nvSpPr>
        <p:spPr>
          <a:xfrm>
            <a:off x="4669650" y="3073680"/>
            <a:ext cx="38484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628560" y="273780"/>
            <a:ext cx="7886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628560" y="1369170"/>
            <a:ext cx="38484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4669650" y="1369170"/>
            <a:ext cx="38484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3" type="body"/>
          </p:nvPr>
        </p:nvSpPr>
        <p:spPr>
          <a:xfrm>
            <a:off x="628560" y="3073680"/>
            <a:ext cx="78864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628560" y="273780"/>
            <a:ext cx="7886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628560" y="1369170"/>
            <a:ext cx="78864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2" type="body"/>
          </p:nvPr>
        </p:nvSpPr>
        <p:spPr>
          <a:xfrm>
            <a:off x="628560" y="3073680"/>
            <a:ext cx="78864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>
            <a:off x="628560" y="273780"/>
            <a:ext cx="7886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>
            <a:off x="628560" y="1369170"/>
            <a:ext cx="38484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2" type="body"/>
          </p:nvPr>
        </p:nvSpPr>
        <p:spPr>
          <a:xfrm>
            <a:off x="4669650" y="1369170"/>
            <a:ext cx="38484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3" type="body"/>
          </p:nvPr>
        </p:nvSpPr>
        <p:spPr>
          <a:xfrm>
            <a:off x="4669650" y="3073680"/>
            <a:ext cx="38484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4" type="body"/>
          </p:nvPr>
        </p:nvSpPr>
        <p:spPr>
          <a:xfrm>
            <a:off x="628560" y="3073680"/>
            <a:ext cx="38484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628560" y="273780"/>
            <a:ext cx="7886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628560" y="1369170"/>
            <a:ext cx="7886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2" type="body"/>
          </p:nvPr>
        </p:nvSpPr>
        <p:spPr>
          <a:xfrm>
            <a:off x="628560" y="1369170"/>
            <a:ext cx="7886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00" name="Google Shape;10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26660" y="1369170"/>
            <a:ext cx="4089690" cy="3263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26660" y="1369170"/>
            <a:ext cx="4089690" cy="3263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560" y="1369170"/>
            <a:ext cx="7886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560" y="4767390"/>
            <a:ext cx="2057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860" y="4767390"/>
            <a:ext cx="30858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860" y="4767390"/>
            <a:ext cx="2057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CPE 301</a:t>
            </a:r>
            <a:endParaRPr/>
          </a:p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#5 - Timers &amp; Tones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Timer Delay Steps</a:t>
            </a:r>
            <a:endParaRPr/>
          </a:p>
        </p:txBody>
      </p:sp>
      <p:pic>
        <p:nvPicPr>
          <p:cNvPr id="162" name="Google Shape;1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" y="2571750"/>
            <a:ext cx="842010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5"/>
          <p:cNvSpPr txBox="1"/>
          <p:nvPr/>
        </p:nvSpPr>
        <p:spPr>
          <a:xfrm>
            <a:off x="413775" y="1162825"/>
            <a:ext cx="4965000" cy="14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Stop the Timer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Load the counts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Start the timer (with a prescaler)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Wait for TOV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Stop the Timer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Reset TOV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Hints</a:t>
            </a:r>
            <a:endParaRPr b="0" i="0" sz="1400" u="none" cap="none" strike="noStrike"/>
          </a:p>
        </p:txBody>
      </p:sp>
      <p:sp>
        <p:nvSpPr>
          <p:cNvPr id="169" name="Google Shape;169;p36"/>
          <p:cNvSpPr txBox="1"/>
          <p:nvPr/>
        </p:nvSpPr>
        <p:spPr>
          <a:xfrm>
            <a:off x="274590" y="1028700"/>
            <a:ext cx="8869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143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arenR"/>
            </a:pPr>
            <a:r>
              <a:rPr b="0" i="0" lang="en" sz="1800" u="none" cap="none" strike="noStrike">
                <a:latin typeface="Calibri"/>
                <a:ea typeface="Calibri"/>
                <a:cs typeface="Calibri"/>
                <a:sym typeface="Calibri"/>
              </a:rPr>
              <a:t>Hook up the speaker to the function generator &amp; scope to get a better idea of what you're trying to do</a:t>
            </a:r>
            <a:endParaRPr b="0" i="0" sz="1800" u="none" cap="none" strike="noStrike"/>
          </a:p>
          <a:p>
            <a:pPr indent="-1143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arenR"/>
            </a:pPr>
            <a:r>
              <a:rPr b="0" i="0" lang="en" sz="1800" u="none" cap="none" strike="noStrike">
                <a:latin typeface="Calibri"/>
                <a:ea typeface="Calibri"/>
                <a:cs typeface="Calibri"/>
                <a:sym typeface="Calibri"/>
              </a:rPr>
              <a:t>Calculate the delay for each frequency</a:t>
            </a:r>
            <a:endParaRPr b="0" i="0" sz="1800" u="none" cap="none" strike="noStrike"/>
          </a:p>
          <a:p>
            <a:pPr indent="-1143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arenR"/>
            </a:pPr>
            <a:r>
              <a:rPr b="0" i="0" lang="en" sz="1800" u="none" cap="none" strike="noStrike">
                <a:latin typeface="Calibri"/>
                <a:ea typeface="Calibri"/>
                <a:cs typeface="Calibri"/>
                <a:sym typeface="Calibri"/>
              </a:rPr>
              <a:t>Calculate the smallest prescaler that works for all frequencies</a:t>
            </a:r>
            <a:endParaRPr b="0" i="0" sz="1800" u="none" cap="none" strike="noStrike"/>
          </a:p>
          <a:p>
            <a:pPr indent="-1143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arenR"/>
            </a:pPr>
            <a:r>
              <a:rPr b="0" i="0" lang="en" sz="1800" u="none" cap="none" strike="noStrike">
                <a:latin typeface="Calibri"/>
                <a:ea typeface="Calibri"/>
                <a:cs typeface="Calibri"/>
                <a:sym typeface="Calibri"/>
              </a:rPr>
              <a:t>Given the prescaler, calculate the # ticks required for each frequency</a:t>
            </a:r>
            <a:endParaRPr b="0" i="0" sz="1800" u="none" cap="none" strike="noStrike"/>
          </a:p>
          <a:p>
            <a:pPr indent="-1143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arenR"/>
            </a:pPr>
            <a:r>
              <a:rPr b="0" i="0" lang="en" sz="1800" u="none" cap="none" strike="noStrike">
                <a:latin typeface="Calibri"/>
                <a:ea typeface="Calibri"/>
                <a:cs typeface="Calibri"/>
                <a:sym typeface="Calibri"/>
              </a:rPr>
              <a:t>Go back to blinky, get a simple square wave using port manipulation and a simple delay function</a:t>
            </a:r>
            <a:endParaRPr b="0" i="0" sz="1800" u="none" cap="none" strike="noStrike"/>
          </a:p>
          <a:p>
            <a:pPr indent="-1143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arenR"/>
            </a:pPr>
            <a:r>
              <a:rPr b="0" i="0" lang="en" sz="1800" u="none" cap="none" strike="noStrike">
                <a:latin typeface="Calibri"/>
                <a:ea typeface="Calibri"/>
                <a:cs typeface="Calibri"/>
                <a:sym typeface="Calibri"/>
              </a:rPr>
              <a:t>Modify the delay function to delay precisely</a:t>
            </a:r>
            <a:endParaRPr b="0" i="0" sz="1800" u="none" cap="none" strike="noStrike"/>
          </a:p>
          <a:p>
            <a:pPr indent="-1143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arenR"/>
            </a:pPr>
            <a:r>
              <a:rPr b="0" i="0" lang="en" sz="1800" u="none" cap="none" strike="noStrike">
                <a:latin typeface="Calibri"/>
                <a:ea typeface="Calibri"/>
                <a:cs typeface="Calibri"/>
                <a:sym typeface="Calibri"/>
              </a:rPr>
              <a:t>Decode the value returned by Serial.read() </a:t>
            </a:r>
            <a:endParaRPr b="0" i="0" sz="1800" u="none" cap="none" strike="noStrik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Important Pages</a:t>
            </a:r>
            <a:endParaRPr b="0" i="0" sz="1400" u="none" cap="none" strike="noStrike"/>
          </a:p>
        </p:txBody>
      </p:sp>
      <p:sp>
        <p:nvSpPr>
          <p:cNvPr id="175" name="Google Shape;175;p37"/>
          <p:cNvSpPr txBox="1"/>
          <p:nvPr/>
        </p:nvSpPr>
        <p:spPr>
          <a:xfrm>
            <a:off x="274590" y="1028700"/>
            <a:ext cx="8869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57150" lvl="0" marL="0" marR="0" rtl="0" algn="l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"/>
            </a:pPr>
            <a:r>
              <a:rPr b="0" i="0" lang="en" sz="2100" u="none" cap="none" strike="noStrike">
                <a:latin typeface="Calibri"/>
                <a:ea typeface="Calibri"/>
                <a:cs typeface="Calibri"/>
                <a:sym typeface="Calibri"/>
              </a:rPr>
              <a:t>16-Bit Timer Description – Page 133</a:t>
            </a:r>
            <a:endParaRPr b="0" i="0" sz="1400" u="none" cap="none" strike="noStrike"/>
          </a:p>
          <a:p>
            <a:pPr indent="-57150" lvl="0" marL="0" marR="0" rtl="0" algn="l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"/>
            </a:pPr>
            <a:r>
              <a:rPr b="0" i="0" lang="en" sz="2100" u="none" cap="none" strike="noStrike">
                <a:latin typeface="Calibri"/>
                <a:ea typeface="Calibri"/>
                <a:cs typeface="Calibri"/>
                <a:sym typeface="Calibri"/>
              </a:rPr>
              <a:t>Normal Mode Description – Page 145</a:t>
            </a:r>
            <a:endParaRPr b="0" i="0" sz="1400" u="none" cap="none" strike="noStrike"/>
          </a:p>
          <a:p>
            <a:pPr indent="-57150" lvl="0" marL="0" marR="0" rtl="0" algn="l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"/>
            </a:pPr>
            <a:r>
              <a:rPr b="0" i="0" lang="en" sz="2100" u="none" cap="none" strike="noStrike">
                <a:latin typeface="Calibri"/>
                <a:ea typeface="Calibri"/>
                <a:cs typeface="Calibri"/>
                <a:sym typeface="Calibri"/>
              </a:rPr>
              <a:t>Register Description – Page 154</a:t>
            </a:r>
            <a:endParaRPr b="0" i="0" sz="1400" u="none" cap="none" strike="noStrike"/>
          </a:p>
          <a:p>
            <a:pPr indent="-57150" lvl="0" marL="0" marR="0" rtl="0" algn="l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"/>
            </a:pPr>
            <a:r>
              <a:rPr b="0" i="0" lang="en" sz="2100" u="none" cap="none" strike="noStrike">
                <a:latin typeface="Calibri"/>
                <a:ea typeface="Calibri"/>
                <a:cs typeface="Calibri"/>
                <a:sym typeface="Calibri"/>
              </a:rPr>
              <a:t>Clock Select – Page 157</a:t>
            </a:r>
            <a:endParaRPr b="0" i="0" sz="1400" u="none" cap="none" strike="noStrike"/>
          </a:p>
          <a:p>
            <a:pPr indent="-57150" lvl="0" marL="0" marR="0" rtl="0" algn="l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"/>
            </a:pPr>
            <a:r>
              <a:rPr b="0" i="0" lang="en" sz="2100" u="none" cap="none" strike="noStrike">
                <a:latin typeface="Calibri"/>
                <a:ea typeface="Calibri"/>
                <a:cs typeface="Calibri"/>
                <a:sym typeface="Calibri"/>
              </a:rPr>
              <a:t>Prescalers – Page 164 </a:t>
            </a:r>
            <a:endParaRPr b="0" i="0" sz="140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Overview</a:t>
            </a:r>
            <a:endParaRPr/>
          </a:p>
        </p:txBody>
      </p:sp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311700" y="1130175"/>
            <a:ext cx="5103600" cy="38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 to: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Receive a character over the serial 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a tone on PB6 which corresponds to the input character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the sharp (#) notes receives extra credit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requirements: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boot, PB6 should be low until a key is pressed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After the user enters ‘q’, PB6 should go low and stay low until another key is pressed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with an oscilloscope, then with a speaker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Don’t forget a series resistor when connecting the speaker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speaker is only 8 ohms and can damage the 2560!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425" y="893035"/>
            <a:ext cx="3192300" cy="33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Requirements</a:t>
            </a:r>
            <a:endParaRPr/>
          </a:p>
        </p:txBody>
      </p:sp>
      <p:sp>
        <p:nvSpPr>
          <p:cNvPr id="126" name="Google Shape;126;p29"/>
          <p:cNvSpPr txBox="1"/>
          <p:nvPr>
            <p:ph idx="1" type="body"/>
          </p:nvPr>
        </p:nvSpPr>
        <p:spPr>
          <a:xfrm>
            <a:off x="311700" y="1130175"/>
            <a:ext cx="5103600" cy="38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boot, PB6 should be low until a key is pressed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 user enters ‘q’, PB6 should go low and stay low until another key is pressed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with an oscilloscope, then with a speaker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Don’t forget a series resistor when connecting the speaker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speaker is only 8 ohms and can damage the 2560!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132" name="Google Shape;132;p30"/>
          <p:cNvSpPr txBox="1"/>
          <p:nvPr>
            <p:ph idx="1" type="body"/>
          </p:nvPr>
        </p:nvSpPr>
        <p:spPr>
          <a:xfrm>
            <a:off x="311700" y="1130175"/>
            <a:ext cx="661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Embedded Systems!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Real-time 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Operating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Events occur when they’re supposed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Generic Applications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Counting Events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Timing between events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Generating Frequencies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Robotics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Hardware Synchronization (Cameras / IMU / GPS)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Communication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High Speed Protocols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Timers</a:t>
            </a:r>
            <a:endParaRPr/>
          </a:p>
        </p:txBody>
      </p:sp>
      <p:sp>
        <p:nvSpPr>
          <p:cNvPr id="138" name="Google Shape;138;p31"/>
          <p:cNvSpPr txBox="1"/>
          <p:nvPr>
            <p:ph idx="1" type="body"/>
          </p:nvPr>
        </p:nvSpPr>
        <p:spPr>
          <a:xfrm>
            <a:off x="311700" y="1130175"/>
            <a:ext cx="661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Dedicated peripheral inside the 2560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 Registers to control and interface with the timer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lot of advanced functionality we won’t use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compare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External Triggering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Interrupts (Lab #9)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Timer Registers</a:t>
            </a:r>
            <a:endParaRPr/>
          </a:p>
        </p:txBody>
      </p:sp>
      <p:sp>
        <p:nvSpPr>
          <p:cNvPr id="144" name="Google Shape;144;p32"/>
          <p:cNvSpPr txBox="1"/>
          <p:nvPr>
            <p:ph idx="1" type="body"/>
          </p:nvPr>
        </p:nvSpPr>
        <p:spPr>
          <a:xfrm>
            <a:off x="311700" y="1130175"/>
            <a:ext cx="794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TCNT = Timer Count Register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 bit register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 prescaler of 1, increments with every clock tick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TCNT == 64K, TOV goes high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TCCR1A-C = Timer/Counter Control Registers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 bits which control the trimer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Start/stop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Prescaler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TIFR = Timer Interrupt Flag Register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 the TOV bit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TIMSK = Timer Interrupt Mask Register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forget to disable the TOV interrupt!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Timers</a:t>
            </a:r>
            <a:endParaRPr/>
          </a:p>
        </p:txBody>
      </p:sp>
      <p:sp>
        <p:nvSpPr>
          <p:cNvPr id="150" name="Google Shape;150;p33"/>
          <p:cNvSpPr txBox="1"/>
          <p:nvPr>
            <p:ph idx="1" type="body"/>
          </p:nvPr>
        </p:nvSpPr>
        <p:spPr>
          <a:xfrm>
            <a:off x="311700" y="1130175"/>
            <a:ext cx="794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86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●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Prescalers – Given a prescaler, what is the maximum amount of delay possible?</a:t>
            </a:r>
            <a:endParaRPr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FCLK = 16MHz (62.5nSec)</a:t>
            </a:r>
            <a:endParaRPr sz="18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TCNT = 65535</a:t>
            </a:r>
            <a:endParaRPr sz="1800">
              <a:solidFill>
                <a:schemeClr val="dk1"/>
              </a:solidFill>
            </a:endParaRPr>
          </a:p>
          <a:p>
            <a:pPr indent="-3086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●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Bigger prescaler = less precision, but shorter max delay</a:t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●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Find the smallest prescaler that can produce every frequency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from Serial</a:t>
            </a:r>
            <a:endParaRPr/>
          </a:p>
        </p:txBody>
      </p:sp>
      <p:pic>
        <p:nvPicPr>
          <p:cNvPr id="156" name="Google Shape;15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950" y="1301713"/>
            <a:ext cx="689610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