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tbjTB2EF4jsG33o92SSH3oU+U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E5FB65-D805-4C62-91D0-315A3B4F1BCF}">
  <a:tblStyle styleId="{24E5FB65-D805-4C62-91D0-315A3B4F1BC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22"/>
          <p:cNvSpPr txBox="1"/>
          <p:nvPr>
            <p:ph idx="1"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4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idx="1"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7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7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8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8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9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0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1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32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2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7" name="Google Shape;10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idx="1"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CPE 301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#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The UART Lab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UARTs - Applications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88272" y="1825560"/>
            <a:ext cx="9863092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Ubiquitous form of communication between chips, modules,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Cellular Radios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WiFi Radios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GPS Receivers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Modules accept commands via serial, EX: ESP8266 wifi connect command: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“AT+CWJAP =&lt;myWiFiNetwork&gt;,&lt;myWiFiPassword&gt;”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statics3.seeedstudio.com/images/product/WiFi%20Serial%20Transceiver%20Module.jpg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6228" y="2565647"/>
            <a:ext cx="2887092" cy="2165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Assignment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80" y="1213001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2"/>
          <p:cNvGraphicFramePr/>
          <p:nvPr/>
        </p:nvGraphicFramePr>
        <p:xfrm>
          <a:off x="1002165" y="2027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{24E5FB65-D805-4C62-91D0-315A3B4F1BCF}</a:tableStyleId>
              </a:tblPr>
              <a:tblGrid>
                <a:gridCol w="5175575"/>
                <a:gridCol w="5175575"/>
              </a:tblGrid>
              <a:tr h="172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Write classical serial functions:</a:t>
                      </a:r>
                      <a:endParaRPr sz="1400" u="none" cap="none" strike="noStrike"/>
                    </a:p>
                    <a:p>
                      <a:pPr indent="-342900" lvl="2" marL="12573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AutoNum type="alphaLcParenR"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U0Init</a:t>
                      </a:r>
                      <a:endParaRPr sz="1400" u="none" cap="none" strike="noStrike"/>
                    </a:p>
                    <a:p>
                      <a:pPr indent="-342900" lvl="2" marL="12573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AutoNum type="alphaLcParenR"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U0kbhit (1 line)</a:t>
                      </a:r>
                      <a:endParaRPr sz="1400" u="none" cap="none" strike="noStrike"/>
                    </a:p>
                    <a:p>
                      <a:pPr indent="-342900" lvl="2" marL="12573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AutoNum type="alphaLcParenR"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U0putChar (2 lines)</a:t>
                      </a:r>
                      <a:endParaRPr sz="1400" u="none" cap="none" strike="noStrike"/>
                    </a:p>
                    <a:p>
                      <a:pPr indent="-342900" lvl="2" marL="12573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AutoNum type="alphaLcParenR"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U0getChar (1 line)</a:t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Arduino Equivalents:</a:t>
                      </a:r>
                      <a:endParaRPr sz="1400" u="none" cap="none" strike="noStrike"/>
                    </a:p>
                    <a:p>
                      <a:pPr indent="-457200" lvl="1" marL="9144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AutoNum type="alphaLcParenR"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Serial.begin()</a:t>
                      </a:r>
                      <a:endParaRPr sz="1400" u="none" cap="none" strike="noStrike"/>
                    </a:p>
                    <a:p>
                      <a:pPr indent="-457200" lvl="1" marL="9144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AutoNum type="alphaLcParenR"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Serial.available()</a:t>
                      </a:r>
                      <a:endParaRPr sz="1400" u="none" cap="none" strike="noStrike"/>
                    </a:p>
                    <a:p>
                      <a:pPr indent="-457200" lvl="1" marL="9144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AutoNum type="alphaLcParenR"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Serial.write()</a:t>
                      </a:r>
                      <a:endParaRPr sz="1400" u="none" cap="none" strike="noStrike"/>
                    </a:p>
                    <a:p>
                      <a:pPr indent="-457200" lvl="1" marL="9144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AutoNum type="alphaLcParenR"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Serial.read()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2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Translate characters to hex</a:t>
                      </a:r>
                      <a:endParaRPr b="0" sz="24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Input : ‘a’</a:t>
                      </a:r>
                      <a:endParaRPr sz="24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Output : “0x61”</a:t>
                      </a:r>
                      <a:endParaRPr sz="2400" u="none" cap="none" strike="noStrike"/>
                    </a:p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6096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UARTs - Process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Transmitting: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Transmitter Buffer Empty (TBE) Flag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byte in data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Receive Data Available (RDA) Flag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data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UARTs - Characters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UARTs only send bytes – integers from 0 to 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agrees to interpret numbers as characters according to the ASCII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a character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back ‘0’, ‘x’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 the character and send the appropriate bytes 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‘\n’ for a new line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‘a’ (ASCII 61)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back ‘0’, ‘x’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back ‘6’, ‘1’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back ‘\n’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Pages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Summary – 399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Register – 218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Registers – 219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Baud Rate Register – 222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