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esa Schultz" initials="TS" lastIdx="1" clrIdx="0">
    <p:extLst>
      <p:ext uri="{19B8F6BF-5375-455C-9EA6-DF929625EA0E}">
        <p15:presenceInfo xmlns:p15="http://schemas.microsoft.com/office/powerpoint/2012/main" userId="S-1-5-21-1275210071-1123561945-682003330-2339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0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d6fb3cdf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d6fb3cdf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d6fb3cd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d6fb3cd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6fb3cdf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6fb3cdf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c4627e9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c4627e9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c4627e99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c4627e9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d6fb3cdf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d6fb3cdf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d6fb3cdf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d6fb3cd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cholarworks.unr.edu/"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icpsr.umich.edu/icpsrweb/ICPSR/" TargetMode="External"/><Relationship Id="rId5" Type="http://schemas.openxmlformats.org/officeDocument/2006/relationships/hyperlink" Target="https://dataverse.org/researchers" TargetMode="External"/><Relationship Id="rId4" Type="http://schemas.openxmlformats.org/officeDocument/2006/relationships/hyperlink" Target="https://zenodo.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4" y="1545450"/>
            <a:ext cx="42603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Data and Software </a:t>
            </a:r>
            <a:endParaRPr/>
          </a:p>
          <a:p>
            <a:pPr marL="0" lvl="0" indent="0" algn="r" rtl="0">
              <a:spcBef>
                <a:spcPts val="0"/>
              </a:spcBef>
              <a:spcAft>
                <a:spcPts val="0"/>
              </a:spcAft>
              <a:buNone/>
            </a:pPr>
            <a:r>
              <a:rPr lang="en"/>
              <a:t>Preservation</a:t>
            </a:r>
            <a:endParaRPr/>
          </a:p>
        </p:txBody>
      </p:sp>
      <p:pic>
        <p:nvPicPr>
          <p:cNvPr id="55" name="Google Shape;55;p13" descr="Data Life Cycle: Plan, Collect, Assure, Describe, Discover, Integrate, and Analyze, which circles back to Plan."/>
          <p:cNvPicPr preferRelativeResize="0"/>
          <p:nvPr/>
        </p:nvPicPr>
        <p:blipFill>
          <a:blip r:embed="rId3">
            <a:alphaModFix/>
          </a:blip>
          <a:stretch>
            <a:fillRect/>
          </a:stretch>
        </p:blipFill>
        <p:spPr>
          <a:xfrm>
            <a:off x="5015601" y="1003275"/>
            <a:ext cx="3610551" cy="3136951"/>
          </a:xfrm>
          <a:prstGeom prst="rect">
            <a:avLst/>
          </a:prstGeom>
          <a:noFill/>
          <a:ln>
            <a:noFill/>
          </a:ln>
        </p:spPr>
      </p:pic>
      <p:sp>
        <p:nvSpPr>
          <p:cNvPr id="56" name="Google Shape;56;p13"/>
          <p:cNvSpPr txBox="1"/>
          <p:nvPr/>
        </p:nvSpPr>
        <p:spPr>
          <a:xfrm>
            <a:off x="5015600" y="4214075"/>
            <a:ext cx="1890600" cy="2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DataOne</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itle 2"/>
          <p:cNvSpPr>
            <a:spLocks noGrp="1"/>
          </p:cNvSpPr>
          <p:nvPr>
            <p:ph type="title"/>
          </p:nvPr>
        </p:nvSpPr>
        <p:spPr>
          <a:xfrm>
            <a:off x="371335" y="282800"/>
            <a:ext cx="8520600" cy="572700"/>
          </a:xfrm>
        </p:spPr>
        <p:txBody>
          <a:bodyPr/>
          <a:lstStyle/>
          <a:p>
            <a:r>
              <a:rPr lang="en-US" dirty="0" smtClean="0"/>
              <a:t>Research Data Lifecycle</a:t>
            </a:r>
            <a:endParaRPr lang="en-US" dirty="0"/>
          </a:p>
        </p:txBody>
      </p:sp>
      <p:pic>
        <p:nvPicPr>
          <p:cNvPr id="61" name="Google Shape;61;p14" descr="Another view of the Research Data Life Cycle. Under Research Planning, project proposal leads to project startup. This includes requirements from funding agencies, compliance with Code of Conduct for Research Integrity, legal framework and ethical issues, and reuse of existing data. This leads to the second part, Active State of Research. In this, Collect Data, Process Data, and Analyze Data all connect to each other. All are informed by storage and backup, sharing data with collaborators, access control management, and metadata and documentation. This section leads to the final one, Sharing Results. This includes Publish Results, which leads to the End of Project. Under these are publication in data repositories, linking data sets and articles with persistent identifiers, enabling reuse of data through licenses, and long term preservation."/>
          <p:cNvPicPr preferRelativeResize="0"/>
          <p:nvPr/>
        </p:nvPicPr>
        <p:blipFill>
          <a:blip r:embed="rId3">
            <a:alphaModFix/>
          </a:blip>
          <a:stretch>
            <a:fillRect/>
          </a:stretch>
        </p:blipFill>
        <p:spPr>
          <a:xfrm>
            <a:off x="1873950" y="904875"/>
            <a:ext cx="5876925" cy="3333750"/>
          </a:xfrm>
          <a:prstGeom prst="rect">
            <a:avLst/>
          </a:prstGeom>
          <a:noFill/>
          <a:ln>
            <a:noFill/>
          </a:ln>
        </p:spPr>
      </p:pic>
      <p:sp>
        <p:nvSpPr>
          <p:cNvPr id="62" name="Google Shape;62;p14"/>
          <p:cNvSpPr txBox="1"/>
          <p:nvPr/>
        </p:nvSpPr>
        <p:spPr>
          <a:xfrm>
            <a:off x="1873950" y="4288000"/>
            <a:ext cx="50061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DTU AIS Bibliometrics and Data Management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to consider</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types of data are being produced?</a:t>
            </a:r>
            <a:endParaRPr/>
          </a:p>
          <a:p>
            <a:pPr marL="0" lvl="0" indent="0" algn="l" rtl="0">
              <a:spcBef>
                <a:spcPts val="1600"/>
              </a:spcBef>
              <a:spcAft>
                <a:spcPts val="0"/>
              </a:spcAft>
              <a:buNone/>
            </a:pPr>
            <a:r>
              <a:rPr lang="en"/>
              <a:t>How, when, and who will do the work?</a:t>
            </a:r>
            <a:endParaRPr/>
          </a:p>
          <a:p>
            <a:pPr marL="0" lvl="0" indent="0" algn="l" rtl="0">
              <a:spcBef>
                <a:spcPts val="1600"/>
              </a:spcBef>
              <a:spcAft>
                <a:spcPts val="0"/>
              </a:spcAft>
              <a:buNone/>
            </a:pPr>
            <a:r>
              <a:rPr lang="en"/>
              <a:t>Who’s responsible for the data during the project and after?</a:t>
            </a:r>
            <a:endParaRPr/>
          </a:p>
          <a:p>
            <a:pPr marL="0" lvl="0" indent="0" algn="l" rtl="0">
              <a:spcBef>
                <a:spcPts val="1600"/>
              </a:spcBef>
              <a:spcAft>
                <a:spcPts val="0"/>
              </a:spcAft>
              <a:buClr>
                <a:schemeClr val="dk1"/>
              </a:buClr>
              <a:buSzPts val="1100"/>
              <a:buFont typeface="Arial"/>
              <a:buNone/>
            </a:pPr>
            <a:r>
              <a:rPr lang="en"/>
              <a:t>What file naming system are you using?</a:t>
            </a:r>
            <a:endParaRPr/>
          </a:p>
          <a:p>
            <a:pPr marL="0" lvl="0" indent="0" algn="l" rtl="0">
              <a:spcBef>
                <a:spcPts val="1600"/>
              </a:spcBef>
              <a:spcAft>
                <a:spcPts val="0"/>
              </a:spcAft>
              <a:buNone/>
            </a:pPr>
            <a:r>
              <a:rPr lang="en"/>
              <a:t>Will the data be reviewed for quality?</a:t>
            </a:r>
            <a:endParaRPr/>
          </a:p>
          <a:p>
            <a:pPr marL="0" lvl="0" indent="0" algn="l" rtl="0">
              <a:spcBef>
                <a:spcPts val="1600"/>
              </a:spcBef>
              <a:spcAft>
                <a:spcPts val="0"/>
              </a:spcAft>
              <a:buNone/>
            </a:pPr>
            <a:r>
              <a:rPr lang="en"/>
              <a:t>Where will the data be stored?</a:t>
            </a:r>
            <a:endParaRPr/>
          </a:p>
          <a:p>
            <a:pPr marL="0" lvl="0" indent="0" algn="l" rtl="0">
              <a:spcBef>
                <a:spcPts val="1600"/>
              </a:spcBef>
              <a:spcAft>
                <a:spcPts val="1600"/>
              </a:spcAft>
              <a:buNone/>
            </a:pPr>
            <a:r>
              <a:rPr lang="en"/>
              <a:t>Is the data properly described through metadata, a ReadMe file, and/or a codebook?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a:t>
            </a:r>
            <a:endParaRPr lang="en-US" dirty="0"/>
          </a:p>
        </p:txBody>
      </p:sp>
      <p:pic>
        <p:nvPicPr>
          <p:cNvPr id="73" name="Google Shape;73;p16" descr="FAIR: Findable, Accessible, Interoperable, and Reusable."/>
          <p:cNvPicPr preferRelativeResize="0"/>
          <p:nvPr/>
        </p:nvPicPr>
        <p:blipFill>
          <a:blip r:embed="rId3">
            <a:alphaModFix/>
          </a:blip>
          <a:stretch>
            <a:fillRect/>
          </a:stretch>
        </p:blipFill>
        <p:spPr>
          <a:xfrm>
            <a:off x="255750" y="1209450"/>
            <a:ext cx="8632504" cy="27246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FAIR Data</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Findable</a:t>
            </a:r>
            <a:endParaRPr/>
          </a:p>
          <a:p>
            <a:pPr marL="457200" lvl="0" indent="-342900" algn="l" rtl="0">
              <a:spcBef>
                <a:spcPts val="1600"/>
              </a:spcBef>
              <a:spcAft>
                <a:spcPts val="0"/>
              </a:spcAft>
              <a:buSzPts val="1800"/>
              <a:buChar char="●"/>
            </a:pPr>
            <a:r>
              <a:rPr lang="en"/>
              <a:t>(Meta)data have a unique persistent identifier</a:t>
            </a:r>
            <a:endParaRPr/>
          </a:p>
          <a:p>
            <a:pPr marL="457200" lvl="0" indent="-342900" algn="l" rtl="0">
              <a:spcBef>
                <a:spcPts val="0"/>
              </a:spcBef>
              <a:spcAft>
                <a:spcPts val="0"/>
              </a:spcAft>
              <a:buSzPts val="1800"/>
              <a:buChar char="●"/>
            </a:pPr>
            <a:r>
              <a:rPr lang="en"/>
              <a:t>Data have rich metadata</a:t>
            </a:r>
            <a:endParaRPr/>
          </a:p>
          <a:p>
            <a:pPr marL="457200" lvl="0" indent="-342900" algn="l" rtl="0">
              <a:spcBef>
                <a:spcPts val="0"/>
              </a:spcBef>
              <a:spcAft>
                <a:spcPts val="0"/>
              </a:spcAft>
              <a:buSzPts val="1800"/>
              <a:buChar char="●"/>
            </a:pPr>
            <a:r>
              <a:rPr lang="en"/>
              <a:t>Metadata are in a searchable resource</a:t>
            </a:r>
            <a:endParaRPr/>
          </a:p>
          <a:p>
            <a:pPr marL="0" lvl="0" indent="0" algn="l" rtl="0">
              <a:spcBef>
                <a:spcPts val="1600"/>
              </a:spcBef>
              <a:spcAft>
                <a:spcPts val="0"/>
              </a:spcAft>
              <a:buNone/>
            </a:pPr>
            <a:r>
              <a:rPr lang="en"/>
              <a:t>Accessible </a:t>
            </a:r>
            <a:endParaRPr/>
          </a:p>
          <a:p>
            <a:pPr marL="457200" lvl="0" indent="-342900" algn="l" rtl="0">
              <a:spcBef>
                <a:spcPts val="1600"/>
              </a:spcBef>
              <a:spcAft>
                <a:spcPts val="0"/>
              </a:spcAft>
              <a:buSzPts val="1800"/>
              <a:buChar char="●"/>
            </a:pPr>
            <a:r>
              <a:rPr lang="en"/>
              <a:t>(Meta)data are retrievable by identifier using standardized communications protocol</a:t>
            </a:r>
            <a:endParaRPr/>
          </a:p>
          <a:p>
            <a:pPr marL="457200" lvl="0" indent="-342900" algn="l" rtl="0">
              <a:spcBef>
                <a:spcPts val="0"/>
              </a:spcBef>
              <a:spcAft>
                <a:spcPts val="0"/>
              </a:spcAft>
              <a:buSzPts val="1800"/>
              <a:buChar char="●"/>
            </a:pPr>
            <a:r>
              <a:rPr lang="en"/>
              <a:t>Metadata accessible even when data isn’t</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FAIR Data Pt. 2</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Interoperable</a:t>
            </a:r>
            <a:endParaRPr/>
          </a:p>
          <a:p>
            <a:pPr marL="457200" lvl="0" indent="-342900" algn="l" rtl="0">
              <a:spcBef>
                <a:spcPts val="1600"/>
              </a:spcBef>
              <a:spcAft>
                <a:spcPts val="0"/>
              </a:spcAft>
              <a:buSzPts val="1800"/>
              <a:buChar char="●"/>
            </a:pPr>
            <a:r>
              <a:rPr lang="en"/>
              <a:t>(Meta)data use formal, accessible, shared, and broadly applicable language for knowledge representation</a:t>
            </a:r>
            <a:endParaRPr/>
          </a:p>
          <a:p>
            <a:pPr marL="457200" lvl="0" indent="-342900" algn="l" rtl="0">
              <a:spcBef>
                <a:spcPts val="0"/>
              </a:spcBef>
              <a:spcAft>
                <a:spcPts val="0"/>
              </a:spcAft>
              <a:buSzPts val="1800"/>
              <a:buChar char="●"/>
            </a:pPr>
            <a:r>
              <a:rPr lang="en"/>
              <a:t>(Meta)data use vocabularies that follow FAIR principles</a:t>
            </a:r>
            <a:endParaRPr/>
          </a:p>
          <a:p>
            <a:pPr marL="0" lvl="0" indent="0" algn="l" rtl="0">
              <a:spcBef>
                <a:spcPts val="1600"/>
              </a:spcBef>
              <a:spcAft>
                <a:spcPts val="0"/>
              </a:spcAft>
              <a:buNone/>
            </a:pPr>
            <a:r>
              <a:rPr lang="en"/>
              <a:t>Reusable</a:t>
            </a:r>
            <a:endParaRPr/>
          </a:p>
          <a:p>
            <a:pPr marL="457200" lvl="0" indent="-342900" algn="l" rtl="0">
              <a:spcBef>
                <a:spcPts val="1600"/>
              </a:spcBef>
              <a:spcAft>
                <a:spcPts val="0"/>
              </a:spcAft>
              <a:buSzPts val="1800"/>
              <a:buChar char="●"/>
            </a:pPr>
            <a:r>
              <a:rPr lang="en"/>
              <a:t>Meta(data) are richly described with a plurality of accurate and relevant attributes</a:t>
            </a:r>
            <a:endParaRPr/>
          </a:p>
          <a:p>
            <a:pPr marL="914400" lvl="1" indent="-317500" algn="l" rtl="0">
              <a:spcBef>
                <a:spcPts val="0"/>
              </a:spcBef>
              <a:spcAft>
                <a:spcPts val="0"/>
              </a:spcAft>
              <a:buSzPts val="1400"/>
              <a:buChar char="○"/>
            </a:pPr>
            <a:r>
              <a:rPr lang="en"/>
              <a:t>Clear and accessible data usage license; include detailed provenance; meet domain-relevant community standards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to ask in picking a repository</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long-term preservation do they offer?</a:t>
            </a:r>
            <a:endParaRPr/>
          </a:p>
          <a:p>
            <a:pPr marL="0" lvl="0" indent="0" algn="l" rtl="0">
              <a:spcBef>
                <a:spcPts val="1600"/>
              </a:spcBef>
              <a:spcAft>
                <a:spcPts val="0"/>
              </a:spcAft>
              <a:buNone/>
            </a:pPr>
            <a:r>
              <a:rPr lang="en"/>
              <a:t>Will it provide enough for people to use your data?</a:t>
            </a:r>
            <a:endParaRPr/>
          </a:p>
          <a:p>
            <a:pPr marL="0" lvl="0" indent="0" algn="l" rtl="0">
              <a:spcBef>
                <a:spcPts val="1600"/>
              </a:spcBef>
              <a:spcAft>
                <a:spcPts val="0"/>
              </a:spcAft>
              <a:buNone/>
            </a:pPr>
            <a:r>
              <a:rPr lang="en"/>
              <a:t>What user support is available?</a:t>
            </a:r>
            <a:endParaRPr/>
          </a:p>
          <a:p>
            <a:pPr marL="0" lvl="0" indent="0" algn="l" rtl="0">
              <a:spcBef>
                <a:spcPts val="1600"/>
              </a:spcBef>
              <a:spcAft>
                <a:spcPts val="0"/>
              </a:spcAft>
              <a:buNone/>
            </a:pPr>
            <a:r>
              <a:rPr lang="en"/>
              <a:t>What are the funder/journal requirements?</a:t>
            </a:r>
            <a:endParaRPr/>
          </a:p>
          <a:p>
            <a:pPr marL="0" lvl="0" indent="0" algn="l" rtl="0">
              <a:spcBef>
                <a:spcPts val="1600"/>
              </a:spcBef>
              <a:spcAft>
                <a:spcPts val="0"/>
              </a:spcAft>
              <a:buNone/>
            </a:pPr>
            <a:r>
              <a:rPr lang="en"/>
              <a:t>Will the repository help show the impact of your work?</a:t>
            </a:r>
            <a:endParaRPr/>
          </a:p>
          <a:p>
            <a:pPr marL="0" lvl="0" indent="0" algn="l" rtl="0">
              <a:spcBef>
                <a:spcPts val="1600"/>
              </a:spcBef>
              <a:spcAft>
                <a:spcPts val="0"/>
              </a:spcAft>
              <a:buNone/>
            </a:pPr>
            <a:r>
              <a:rPr lang="en"/>
              <a:t>What are the terms and conditions?</a:t>
            </a:r>
            <a:endParaRPr/>
          </a:p>
          <a:p>
            <a:pPr marL="0" lvl="0" indent="0" algn="l" rtl="0">
              <a:spcBef>
                <a:spcPts val="1600"/>
              </a:spcBef>
              <a:spcAft>
                <a:spcPts val="1600"/>
              </a:spcAft>
              <a:buNone/>
            </a:pPr>
            <a:r>
              <a:rPr lang="en"/>
              <a:t>What are the fees?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to share</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UNR’s ScholarWorks</a:t>
            </a:r>
            <a:endParaRPr/>
          </a:p>
          <a:p>
            <a:pPr marL="0" lvl="0" indent="0" algn="l" rtl="0">
              <a:spcBef>
                <a:spcPts val="1600"/>
              </a:spcBef>
              <a:spcAft>
                <a:spcPts val="0"/>
              </a:spcAft>
              <a:buNone/>
            </a:pPr>
            <a:r>
              <a:rPr lang="en" u="sng">
                <a:solidFill>
                  <a:schemeClr val="hlink"/>
                </a:solidFill>
                <a:hlinkClick r:id="rId4"/>
              </a:rPr>
              <a:t>Zenodo</a:t>
            </a:r>
            <a:endParaRPr/>
          </a:p>
          <a:p>
            <a:pPr marL="0" lvl="0" indent="0" algn="l" rtl="0">
              <a:spcBef>
                <a:spcPts val="1600"/>
              </a:spcBef>
              <a:spcAft>
                <a:spcPts val="0"/>
              </a:spcAft>
              <a:buNone/>
            </a:pPr>
            <a:r>
              <a:rPr lang="en" u="sng">
                <a:solidFill>
                  <a:schemeClr val="hlink"/>
                </a:solidFill>
                <a:hlinkClick r:id="rId5"/>
              </a:rPr>
              <a:t>Dataverse</a:t>
            </a:r>
            <a:endParaRPr/>
          </a:p>
          <a:p>
            <a:pPr marL="0" lvl="0" indent="0" algn="l" rtl="0">
              <a:spcBef>
                <a:spcPts val="1600"/>
              </a:spcBef>
              <a:spcAft>
                <a:spcPts val="1600"/>
              </a:spcAft>
              <a:buNone/>
            </a:pPr>
            <a:r>
              <a:rPr lang="en" u="sng">
                <a:solidFill>
                  <a:schemeClr val="hlink"/>
                </a:solidFill>
                <a:hlinkClick r:id="rId6"/>
              </a:rPr>
              <a:t>ICPSR</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254</Words>
  <Application>Microsoft Office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Data and Software  Preservation</vt:lpstr>
      <vt:lpstr>Research Data Lifecycle</vt:lpstr>
      <vt:lpstr>What to consider</vt:lpstr>
      <vt:lpstr>Sharing Data</vt:lpstr>
      <vt:lpstr>FAIR Data</vt:lpstr>
      <vt:lpstr>FAIR Data Pt. 2</vt:lpstr>
      <vt:lpstr>What to ask in picking a repository</vt:lpstr>
      <vt:lpstr>Where to share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Software  Preservation</dc:title>
  <cp:lastModifiedBy>Teresa Schultz</cp:lastModifiedBy>
  <cp:revision>1</cp:revision>
  <dcterms:modified xsi:type="dcterms:W3CDTF">2020-02-21T00:56:36Z</dcterms:modified>
</cp:coreProperties>
</file>