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6" r:id="rId6"/>
    <p:sldId id="269" r:id="rId7"/>
    <p:sldId id="270" r:id="rId8"/>
    <p:sldId id="271" r:id="rId9"/>
    <p:sldId id="265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3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216b5fc1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b216b5fc1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b216b5fc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b216b5fc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825"/>
            <a:ext cx="8520600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Visitor-Counter</a:t>
            </a:r>
            <a:endParaRPr lang="en-US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4510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80"/>
              <a:t>Stefan Düx | Jessica Isabella Görög | Dominic Grabner | Rebekka Tscheppen | Lukas Varga</a:t>
            </a:r>
            <a:endParaRPr sz="13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6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80"/>
              <a:t>Visitor-Counter | Group 29 | BIF</a:t>
            </a:r>
            <a:r>
              <a:rPr lang="de-AT" altLang="en-US" sz="1380">
                <a:latin typeface="Calibri" panose="020F0502020204030204" charset="0"/>
              </a:rPr>
              <a:t>5</a:t>
            </a:r>
            <a:r>
              <a:rPr lang="en-US" sz="1380"/>
              <a:t> | Innovation Lab </a:t>
            </a:r>
            <a:r>
              <a:rPr lang="de-AT" altLang="en-US" sz="1380">
                <a:latin typeface="Calibri" panose="020F0502020204030204" charset="0"/>
              </a:rPr>
              <a:t>3</a:t>
            </a:r>
            <a:r>
              <a:rPr lang="en-US" sz="1380"/>
              <a:t> | “the Observer”</a:t>
            </a:r>
            <a:endParaRPr sz="138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700550" y="1884513"/>
            <a:ext cx="3198750" cy="21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433850" y="1917550"/>
            <a:ext cx="2052650" cy="2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 lang="en-US"/>
          </a:p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979875" y="1170550"/>
            <a:ext cx="359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recording + analysis via raspberry pi 4 + camera module</a:t>
            </a:r>
            <a:br>
              <a:rPr lang="en-US"/>
            </a:b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person recognition to count visitors at Presentation Lab (FH Technikum)</a:t>
            </a:r>
            <a:br>
              <a:rPr lang="en-US"/>
            </a:b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adapted web-application and further data processing</a:t>
            </a:r>
            <a:endParaRPr lang="en-US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118800" y="573450"/>
            <a:ext cx="2712625" cy="39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Google Shape;66;p14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altLang="en-US">
                <a:latin typeface="Calibri" panose="020F0502020204030204" charset="0"/>
              </a:rPr>
              <a:t>Hardware</a:t>
            </a:r>
            <a:endParaRPr lang="de-AT" altLang="en-US">
              <a:latin typeface="Calibri" panose="020F0502020204030204" charset="0"/>
            </a:endParaRPr>
          </a:p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979875" y="1170550"/>
            <a:ext cx="359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Raspberry Pi 4B Computer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(Raspberry Pi OS Lite)</a:t>
            </a:r>
            <a:br>
              <a:rPr lang="de-AT" altLang="en-US" sz="1200" i="1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(Autostart)</a:t>
            </a:r>
            <a:br>
              <a:rPr lang="en-US"/>
            </a:b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Raspberry Pi Camera V2</a:t>
            </a:r>
            <a:br>
              <a:rPr lang="de-AT" altLang="en-US">
                <a:latin typeface="Calibri" panose="020F0502020204030204" charset="0"/>
              </a:rPr>
            </a:b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3D printed case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(Project Kitchen)</a:t>
            </a:r>
            <a:br>
              <a:rPr lang="de-AT" altLang="en-US">
                <a:latin typeface="Calibri" panose="020F0502020204030204" charset="0"/>
              </a:rPr>
            </a:br>
            <a:endParaRPr lang="de-AT" altLang="en-US">
              <a:latin typeface="Calibri" panose="020F050202020403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3D printed camera mount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  <a:sym typeface="+mn-ea"/>
              </a:rPr>
              <a:t>(Project Kitchen)</a:t>
            </a:r>
            <a:endParaRPr lang="de-AT" altLang="en-US" sz="1200" i="1">
              <a:latin typeface="Calibri" panose="020F0502020204030204" charset="0"/>
              <a:sym typeface="+mn-e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ardware_10_2"/>
          <p:cNvPicPr>
            <a:picLocks noChangeAspect="1"/>
          </p:cNvPicPr>
          <p:nvPr/>
        </p:nvPicPr>
        <p:blipFill>
          <a:blip r:embed="rId5"/>
          <a:srcRect l="16305" r="17934"/>
          <a:stretch>
            <a:fillRect/>
          </a:stretch>
        </p:blipFill>
        <p:spPr>
          <a:xfrm>
            <a:off x="4326255" y="848360"/>
            <a:ext cx="3745230" cy="3481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090" y="128270"/>
            <a:ext cx="2502535" cy="4458970"/>
          </a:xfrm>
          <a:prstGeom prst="rect">
            <a:avLst/>
          </a:prstGeom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altLang="en-US">
                <a:latin typeface="Calibri" panose="020F0502020204030204" charset="0"/>
              </a:rPr>
              <a:t>Code</a:t>
            </a:r>
            <a:endParaRPr lang="de-AT" altLang="en-US">
              <a:latin typeface="Calibri" panose="020F0502020204030204" charset="0"/>
            </a:endParaRPr>
          </a:p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919550" y="1170550"/>
            <a:ext cx="359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class based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>
                <a:latin typeface="Calibri" panose="020F0502020204030204" charset="0"/>
              </a:rPr>
              <a:t>programming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(python)</a:t>
            </a:r>
            <a:br>
              <a:rPr lang="de-AT" altLang="en-US">
                <a:latin typeface="Calibri" panose="020F0502020204030204" charset="0"/>
              </a:rPr>
            </a:br>
            <a:endParaRPr lang="de-AT" altLang="en-US">
              <a:latin typeface="Calibri" panose="020F050202020403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openCV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(image processing)</a:t>
            </a:r>
            <a:br>
              <a:rPr lang="en-US"/>
            </a:b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light ressources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(2.5 fps)</a:t>
            </a:r>
            <a:endParaRPr lang="de-AT" altLang="en-US" sz="1200" i="1">
              <a:latin typeface="Calibri" panose="020F0502020204030204" charset="0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920" y="573405"/>
            <a:ext cx="3423920" cy="3307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970" y="1104265"/>
            <a:ext cx="225996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Google Shape;66;p14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altLang="en-US">
                <a:latin typeface="Calibri" panose="020F0502020204030204" charset="0"/>
              </a:rPr>
              <a:t>Data Access</a:t>
            </a:r>
            <a:endParaRPr lang="de-AT" altLang="en-US">
              <a:latin typeface="Calibri" panose="020F0502020204030204" charset="0"/>
            </a:endParaRPr>
          </a:p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979875" y="1170550"/>
            <a:ext cx="359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mqtt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(stream data)</a:t>
            </a:r>
            <a:br>
              <a:rPr lang="en-US"/>
            </a:b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Node-RED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(transfers to db)</a:t>
            </a:r>
            <a:br>
              <a:rPr lang="de-AT" altLang="en-US">
                <a:latin typeface="Calibri" panose="020F0502020204030204" charset="0"/>
              </a:rPr>
            </a:br>
            <a:endParaRPr lang="de-AT" altLang="en-US">
              <a:latin typeface="Calibri" panose="020F050202020403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InfluxDB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(Database)</a:t>
            </a:r>
            <a:br>
              <a:rPr lang="de-AT" altLang="en-US">
                <a:latin typeface="Calibri" panose="020F0502020204030204" charset="0"/>
              </a:rPr>
            </a:b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Grafana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(query/visualize data)</a:t>
            </a:r>
            <a:endParaRPr lang="de-AT" altLang="en-US">
              <a:latin typeface="Calibri" panose="020F0502020204030204" charset="0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fana_data_01"/>
          <p:cNvPicPr>
            <a:picLocks noChangeAspect="1"/>
          </p:cNvPicPr>
          <p:nvPr/>
        </p:nvPicPr>
        <p:blipFill>
          <a:blip r:embed="rId5"/>
          <a:srcRect l="35826" r="12424"/>
          <a:stretch>
            <a:fillRect/>
          </a:stretch>
        </p:blipFill>
        <p:spPr>
          <a:xfrm>
            <a:off x="3874770" y="688340"/>
            <a:ext cx="4039235" cy="3813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Google Shape;66;p14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altLang="en-US">
                <a:latin typeface="Calibri" panose="020F0502020204030204" charset="0"/>
              </a:rPr>
              <a:t>Webpage</a:t>
            </a:r>
            <a:endParaRPr lang="de-AT" altLang="en-US">
              <a:latin typeface="Calibri" panose="020F0502020204030204" charset="0"/>
            </a:endParaRPr>
          </a:p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979875" y="1170550"/>
            <a:ext cx="359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Ionic / Angular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(Framework)</a:t>
            </a:r>
            <a:br>
              <a:rPr lang="en-US"/>
            </a:b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open access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(access data from internet)</a:t>
            </a:r>
            <a:br>
              <a:rPr lang="de-AT" altLang="en-US">
                <a:latin typeface="Calibri" panose="020F0502020204030204" charset="0"/>
              </a:rPr>
            </a:b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Calibri" panose="020F0502020204030204" charset="0"/>
              </a:rPr>
              <a:t>prepared for livestream</a:t>
            </a:r>
            <a:br>
              <a:rPr lang="de-AT" altLang="en-US">
                <a:latin typeface="Calibri" panose="020F0502020204030204" charset="0"/>
              </a:rPr>
            </a:br>
            <a:r>
              <a:rPr lang="de-AT" altLang="en-US" sz="1200" i="1">
                <a:latin typeface="Calibri" panose="020F0502020204030204" charset="0"/>
              </a:rPr>
              <a:t>(interface option)</a:t>
            </a:r>
            <a:endParaRPr lang="de-AT" altLang="en-US" sz="1200" i="1">
              <a:latin typeface="Calibri" panose="020F0502020204030204" charset="0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/>
          <a:srcRect r="46748"/>
          <a:stretch>
            <a:fillRect/>
          </a:stretch>
        </p:blipFill>
        <p:spPr>
          <a:xfrm>
            <a:off x="5996940" y="1755140"/>
            <a:ext cx="263144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webpage_1"/>
          <p:cNvPicPr>
            <a:picLocks noChangeAspect="1"/>
          </p:cNvPicPr>
          <p:nvPr/>
        </p:nvPicPr>
        <p:blipFill>
          <a:blip r:embed="rId6"/>
          <a:srcRect l="22389" r="19333"/>
          <a:stretch>
            <a:fillRect/>
          </a:stretch>
        </p:blipFill>
        <p:spPr>
          <a:xfrm>
            <a:off x="3936365" y="323850"/>
            <a:ext cx="3906520" cy="3241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979875" y="445025"/>
            <a:ext cx="78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</a:t>
            </a:r>
            <a:r>
              <a:rPr lang="de-AT" altLang="en-US">
                <a:latin typeface="Arial" panose="020B0604020202020204" pitchFamily="34" charset="0"/>
                <a:cs typeface="Arial" panose="020B0604020202020204" pitchFamily="34" charset="0"/>
              </a:rPr>
              <a:t>f project.</a:t>
            </a:r>
            <a:endParaRPr lang="de-AT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Google Shape;161;p22"/>
          <p:cNvSpPr txBox="1"/>
          <p:nvPr>
            <p:ph type="body" idx="1"/>
          </p:nvPr>
        </p:nvSpPr>
        <p:spPr>
          <a:xfrm>
            <a:off x="979875" y="1703950"/>
            <a:ext cx="3437700" cy="22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 semester d</a:t>
            </a:r>
            <a:r>
              <a:rPr lang="de-AT" altLang="en-US">
                <a:latin typeface="Arial" panose="020B0604020202020204" pitchFamily="34" charset="0"/>
                <a:cs typeface="Arial" panose="020B0604020202020204" pitchFamily="34" charset="0"/>
              </a:rPr>
              <a:t>uration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AT" altLang="en-US">
                <a:latin typeface="Arial" panose="020B0604020202020204" pitchFamily="34" charset="0"/>
                <a:cs typeface="Arial" panose="020B0604020202020204" pitchFamily="34" charset="0"/>
              </a:rPr>
              <a:t>needs adapted host for new use-case</a:t>
            </a:r>
            <a:endParaRPr lang="de-AT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4501700"/>
            <a:ext cx="641800" cy="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05375" y="-218038"/>
            <a:ext cx="1066624" cy="10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511498" y="4501698"/>
            <a:ext cx="556303" cy="5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9039" y="57100"/>
            <a:ext cx="403724" cy="516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4510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80"/>
              <a:t>Stefan Düx | Jessica Isabella Görög | Dominic Grabner | Rebekka Tscheppen | Lukas Varga</a:t>
            </a:r>
            <a:endParaRPr sz="13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6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80"/>
              <a:t>Visitor-Counter | Group 29 | BIF</a:t>
            </a:r>
            <a:r>
              <a:rPr lang="de-AT" altLang="en-US" sz="1380">
                <a:latin typeface="Calibri" panose="020F0502020204030204" charset="0"/>
              </a:rPr>
              <a:t>5</a:t>
            </a:r>
            <a:r>
              <a:rPr lang="en-US" sz="1380"/>
              <a:t> | Innovation Lab </a:t>
            </a:r>
            <a:r>
              <a:rPr lang="de-AT" altLang="en-US" sz="1380">
                <a:latin typeface="Calibri" panose="020F0502020204030204" charset="0"/>
              </a:rPr>
              <a:t>3</a:t>
            </a:r>
            <a:r>
              <a:rPr lang="en-US" sz="1380"/>
              <a:t> | “the Observer”</a:t>
            </a:r>
            <a:endParaRPr sz="1380"/>
          </a:p>
        </p:txBody>
      </p:sp>
      <p:pic>
        <p:nvPicPr>
          <p:cNvPr id="2" name="Picture 1" descr="hardware_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695" y="1539875"/>
            <a:ext cx="3623310" cy="2207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WPS Presentation</Application>
  <PresentationFormat/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Simple Dark</vt:lpstr>
      <vt:lpstr>Visitor-Counter</vt:lpstr>
      <vt:lpstr>Description</vt:lpstr>
      <vt:lpstr>Description</vt:lpstr>
      <vt:lpstr>Headline</vt:lpstr>
      <vt:lpstr>Headline</vt:lpstr>
      <vt:lpstr>Headline</vt:lpstr>
      <vt:lpstr>End of project.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Visitor-Counter</dc:title>
  <dc:creator/>
  <cp:lastModifiedBy>Lukas D.A. Varga</cp:lastModifiedBy>
  <cp:revision>3</cp:revision>
  <dcterms:created xsi:type="dcterms:W3CDTF">2023-01-29T15:59:00Z</dcterms:created>
  <dcterms:modified xsi:type="dcterms:W3CDTF">2023-01-31T19:42:13Z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2477C3AC83324F72BB3C5DA1AC6E58D8</vt:lpwstr>
  </property>
  <property fmtid="{D5CDD505-2E9C-101B-9397-08002B2CF9AE}" pid="3" name="KSOProductBuildVer">
    <vt:lpwstr>1033-11.2.0.11214</vt:lpwstr>
  </property>
</Properties>
</file>