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7648" y="128016"/>
            <a:ext cx="8089392" cy="1477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>
              <a:spcAft>
                <a:spcPts val="0"/>
              </a:spcAft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ОБРАЗОВАНИЯ ОРЕНБУРГСКОЙ ОБЛАСТИ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ГОСУДАРСТВЕННОЕ БЮДЖЕТНОЕ ОБРАЗОВАТЕЛЬНОЕ УЧРЕЖДЕНИЕ СРЕДНЕГО ПРОФЕССИОНАЛЬНОГО ОБРАЗОВАНИЯ «ОРЕНБУРГСКИЙ КОЛЛЕДЖ ЭКОНОМИКИ И ИНФОРМАТИКИ»</a:t>
            </a:r>
            <a:endParaRPr lang="ru-RU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(ГАПОУ СПО ОКЭИ)</a:t>
            </a:r>
            <a:endParaRPr lang="ru-RU" sz="1600" b="1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Заголовок 1"/>
          <p:cNvSpPr>
            <a:spLocks noGrp="1"/>
          </p:cNvSpPr>
          <p:nvPr/>
        </p:nvSpPr>
        <p:spPr>
          <a:xfrm>
            <a:off x="941832" y="2605034"/>
            <a:ext cx="10782300" cy="13526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Разработка автоматизированной веб- страницы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  <a:p>
            <a:pPr algn="ctr"/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 ООО «Оренбургский радиатор»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6" name="Изображение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20" y="287655"/>
            <a:ext cx="1592580" cy="1008380"/>
          </a:xfrm>
          <a:prstGeom prst="rect">
            <a:avLst/>
          </a:prstGeom>
        </p:spPr>
      </p:pic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229235" y="5880735"/>
            <a:ext cx="4284345" cy="796290"/>
          </a:xfrm>
        </p:spPr>
        <p:txBody>
          <a:bodyPr>
            <a:normAutofit/>
          </a:bodyPr>
          <a:p>
            <a:pPr algn="l" fontAlgn="auto">
              <a:spcBef>
                <a:spcPts val="700"/>
              </a:spcBef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Разработал: Мифтахов И.Ш.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auto">
              <a:spcBef>
                <a:spcPts val="700"/>
              </a:spcBef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Бикимов А. Ж.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974598" y="837184"/>
            <a:ext cx="555040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4000" dirty="0">
                <a:solidFill>
                  <a:srgbClr val="F6F3D2"/>
                </a:solidFill>
                <a:latin typeface="Impact" panose="020B0806030902050204" charset="0"/>
                <a:cs typeface="Impact" panose="020B0806030902050204" charset="0"/>
              </a:rPr>
              <a:t>Актуальность</a:t>
            </a:r>
            <a:endParaRPr lang="ru-RU" sz="4000" dirty="0">
              <a:solidFill>
                <a:srgbClr val="F6F3D2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974725" y="1822450"/>
            <a:ext cx="946340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2000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Любая автоматизированная система служит для упрощения задач и убодной сортировки данных, чтобы пользователи могли пользоваться ей с комфортом. Автоматизируя рутинные задачи, такая система экономит огромное количество сил и времени. Автоматизированная веб-страница для ООО «Оренбургский радиатор» выполняет много важных задач, повышает эффективность работы и облегчает взаимодействие пользователя на сайте. Благодаря использованию этой системы, администраторы смогут быстро получать и обновлять данные о товарах на сайте, собирать статистику и выявлять товары с повышенным спросом. Это повышает качество обслуживания и пользовательскую оценку. Таким образом, создание автоматизированной веб-страницы является правильным и логичным шагом в информационной сфере, где огромную роль играет оптимизация всевозможных процессов и использование актуальных технологий.</a:t>
            </a:r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1266063" y="877189"/>
            <a:ext cx="555040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Введение</a:t>
            </a:r>
            <a:endParaRPr lang="ru-RU" sz="4000" dirty="0">
              <a:solidFill>
                <a:schemeClr val="accent1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66190" y="1862455"/>
            <a:ext cx="96145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Предмет разработки - программно-техническое средство для оптимизации процессов обновления и добавления данных. 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algn="l">
              <a:buClrTx/>
              <a:buSzTx/>
              <a:buFontTx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Объект разработки - процесс учета и контроля наличия книг в библиотеке, выдачи и возврата книг пользователями.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algn="l">
              <a:buClrTx/>
              <a:buSzTx/>
              <a:buFontTx/>
            </a:pP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algn="l">
              <a:buClrTx/>
              <a:buSzTx/>
              <a:buFontTx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Цели разработки: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§"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оптимизация процессов</a:t>
            </a:r>
            <a:r>
              <a:rPr lang="en-US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;</a:t>
            </a: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§"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учет наличия книг</a:t>
            </a:r>
            <a:r>
              <a:rPr lang="en-US" alt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;</a:t>
            </a:r>
            <a:endParaRPr lang="en-US" alt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§"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улучшение качества обслуживания. 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algn="l">
              <a:buClrTx/>
              <a:buSzTx/>
              <a:buFontTx/>
            </a:pP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algn="l">
              <a:buClrTx/>
              <a:buSzTx/>
              <a:buFontTx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Задачи разработки: 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§"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разработка интерфейса</a:t>
            </a:r>
            <a:r>
              <a:rPr lang="en-US" alt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;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§"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контроль выдачи</a:t>
            </a:r>
            <a:r>
              <a:rPr lang="en-US" alt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;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§"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учет и формирование отчетности, безопасность данных. 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1266063" y="877189"/>
            <a:ext cx="555040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4000" dirty="0">
                <a:solidFill>
                  <a:srgbClr val="F6F3D2"/>
                </a:solidFill>
                <a:latin typeface="Impact" panose="020B0806030902050204" charset="0"/>
                <a:cs typeface="Impact" panose="020B0806030902050204" charset="0"/>
              </a:rPr>
              <a:t>Методы</a:t>
            </a:r>
            <a:endParaRPr lang="ru-RU" sz="4000" dirty="0">
              <a:solidFill>
                <a:srgbClr val="F6F3D2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66190" y="1862455"/>
            <a:ext cx="961453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ru-RU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анализ существующих веб-ресурсов по продаже радиаторов и теплооборудования</a:t>
            </a:r>
            <a:r>
              <a:rPr 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;</a:t>
            </a:r>
            <a:endParaRPr lang="en-US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fontAlgn="auto"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ru-RU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изучение документации подобных организаций</a:t>
            </a:r>
            <a:r>
              <a:rPr lang="en-US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;</a:t>
            </a:r>
            <a:endParaRPr lang="ru-RU" altLang="en-US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fontAlgn="auto"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ru-RU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написание отчётной документации по разработке своей АИС</a:t>
            </a:r>
            <a:r>
              <a:rPr lang="en-US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;</a:t>
            </a:r>
            <a:endParaRPr lang="en-US" altLang="en-US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fontAlgn="auto"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ru-RU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определение требований к системе;</a:t>
            </a:r>
            <a:endParaRPr lang="ru-RU" altLang="en-US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fontAlgn="auto"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ru-RU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выбор подходящих технологий и инструментов разработки;</a:t>
            </a:r>
            <a:endParaRPr lang="ru-RU" altLang="en-US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fontAlgn="auto"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ru-RU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проектирование прототипа для ИС в </a:t>
            </a:r>
            <a:r>
              <a:rPr lang="en-US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Figma;</a:t>
            </a:r>
            <a:endParaRPr lang="ru-RU" altLang="en-US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fontAlgn="auto"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ru-RU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использование </a:t>
            </a:r>
            <a:r>
              <a:rPr lang="en-US" altLang="ru-RU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HTML</a:t>
            </a:r>
            <a:r>
              <a:rPr lang="ru-RU" altLang="ru-RU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ru-RU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CSS</a:t>
            </a:r>
            <a:r>
              <a:rPr lang="ru-RU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(</a:t>
            </a:r>
            <a:r>
              <a:rPr lang="en-US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SASS</a:t>
            </a:r>
            <a:r>
              <a:rPr lang="ru-RU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)</a:t>
            </a:r>
            <a:r>
              <a:rPr lang="en-US" altLang="ru-RU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ru-RU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и</a:t>
            </a:r>
            <a:r>
              <a:rPr lang="en-US" altLang="ru-RU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 JavaScript</a:t>
            </a:r>
            <a:r>
              <a:rPr lang="ru-RU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 для разработки</a:t>
            </a:r>
            <a:r>
              <a:rPr lang="en-US" altLang="ru-RU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.</a:t>
            </a:r>
            <a:endParaRPr lang="en-US" altLang="ru-RU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1121410" y="387985"/>
            <a:ext cx="84245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800" dirty="0">
                <a:solidFill>
                  <a:schemeClr val="accent1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Диаграмма вариантов использования «Администратор» и «Клиент»</a:t>
            </a:r>
            <a:endParaRPr lang="en-US" altLang="ru-RU" sz="2800" dirty="0">
              <a:solidFill>
                <a:schemeClr val="accent1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pic>
        <p:nvPicPr>
          <p:cNvPr id="48" name="Рисунок 48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121410" y="1513205"/>
            <a:ext cx="9462135" cy="45986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1121410" y="489585"/>
            <a:ext cx="8424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2800" dirty="0">
                <a:solidFill>
                  <a:srgbClr val="F6F3D2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Контекстная диаграмма модели «Черный ящик»</a:t>
            </a:r>
            <a:endParaRPr lang="ru-RU" altLang="en-US" sz="2800" dirty="0">
              <a:solidFill>
                <a:schemeClr val="bg1"/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pic>
        <p:nvPicPr>
          <p:cNvPr id="49" name="Рисунок 49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9045" y="1576705"/>
            <a:ext cx="9401175" cy="4605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1121410" y="387985"/>
            <a:ext cx="8424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 dirty="0">
                <a:solidFill>
                  <a:schemeClr val="accent1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Диаграмма декомпозиции «Продажа»</a:t>
            </a:r>
            <a:endParaRPr lang="ru-RU" altLang="en-US" sz="2800" dirty="0">
              <a:solidFill>
                <a:schemeClr val="accent1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pic>
        <p:nvPicPr>
          <p:cNvPr id="50" name="Рисунок 50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269365" y="1474470"/>
            <a:ext cx="9205595" cy="4442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4591050" y="499745"/>
            <a:ext cx="3009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sz="2800" dirty="0">
                <a:solidFill>
                  <a:srgbClr val="F6F3D2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Заключение </a:t>
            </a:r>
            <a:endParaRPr lang="ru-RU" altLang="en-US" sz="2800" dirty="0">
              <a:solidFill>
                <a:schemeClr val="bg1"/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019810" y="1588770"/>
            <a:ext cx="1015111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2000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В ходе работы с учетом всех рекомендаций к разработке веб-сайтов и информационных систем была разработана веб-страница ООО «Оренбургский радиатор».</a:t>
            </a:r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ru-RU" sz="2000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Данный веб-продукт удачно сочетает в себе удобный интерфейс, функциональность и простоту использования: доступные и понятные диалоговые окна, структурированный каталог, разбитые по категориям товары, с иллюстрациями и ценой.  </a:t>
            </a:r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ru-RU" sz="2000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При создании веб-страницы также были учитаны требования к безопасности данных. Была установлена система контроля доступа и защиты от взлома.</a:t>
            </a:r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2645</Words>
  <Application>WPS Presentation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Times New Roman</vt:lpstr>
      <vt:lpstr>Arial Black</vt:lpstr>
      <vt:lpstr>Bahnschrift</vt:lpstr>
      <vt:lpstr>Arial Narrow</vt:lpstr>
      <vt:lpstr>Bahnschrift Light</vt:lpstr>
      <vt:lpstr>Bahnschrift Light SemiCondensed</vt:lpstr>
      <vt:lpstr>Bahnschrift Light Condensed</vt:lpstr>
      <vt:lpstr>Bahnschrift SemiBold</vt:lpstr>
      <vt:lpstr>Bahnschrift SemiBold SemiCondensed</vt:lpstr>
      <vt:lpstr>Bahnschrift SemiCondensed</vt:lpstr>
      <vt:lpstr>Bookman Old Style</vt:lpstr>
      <vt:lpstr>Cascadia Code</vt:lpstr>
      <vt:lpstr>Cascadia Code SemiLight</vt:lpstr>
      <vt:lpstr>Cascadia Code SemiBold</vt:lpstr>
      <vt:lpstr>Century</vt:lpstr>
      <vt:lpstr>Comic Sans MS</vt:lpstr>
      <vt:lpstr>Century Schoolbook</vt:lpstr>
      <vt:lpstr>Haettenschweiler</vt:lpstr>
      <vt:lpstr>Impact</vt:lpstr>
      <vt:lpstr>Franklin Gothic Demi</vt:lpstr>
      <vt:lpstr>Franklin Gothic Demi Cond</vt:lpstr>
      <vt:lpstr>Franklin Gothic Medium Cond</vt:lpstr>
      <vt:lpstr>Garamond</vt:lpstr>
      <vt:lpstr>Candara</vt:lpstr>
      <vt:lpstr>Franklin Gothic Medium</vt:lpstr>
      <vt:lpstr>Microsoft JhengHei UI Light</vt:lpstr>
      <vt:lpstr>Microsoft Sans Serif</vt:lpstr>
      <vt:lpstr>Microsoft YaHei Light</vt:lpstr>
      <vt:lpstr>PT Astra Sans</vt:lpstr>
      <vt:lpstr>PT Serif</vt:lpstr>
      <vt:lpstr>Segoe UI Light</vt:lpstr>
      <vt:lpstr>Segoe UI Variable Small Semilight</vt:lpstr>
      <vt:lpstr>Segoe UI Variable Text</vt:lpstr>
      <vt:lpstr>Segoe UI Variable Text Semilight</vt:lpstr>
      <vt:lpstr>Sitka Display Semibold</vt:lpstr>
      <vt:lpstr>Sitka Small</vt:lpstr>
      <vt:lpstr>Yu Gothic Light</vt:lpstr>
      <vt:lpstr>Elephant</vt:lpstr>
      <vt:lpstr>Forte</vt:lpstr>
      <vt:lpstr>Footlight MT Light</vt:lpstr>
      <vt:lpstr>Felix Titling</vt:lpstr>
      <vt:lpstr>Gadugi</vt:lpstr>
      <vt:lpstr>Gill Sans MT</vt:lpstr>
      <vt:lpstr>Gill Sans Ultra Bold</vt:lpstr>
      <vt:lpstr>Jokerman</vt:lpstr>
      <vt:lpstr>Juice ITC</vt:lpstr>
      <vt:lpstr>Kristen ITC</vt:lpstr>
      <vt:lpstr>Microsoft Tai Le</vt:lpstr>
      <vt:lpstr>Parchment</vt:lpstr>
      <vt:lpstr>Papyrus</vt:lpstr>
      <vt:lpstr>Poor Richard</vt:lpstr>
      <vt:lpstr>PMingLiU-ExtB</vt:lpstr>
      <vt:lpstr>Ravie</vt:lpstr>
      <vt:lpstr>Rockwell Condensed</vt:lpstr>
      <vt:lpstr>Rockwell Extra Bold</vt:lpstr>
      <vt:lpstr>ROG Fonts</vt:lpstr>
      <vt:lpstr>Segoe UI Emoji</vt:lpstr>
      <vt:lpstr>SimSun-ExtB</vt:lpstr>
      <vt:lpstr>Showcard Gothic</vt:lpstr>
      <vt:lpstr>Snap ITC</vt:lpstr>
      <vt:lpstr>Stencil</vt:lpstr>
      <vt:lpstr>Symbol</vt:lpstr>
      <vt:lpstr>Tw Cen MT Condensed Extra Bold</vt:lpstr>
      <vt:lpstr>Tw Cen MT Condensed</vt:lpstr>
      <vt:lpstr>Unispace</vt:lpstr>
      <vt:lpstr>Viner Hand ITC</vt:lpstr>
      <vt:lpstr>Vivaldi</vt:lpstr>
      <vt:lpstr>Vladimir Script</vt:lpstr>
      <vt:lpstr>Webdings</vt:lpstr>
      <vt:lpstr>Wide Latin</vt:lpstr>
      <vt:lpstr>Wingdings</vt:lpstr>
      <vt:lpstr>Wingdings 2</vt:lpstr>
      <vt:lpstr>Wingdings 3</vt:lpstr>
      <vt:lpstr>XO Symbol</vt:lpstr>
      <vt:lpstr>Yandex-UI-Icons-Private</vt:lpstr>
      <vt:lpstr>XO Windy</vt:lpstr>
      <vt:lpstr>OpenSymbol</vt:lpstr>
      <vt:lpstr>Bahnschrift Condensed</vt:lpstr>
      <vt:lpstr>Office Theme</vt:lpstr>
      <vt:lpstr>Разработка автоматизированной ИС системы учёт книг библиотеки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WRLD</cp:lastModifiedBy>
  <cp:revision>10</cp:revision>
  <dcterms:created xsi:type="dcterms:W3CDTF">2023-05-25T17:09:57Z</dcterms:created>
  <dcterms:modified xsi:type="dcterms:W3CDTF">2023-05-25T18:29:57Z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1049-11.2.0.11219</vt:lpwstr>
  </property>
  <property fmtid="{D5CDD505-2E9C-101B-9397-08002B2CF9AE}" pid="3" name="ICV">
    <vt:lpwstr>A7A2F9513BC943ECBB069A9F7B3E076F</vt:lpwstr>
  </property>
</Properties>
</file>