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49" autoAdjust="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4421C-1B0F-4B50-84FF-F0445BE29B36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1660-33CF-4E69-99B5-1EA4221C4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2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的工作量难以确定，比较复杂。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就是说对于特殊的任务，没有前人去做的话得有一个人从</a:t>
            </a:r>
            <a:r>
              <a:rPr lang="en-US" altLang="zh-CN" dirty="0"/>
              <a:t>0</a:t>
            </a:r>
            <a:r>
              <a:rPr lang="zh-CN" altLang="en-US" dirty="0"/>
              <a:t>开始在系统中添加相应的组件。后续有相同场景下的输入输出，才能说是调用系统进行评估。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这就要求实现一个宽松的类，新任务开拓人员需要自定义验证流程与</a:t>
            </a:r>
            <a:r>
              <a:rPr lang="en-US" altLang="zh-CN" dirty="0" err="1"/>
              <a:t>dataloader</a:t>
            </a:r>
            <a:r>
              <a:rPr lang="zh-CN" altLang="en-US" dirty="0"/>
              <a:t>给系统装载使用。系统可自带完善的检验函数共调用。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1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4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C2B06-69B7-B8D3-7B21-7D2BE97A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662FF-FE0D-4DF2-F9EE-D4A0DB99F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8EFB-7002-F2B0-93E0-EDBEE2A6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74CD9-8653-CF41-EAC4-F8395780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7537-E6ED-3422-DAD7-F35A8037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B2C3-7675-B94A-B769-93467E6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1F1B0-F3C6-6C2D-F8DA-A590A8A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2E9AB-6E6A-092D-F755-C2424643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53CF7-B424-7998-C935-97F17F1F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2F1C5-F758-92B6-711F-D6D33DE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B5F44-EB76-8218-039B-C5F2A1833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2DDB9-C9FC-B0D8-71B2-6EC74038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47C5C-1934-3567-2211-6F84A4FC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8AB63-674D-AF45-3A9A-CF6BC0CF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2A7D-F47E-0830-FF8B-065FF57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84A2-43A6-3C9F-FFA1-A82F17D7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20A6-E9AA-6BDB-1404-F2D9AB58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8BC66-75F6-9A6F-112B-DC2CB87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A7A19-1C0A-9F2F-507D-5FE994F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B8BA9-061A-D788-8650-86A230F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2CA2-79D5-6A8E-3EED-2581A5A4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E47EF-5DBC-4E33-2EFA-956FB17E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2A073-6C08-1237-87EC-C9C101D1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7829-13BD-D811-51FE-D7F44A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00F08-038A-3332-3866-BB3D7F88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69C2-4A20-BC71-6C46-142760F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9CDA9-70E5-6E3F-D4F9-3FA5DA46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D984A-83F6-3E44-D297-248E70AE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5FBB-07AE-4752-6121-F1C28DAB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CBBEC-7A14-DC99-86D2-05D327E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12FD7-3FE3-9D60-C6A9-D6A869D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259C-0BEA-3523-F387-9CCFBA5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56BAD-4CAF-E84E-F84F-EFA93E5E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536AA-5C1F-5B8D-C8A5-09E6C9F7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6FED3-7D03-FF46-88A5-0E261F9D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6EB13-32B5-AE54-7390-7E9147A8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73EA6-D14F-2340-B86E-E4328275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066B5-809D-D84C-C296-1717DD56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49F82-2647-8D77-7C36-CA29FB49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CB8D-97C6-6BAB-1CBE-34CAC1BD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A9289-629E-B193-7784-3E8083F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91AC0-5589-B53E-BEC1-CB38FB90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4631D-0B58-D09D-B650-A0366534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559E5-3C97-BD3D-0B5B-8FCA26FB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6F2F5-251D-AD91-61FE-6CBCAD01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474AA-DDB0-D8B5-840B-E313E5A7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067A-7AA4-C523-4441-8D02B4D4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3E1A-6DA5-E9F8-A11A-A8AF129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92B3C-698C-0DD8-2B5E-3A641006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5441-3AA1-1608-C2C9-D5C66686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008FC-92FB-09B8-0637-A26514D5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04DD8-78E5-EB97-3D87-109CC644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D427-05FE-7331-B3DD-3F5898DE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D737E-BB70-FD0E-3BB0-E1FFED52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B62A9-92B8-4EE2-D5A9-899A2F99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A4868-CDD1-4750-D609-36FB1DC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A7777-A496-D15A-0140-474210B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5F98B-9847-03CF-7699-ECFE05C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D64F11-74F8-F544-1F95-A24A345E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B27F9-F80E-CB19-5230-985DA58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60506-6D92-1A6E-5153-1DB089E9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666E-7E1E-4769-A296-D6D54469AE2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DE168-7235-0BE4-B0FA-49B82CBF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9B9B9-DD3D-7E9D-0667-0C4AB164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60473-F7D7-9746-8CEB-380BD025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91" y="210343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功率预测模型校验系统工作日志</a:t>
            </a:r>
          </a:p>
        </p:txBody>
      </p:sp>
    </p:spTree>
    <p:extLst>
      <p:ext uri="{BB962C8B-B14F-4D97-AF65-F5344CB8AC3E}">
        <p14:creationId xmlns:p14="http://schemas.microsoft.com/office/powerpoint/2010/main" val="6510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1678BC-8688-54E0-FF77-628E2C0196C3}"/>
              </a:ext>
            </a:extLst>
          </p:cNvPr>
          <p:cNvSpPr txBox="1"/>
          <p:nvPr/>
        </p:nvSpPr>
        <p:spPr>
          <a:xfrm>
            <a:off x="448573" y="775348"/>
            <a:ext cx="405308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wind_power_forecast_system/ 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data/ 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raw/                  # 原始数据集 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processed/            # 预处理后的数据集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user_data/            # 用户数据存储区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config/ 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task_configs/         # 不同任务类型的配置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metric_configs/       # 评估指标配置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system_config.yaml    # 系统全局配置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models/ 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user_models/          # 用户上传的模型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sample_models/        # 示例模型实现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src/ 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data_manager/         # 数据管理模块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model_evaluator/      # 模型评估模块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task_manager/         # 任务管理模块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user_interface/       # 用户交互模块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untils</a:t>
            </a:r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# 开发实用工具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scripts/ 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run_evaluation.py     # 运行评估的脚本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prepare_data.py       # 数据准备脚本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user_template.py      # 用户交互模板脚本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results/ 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user_evaluations/     # 用户评估结果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 # 杂项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 main.py                   # 系统入口点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1747C-4269-5D2E-5E45-FC8B5CFD9A9F}"/>
              </a:ext>
            </a:extLst>
          </p:cNvPr>
          <p:cNvSpPr txBox="1"/>
          <p:nvPr/>
        </p:nvSpPr>
        <p:spPr>
          <a:xfrm>
            <a:off x="377816" y="20412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预测模型校验系统路径结构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DC029B-C0B2-A167-B72D-882E3045F5E2}"/>
              </a:ext>
            </a:extLst>
          </p:cNvPr>
          <p:cNvSpPr txBox="1"/>
          <p:nvPr/>
        </p:nvSpPr>
        <p:spPr>
          <a:xfrm>
            <a:off x="5957977" y="573452"/>
            <a:ext cx="4053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data_manager：</a:t>
            </a:r>
          </a:p>
        </p:txBody>
      </p:sp>
    </p:spTree>
    <p:extLst>
      <p:ext uri="{BB962C8B-B14F-4D97-AF65-F5344CB8AC3E}">
        <p14:creationId xmlns:p14="http://schemas.microsoft.com/office/powerpoint/2010/main" val="37065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A8D8DFF-D56F-1431-5AE7-DAD6BD7B0A09}"/>
              </a:ext>
            </a:extLst>
          </p:cNvPr>
          <p:cNvSpPr/>
          <p:nvPr/>
        </p:nvSpPr>
        <p:spPr>
          <a:xfrm>
            <a:off x="3245324" y="1468824"/>
            <a:ext cx="1364566" cy="2729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初始数据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05CF30A-4F13-733D-5113-BE380740FCF3}"/>
              </a:ext>
            </a:extLst>
          </p:cNvPr>
          <p:cNvSpPr/>
          <p:nvPr/>
        </p:nvSpPr>
        <p:spPr>
          <a:xfrm>
            <a:off x="583809" y="2300107"/>
            <a:ext cx="913791" cy="2729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D09EC9D-98B0-A68D-02D1-F07F406F2E1F}"/>
              </a:ext>
            </a:extLst>
          </p:cNvPr>
          <p:cNvSpPr/>
          <p:nvPr/>
        </p:nvSpPr>
        <p:spPr>
          <a:xfrm>
            <a:off x="3444428" y="2298119"/>
            <a:ext cx="966357" cy="2729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9E08061-51B0-F62C-4BE7-81B643B111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04992" y="577491"/>
            <a:ext cx="558329" cy="2886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89D905-89B0-B054-B13B-BE8229C3EE6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927607" y="1741778"/>
            <a:ext cx="0" cy="55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3DC36C-B305-CAE2-3A2C-18C978762CC8}"/>
              </a:ext>
            </a:extLst>
          </p:cNvPr>
          <p:cNvCxnSpPr>
            <a:cxnSpLocks/>
          </p:cNvCxnSpPr>
          <p:nvPr/>
        </p:nvCxnSpPr>
        <p:spPr>
          <a:xfrm>
            <a:off x="2757268" y="253218"/>
            <a:ext cx="0" cy="6372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A0D4463-ED33-191F-83AA-223412E31B34}"/>
              </a:ext>
            </a:extLst>
          </p:cNvPr>
          <p:cNvSpPr/>
          <p:nvPr/>
        </p:nvSpPr>
        <p:spPr>
          <a:xfrm>
            <a:off x="384494" y="3456315"/>
            <a:ext cx="1312422" cy="4545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pic>
        <p:nvPicPr>
          <p:cNvPr id="17" name="图形 16" descr="用户 纯色填充">
            <a:extLst>
              <a:ext uri="{FF2B5EF4-FFF2-40B4-BE49-F238E27FC236}">
                <a16:creationId xmlns:a16="http://schemas.microsoft.com/office/drawing/2014/main" id="{6A9CA697-99E0-C414-577D-15A11349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754" y="930843"/>
            <a:ext cx="372043" cy="372043"/>
          </a:xfrm>
          <a:prstGeom prst="rect">
            <a:avLst/>
          </a:prstGeom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CDF26349-54F9-6C93-B002-79D9993C1011}"/>
              </a:ext>
            </a:extLst>
          </p:cNvPr>
          <p:cNvSpPr/>
          <p:nvPr/>
        </p:nvSpPr>
        <p:spPr>
          <a:xfrm>
            <a:off x="330014" y="5111931"/>
            <a:ext cx="147352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测试代码（可选）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E25EAA0D-4A9D-3310-2185-2EB2EDEEA722}"/>
              </a:ext>
            </a:extLst>
          </p:cNvPr>
          <p:cNvSpPr/>
          <p:nvPr/>
        </p:nvSpPr>
        <p:spPr>
          <a:xfrm>
            <a:off x="353031" y="4339412"/>
            <a:ext cx="1364566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最终模型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224DE8-A38F-3D95-10FD-F567E16C974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040705" y="2573061"/>
            <a:ext cx="0" cy="88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74FA3C-B382-E1BD-DD3B-6DA1515782FB}"/>
              </a:ext>
            </a:extLst>
          </p:cNvPr>
          <p:cNvSpPr txBox="1"/>
          <p:nvPr/>
        </p:nvSpPr>
        <p:spPr>
          <a:xfrm>
            <a:off x="525263" y="628130"/>
            <a:ext cx="1134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3E3E5AB-6706-239D-5EE4-8FBB8F10253E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 flipH="1">
            <a:off x="3926459" y="2571073"/>
            <a:ext cx="1148" cy="169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6A4F8DE-8EE3-8222-7DA4-0F997406E32E}"/>
              </a:ext>
            </a:extLst>
          </p:cNvPr>
          <p:cNvSpPr/>
          <p:nvPr/>
        </p:nvSpPr>
        <p:spPr>
          <a:xfrm>
            <a:off x="3270248" y="4266031"/>
            <a:ext cx="1312422" cy="4545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算法评估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75876E9-6157-90BF-596B-0300FF5FD506}"/>
              </a:ext>
            </a:extLst>
          </p:cNvPr>
          <p:cNvCxnSpPr>
            <a:cxnSpLocks/>
            <a:stCxn id="19" idx="3"/>
            <a:endCxn id="40" idx="2"/>
          </p:cNvCxnSpPr>
          <p:nvPr/>
        </p:nvCxnSpPr>
        <p:spPr>
          <a:xfrm>
            <a:off x="1717597" y="4493301"/>
            <a:ext cx="1552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674A41F-BEDE-10E2-318E-3E4B0786BEE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03539" y="4493301"/>
            <a:ext cx="1403082" cy="772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507D8FC2-AEEF-6880-97CF-6019C47C16DC}"/>
              </a:ext>
            </a:extLst>
          </p:cNvPr>
          <p:cNvSpPr/>
          <p:nvPr/>
        </p:nvSpPr>
        <p:spPr>
          <a:xfrm>
            <a:off x="3469406" y="5950567"/>
            <a:ext cx="913791" cy="2729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51" name="流程图: 磁盘 50">
            <a:extLst>
              <a:ext uri="{FF2B5EF4-FFF2-40B4-BE49-F238E27FC236}">
                <a16:creationId xmlns:a16="http://schemas.microsoft.com/office/drawing/2014/main" id="{85B5522B-5C59-40D4-9DD5-0B684FB12085}"/>
              </a:ext>
            </a:extLst>
          </p:cNvPr>
          <p:cNvSpPr/>
          <p:nvPr/>
        </p:nvSpPr>
        <p:spPr>
          <a:xfrm>
            <a:off x="5235105" y="1422276"/>
            <a:ext cx="1090246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指标库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039760-6FCC-4B55-F8D8-6A5565755A00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1252797" y="1116865"/>
            <a:ext cx="4527431" cy="305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C9F26BF-1DA6-176A-A546-B26A839E1137}"/>
              </a:ext>
            </a:extLst>
          </p:cNvPr>
          <p:cNvSpPr txBox="1"/>
          <p:nvPr/>
        </p:nvSpPr>
        <p:spPr>
          <a:xfrm>
            <a:off x="1588235" y="828635"/>
            <a:ext cx="2124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自定义指标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（可选）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C528976-CA88-F3C4-3931-4D8B3C5E148F}"/>
              </a:ext>
            </a:extLst>
          </p:cNvPr>
          <p:cNvCxnSpPr>
            <a:cxnSpLocks/>
            <a:stCxn id="51" idx="3"/>
            <a:endCxn id="40" idx="6"/>
          </p:cNvCxnSpPr>
          <p:nvPr/>
        </p:nvCxnSpPr>
        <p:spPr>
          <a:xfrm rot="5400000">
            <a:off x="3828961" y="2542035"/>
            <a:ext cx="2704976" cy="1197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A54D34-0B20-9FFA-2F31-998D9EBE5D56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 flipH="1">
            <a:off x="3926301" y="4720572"/>
            <a:ext cx="158" cy="4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3EDD90-A4AA-B50E-E72A-547FDE96479E}"/>
              </a:ext>
            </a:extLst>
          </p:cNvPr>
          <p:cNvSpPr txBox="1"/>
          <p:nvPr/>
        </p:nvSpPr>
        <p:spPr>
          <a:xfrm>
            <a:off x="6334136" y="3910856"/>
            <a:ext cx="4767090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：依据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默认测试代码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只需要上传最终模型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：自定义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上传测试代码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需要上传最终模型和测试代码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测试代码需要衔接“测试集→格式化结果”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模式以供调试代码对接数据（类似比赛）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两种方案都可以支持自定义函数添加指标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FE93D-2F9E-5E77-DAD1-D42C2D211E07}"/>
              </a:ext>
            </a:extLst>
          </p:cNvPr>
          <p:cNvSpPr txBox="1"/>
          <p:nvPr/>
        </p:nvSpPr>
        <p:spPr>
          <a:xfrm>
            <a:off x="4691880" y="1433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传统功率预测校验流程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25013B-AE4B-6DA9-522E-778CB614ECCB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1035314" y="3910856"/>
            <a:ext cx="5391" cy="42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8A8A49A-23EA-DBAE-A193-0711367834A7}"/>
              </a:ext>
            </a:extLst>
          </p:cNvPr>
          <p:cNvSpPr/>
          <p:nvPr/>
        </p:nvSpPr>
        <p:spPr>
          <a:xfrm>
            <a:off x="3382444" y="5220122"/>
            <a:ext cx="1087714" cy="2729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7A6AFF-7872-E5F3-6716-FE9AB0DECCDD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3926301" y="5493076"/>
            <a:ext cx="1" cy="45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F43EB-5699-E030-A119-395A553AF678}"/>
              </a:ext>
            </a:extLst>
          </p:cNvPr>
          <p:cNvSpPr txBox="1"/>
          <p:nvPr/>
        </p:nvSpPr>
        <p:spPr>
          <a:xfrm>
            <a:off x="7284699" y="143339"/>
            <a:ext cx="47670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需求：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数据管理：借鉴比赛平台（数据清洗代码）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硕士上手：面向项目的基础技术路线 调用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打榜：同一任务下的精度对比，分测试集多维度评估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基准调用：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误差溯源分析：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任务对应数据集（分级）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权限设置：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可视化、任务的扩展性：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2A3F-F81D-9906-478D-A595BF44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5282CE-A6A3-EEF5-0767-D90BA1A92C77}"/>
              </a:ext>
            </a:extLst>
          </p:cNvPr>
          <p:cNvSpPr txBox="1"/>
          <p:nvPr/>
        </p:nvSpPr>
        <p:spPr>
          <a:xfrm>
            <a:off x="459457" y="454219"/>
            <a:ext cx="10590715" cy="515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现存的问题讨论：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目前的架构是建立起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课题组预测管理平台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，因为大家研究的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子方向差异比较大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。无法做到大部分任务都具有可比性。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（建议从重点关注的任务出发，严格规定输入输出的任务，基于现有路线先完成若干任务流程的开发。优化系统架构设计，实现快速新建任务、新增评估指标）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思路：系统具有极大开放性，方便快速新增任务，构建标准数据集。从这个角度来看，该系统更像是一个辅助管理工具，而非严格的检验系统。旨在以最低学习成本管理现有深度学习模型方法，生成各个方向目前的研究精度报告，方便规划研究计划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对于传统任务（比如项目）：在大家有共识的场景下，系统可以做的成熟一些。对于输入输出特殊，流程有较大变化的任务，只保留数据和科研管理功能，系统不做规范或后续由研究生扩展。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对于入门教学：在入门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的基础上，通过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方便学习各类任务的输入输出类型、快速训练测试流程、基础模型的代码。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对于科研管理：比如小王同学的方向一开始就在平台里归档研究，借助结果报告方便导师和自己优化研究方法，总结用了什么数据在什么指标下得到什么结果。（该功能需要设计灵活的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，方便不同人能够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简单方便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的把自己的研究与平台相结合。）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80A15-DCDF-38E9-07E7-846EBE3F29C2}"/>
              </a:ext>
            </a:extLst>
          </p:cNvPr>
          <p:cNvSpPr txBox="1"/>
          <p:nvPr/>
        </p:nvSpPr>
        <p:spPr>
          <a:xfrm>
            <a:off x="638734" y="5703195"/>
            <a:ext cx="9000043" cy="637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重点是什么？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横向对比（传统项目的快速对比实现）规整任务及其数据集、纵向管理（每个任务）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C431C7-2AD5-601E-CA92-D738F381568E}"/>
              </a:ext>
            </a:extLst>
          </p:cNvPr>
          <p:cNvSpPr txBox="1"/>
          <p:nvPr/>
        </p:nvSpPr>
        <p:spPr>
          <a:xfrm>
            <a:off x="5080337" y="1833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预测任务分类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79E9425-D394-8D49-73BF-5A059294B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79929"/>
              </p:ext>
            </p:extLst>
          </p:nvPr>
        </p:nvGraphicFramePr>
        <p:xfrm>
          <a:off x="461992" y="762000"/>
          <a:ext cx="1112616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616">
                  <a:extLst>
                    <a:ext uri="{9D8B030D-6E8A-4147-A177-3AD203B41FA5}">
                      <a16:colId xmlns:a16="http://schemas.microsoft.com/office/drawing/2014/main" val="1379370780"/>
                    </a:ext>
                  </a:extLst>
                </a:gridCol>
                <a:gridCol w="1112616">
                  <a:extLst>
                    <a:ext uri="{9D8B030D-6E8A-4147-A177-3AD203B41FA5}">
                      <a16:colId xmlns:a16="http://schemas.microsoft.com/office/drawing/2014/main" val="3780930250"/>
                    </a:ext>
                  </a:extLst>
                </a:gridCol>
                <a:gridCol w="1112616">
                  <a:extLst>
                    <a:ext uri="{9D8B030D-6E8A-4147-A177-3AD203B41FA5}">
                      <a16:colId xmlns:a16="http://schemas.microsoft.com/office/drawing/2014/main" val="777923423"/>
                    </a:ext>
                  </a:extLst>
                </a:gridCol>
                <a:gridCol w="1112616">
                  <a:extLst>
                    <a:ext uri="{9D8B030D-6E8A-4147-A177-3AD203B41FA5}">
                      <a16:colId xmlns:a16="http://schemas.microsoft.com/office/drawing/2014/main" val="3949498368"/>
                    </a:ext>
                  </a:extLst>
                </a:gridCol>
                <a:gridCol w="1112616">
                  <a:extLst>
                    <a:ext uri="{9D8B030D-6E8A-4147-A177-3AD203B41FA5}">
                      <a16:colId xmlns:a16="http://schemas.microsoft.com/office/drawing/2014/main" val="3770789176"/>
                    </a:ext>
                  </a:extLst>
                </a:gridCol>
                <a:gridCol w="1112616">
                  <a:extLst>
                    <a:ext uri="{9D8B030D-6E8A-4147-A177-3AD203B41FA5}">
                      <a16:colId xmlns:a16="http://schemas.microsoft.com/office/drawing/2014/main" val="647780983"/>
                    </a:ext>
                  </a:extLst>
                </a:gridCol>
                <a:gridCol w="1112616">
                  <a:extLst>
                    <a:ext uri="{9D8B030D-6E8A-4147-A177-3AD203B41FA5}">
                      <a16:colId xmlns:a16="http://schemas.microsoft.com/office/drawing/2014/main" val="1635549138"/>
                    </a:ext>
                  </a:extLst>
                </a:gridCol>
                <a:gridCol w="1112616">
                  <a:extLst>
                    <a:ext uri="{9D8B030D-6E8A-4147-A177-3AD203B41FA5}">
                      <a16:colId xmlns:a16="http://schemas.microsoft.com/office/drawing/2014/main" val="1160186263"/>
                    </a:ext>
                  </a:extLst>
                </a:gridCol>
                <a:gridCol w="1112616">
                  <a:extLst>
                    <a:ext uri="{9D8B030D-6E8A-4147-A177-3AD203B41FA5}">
                      <a16:colId xmlns:a16="http://schemas.microsoft.com/office/drawing/2014/main" val="2240443409"/>
                    </a:ext>
                  </a:extLst>
                </a:gridCol>
                <a:gridCol w="1112616">
                  <a:extLst>
                    <a:ext uri="{9D8B030D-6E8A-4147-A177-3AD203B41FA5}">
                      <a16:colId xmlns:a16="http://schemas.microsoft.com/office/drawing/2014/main" val="757799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单场站预测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多场站预测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超短期预测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短期预测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固定输入输出数据套路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是否离线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6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四子王旗超短期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6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四子王旗短期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51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3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6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3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865</Words>
  <Application>Microsoft Office PowerPoint</Application>
  <PresentationFormat>宽屏</PresentationFormat>
  <Paragraphs>99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功率预测模型校验系统工作日志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紫雲 张</dc:creator>
  <cp:lastModifiedBy>紫雲 张</cp:lastModifiedBy>
  <cp:revision>13</cp:revision>
  <dcterms:created xsi:type="dcterms:W3CDTF">2025-04-16T05:54:40Z</dcterms:created>
  <dcterms:modified xsi:type="dcterms:W3CDTF">2025-04-23T11:14:15Z</dcterms:modified>
</cp:coreProperties>
</file>