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6" r:id="rId3"/>
    <p:sldId id="259" r:id="rId4"/>
    <p:sldId id="258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9" autoAdjust="0"/>
  </p:normalViewPr>
  <p:slideViewPr>
    <p:cSldViewPr snapToGrid="0">
      <p:cViewPr varScale="1">
        <p:scale>
          <a:sx n="122" d="100"/>
          <a:sy n="122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4421C-1B0F-4B50-84FF-F0445BE29B36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1660-33CF-4E69-99B5-1EA4221C4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的工作量难以确定，比较复杂。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就是说对于特殊的任务，没有前人去做的话得有一个人从</a:t>
            </a:r>
            <a:r>
              <a:rPr lang="en-US" altLang="zh-CN" dirty="0"/>
              <a:t>0</a:t>
            </a:r>
            <a:r>
              <a:rPr lang="zh-CN" altLang="en-US" dirty="0"/>
              <a:t>开始在系统中添加相应的组件。后续有相同场景下的输入输出，才能说是调用系统进行评估。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这就要求实现一个宽松的类，新任务开拓人员需要自定义验证流程与</a:t>
            </a:r>
            <a:r>
              <a:rPr lang="en-US" altLang="zh-CN" dirty="0" err="1"/>
              <a:t>dataloader</a:t>
            </a:r>
            <a:r>
              <a:rPr lang="zh-CN" altLang="en-US" dirty="0"/>
              <a:t>给系统装载使用。系统可自带完善的检验函数共调用。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1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2B06-69B7-B8D3-7B21-7D2BE97A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662FF-FE0D-4DF2-F9EE-D4A0DB99F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8EFB-7002-F2B0-93E0-EDBEE2A6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74CD9-8653-CF41-EAC4-F8395780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7537-E6ED-3422-DAD7-F35A8037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B2C3-7675-B94A-B769-93467E6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F1B0-F3C6-6C2D-F8DA-A590A8A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2E9AB-6E6A-092D-F755-C2424643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53CF7-B424-7998-C935-97F17F1F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2F1C5-F758-92B6-711F-D6D33DE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B5F44-EB76-8218-039B-C5F2A1833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DDB9-C9FC-B0D8-71B2-6EC74038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7C5C-1934-3567-2211-6F84A4F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8AB63-674D-AF45-3A9A-CF6BC0C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2A7D-F47E-0830-FF8B-065FF57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84A2-43A6-3C9F-FFA1-A82F17D7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0A6-E9AA-6BDB-1404-F2D9AB58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8BC66-75F6-9A6F-112B-DC2CB87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A7A19-1C0A-9F2F-507D-5FE994F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B8BA9-061A-D788-8650-86A230F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2CA2-79D5-6A8E-3EED-2581A5A4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E47EF-5DBC-4E33-2EFA-956FB17E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A073-6C08-1237-87EC-C9C101D1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829-13BD-D811-51FE-D7F44A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00F08-038A-3332-3866-BB3D7F88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69C2-4A20-BC71-6C46-142760F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9CDA9-70E5-6E3F-D4F9-3FA5DA46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D984A-83F6-3E44-D297-248E70AE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5FBB-07AE-4752-6121-F1C28DAB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CBBEC-7A14-DC99-86D2-05D327E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12FD7-3FE3-9D60-C6A9-D6A869D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259C-0BEA-3523-F387-9CCFBA5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56BAD-4CAF-E84E-F84F-EFA93E5E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536AA-5C1F-5B8D-C8A5-09E6C9F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6FED3-7D03-FF46-88A5-0E261F9D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6EB13-32B5-AE54-7390-7E9147A8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73EA6-D14F-2340-B86E-E4328275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066B5-809D-D84C-C296-1717DD56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49F82-2647-8D77-7C36-CA29FB49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CB8D-97C6-6BAB-1CBE-34CAC1BD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A9289-629E-B193-7784-3E8083F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91AC0-5589-B53E-BEC1-CB38FB90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4631D-0B58-D09D-B650-A036653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559E5-3C97-BD3D-0B5B-8FCA26FB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6F2F5-251D-AD91-61FE-6CBCAD01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474AA-DDB0-D8B5-840B-E313E5A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067A-7AA4-C523-4441-8D02B4D4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3E1A-6DA5-E9F8-A11A-A8AF129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1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92B3C-698C-0DD8-2B5E-3A641006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5441-3AA1-1608-C2C9-D5C6668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008FC-92FB-09B8-0637-A26514D5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4DD8-78E5-EB97-3D87-109CC64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D427-05FE-7331-B3DD-3F5898DE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D737E-BB70-FD0E-3BB0-E1FFED52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1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B62A9-92B8-4EE2-D5A9-899A2F99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A4868-CDD1-4750-D609-36FB1DC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7777-A496-D15A-0140-474210B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F98B-9847-03CF-7699-ECFE05C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64F11-74F8-F544-1F95-A24A345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B27F9-F80E-CB19-5230-985DA58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60506-6D92-1A6E-5153-1DB089E9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DE168-7235-0BE4-B0FA-49B82CBF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9B9B9-DD3D-7E9D-0667-0C4AB164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0473-F7D7-9746-8CEB-380BD025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91" y="210344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功率预测模型校验系统工作日志</a:t>
            </a:r>
          </a:p>
        </p:txBody>
      </p:sp>
    </p:spTree>
    <p:extLst>
      <p:ext uri="{BB962C8B-B14F-4D97-AF65-F5344CB8AC3E}">
        <p14:creationId xmlns:p14="http://schemas.microsoft.com/office/powerpoint/2010/main" val="6510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1678BC-8688-54E0-FF77-628E2C0196C3}"/>
              </a:ext>
            </a:extLst>
          </p:cNvPr>
          <p:cNvSpPr txBox="1"/>
          <p:nvPr/>
        </p:nvSpPr>
        <p:spPr>
          <a:xfrm>
            <a:off x="448573" y="775351"/>
            <a:ext cx="4053090" cy="3110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wind_power_forecast_system/ </a:t>
            </a:r>
          </a:p>
          <a:p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data/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raw/                  # 原始数据集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processed/            # 预处理后的数据集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user_data/            # 用户数据存储区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# 系统临时数据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config/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task_configs/         # 不同任务类型的配置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metric_configs/       # 评估指标配置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system_config.yaml    # 系统全局配置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models/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user_models/          # 用户上传的模型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sample_models/        # 示例模型实现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1747C-4269-5D2E-5E45-FC8B5CFD9A9F}"/>
              </a:ext>
            </a:extLst>
          </p:cNvPr>
          <p:cNvSpPr txBox="1"/>
          <p:nvPr/>
        </p:nvSpPr>
        <p:spPr>
          <a:xfrm>
            <a:off x="377820" y="204120"/>
            <a:ext cx="29546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预测模型校验系统路径结构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5B9773-0BEA-A6B5-10CF-3E01A58E9EDA}"/>
              </a:ext>
            </a:extLst>
          </p:cNvPr>
          <p:cNvSpPr txBox="1"/>
          <p:nvPr/>
        </p:nvSpPr>
        <p:spPr>
          <a:xfrm>
            <a:off x="5812248" y="573580"/>
            <a:ext cx="6379752" cy="354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src/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data_manager/         # 数据管理模块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model_evaluator/      # 模型评估模块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task_manager/         # 任务管理模块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user_interface/       # 用户交互模块，用于注册，验证权限，分配空间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untils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# 开发实用工具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scripts/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run_evaluation.py     # 运行评估的脚本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prepare_data.py       # 数据准备脚本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user_template.py      # 用户交互脚本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results/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user_evaluations/     # 用户评估结果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 space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# 用户数据下载处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misc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    # 杂项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 main.py                   # 系统入口点</a:t>
            </a:r>
          </a:p>
        </p:txBody>
      </p:sp>
    </p:spTree>
    <p:extLst>
      <p:ext uri="{BB962C8B-B14F-4D97-AF65-F5344CB8AC3E}">
        <p14:creationId xmlns:p14="http://schemas.microsoft.com/office/powerpoint/2010/main" val="3706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8D8DFF-D56F-1431-5AE7-DAD6BD7B0A09}"/>
              </a:ext>
            </a:extLst>
          </p:cNvPr>
          <p:cNvSpPr/>
          <p:nvPr/>
        </p:nvSpPr>
        <p:spPr>
          <a:xfrm>
            <a:off x="3245329" y="1468829"/>
            <a:ext cx="1364565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初始数据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05CF30A-4F13-733D-5113-BE380740FCF3}"/>
              </a:ext>
            </a:extLst>
          </p:cNvPr>
          <p:cNvSpPr/>
          <p:nvPr/>
        </p:nvSpPr>
        <p:spPr>
          <a:xfrm>
            <a:off x="583811" y="2300110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D09EC9D-98B0-A68D-02D1-F07F406F2E1F}"/>
              </a:ext>
            </a:extLst>
          </p:cNvPr>
          <p:cNvSpPr/>
          <p:nvPr/>
        </p:nvSpPr>
        <p:spPr>
          <a:xfrm>
            <a:off x="3444433" y="2298123"/>
            <a:ext cx="966357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9E08061-51B0-F62C-4BE7-81B643B111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04994" y="577493"/>
            <a:ext cx="558329" cy="2886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89D905-89B0-B054-B13B-BE8229C3EE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927607" y="1741783"/>
            <a:ext cx="0" cy="55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3DC36C-B305-CAE2-3A2C-18C978762CC8}"/>
              </a:ext>
            </a:extLst>
          </p:cNvPr>
          <p:cNvCxnSpPr>
            <a:cxnSpLocks/>
          </p:cNvCxnSpPr>
          <p:nvPr/>
        </p:nvCxnSpPr>
        <p:spPr>
          <a:xfrm>
            <a:off x="2757268" y="253223"/>
            <a:ext cx="0" cy="6372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A0D4463-ED33-191F-83AA-223412E31B34}"/>
              </a:ext>
            </a:extLst>
          </p:cNvPr>
          <p:cNvSpPr/>
          <p:nvPr/>
        </p:nvSpPr>
        <p:spPr>
          <a:xfrm>
            <a:off x="384497" y="3456317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pic>
        <p:nvPicPr>
          <p:cNvPr id="17" name="图形 16" descr="用户 纯色填充">
            <a:extLst>
              <a:ext uri="{FF2B5EF4-FFF2-40B4-BE49-F238E27FC236}">
                <a16:creationId xmlns:a16="http://schemas.microsoft.com/office/drawing/2014/main" id="{6A9CA697-99E0-C414-577D-15A11349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757" y="930845"/>
            <a:ext cx="372043" cy="372043"/>
          </a:xfrm>
          <a:prstGeom prst="rect">
            <a:avLst/>
          </a:prstGeom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DF26349-54F9-6C93-B002-79D9993C1011}"/>
              </a:ext>
            </a:extLst>
          </p:cNvPr>
          <p:cNvSpPr/>
          <p:nvPr/>
        </p:nvSpPr>
        <p:spPr>
          <a:xfrm>
            <a:off x="330016" y="5111932"/>
            <a:ext cx="147352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测试代码（可选）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25EAA0D-4A9D-3310-2185-2EB2EDEEA722}"/>
              </a:ext>
            </a:extLst>
          </p:cNvPr>
          <p:cNvSpPr/>
          <p:nvPr/>
        </p:nvSpPr>
        <p:spPr>
          <a:xfrm>
            <a:off x="353033" y="4339413"/>
            <a:ext cx="136456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最终模型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224DE8-A38F-3D95-10FD-F567E16C974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040706" y="2573064"/>
            <a:ext cx="0" cy="8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74FA3C-B382-E1BD-DD3B-6DA1515782FB}"/>
              </a:ext>
            </a:extLst>
          </p:cNvPr>
          <p:cNvSpPr txBox="1"/>
          <p:nvPr/>
        </p:nvSpPr>
        <p:spPr>
          <a:xfrm>
            <a:off x="525266" y="628133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E3E5AB-6706-239D-5EE4-8FBB8F10253E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 flipH="1">
            <a:off x="3926459" y="2571073"/>
            <a:ext cx="1148" cy="169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6A4F8DE-8EE3-8222-7DA4-0F997406E32E}"/>
              </a:ext>
            </a:extLst>
          </p:cNvPr>
          <p:cNvSpPr/>
          <p:nvPr/>
        </p:nvSpPr>
        <p:spPr>
          <a:xfrm>
            <a:off x="3270254" y="4266032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算法评估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75876E9-6157-90BF-596B-0300FF5FD506}"/>
              </a:ext>
            </a:extLst>
          </p:cNvPr>
          <p:cNvCxnSpPr>
            <a:cxnSpLocks/>
            <a:stCxn id="19" idx="3"/>
            <a:endCxn id="40" idx="2"/>
          </p:cNvCxnSpPr>
          <p:nvPr/>
        </p:nvCxnSpPr>
        <p:spPr>
          <a:xfrm>
            <a:off x="1717600" y="4493301"/>
            <a:ext cx="15526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674A41F-BEDE-10E2-318E-3E4B0786BEE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03541" y="4493304"/>
            <a:ext cx="1403083" cy="772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507D8FC2-AEEF-6880-97CF-6019C47C16DC}"/>
              </a:ext>
            </a:extLst>
          </p:cNvPr>
          <p:cNvSpPr/>
          <p:nvPr/>
        </p:nvSpPr>
        <p:spPr>
          <a:xfrm>
            <a:off x="3469407" y="5950571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85B5522B-5C59-40D4-9DD5-0B684FB12085}"/>
              </a:ext>
            </a:extLst>
          </p:cNvPr>
          <p:cNvSpPr/>
          <p:nvPr/>
        </p:nvSpPr>
        <p:spPr>
          <a:xfrm>
            <a:off x="5235111" y="1422277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指标库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039760-6FCC-4B55-F8D8-6A5565755A00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1252800" y="1116865"/>
            <a:ext cx="4527431" cy="30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C9F26BF-1DA6-176A-A546-B26A839E1137}"/>
              </a:ext>
            </a:extLst>
          </p:cNvPr>
          <p:cNvSpPr txBox="1"/>
          <p:nvPr/>
        </p:nvSpPr>
        <p:spPr>
          <a:xfrm>
            <a:off x="1588236" y="828638"/>
            <a:ext cx="212483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自定义指标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（可选）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C528976-CA88-F3C4-3931-4D8B3C5E148F}"/>
              </a:ext>
            </a:extLst>
          </p:cNvPr>
          <p:cNvCxnSpPr>
            <a:cxnSpLocks/>
            <a:stCxn id="51" idx="3"/>
            <a:endCxn id="40" idx="6"/>
          </p:cNvCxnSpPr>
          <p:nvPr/>
        </p:nvCxnSpPr>
        <p:spPr>
          <a:xfrm rot="5400000">
            <a:off x="3828963" y="2542039"/>
            <a:ext cx="2704976" cy="1197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A54D34-0B20-9FFA-2F31-998D9EBE5D56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 flipH="1">
            <a:off x="3926301" y="4720573"/>
            <a:ext cx="158" cy="4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3EDD90-A4AA-B50E-E72A-547FDE96479E}"/>
              </a:ext>
            </a:extLst>
          </p:cNvPr>
          <p:cNvSpPr txBox="1"/>
          <p:nvPr/>
        </p:nvSpPr>
        <p:spPr>
          <a:xfrm>
            <a:off x="6334137" y="3910861"/>
            <a:ext cx="4767090" cy="284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：依据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只需要上传最终模型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：自定义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需要上传最终模型和测试代码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测试代码需要衔接“测试集→格式化结果”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模式以供调试代码对接数据（类似比赛）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两种方案都可以支持自定义函数添加指标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FE93D-2F9E-5E77-DAD1-D42C2D211E07}"/>
              </a:ext>
            </a:extLst>
          </p:cNvPr>
          <p:cNvSpPr txBox="1"/>
          <p:nvPr/>
        </p:nvSpPr>
        <p:spPr>
          <a:xfrm>
            <a:off x="4691879" y="143339"/>
            <a:ext cx="249299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传统功率预测校验流程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25013B-AE4B-6DA9-522E-778CB614ECCB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1035316" y="3910857"/>
            <a:ext cx="5390" cy="4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8A8A49A-23EA-DBAE-A193-0711367834A7}"/>
              </a:ext>
            </a:extLst>
          </p:cNvPr>
          <p:cNvSpPr/>
          <p:nvPr/>
        </p:nvSpPr>
        <p:spPr>
          <a:xfrm>
            <a:off x="3382445" y="5220127"/>
            <a:ext cx="108771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7A6AFF-7872-E5F3-6716-FE9AB0DECCDD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3926301" y="5493077"/>
            <a:ext cx="2" cy="45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F43EB-5699-E030-A119-395A553AF678}"/>
              </a:ext>
            </a:extLst>
          </p:cNvPr>
          <p:cNvSpPr txBox="1"/>
          <p:nvPr/>
        </p:nvSpPr>
        <p:spPr>
          <a:xfrm>
            <a:off x="7284699" y="143340"/>
            <a:ext cx="4767090" cy="397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数据管理：借鉴比赛平台（数据清洗代码）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硕士上手：面向项目的基础技术路线 调用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打榜：同一任务下的精度对比，分测试集多维度评估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基准调用：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误差溯源分析：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任务对应数据集（分级）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权限设置：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可视化、任务的扩展性：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A3F-F81D-9906-478D-A595BF4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5282CE-A6A3-EEF5-0767-D90BA1A92C77}"/>
              </a:ext>
            </a:extLst>
          </p:cNvPr>
          <p:cNvSpPr txBox="1"/>
          <p:nvPr/>
        </p:nvSpPr>
        <p:spPr>
          <a:xfrm>
            <a:off x="459461" y="454221"/>
            <a:ext cx="10590715" cy="515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现存的问题讨论：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目前的架构是建立起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课题组预测管理平台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，因为大家研究的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子方向差异比较大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。无法做到大部分任务都具有可比性。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（建议从重点关注的任务出发，严格规定输入输出的任务，基于现有路线先完成若干任务流程的开发。优化系统架构设计，实现快速新建任务、新增评估指标）</a:t>
            </a:r>
            <a:endParaRPr lang="en-US" altLang="zh-CN" sz="18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思路：系统具有极大开放性，方便快速新增任务，构建标准数据集。从这个角度来看，该系统更像是一个辅助管理工具，而非严格的检验系统。旨在以最低学习成本管理现有深度学习模型方法，生成各个方向目前的研究精度报告，方便规划研究计划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对于传统任务（比如项目）：在大家有共识的场景下，系统可以做的成熟一些。对于输入输出特殊，流程有较大变化的任务，只保留数据和科研管理功能，系统不做规范或后续由研究生扩展。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对于入门教学：在入门</a:t>
            </a:r>
            <a:r>
              <a:rPr lang="en-US" altLang="zh-CN" sz="18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的基础上，通过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方便学习各类任务的输入输出类型、快速训练测试流程、基础模型的代码。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对于科研管理：比如小王同学的方向一开始就在平台里归档研究，借助结果报告方便导师和自己优化研究方法，总结用了什么数据在什么指标下得到什么结果。（该功能需要设计灵活的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，方便不同人能够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简单方便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的把自己的研究与平台相结合。）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80A15-DCDF-38E9-07E7-846EBE3F29C2}"/>
              </a:ext>
            </a:extLst>
          </p:cNvPr>
          <p:cNvSpPr txBox="1"/>
          <p:nvPr/>
        </p:nvSpPr>
        <p:spPr>
          <a:xfrm>
            <a:off x="638736" y="5703198"/>
            <a:ext cx="9000043" cy="62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重点是什么？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横向对比（传统项目的快速对比实现）规整任务及其数据集、纵向管理（每个任务）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450299-55CE-C938-C340-4BA07616104D}"/>
              </a:ext>
            </a:extLst>
          </p:cNvPr>
          <p:cNvSpPr txBox="1"/>
          <p:nvPr/>
        </p:nvSpPr>
        <p:spPr>
          <a:xfrm>
            <a:off x="125932" y="95248"/>
            <a:ext cx="2377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180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作业的后端流程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2D10ED6A-654A-6752-A58A-E7A99F37462A}"/>
              </a:ext>
            </a:extLst>
          </p:cNvPr>
          <p:cNvSpPr/>
          <p:nvPr/>
        </p:nvSpPr>
        <p:spPr>
          <a:xfrm>
            <a:off x="1663732" y="1010946"/>
            <a:ext cx="1272431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端创建任务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45D22EDE-0548-8F34-09D5-CBD240D02904}"/>
              </a:ext>
            </a:extLst>
          </p:cNvPr>
          <p:cNvSpPr/>
          <p:nvPr/>
        </p:nvSpPr>
        <p:spPr>
          <a:xfrm>
            <a:off x="1274235" y="1736361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en-US" altLang="zh-CN" sz="1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job_params.json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357395A3-08D9-7507-D049-316BACC18C20}"/>
              </a:ext>
            </a:extLst>
          </p:cNvPr>
          <p:cNvSpPr/>
          <p:nvPr/>
        </p:nvSpPr>
        <p:spPr>
          <a:xfrm>
            <a:off x="1274234" y="2641602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prepare_data.py</a:t>
            </a:r>
            <a:r>
              <a:rPr lang="zh-CN" altLang="en-US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E14EAF-2518-CC8B-9246-3AA5600B28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2299947" y="2105823"/>
            <a:ext cx="1" cy="5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5F3E3CC-2CD7-2E52-1297-8747D3F15700}"/>
              </a:ext>
            </a:extLst>
          </p:cNvPr>
          <p:cNvSpPr txBox="1"/>
          <p:nvPr/>
        </p:nvSpPr>
        <p:spPr>
          <a:xfrm>
            <a:off x="1532686" y="2250602"/>
            <a:ext cx="553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13B7B7E-2E78-C786-A9FB-F473B668A2F2}"/>
              </a:ext>
            </a:extLst>
          </p:cNvPr>
          <p:cNvSpPr/>
          <p:nvPr/>
        </p:nvSpPr>
        <p:spPr>
          <a:xfrm>
            <a:off x="1469381" y="3846939"/>
            <a:ext cx="679829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121D9153-D49E-8290-648D-044DA018522D}"/>
              </a:ext>
            </a:extLst>
          </p:cNvPr>
          <p:cNvSpPr/>
          <p:nvPr/>
        </p:nvSpPr>
        <p:spPr>
          <a:xfrm>
            <a:off x="68895" y="4156573"/>
            <a:ext cx="732773" cy="65078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任务数据库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E999F72-BF15-FB4D-7091-AF9D849A1AA1}"/>
              </a:ext>
            </a:extLst>
          </p:cNvPr>
          <p:cNvSpPr/>
          <p:nvPr/>
        </p:nvSpPr>
        <p:spPr>
          <a:xfrm>
            <a:off x="1469380" y="4807352"/>
            <a:ext cx="679829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B23B6D-C688-FDC3-C35C-B3AF60BA4CC1}"/>
              </a:ext>
            </a:extLst>
          </p:cNvPr>
          <p:cNvSpPr/>
          <p:nvPr/>
        </p:nvSpPr>
        <p:spPr>
          <a:xfrm>
            <a:off x="2791546" y="3747962"/>
            <a:ext cx="1206310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交互大厅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5EE341-11F6-CE42-A04E-4D8E79385963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 flipV="1">
            <a:off x="801668" y="3971477"/>
            <a:ext cx="667713" cy="5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3C3E73-CD4F-7B6A-3BF4-DF8F36C4EAF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01666" y="4481962"/>
            <a:ext cx="667712" cy="44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54F3867-0275-8399-A5D6-C4DD5B1F1210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2149208" y="3971477"/>
            <a:ext cx="642338" cy="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磁盘 22">
            <a:extLst>
              <a:ext uri="{FF2B5EF4-FFF2-40B4-BE49-F238E27FC236}">
                <a16:creationId xmlns:a16="http://schemas.microsoft.com/office/drawing/2014/main" id="{8B1C6DCA-E885-AD2A-37C8-640692B5F7B8}"/>
              </a:ext>
            </a:extLst>
          </p:cNvPr>
          <p:cNvSpPr/>
          <p:nvPr/>
        </p:nvSpPr>
        <p:spPr>
          <a:xfrm>
            <a:off x="1258706" y="5593653"/>
            <a:ext cx="1101175" cy="368012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用户数据备份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80C034-3EF1-FD4D-16CA-866818DF7D6E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 flipH="1">
            <a:off x="1809294" y="5056426"/>
            <a:ext cx="1" cy="53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6095B9C-B9C1-2BC2-8A1A-98665DF81448}"/>
              </a:ext>
            </a:extLst>
          </p:cNvPr>
          <p:cNvCxnSpPr>
            <a:stCxn id="10" idx="3"/>
            <a:endCxn id="23" idx="4"/>
          </p:cNvCxnSpPr>
          <p:nvPr/>
        </p:nvCxnSpPr>
        <p:spPr>
          <a:xfrm>
            <a:off x="2149210" y="3971475"/>
            <a:ext cx="210671" cy="1806184"/>
          </a:xfrm>
          <a:prstGeom prst="bentConnector3">
            <a:avLst>
              <a:gd name="adj1" fmla="val 208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8" descr="用户 纯色填充">
            <a:extLst>
              <a:ext uri="{FF2B5EF4-FFF2-40B4-BE49-F238E27FC236}">
                <a16:creationId xmlns:a16="http://schemas.microsoft.com/office/drawing/2014/main" id="{5CA3C8FE-F6C3-7113-DC00-21567A83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1153" y="397962"/>
            <a:ext cx="372043" cy="37204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E996F67-873D-480D-0411-753027DB9922}"/>
              </a:ext>
            </a:extLst>
          </p:cNvPr>
          <p:cNvSpPr txBox="1"/>
          <p:nvPr/>
        </p:nvSpPr>
        <p:spPr>
          <a:xfrm>
            <a:off x="5495662" y="95250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2C15013-9B6C-A944-FAE9-EEA94CF1C659}"/>
              </a:ext>
            </a:extLst>
          </p:cNvPr>
          <p:cNvCxnSpPr>
            <a:cxnSpLocks/>
            <a:stCxn id="29" idx="1"/>
            <a:endCxn id="2" idx="0"/>
          </p:cNvCxnSpPr>
          <p:nvPr/>
        </p:nvCxnSpPr>
        <p:spPr>
          <a:xfrm rot="10800000" flipV="1">
            <a:off x="2299949" y="583982"/>
            <a:ext cx="3551205" cy="426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8240D80-B013-5400-7349-A1B2119B6185}"/>
              </a:ext>
            </a:extLst>
          </p:cNvPr>
          <p:cNvSpPr txBox="1"/>
          <p:nvPr/>
        </p:nvSpPr>
        <p:spPr>
          <a:xfrm>
            <a:off x="3142575" y="370459"/>
            <a:ext cx="19460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确定任务类型、任务超参数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FDFBFBB-021F-E5E5-4DE5-F9B9C792995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299946" y="1283899"/>
            <a:ext cx="0" cy="45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B21A5491-14D7-73CC-5EF6-A643A385C510}"/>
              </a:ext>
            </a:extLst>
          </p:cNvPr>
          <p:cNvCxnSpPr>
            <a:cxnSpLocks/>
            <a:stCxn id="13" idx="0"/>
            <a:endCxn id="29" idx="1"/>
          </p:cNvCxnSpPr>
          <p:nvPr/>
        </p:nvCxnSpPr>
        <p:spPr>
          <a:xfrm rot="5400000" flipH="1" flipV="1">
            <a:off x="3040936" y="937747"/>
            <a:ext cx="3163980" cy="2456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7789688-26C7-7533-B16E-2A846C07F49F}"/>
              </a:ext>
            </a:extLst>
          </p:cNvPr>
          <p:cNvSpPr txBox="1"/>
          <p:nvPr/>
        </p:nvSpPr>
        <p:spPr>
          <a:xfrm>
            <a:off x="4179175" y="929680"/>
            <a:ext cx="1025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所需数据下载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67D246C2-1618-A89A-54B4-485B57E88DA9}"/>
              </a:ext>
            </a:extLst>
          </p:cNvPr>
          <p:cNvSpPr/>
          <p:nvPr/>
        </p:nvSpPr>
        <p:spPr>
          <a:xfrm>
            <a:off x="5579901" y="1175901"/>
            <a:ext cx="91454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作业结果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091163A-5052-2C7C-428D-7ECE0E9B344F}"/>
              </a:ext>
            </a:extLst>
          </p:cNvPr>
          <p:cNvCxnSpPr>
            <a:cxnSpLocks/>
            <a:stCxn id="29" idx="2"/>
            <a:endCxn id="56" idx="0"/>
          </p:cNvCxnSpPr>
          <p:nvPr/>
        </p:nvCxnSpPr>
        <p:spPr>
          <a:xfrm>
            <a:off x="6037173" y="770003"/>
            <a:ext cx="0" cy="40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356C500D-16C8-19C8-2FEA-83A9E760B4A6}"/>
              </a:ext>
            </a:extLst>
          </p:cNvPr>
          <p:cNvCxnSpPr>
            <a:cxnSpLocks/>
            <a:stCxn id="56" idx="1"/>
            <a:endCxn id="13" idx="0"/>
          </p:cNvCxnSpPr>
          <p:nvPr/>
        </p:nvCxnSpPr>
        <p:spPr>
          <a:xfrm rot="10800000" flipV="1">
            <a:off x="3394701" y="1312378"/>
            <a:ext cx="2185200" cy="24355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91AF45-AB4C-A060-97D1-387F7CE23F95}"/>
              </a:ext>
            </a:extLst>
          </p:cNvPr>
          <p:cNvSpPr txBox="1"/>
          <p:nvPr/>
        </p:nvSpPr>
        <p:spPr>
          <a:xfrm>
            <a:off x="4296098" y="1490142"/>
            <a:ext cx="799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SFTP</a:t>
            </a:r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0AE8F123-EE64-23D1-0DC9-2757327C91D8}"/>
              </a:ext>
            </a:extLst>
          </p:cNvPr>
          <p:cNvSpPr/>
          <p:nvPr/>
        </p:nvSpPr>
        <p:spPr>
          <a:xfrm>
            <a:off x="7101976" y="1736361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task_evaluate.py</a:t>
            </a:r>
            <a:r>
              <a:rPr lang="zh-CN" altLang="en-US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17240A9-C919-97E9-F7C8-B08A308438BF}"/>
              </a:ext>
            </a:extLst>
          </p:cNvPr>
          <p:cNvSpPr/>
          <p:nvPr/>
        </p:nvSpPr>
        <p:spPr>
          <a:xfrm>
            <a:off x="7491474" y="1006748"/>
            <a:ext cx="1272431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端确认提交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71F43E0-4C9E-D464-7B89-D8A2EBCFFB81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8127689" y="1279701"/>
            <a:ext cx="1" cy="45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AF41528F-9F6D-E3FA-2411-0AE94FCD7383}"/>
              </a:ext>
            </a:extLst>
          </p:cNvPr>
          <p:cNvCxnSpPr>
            <a:cxnSpLocks/>
            <a:stCxn id="29" idx="3"/>
            <a:endCxn id="83" idx="0"/>
          </p:cNvCxnSpPr>
          <p:nvPr/>
        </p:nvCxnSpPr>
        <p:spPr>
          <a:xfrm>
            <a:off x="6223196" y="583984"/>
            <a:ext cx="1904494" cy="422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E334FB0-6613-6112-00CB-BCAC9AA074E8}"/>
              </a:ext>
            </a:extLst>
          </p:cNvPr>
          <p:cNvSpPr txBox="1"/>
          <p:nvPr/>
        </p:nvSpPr>
        <p:spPr>
          <a:xfrm>
            <a:off x="4933139" y="382027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D7845D1-BD9A-3D9E-687A-D08289B059C2}"/>
              </a:ext>
            </a:extLst>
          </p:cNvPr>
          <p:cNvSpPr txBox="1"/>
          <p:nvPr/>
        </p:nvSpPr>
        <p:spPr>
          <a:xfrm>
            <a:off x="6013757" y="783512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C56CCD0-C0DD-3E55-86F2-E7C9417E5815}"/>
              </a:ext>
            </a:extLst>
          </p:cNvPr>
          <p:cNvSpPr txBox="1"/>
          <p:nvPr/>
        </p:nvSpPr>
        <p:spPr>
          <a:xfrm>
            <a:off x="6782279" y="370458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5F226C38-2934-4D63-C9DB-D06CFE898E8C}"/>
              </a:ext>
            </a:extLst>
          </p:cNvPr>
          <p:cNvSpPr/>
          <p:nvPr/>
        </p:nvSpPr>
        <p:spPr>
          <a:xfrm>
            <a:off x="6937781" y="3846939"/>
            <a:ext cx="1083844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95" name="流程图: 磁盘 94">
            <a:extLst>
              <a:ext uri="{FF2B5EF4-FFF2-40B4-BE49-F238E27FC236}">
                <a16:creationId xmlns:a16="http://schemas.microsoft.com/office/drawing/2014/main" id="{5C929E97-F577-E793-C722-75A9208D0097}"/>
              </a:ext>
            </a:extLst>
          </p:cNvPr>
          <p:cNvSpPr/>
          <p:nvPr/>
        </p:nvSpPr>
        <p:spPr>
          <a:xfrm>
            <a:off x="2844116" y="5593653"/>
            <a:ext cx="1101175" cy="368012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临时数据库</a:t>
            </a: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787B949B-B1AD-D7DD-4298-00C65A3369B4}"/>
              </a:ext>
            </a:extLst>
          </p:cNvPr>
          <p:cNvCxnSpPr>
            <a:cxnSpLocks/>
            <a:stCxn id="10" idx="3"/>
            <a:endCxn id="95" idx="2"/>
          </p:cNvCxnSpPr>
          <p:nvPr/>
        </p:nvCxnSpPr>
        <p:spPr>
          <a:xfrm>
            <a:off x="2149208" y="3971475"/>
            <a:ext cx="694906" cy="1806184"/>
          </a:xfrm>
          <a:prstGeom prst="bentConnector3">
            <a:avLst>
              <a:gd name="adj1" fmla="val 64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E0C7A1A0-8965-89C5-6350-E4AFE0879DA2}"/>
              </a:ext>
            </a:extLst>
          </p:cNvPr>
          <p:cNvCxnSpPr>
            <a:cxnSpLocks/>
            <a:stCxn id="12" idx="3"/>
            <a:endCxn id="95" idx="2"/>
          </p:cNvCxnSpPr>
          <p:nvPr/>
        </p:nvCxnSpPr>
        <p:spPr>
          <a:xfrm>
            <a:off x="2149209" y="4931890"/>
            <a:ext cx="694907" cy="845771"/>
          </a:xfrm>
          <a:prstGeom prst="bentConnector3">
            <a:avLst>
              <a:gd name="adj1" fmla="val 63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365530E0-C84B-870B-FD96-E4B1AA2530E7}"/>
              </a:ext>
            </a:extLst>
          </p:cNvPr>
          <p:cNvSpPr/>
          <p:nvPr/>
        </p:nvSpPr>
        <p:spPr>
          <a:xfrm>
            <a:off x="8471316" y="4985298"/>
            <a:ext cx="1083844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A970B488-67CE-6A54-B910-3549079BA32A}"/>
              </a:ext>
            </a:extLst>
          </p:cNvPr>
          <p:cNvCxnSpPr>
            <a:cxnSpLocks/>
            <a:stCxn id="95" idx="4"/>
            <a:endCxn id="112" idx="2"/>
          </p:cNvCxnSpPr>
          <p:nvPr/>
        </p:nvCxnSpPr>
        <p:spPr>
          <a:xfrm flipV="1">
            <a:off x="3945291" y="5234372"/>
            <a:ext cx="5067949" cy="54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89FF11B-2C5E-FBDB-1826-E6BA13D29223}"/>
              </a:ext>
            </a:extLst>
          </p:cNvPr>
          <p:cNvSpPr txBox="1"/>
          <p:nvPr/>
        </p:nvSpPr>
        <p:spPr>
          <a:xfrm>
            <a:off x="5781339" y="5500910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调用对应测试集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35D7EFC-4022-9897-7E4F-2503398EF308}"/>
              </a:ext>
            </a:extLst>
          </p:cNvPr>
          <p:cNvCxnSpPr>
            <a:cxnSpLocks/>
            <a:stCxn id="13" idx="4"/>
            <a:endCxn id="95" idx="1"/>
          </p:cNvCxnSpPr>
          <p:nvPr/>
        </p:nvCxnSpPr>
        <p:spPr>
          <a:xfrm>
            <a:off x="3394703" y="4202504"/>
            <a:ext cx="1" cy="139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09C3F7C-D4AA-A3E1-8C63-07D1359F2726}"/>
              </a:ext>
            </a:extLst>
          </p:cNvPr>
          <p:cNvSpPr txBox="1"/>
          <p:nvPr/>
        </p:nvSpPr>
        <p:spPr>
          <a:xfrm>
            <a:off x="5774175" y="5780512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调用作业结果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5358EA11-D17F-0A5E-2C6B-D70BF2A9431C}"/>
              </a:ext>
            </a:extLst>
          </p:cNvPr>
          <p:cNvCxnSpPr>
            <a:cxnSpLocks/>
            <a:stCxn id="112" idx="1"/>
            <a:endCxn id="94" idx="2"/>
          </p:cNvCxnSpPr>
          <p:nvPr/>
        </p:nvCxnSpPr>
        <p:spPr>
          <a:xfrm rot="10800000">
            <a:off x="7479706" y="4096014"/>
            <a:ext cx="991613" cy="1013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FAF4459C-6819-D63A-59CA-33DF93F7605F}"/>
              </a:ext>
            </a:extLst>
          </p:cNvPr>
          <p:cNvCxnSpPr>
            <a:cxnSpLocks/>
            <a:stCxn id="125" idx="2"/>
            <a:endCxn id="23" idx="3"/>
          </p:cNvCxnSpPr>
          <p:nvPr/>
        </p:nvCxnSpPr>
        <p:spPr>
          <a:xfrm rot="5400000" flipH="1">
            <a:off x="4034494" y="3736466"/>
            <a:ext cx="65066" cy="4515469"/>
          </a:xfrm>
          <a:prstGeom prst="bentConnector3">
            <a:avLst>
              <a:gd name="adj1" fmla="val -351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97DA67-9D87-586D-DB77-713C534E194C}"/>
              </a:ext>
            </a:extLst>
          </p:cNvPr>
          <p:cNvSpPr txBox="1"/>
          <p:nvPr/>
        </p:nvSpPr>
        <p:spPr>
          <a:xfrm>
            <a:off x="3628589" y="6274020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作业结果备份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3FB6066-F1B3-6BC0-E449-5718CB86A832}"/>
              </a:ext>
            </a:extLst>
          </p:cNvPr>
          <p:cNvSpPr txBox="1"/>
          <p:nvPr/>
        </p:nvSpPr>
        <p:spPr>
          <a:xfrm>
            <a:off x="8980221" y="5201929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执行后处理脚本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710DBDB-7769-9187-DDF5-9451EA058570}"/>
              </a:ext>
            </a:extLst>
          </p:cNvPr>
          <p:cNvSpPr/>
          <p:nvPr/>
        </p:nvSpPr>
        <p:spPr>
          <a:xfrm>
            <a:off x="8410083" y="3747962"/>
            <a:ext cx="1206310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排行榜单更新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D80BF89-8715-92A9-F4C8-C531B10CF8E2}"/>
              </a:ext>
            </a:extLst>
          </p:cNvPr>
          <p:cNvCxnSpPr>
            <a:cxnSpLocks/>
            <a:stCxn id="112" idx="0"/>
            <a:endCxn id="147" idx="4"/>
          </p:cNvCxnSpPr>
          <p:nvPr/>
        </p:nvCxnSpPr>
        <p:spPr>
          <a:xfrm flipV="1">
            <a:off x="9013238" y="4202502"/>
            <a:ext cx="0" cy="78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65C957B-1F1E-0BBA-617D-CCBDDC96DB71}"/>
              </a:ext>
            </a:extLst>
          </p:cNvPr>
          <p:cNvSpPr/>
          <p:nvPr/>
        </p:nvSpPr>
        <p:spPr>
          <a:xfrm>
            <a:off x="7106781" y="2502026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post_process.py</a:t>
            </a:r>
            <a:r>
              <a:rPr lang="zh-CN" altLang="en-US" sz="12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87A706-FEEE-2265-17E9-FCE4378A07F6}"/>
              </a:ext>
            </a:extLst>
          </p:cNvPr>
          <p:cNvCxnSpPr>
            <a:cxnSpLocks/>
            <a:stCxn id="82" idx="2"/>
            <a:endCxn id="6" idx="0"/>
          </p:cNvCxnSpPr>
          <p:nvPr/>
        </p:nvCxnSpPr>
        <p:spPr>
          <a:xfrm>
            <a:off x="8127689" y="2105821"/>
            <a:ext cx="4805" cy="39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2BAE-7BCA-B5E6-505C-62E5893E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E6017F4-D3FD-68D0-1E23-9BA0D239C65F}"/>
              </a:ext>
            </a:extLst>
          </p:cNvPr>
          <p:cNvSpPr txBox="1"/>
          <p:nvPr/>
        </p:nvSpPr>
        <p:spPr>
          <a:xfrm>
            <a:off x="125932" y="95248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用户注册流程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38ECA5-5967-BFD4-40B8-17E5F05C62ED}"/>
              </a:ext>
            </a:extLst>
          </p:cNvPr>
          <p:cNvSpPr txBox="1"/>
          <p:nvPr/>
        </p:nvSpPr>
        <p:spPr>
          <a:xfrm>
            <a:off x="270125" y="832271"/>
            <a:ext cx="4834231" cy="138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注册后生成用户文件夹：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Forecaster\data\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user_data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xiaowang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下生成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test_job_data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interactive_space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xiaowang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下生成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63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8593DB-205F-BCEC-75F2-4E023F55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56" b="39142"/>
          <a:stretch/>
        </p:blipFill>
        <p:spPr>
          <a:xfrm>
            <a:off x="342289" y="2452052"/>
            <a:ext cx="11507425" cy="3817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4DCFE0-A51E-E2C2-786A-8F979F78D0E1}"/>
              </a:ext>
            </a:extLst>
          </p:cNvPr>
          <p:cNvSpPr txBox="1"/>
          <p:nvPr/>
        </p:nvSpPr>
        <p:spPr>
          <a:xfrm>
            <a:off x="3663734" y="1881033"/>
            <a:ext cx="5267325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程序驱动示例图，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文件应当给用户查看以便调试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2958</TotalTime>
  <Words>1019</Words>
  <Application>Microsoft Office PowerPoint</Application>
  <PresentationFormat>宽屏</PresentationFormat>
  <Paragraphs>122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功率预测模型校验系统工作日志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紫雲 张</dc:creator>
  <cp:lastModifiedBy>紫雲 张</cp:lastModifiedBy>
  <cp:revision>29</cp:revision>
  <dcterms:created xsi:type="dcterms:W3CDTF">2025-04-16T05:54:40Z</dcterms:created>
  <dcterms:modified xsi:type="dcterms:W3CDTF">2025-05-10T05:07:01Z</dcterms:modified>
</cp:coreProperties>
</file>