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30" r:id="rId5"/>
    <p:sldId id="531" r:id="rId6"/>
    <p:sldId id="533" r:id="rId7"/>
    <p:sldId id="537" r:id="rId8"/>
    <p:sldId id="545" r:id="rId9"/>
    <p:sldId id="547" r:id="rId10"/>
    <p:sldId id="548" r:id="rId11"/>
    <p:sldId id="549" r:id="rId12"/>
    <p:sldId id="550" r:id="rId13"/>
    <p:sldId id="534" r:id="rId14"/>
    <p:sldId id="553" r:id="rId15"/>
    <p:sldId id="552" r:id="rId16"/>
    <p:sldId id="554" r:id="rId17"/>
    <p:sldId id="536" r:id="rId18"/>
    <p:sldId id="543" r:id="rId19"/>
    <p:sldId id="544" r:id="rId20"/>
    <p:sldId id="535" r:id="rId21"/>
    <p:sldId id="5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82A-987B-70234277E2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A-482A-987B-70234277E2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A-482A-987B-70234277E2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100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1"/>
          </a:solidFill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Mineração de dados:</a:t>
            </a:r>
            <a:br>
              <a:rPr lang="pt-PT" dirty="0"/>
            </a:br>
            <a:r>
              <a:rPr lang="pt-PT" dirty="0"/>
              <a:t>Trabalho prático fase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899064"/>
          </a:xfrm>
        </p:spPr>
        <p:txBody>
          <a:bodyPr/>
          <a:lstStyle/>
          <a:p>
            <a:r>
              <a:rPr lang="pt-BR" dirty="0"/>
              <a:t>Filipa Guimarães PG50853</a:t>
            </a:r>
          </a:p>
          <a:p>
            <a:r>
              <a:rPr lang="pt-BR" dirty="0"/>
              <a:t>João Lobo PG49366</a:t>
            </a:r>
          </a:p>
          <a:p>
            <a:r>
              <a:rPr lang="pt-BR" dirty="0"/>
              <a:t>Ricardo Guimarães PG50858</a:t>
            </a:r>
          </a:p>
          <a:p>
            <a:r>
              <a:rPr lang="pt-BR" dirty="0"/>
              <a:t>Mestrado em Humanidades Digitais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EFC21-0894-254D-53FC-5FAD1555C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487" y="5305928"/>
            <a:ext cx="1279356" cy="12793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3577C54-7FCA-CD9A-D7BE-428A63E1CDC4}"/>
              </a:ext>
            </a:extLst>
          </p:cNvPr>
          <p:cNvSpPr txBox="1">
            <a:spLocks/>
          </p:cNvSpPr>
          <p:nvPr/>
        </p:nvSpPr>
        <p:spPr>
          <a:xfrm>
            <a:off x="9569536" y="4941583"/>
            <a:ext cx="2857278" cy="519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/unsezeros/DataMining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Código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conta</a:t>
            </a:r>
            <a:r>
              <a:rPr lang="en-US" dirty="0"/>
              <a:t> com </a:t>
            </a:r>
            <a:r>
              <a:rPr lang="en-US" dirty="0" err="1"/>
              <a:t>limpeza</a:t>
            </a:r>
            <a:r>
              <a:rPr lang="en-US" dirty="0"/>
              <a:t> e </a:t>
            </a: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 no </a:t>
            </a:r>
            <a:r>
              <a:rPr lang="en-US" dirty="0" err="1"/>
              <a:t>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9454A-8B71-C7BF-2F48-48299912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8DEBE-9048-3A65-5A8D-119300A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</a:t>
            </a:r>
            <a:r>
              <a:rPr lang="en-US" dirty="0" err="1"/>
              <a:t>previstos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FFC2-883B-4191-E481-9EF34E2C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Através de senso comum, é possível prever que depois do famoso discurso de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Donald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Trump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 final do dia 23 de abril de 2020 deva haver um aumento de atividade no Twitter relativo a injeção de desinfetante no corpo, e também é possível prever que esta disseminação de informação tenha levado a que mais pessoas se tenham magoado por envenenamento.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2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adquiridos (</a:t>
            </a:r>
            <a:r>
              <a:rPr lang="pt-PT" dirty="0" err="1"/>
              <a:t>twitter</a:t>
            </a:r>
            <a:r>
              <a:rPr lang="pt-PT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104" y="2297711"/>
            <a:ext cx="2953512" cy="493776"/>
          </a:xfrm>
        </p:spPr>
        <p:txBody>
          <a:bodyPr/>
          <a:lstStyle/>
          <a:p>
            <a:r>
              <a:rPr lang="en-US" sz="2200" dirty="0"/>
              <a:t>Dataset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846" y="2855495"/>
            <a:ext cx="2646185" cy="2578608"/>
          </a:xfrm>
        </p:spPr>
        <p:txBody>
          <a:bodyPr/>
          <a:lstStyle/>
          <a:p>
            <a:r>
              <a:rPr lang="pt-BR" sz="1600" dirty="0"/>
              <a:t>Dataset de tweets no mês anterior à declaração polémica; 0 tweets encontrados (vazio)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51598" y="2297711"/>
            <a:ext cx="2953512" cy="493776"/>
          </a:xfrm>
        </p:spPr>
        <p:txBody>
          <a:bodyPr/>
          <a:lstStyle/>
          <a:p>
            <a:r>
              <a:rPr lang="en-US" sz="2200" dirty="0"/>
              <a:t>Dataset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09010" y="2855495"/>
            <a:ext cx="2953512" cy="2578608"/>
          </a:xfrm>
        </p:spPr>
        <p:txBody>
          <a:bodyPr/>
          <a:lstStyle/>
          <a:p>
            <a:r>
              <a:rPr lang="pt-BR" sz="1600" dirty="0"/>
              <a:t>Dataset de tweets da semana imediatamente a seguir à declaração polémica; 3033 tweets encontrados</a:t>
            </a:r>
            <a:endParaRPr lang="en-US" sz="1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325" y="2297711"/>
            <a:ext cx="2953512" cy="493776"/>
          </a:xfrm>
        </p:spPr>
        <p:txBody>
          <a:bodyPr/>
          <a:lstStyle/>
          <a:p>
            <a:r>
              <a:rPr lang="en-US" sz="2200" dirty="0"/>
              <a:t>Dataset 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4110" y="2855495"/>
            <a:ext cx="2885030" cy="2578608"/>
          </a:xfrm>
        </p:spPr>
        <p:txBody>
          <a:bodyPr/>
          <a:lstStyle/>
          <a:p>
            <a:r>
              <a:rPr lang="pt-BR" sz="1600" dirty="0"/>
              <a:t>Dataset de tweets da segunda semana a seguir à declaração polémica; 71 tweets encontrados</a:t>
            </a:r>
            <a:endParaRPr lang="en-US" sz="1600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F38F736-EE3A-B6DD-E080-8FFF69F68762}"/>
              </a:ext>
            </a:extLst>
          </p:cNvPr>
          <p:cNvSpPr txBox="1">
            <a:spLocks/>
          </p:cNvSpPr>
          <p:nvPr/>
        </p:nvSpPr>
        <p:spPr>
          <a:xfrm>
            <a:off x="9618334" y="2297711"/>
            <a:ext cx="2953512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Dataset 4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F88DEDF-809B-0772-514B-05EAF962C496}"/>
              </a:ext>
            </a:extLst>
          </p:cNvPr>
          <p:cNvSpPr txBox="1">
            <a:spLocks/>
          </p:cNvSpPr>
          <p:nvPr/>
        </p:nvSpPr>
        <p:spPr>
          <a:xfrm>
            <a:off x="9422584" y="2855495"/>
            <a:ext cx="2592618" cy="2578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Dataset de tweets do mês a seguir à declaração polémica, sem conter a primeira semana; 161 tweets encontrados</a:t>
            </a:r>
            <a:endParaRPr lang="en-US" sz="16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31B1F95C-0CD6-A7DB-3FF7-45CE1B218770}"/>
              </a:ext>
            </a:extLst>
          </p:cNvPr>
          <p:cNvSpPr txBox="1">
            <a:spLocks/>
          </p:cNvSpPr>
          <p:nvPr/>
        </p:nvSpPr>
        <p:spPr>
          <a:xfrm>
            <a:off x="1638715" y="5027380"/>
            <a:ext cx="6587412" cy="866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Fica assim comprovado que, seguidamente à declaração polémica, foi gerado um volume muito considerável de informação sobre injeção de desinfetante na plataforma.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225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adquiridos (</a:t>
            </a:r>
            <a:r>
              <a:rPr lang="pt-PT" dirty="0" err="1"/>
              <a:t>twitter</a:t>
            </a:r>
            <a:r>
              <a:rPr lang="pt-PT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4E46CFA-414A-79EA-91B5-64AC71283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55591AE-78DF-511D-9429-0F079A3D48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C2C0A92-E492-F6E8-87EA-3AC02707CE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F5421E-9DD9-6A79-6730-5F31EFA4D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9A0BF85-A7DD-E724-A5D8-703B5A2F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AB8B98-9BEF-AC02-8F89-E8C18F571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3D35D8-707E-DBDF-CD1B-F32A922F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4826" y="2164112"/>
            <a:ext cx="7894553" cy="41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pt-PT" dirty="0"/>
              <a:t>Dados adquiridos (WISQARS)</a:t>
            </a:r>
            <a:endParaRPr lang="en-US" b="1" spc="600" dirty="0">
              <a:ln w="28575">
                <a:noFill/>
                <a:prstDash val="solid"/>
              </a:ln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E34EB5-8691-5CE0-6C72-D3107F34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sz="2200" b="1" dirty="0">
                <a:latin typeface="+mj-lt"/>
              </a:rPr>
              <a:t>Dataset 5</a:t>
            </a:r>
            <a:endParaRPr lang="pt-PT" sz="22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 analisar o dataset pode-se ver um claro aumento de envenenamento no ano de 2020 que se destaca dos anos anteriores por uma margem considerável. </a:t>
            </a: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 anos de 2016 a 2019 as mortes por envenenamento em todas as idades rondam os 55% de causas de morte por ferimento não intencional, o que no ano de 2020 sobe para 62%.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6A016D-62BA-837E-761C-A7AB1D12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9863" y="1825625"/>
            <a:ext cx="4946274" cy="435133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Conclusões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propostas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futuras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Pode-se observar que houve um aumento de tweets depois da declaração polémica, e pode-se também observar que houve, naquele ano, um aumento de envenenamento, pelo que se pode admitir a possibilidade de haver correlação.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futuro, tentar realizar análise de sentimento aos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tweets para possivelmente determinar se o volume de informações é positivo ou negative.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Fim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Perguntas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comentários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LONG-TERM VS. SHORT-TERM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Content Placeholder 5" descr="Bar chart">
            <a:extLst>
              <a:ext uri="{FF2B5EF4-FFF2-40B4-BE49-F238E27FC236}">
                <a16:creationId xmlns:a16="http://schemas.microsoft.com/office/drawing/2014/main" id="{9F02851F-DB0A-09AB-B52A-BE347DDC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76390"/>
              </p:ext>
            </p:extLst>
          </p:nvPr>
        </p:nvGraphicFramePr>
        <p:xfrm>
          <a:off x="1014413" y="2212975"/>
          <a:ext cx="10333037" cy="35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to complete transactions anywhere crypto is accepted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These tokens have a specific use within a blockchain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Tokens backed by securities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Authenticates ownership of specific assets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Gaming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Used as in-game currency and traded with real world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97620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Índice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354427"/>
            <a:ext cx="6422136" cy="4064975"/>
          </a:xfrm>
        </p:spPr>
        <p:txBody>
          <a:bodyPr/>
          <a:lstStyle/>
          <a:p>
            <a:pPr marL="342900" indent="-342900"/>
            <a:r>
              <a:rPr lang="pt-PT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Objetivos </a:t>
            </a:r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trabalho</a:t>
            </a:r>
          </a:p>
          <a:p>
            <a:pPr marL="342900" indent="-342900"/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Fluxo de trabalho</a:t>
            </a:r>
            <a:endParaRPr lang="pt-PT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pt-PT" sz="1600" dirty="0"/>
              <a:t>Plano vs execução (Twitter)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pt-PT" sz="1600" dirty="0"/>
              <a:t>Plano vs execução (WISQARS)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Python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Dados previstos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Dados adquiridos (Twitter)</a:t>
            </a:r>
          </a:p>
          <a:p>
            <a:pPr marL="342900" indent="-342900"/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Dados adquiridos (WISQARS)</a:t>
            </a:r>
          </a:p>
          <a:p>
            <a:pPr marL="342900" indent="-342900"/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dos dados (WISQARS)</a:t>
            </a:r>
          </a:p>
          <a:p>
            <a:pPr marL="342900" indent="-342900"/>
            <a:r>
              <a:rPr lang="pt-P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Conclusões e propostas futuras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do trabalho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1"/>
            <a:ext cx="7735824" cy="227722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este trabalho quisemos determinar o impacto das redes sociais na saúde das pessoas através da disseminação de afirmações falaciosas.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tal, definimos como questão de investigação “Será que a afirmação pública de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Donald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Trump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durante a pandemia de COVID19 sobre injeção de desinfetante gerou desinformação difundida?”.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georgia" panose="02040502050405020303" pitchFamily="18" charset="0"/>
              </a:rPr>
              <a:t>I see the disinfectant that knocks it out in a minute […]by injection inside, or almost a cleaning?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690873"/>
            <a:ext cx="2843784" cy="448056"/>
          </a:xfrm>
        </p:spPr>
        <p:txBody>
          <a:bodyPr/>
          <a:lstStyle/>
          <a:p>
            <a:r>
              <a:rPr lang="en-US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trabalho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/>
          <a:stretch/>
        </p:blipFill>
        <p:spPr>
          <a:xfrm>
            <a:off x="1602605" y="2953847"/>
            <a:ext cx="713074" cy="713074"/>
          </a:xfrm>
        </p:spPr>
      </p:pic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/>
        </p:blipFill>
        <p:spPr/>
      </p:pic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pic>
        <p:nvPicPr>
          <p:cNvPr id="88" name="Picture Placeholder 87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/>
      </p:pic>
      <p:pic>
        <p:nvPicPr>
          <p:cNvPr id="90" name="Picture Placeholder 89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627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Passo</a:t>
            </a:r>
            <a:r>
              <a:rPr lang="en-US" dirty="0"/>
              <a:t>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75755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Passo</a:t>
            </a:r>
            <a:r>
              <a:rPr lang="en-US" dirty="0"/>
              <a:t>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61171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 err="1"/>
              <a:t>Passo</a:t>
            </a:r>
            <a:r>
              <a:rPr lang="en-US" dirty="0"/>
              <a:t>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00867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 err="1"/>
              <a:t>Passo</a:t>
            </a:r>
            <a:r>
              <a:rPr lang="en-US" dirty="0"/>
              <a:t>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213715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/>
              <a:t>Definição da questão de investigação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do dataset do Twitter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do dataset do WISQARS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Limpeza</a:t>
            </a:r>
            <a:r>
              <a:rPr lang="en-US" dirty="0"/>
              <a:t> e </a:t>
            </a:r>
            <a:r>
              <a:rPr lang="en-US" dirty="0" err="1"/>
              <a:t>tratamento</a:t>
            </a:r>
            <a:r>
              <a:rPr lang="en-US" dirty="0"/>
              <a:t> dos datasets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err="1"/>
              <a:t>Análise</a:t>
            </a:r>
            <a:r>
              <a:rPr lang="en-US" dirty="0"/>
              <a:t> final dos dados </a:t>
            </a:r>
            <a:r>
              <a:rPr lang="en-US" dirty="0" err="1"/>
              <a:t>recolhidos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9454A-8B71-C7BF-2F48-48299912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8DEBE-9048-3A65-5A8D-119300A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vs </a:t>
            </a:r>
            <a:r>
              <a:rPr lang="pt-PT" dirty="0"/>
              <a:t>execução</a:t>
            </a:r>
            <a:r>
              <a:rPr lang="en-US" dirty="0"/>
              <a:t> (twitter)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FFC2-883B-4191-E481-9EF34E2C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Escolhemos o Twitter, pois de acordo com a plataforma online de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markting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Statista.com o Twitter é usado “às vezes” por 53% dos americanos para obtenção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notícias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a extração iríamos usar o API do Twitter para automaticamente criar um dataset contendo os tweets necessários, que depois seriam organizados, revistos e limpos conforme necessidade.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55C7ED99-8EFF-5710-3BD9-E71DDB01C5EE}"/>
              </a:ext>
            </a:extLst>
          </p:cNvPr>
          <p:cNvPicPr/>
          <p:nvPr/>
        </p:nvPicPr>
        <p:blipFill>
          <a:blip r:embed="rId2"/>
          <a:srcRect t="2463" b="35972"/>
          <a:stretch>
            <a:fillRect/>
          </a:stretch>
        </p:blipFill>
        <p:spPr>
          <a:xfrm>
            <a:off x="8105628" y="2212848"/>
            <a:ext cx="3630665" cy="20972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244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9454A-8B71-C7BF-2F48-48299912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8DEBE-9048-3A65-5A8D-119300A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vs </a:t>
            </a:r>
            <a:r>
              <a:rPr lang="en-US" dirty="0" err="1"/>
              <a:t>execução</a:t>
            </a:r>
            <a:r>
              <a:rPr lang="en-US" dirty="0"/>
              <a:t> (twitter)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FFC2-883B-4191-E481-9EF34E2C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ão foi possível usar o API devido a profundas alterações na política de disponibilização que impossibilitaram o seu uso para extração dos tweets. Como alternativa usamos os módulos de python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Selenium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BeautifulSoup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Utilizou-se 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ChatGPT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criar uma base do projeto, a qual teve de ser modificada para funcionar. </a:t>
            </a:r>
            <a:endParaRPr lang="pt-PT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tentativa erro refinou-se o código até obter os resulta</a:t>
            </a:r>
            <a:r>
              <a:rPr lang="pt-PT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 desejados, pois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Twitter carrega os tweets por trechos, o que não funciona com 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BeautifulSoup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55C7ED99-8EFF-5710-3BD9-E71DDB01C5EE}"/>
              </a:ext>
            </a:extLst>
          </p:cNvPr>
          <p:cNvPicPr/>
          <p:nvPr/>
        </p:nvPicPr>
        <p:blipFill>
          <a:blip r:embed="rId2"/>
          <a:srcRect t="2463" b="35972"/>
          <a:stretch>
            <a:fillRect/>
          </a:stretch>
        </p:blipFill>
        <p:spPr>
          <a:xfrm>
            <a:off x="8105628" y="2212848"/>
            <a:ext cx="3630665" cy="20972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10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9454A-8B71-C7BF-2F48-48299912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8DEBE-9048-3A65-5A8D-119300A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vs </a:t>
            </a:r>
            <a:r>
              <a:rPr lang="en-US" dirty="0" err="1"/>
              <a:t>execução</a:t>
            </a:r>
            <a:r>
              <a:rPr lang="en-US" dirty="0"/>
              <a:t> (WISQARS)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FFC2-883B-4191-E481-9EF34E2C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segunda componente do nosso trabalho, pretendíamos utilizar a plataforma Kaggle.com, uma comunidade online de data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scientists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practitioners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disponibilizam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para procurar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relativos a emergências medicas nos EUA que contivessem injeções de desinfetantes como variável.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EFA66-7BB4-966C-2FCF-B62E67AC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628" y="2369977"/>
            <a:ext cx="3622056" cy="13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9454A-8B71-C7BF-2F48-48299912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8DEBE-9048-3A65-5A8D-119300A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vs </a:t>
            </a:r>
            <a:r>
              <a:rPr lang="en-US" dirty="0" err="1"/>
              <a:t>execução</a:t>
            </a:r>
            <a:r>
              <a:rPr lang="en-US" dirty="0"/>
              <a:t> (WISQARS)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FFC2-883B-4191-E481-9EF34E2C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Devido a falta de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noutras plataformas existentes sobre o tema concreto, decidimos criar o nosso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proprio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Fez-se uma extração manual dos dados, com uma pré-seleção de variáveis, depois organizados para facilitar a sua leitura.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fonte dos dados foi a WISQARS, uma base de dados online do CDC sobre ferimentos letais e não letais em solo americano.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Dados relativos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às idades de 15-24, 25-34, 35-44 e 45-54 anos, as mais frequentes no Twitter (25-34 anos com cerca de 40% e a mediana dos utilizadores adultos de 40 anos).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0" name="Picture 2" descr="WISQARS (Web-based Injury Statistics Query and Reporting System)|Injury  Center|CDC">
            <a:extLst>
              <a:ext uri="{FF2B5EF4-FFF2-40B4-BE49-F238E27FC236}">
                <a16:creationId xmlns:a16="http://schemas.microsoft.com/office/drawing/2014/main" id="{33ED9705-8943-F799-E111-2907643A2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0" r="29779"/>
          <a:stretch/>
        </p:blipFill>
        <p:spPr bwMode="auto">
          <a:xfrm>
            <a:off x="8050172" y="2597509"/>
            <a:ext cx="3741575" cy="132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0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183</TotalTime>
  <Words>896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Segoe UI Light</vt:lpstr>
      <vt:lpstr>Times New Roman</vt:lpstr>
      <vt:lpstr>Tw Cen MT</vt:lpstr>
      <vt:lpstr>Office Theme</vt:lpstr>
      <vt:lpstr>Mineração de dados: Trabalho prático fase 2</vt:lpstr>
      <vt:lpstr>Índice </vt:lpstr>
      <vt:lpstr>Objetivo do trabalho</vt:lpstr>
      <vt:lpstr>I see the disinfectant that knocks it out in a minute […]by injection inside, or almost a cleaning?</vt:lpstr>
      <vt:lpstr>Fluxo de trabalho</vt:lpstr>
      <vt:lpstr>Plano vs execução (twitter)</vt:lpstr>
      <vt:lpstr>Plano vs execução (twitter)</vt:lpstr>
      <vt:lpstr>Plano vs execução (WISQARS)</vt:lpstr>
      <vt:lpstr>Plano vs execução (WISQARS)</vt:lpstr>
      <vt:lpstr>Código python</vt:lpstr>
      <vt:lpstr>Dados previstos</vt:lpstr>
      <vt:lpstr>Dados adquiridos (twitter)</vt:lpstr>
      <vt:lpstr>Dados adquiridos (twitter)</vt:lpstr>
      <vt:lpstr>Dados adquiridos (WISQARS)</vt:lpstr>
      <vt:lpstr>Conclusões e propostas futuras</vt:lpstr>
      <vt:lpstr>Fim</vt:lpstr>
      <vt:lpstr>LONG-TERM VS. SHORT-TERM</vt:lpstr>
      <vt:lpstr>TYPES OF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dados: Trabalho prático fase 2</dc:title>
  <dc:creator>Sierra ™</dc:creator>
  <cp:lastModifiedBy>Sierra ™</cp:lastModifiedBy>
  <cp:revision>8</cp:revision>
  <dcterms:created xsi:type="dcterms:W3CDTF">2023-05-25T21:17:58Z</dcterms:created>
  <dcterms:modified xsi:type="dcterms:W3CDTF">2023-05-26T00:23:59Z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