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1786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401" y="942837"/>
            <a:ext cx="6101874" cy="2005695"/>
          </a:xfrm>
        </p:spPr>
        <p:txBody>
          <a:bodyPr anchor="b"/>
          <a:lstStyle>
            <a:lvl1pPr algn="ctr">
              <a:defRPr sz="4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335" y="3025879"/>
            <a:ext cx="5384006" cy="1390917"/>
          </a:xfrm>
        </p:spPr>
        <p:txBody>
          <a:bodyPr/>
          <a:lstStyle>
            <a:lvl1pPr marL="0" indent="0" algn="ctr">
              <a:buNone/>
              <a:defRPr sz="1884"/>
            </a:lvl1pPr>
            <a:lvl2pPr marL="358948" indent="0" algn="ctr">
              <a:buNone/>
              <a:defRPr sz="1570"/>
            </a:lvl2pPr>
            <a:lvl3pPr marL="717895" indent="0" algn="ctr">
              <a:buNone/>
              <a:defRPr sz="1413"/>
            </a:lvl3pPr>
            <a:lvl4pPr marL="1076843" indent="0" algn="ctr">
              <a:buNone/>
              <a:defRPr sz="1256"/>
            </a:lvl4pPr>
            <a:lvl5pPr marL="1435791" indent="0" algn="ctr">
              <a:buNone/>
              <a:defRPr sz="1256"/>
            </a:lvl5pPr>
            <a:lvl6pPr marL="1794739" indent="0" algn="ctr">
              <a:buNone/>
              <a:defRPr sz="1256"/>
            </a:lvl6pPr>
            <a:lvl7pPr marL="2153686" indent="0" algn="ctr">
              <a:buNone/>
              <a:defRPr sz="1256"/>
            </a:lvl7pPr>
            <a:lvl8pPr marL="2512634" indent="0" algn="ctr">
              <a:buNone/>
              <a:defRPr sz="1256"/>
            </a:lvl8pPr>
            <a:lvl9pPr marL="2871582" indent="0" algn="ctr">
              <a:buNone/>
              <a:defRPr sz="1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7240" y="306722"/>
            <a:ext cx="1547902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534" y="306722"/>
            <a:ext cx="4553972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95" y="1436261"/>
            <a:ext cx="6191607" cy="2396431"/>
          </a:xfrm>
        </p:spPr>
        <p:txBody>
          <a:bodyPr anchor="b"/>
          <a:lstStyle>
            <a:lvl1pPr>
              <a:defRPr sz="4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795" y="3855363"/>
            <a:ext cx="6191607" cy="1260227"/>
          </a:xfrm>
        </p:spPr>
        <p:txBody>
          <a:bodyPr/>
          <a:lstStyle>
            <a:lvl1pPr marL="0" indent="0">
              <a:buNone/>
              <a:defRPr sz="1884">
                <a:solidFill>
                  <a:schemeClr val="tx1"/>
                </a:solidFill>
              </a:defRPr>
            </a:lvl1pPr>
            <a:lvl2pPr marL="358948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2pPr>
            <a:lvl3pPr marL="717895" indent="0">
              <a:buNone/>
              <a:defRPr sz="1413">
                <a:solidFill>
                  <a:schemeClr val="tx1">
                    <a:tint val="75000"/>
                  </a:schemeClr>
                </a:solidFill>
              </a:defRPr>
            </a:lvl3pPr>
            <a:lvl4pPr marL="1076843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4pPr>
            <a:lvl5pPr marL="1435791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5pPr>
            <a:lvl6pPr marL="1794739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6pPr>
            <a:lvl7pPr marL="2153686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7pPr>
            <a:lvl8pPr marL="2512634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8pPr>
            <a:lvl9pPr marL="2871582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534" y="1533609"/>
            <a:ext cx="3050937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4204" y="1533609"/>
            <a:ext cx="3050937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06723"/>
            <a:ext cx="6191607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469" y="1412255"/>
            <a:ext cx="3036916" cy="692124"/>
          </a:xfrm>
        </p:spPr>
        <p:txBody>
          <a:bodyPr anchor="b"/>
          <a:lstStyle>
            <a:lvl1pPr marL="0" indent="0">
              <a:buNone/>
              <a:defRPr sz="1884" b="1"/>
            </a:lvl1pPr>
            <a:lvl2pPr marL="358948" indent="0">
              <a:buNone/>
              <a:defRPr sz="1570" b="1"/>
            </a:lvl2pPr>
            <a:lvl3pPr marL="717895" indent="0">
              <a:buNone/>
              <a:defRPr sz="1413" b="1"/>
            </a:lvl3pPr>
            <a:lvl4pPr marL="1076843" indent="0">
              <a:buNone/>
              <a:defRPr sz="1256" b="1"/>
            </a:lvl4pPr>
            <a:lvl5pPr marL="1435791" indent="0">
              <a:buNone/>
              <a:defRPr sz="1256" b="1"/>
            </a:lvl5pPr>
            <a:lvl6pPr marL="1794739" indent="0">
              <a:buNone/>
              <a:defRPr sz="1256" b="1"/>
            </a:lvl6pPr>
            <a:lvl7pPr marL="2153686" indent="0">
              <a:buNone/>
              <a:defRPr sz="1256" b="1"/>
            </a:lvl7pPr>
            <a:lvl8pPr marL="2512634" indent="0">
              <a:buNone/>
              <a:defRPr sz="1256" b="1"/>
            </a:lvl8pPr>
            <a:lvl9pPr marL="2871582" indent="0">
              <a:buNone/>
              <a:defRPr sz="1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469" y="2104379"/>
            <a:ext cx="3036916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4205" y="1412255"/>
            <a:ext cx="3051872" cy="692124"/>
          </a:xfrm>
        </p:spPr>
        <p:txBody>
          <a:bodyPr anchor="b"/>
          <a:lstStyle>
            <a:lvl1pPr marL="0" indent="0">
              <a:buNone/>
              <a:defRPr sz="1884" b="1"/>
            </a:lvl1pPr>
            <a:lvl2pPr marL="358948" indent="0">
              <a:buNone/>
              <a:defRPr sz="1570" b="1"/>
            </a:lvl2pPr>
            <a:lvl3pPr marL="717895" indent="0">
              <a:buNone/>
              <a:defRPr sz="1413" b="1"/>
            </a:lvl3pPr>
            <a:lvl4pPr marL="1076843" indent="0">
              <a:buNone/>
              <a:defRPr sz="1256" b="1"/>
            </a:lvl4pPr>
            <a:lvl5pPr marL="1435791" indent="0">
              <a:buNone/>
              <a:defRPr sz="1256" b="1"/>
            </a:lvl5pPr>
            <a:lvl6pPr marL="1794739" indent="0">
              <a:buNone/>
              <a:defRPr sz="1256" b="1"/>
            </a:lvl6pPr>
            <a:lvl7pPr marL="2153686" indent="0">
              <a:buNone/>
              <a:defRPr sz="1256" b="1"/>
            </a:lvl7pPr>
            <a:lvl8pPr marL="2512634" indent="0">
              <a:buNone/>
              <a:defRPr sz="1256" b="1"/>
            </a:lvl8pPr>
            <a:lvl9pPr marL="2871582" indent="0">
              <a:buNone/>
              <a:defRPr sz="1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4205" y="2104379"/>
            <a:ext cx="3051872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84069"/>
            <a:ext cx="2315310" cy="1344242"/>
          </a:xfrm>
        </p:spPr>
        <p:txBody>
          <a:bodyPr anchor="b"/>
          <a:lstStyle>
            <a:lvl1pPr>
              <a:defRPr sz="2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1872" y="829484"/>
            <a:ext cx="3634204" cy="4094071"/>
          </a:xfrm>
        </p:spPr>
        <p:txBody>
          <a:bodyPr/>
          <a:lstStyle>
            <a:lvl1pPr>
              <a:defRPr sz="2512"/>
            </a:lvl1pPr>
            <a:lvl2pPr>
              <a:defRPr sz="2198"/>
            </a:lvl2pPr>
            <a:lvl3pPr>
              <a:defRPr sz="1884"/>
            </a:lvl3pPr>
            <a:lvl4pPr>
              <a:defRPr sz="1570"/>
            </a:lvl4pPr>
            <a:lvl5pPr>
              <a:defRPr sz="1570"/>
            </a:lvl5pPr>
            <a:lvl6pPr>
              <a:defRPr sz="1570"/>
            </a:lvl6pPr>
            <a:lvl7pPr>
              <a:defRPr sz="1570"/>
            </a:lvl7pPr>
            <a:lvl8pPr>
              <a:defRPr sz="1570"/>
            </a:lvl8pPr>
            <a:lvl9pPr>
              <a:defRPr sz="1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469" y="1728311"/>
            <a:ext cx="2315310" cy="3201911"/>
          </a:xfrm>
        </p:spPr>
        <p:txBody>
          <a:bodyPr/>
          <a:lstStyle>
            <a:lvl1pPr marL="0" indent="0">
              <a:buNone/>
              <a:defRPr sz="1256"/>
            </a:lvl1pPr>
            <a:lvl2pPr marL="358948" indent="0">
              <a:buNone/>
              <a:defRPr sz="1099"/>
            </a:lvl2pPr>
            <a:lvl3pPr marL="717895" indent="0">
              <a:buNone/>
              <a:defRPr sz="942"/>
            </a:lvl3pPr>
            <a:lvl4pPr marL="1076843" indent="0">
              <a:buNone/>
              <a:defRPr sz="785"/>
            </a:lvl4pPr>
            <a:lvl5pPr marL="1435791" indent="0">
              <a:buNone/>
              <a:defRPr sz="785"/>
            </a:lvl5pPr>
            <a:lvl6pPr marL="1794739" indent="0">
              <a:buNone/>
              <a:defRPr sz="785"/>
            </a:lvl6pPr>
            <a:lvl7pPr marL="2153686" indent="0">
              <a:buNone/>
              <a:defRPr sz="785"/>
            </a:lvl7pPr>
            <a:lvl8pPr marL="2512634" indent="0">
              <a:buNone/>
              <a:defRPr sz="785"/>
            </a:lvl8pPr>
            <a:lvl9pPr marL="2871582" indent="0">
              <a:buNone/>
              <a:defRPr sz="7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84069"/>
            <a:ext cx="2315310" cy="1344242"/>
          </a:xfrm>
        </p:spPr>
        <p:txBody>
          <a:bodyPr anchor="b"/>
          <a:lstStyle>
            <a:lvl1pPr>
              <a:defRPr sz="2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51872" y="829484"/>
            <a:ext cx="3634204" cy="4094071"/>
          </a:xfrm>
        </p:spPr>
        <p:txBody>
          <a:bodyPr anchor="t"/>
          <a:lstStyle>
            <a:lvl1pPr marL="0" indent="0">
              <a:buNone/>
              <a:defRPr sz="2512"/>
            </a:lvl1pPr>
            <a:lvl2pPr marL="358948" indent="0">
              <a:buNone/>
              <a:defRPr sz="2198"/>
            </a:lvl2pPr>
            <a:lvl3pPr marL="717895" indent="0">
              <a:buNone/>
              <a:defRPr sz="1884"/>
            </a:lvl3pPr>
            <a:lvl4pPr marL="1076843" indent="0">
              <a:buNone/>
              <a:defRPr sz="1570"/>
            </a:lvl4pPr>
            <a:lvl5pPr marL="1435791" indent="0">
              <a:buNone/>
              <a:defRPr sz="1570"/>
            </a:lvl5pPr>
            <a:lvl6pPr marL="1794739" indent="0">
              <a:buNone/>
              <a:defRPr sz="1570"/>
            </a:lvl6pPr>
            <a:lvl7pPr marL="2153686" indent="0">
              <a:buNone/>
              <a:defRPr sz="1570"/>
            </a:lvl7pPr>
            <a:lvl8pPr marL="2512634" indent="0">
              <a:buNone/>
              <a:defRPr sz="1570"/>
            </a:lvl8pPr>
            <a:lvl9pPr marL="2871582" indent="0">
              <a:buNone/>
              <a:defRPr sz="15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469" y="1728311"/>
            <a:ext cx="2315310" cy="3201911"/>
          </a:xfrm>
        </p:spPr>
        <p:txBody>
          <a:bodyPr/>
          <a:lstStyle>
            <a:lvl1pPr marL="0" indent="0">
              <a:buNone/>
              <a:defRPr sz="1256"/>
            </a:lvl1pPr>
            <a:lvl2pPr marL="358948" indent="0">
              <a:buNone/>
              <a:defRPr sz="1099"/>
            </a:lvl2pPr>
            <a:lvl3pPr marL="717895" indent="0">
              <a:buNone/>
              <a:defRPr sz="942"/>
            </a:lvl3pPr>
            <a:lvl4pPr marL="1076843" indent="0">
              <a:buNone/>
              <a:defRPr sz="785"/>
            </a:lvl4pPr>
            <a:lvl5pPr marL="1435791" indent="0">
              <a:buNone/>
              <a:defRPr sz="785"/>
            </a:lvl5pPr>
            <a:lvl6pPr marL="1794739" indent="0">
              <a:buNone/>
              <a:defRPr sz="785"/>
            </a:lvl6pPr>
            <a:lvl7pPr marL="2153686" indent="0">
              <a:buNone/>
              <a:defRPr sz="785"/>
            </a:lvl7pPr>
            <a:lvl8pPr marL="2512634" indent="0">
              <a:buNone/>
              <a:defRPr sz="785"/>
            </a:lvl8pPr>
            <a:lvl9pPr marL="2871582" indent="0">
              <a:buNone/>
              <a:defRPr sz="7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534" y="306723"/>
            <a:ext cx="6191607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534" y="1533609"/>
            <a:ext cx="6191607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3534" y="5339630"/>
            <a:ext cx="1615202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D750-2F1A-44F1-98B1-060100011A32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7936" y="5339630"/>
            <a:ext cx="242280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9939" y="5339630"/>
            <a:ext cx="1615202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7895" rtl="0" eaLnBrk="1" latinLnBrk="0" hangingPunct="1">
        <a:lnSpc>
          <a:spcPct val="90000"/>
        </a:lnSpc>
        <a:spcBef>
          <a:spcPct val="0"/>
        </a:spcBef>
        <a:buNone/>
        <a:defRPr sz="34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474" indent="-179474" algn="l" defTabSz="717895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198" kern="1200">
          <a:solidFill>
            <a:schemeClr val="tx1"/>
          </a:solidFill>
          <a:latin typeface="+mn-lt"/>
          <a:ea typeface="+mn-ea"/>
          <a:cs typeface="+mn-cs"/>
        </a:defRPr>
      </a:lvl1pPr>
      <a:lvl2pPr marL="538422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2pPr>
      <a:lvl3pPr marL="897369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256317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4pPr>
      <a:lvl5pPr marL="1615265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5pPr>
      <a:lvl6pPr marL="1974212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6pPr>
      <a:lvl7pPr marL="2333160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7pPr>
      <a:lvl8pPr marL="2692108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8pPr>
      <a:lvl9pPr marL="3051056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58948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2pPr>
      <a:lvl3pPr marL="717895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3pPr>
      <a:lvl4pPr marL="1076843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4pPr>
      <a:lvl5pPr marL="1435791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5pPr>
      <a:lvl6pPr marL="1794739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6pPr>
      <a:lvl7pPr marL="2153686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7pPr>
      <a:lvl8pPr marL="2512634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8pPr>
      <a:lvl9pPr marL="2871582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0" y="83837"/>
            <a:ext cx="4644671" cy="548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 err="1">
                <a:latin typeface="Exo" panose="02000803000000000000" pitchFamily="2" charset="0"/>
              </a:rPr>
              <a:t>Durak</a:t>
            </a:r>
            <a:r>
              <a:rPr lang="en-US" sz="2600" dirty="0">
                <a:latin typeface="Exo" panose="02000803000000000000" pitchFamily="2" charset="0"/>
              </a:rPr>
              <a:t> is the most well known and popular card game in Russia and Ukraine.</a:t>
            </a:r>
          </a:p>
          <a:p>
            <a:pPr>
              <a:lnSpc>
                <a:spcPct val="110000"/>
              </a:lnSpc>
              <a:spcAft>
                <a:spcPts val="3000"/>
              </a:spcAft>
            </a:pPr>
            <a:r>
              <a:rPr lang="en-US" sz="2600" dirty="0" err="1">
                <a:latin typeface="Exo" panose="02000803000000000000" pitchFamily="2" charset="0"/>
              </a:rPr>
              <a:t>Durak</a:t>
            </a:r>
            <a:r>
              <a:rPr lang="en-US" sz="2600" dirty="0">
                <a:latin typeface="Exo" panose="02000803000000000000" pitchFamily="2" charset="0"/>
              </a:rPr>
              <a:t>, meaning fool, is the title given to the loser of the game - the last player to get rid of their cards. 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 game can be played by two to six players and uses a deck of 36 or 52 cards.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E17F68-52C9-4FE0-A817-CAC7E6BE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71" y="0"/>
            <a:ext cx="253400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0" y="0"/>
            <a:ext cx="7178675" cy="422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At the start of the game each player is dealt a hand of six cards. 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 next card is placed face up on the table; </a:t>
            </a:r>
            <a:br>
              <a:rPr lang="ru-RU" sz="2600" dirty="0">
                <a:latin typeface="Exo" panose="02000803000000000000" pitchFamily="2" charset="0"/>
              </a:rPr>
            </a:br>
            <a:r>
              <a:rPr lang="en-US" sz="2600" dirty="0">
                <a:latin typeface="Exo" panose="02000803000000000000" pitchFamily="2" charset="0"/>
              </a:rPr>
              <a:t>its suit becomes the trump suit. The rest of the deck is placed on top of this card crosswise.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 player with the lowest trump card goes first.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13C58-4E80-45B7-9E74-0BB3299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802" y="4096804"/>
            <a:ext cx="8814278" cy="16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8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1" y="0"/>
            <a:ext cx="7178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During each turn there’s one or more attackers and a defender. One at a time the attackers place cards on the table which the defender tries to beat.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CE6E1-D091-45CA-AA39-17D1EA1D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58" y="2220966"/>
            <a:ext cx="2533941" cy="2985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F60DE-9ED7-4225-8CE1-D38BA9FAFA7B}"/>
              </a:ext>
            </a:extLst>
          </p:cNvPr>
          <p:cNvSpPr txBox="1"/>
          <p:nvPr/>
        </p:nvSpPr>
        <p:spPr>
          <a:xfrm>
            <a:off x="0" y="2307785"/>
            <a:ext cx="4105275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 card which is not a trump can be beaten by playing a higher card of the same suit, or by any trump. A trump card can only be beaten by playing a higher trump.</a:t>
            </a:r>
          </a:p>
        </p:txBody>
      </p:sp>
    </p:spTree>
    <p:extLst>
      <p:ext uri="{BB962C8B-B14F-4D97-AF65-F5344CB8AC3E}">
        <p14:creationId xmlns:p14="http://schemas.microsoft.com/office/powerpoint/2010/main" val="14584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1" y="0"/>
            <a:ext cx="717867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After the first card has been played, the attackers may only play cards with the same values as cards already on the table.</a:t>
            </a:r>
            <a:endParaRPr lang="ru-RU" sz="2600" dirty="0">
              <a:latin typeface="Exo" panose="020008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1D406-DA5B-4AD0-98A7-BB5527F1065B}"/>
              </a:ext>
            </a:extLst>
          </p:cNvPr>
          <p:cNvSpPr txBox="1"/>
          <p:nvPr/>
        </p:nvSpPr>
        <p:spPr>
          <a:xfrm>
            <a:off x="-1" y="3752305"/>
            <a:ext cx="7305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Attackers may play up to 5 cards until the first discard, and 6 after. This number is also limited by the amount of cards in the defender’s hand at the start of the turn.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446C1-B927-4971-81D3-A0F681C0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7" y="1494627"/>
            <a:ext cx="625879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1" y="0"/>
            <a:ext cx="730567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defender beats every card on the table and the attackers don’t to play any more, every card on the table is put in the discard pile.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CE0BF-7A8C-4C15-91D9-0E92D58FDBB2}"/>
              </a:ext>
            </a:extLst>
          </p:cNvPr>
          <p:cNvSpPr txBox="1"/>
          <p:nvPr/>
        </p:nvSpPr>
        <p:spPr>
          <a:xfrm>
            <a:off x="0" y="3708571"/>
            <a:ext cx="7178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defender doesn’t beat off the attack, the attackers get to follow up with more cards. After that, the defender takes the cards on the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6B62D-3C01-4D60-8D0C-2781815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3" y="1427952"/>
            <a:ext cx="664937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0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0" y="0"/>
            <a:ext cx="4276727" cy="343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Once the cards are taken or discarded off the table, all players who have fewer than 6 cards draw cards from the top of the deck until it is empty or they have 6 cards again.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F6E2A-EC40-4A32-8B82-CF4C5BB6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4" y="852723"/>
            <a:ext cx="1991003" cy="2095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3AAA4-B8A6-4A35-A6CB-56C4FF41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" y="3990091"/>
            <a:ext cx="2191056" cy="1638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01FF8-3EFA-4DA5-BF4D-53496E9A9317}"/>
              </a:ext>
            </a:extLst>
          </p:cNvPr>
          <p:cNvSpPr txBox="1"/>
          <p:nvPr/>
        </p:nvSpPr>
        <p:spPr>
          <a:xfrm>
            <a:off x="2701924" y="3616442"/>
            <a:ext cx="447675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 attackers draw first in order, the defender draws last. Once the draw phase is over, the next turn begins.</a:t>
            </a:r>
          </a:p>
        </p:txBody>
      </p:sp>
    </p:spTree>
    <p:extLst>
      <p:ext uri="{BB962C8B-B14F-4D97-AF65-F5344CB8AC3E}">
        <p14:creationId xmlns:p14="http://schemas.microsoft.com/office/powerpoint/2010/main" val="214466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2" y="0"/>
            <a:ext cx="7178677" cy="33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transfer rule is in play, right after the first attack of the turn the defender may play a card of the same value to force the next player to become the defender.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This is only possible if the next player has enough cards in hand to defend.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46EAC-2D58-4E3E-980A-4FE08F10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75" y="3388982"/>
            <a:ext cx="427732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333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Exo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Шибаев Олег Евгеньевич</dc:creator>
  <cp:lastModifiedBy>Шибаев Олег Евгеньевич</cp:lastModifiedBy>
  <cp:revision>15</cp:revision>
  <dcterms:created xsi:type="dcterms:W3CDTF">2017-10-24T18:39:09Z</dcterms:created>
  <dcterms:modified xsi:type="dcterms:W3CDTF">2017-10-24T22:08:12Z</dcterms:modified>
</cp:coreProperties>
</file>