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81" r:id="rId4"/>
    <p:sldId id="283" r:id="rId5"/>
    <p:sldId id="284" r:id="rId6"/>
    <p:sldId id="286" r:id="rId7"/>
    <p:sldId id="285" r:id="rId8"/>
    <p:sldId id="257" r:id="rId9"/>
    <p:sldId id="292" r:id="rId10"/>
    <p:sldId id="287" r:id="rId11"/>
    <p:sldId id="288" r:id="rId12"/>
    <p:sldId id="289" r:id="rId13"/>
    <p:sldId id="290" r:id="rId14"/>
    <p:sldId id="272" r:id="rId15"/>
    <p:sldId id="273" r:id="rId16"/>
    <p:sldId id="269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7E9"/>
    <a:srgbClr val="AADBE6"/>
    <a:srgbClr val="F99FE6"/>
    <a:srgbClr val="C7D4F9"/>
    <a:srgbClr val="E2CBF5"/>
    <a:srgbClr val="C9E4F7"/>
    <a:srgbClr val="E020BB"/>
    <a:srgbClr val="D58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75" d="100"/>
          <a:sy n="75" d="100"/>
        </p:scale>
        <p:origin x="456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0C49C-4EF0-4609-BCF0-DEB7B846591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DAE40-FF06-44C6-A84E-EE3EBECF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1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92A0C-FEBE-4CEA-91C4-6A3725362D5F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986DF-0E2D-4D70-978C-1AD7DCB10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0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986DF-0E2D-4D70-978C-1AD7DCB109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1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986DF-0E2D-4D70-978C-1AD7DCB109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8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5DE2FE-4292-4747-99C8-C3159A1CEDEF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r>
              <a:rPr lang="en-US"/>
              <a:t>FGD Senin 1 April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E5225E2-7B65-4413-86BD-53751455026E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AutoShape 10" descr="Hasil gambar untuk logo bps">
            <a:extLst>
              <a:ext uri="{FF2B5EF4-FFF2-40B4-BE49-F238E27FC236}">
                <a16:creationId xmlns:a16="http://schemas.microsoft.com/office/drawing/2014/main" id="{D5B27ACE-A47E-4AFC-A659-A0705D4A4457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2" descr="Hasil gambar untuk logo bps">
            <a:extLst>
              <a:ext uri="{FF2B5EF4-FFF2-40B4-BE49-F238E27FC236}">
                <a16:creationId xmlns:a16="http://schemas.microsoft.com/office/drawing/2014/main" id="{A27DB29B-45E3-4C7E-915C-230D271CE964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2" descr="http://www.malangkab.go.id/img/kabmalang.png">
            <a:extLst>
              <a:ext uri="{FF2B5EF4-FFF2-40B4-BE49-F238E27FC236}">
                <a16:creationId xmlns:a16="http://schemas.microsoft.com/office/drawing/2014/main" id="{AF57C48F-CCB5-444D-8B49-9B792B0A76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23" y="608609"/>
            <a:ext cx="763254" cy="102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s://encrypted-tbn1.gstatic.com/images?q=tbn:ANd9GcTBIRNukQJ1mckbpFrijn3VkbxZGFJswin6txJTRxO5blqv6qca6HcyLpc">
            <a:extLst>
              <a:ext uri="{FF2B5EF4-FFF2-40B4-BE49-F238E27FC236}">
                <a16:creationId xmlns:a16="http://schemas.microsoft.com/office/drawing/2014/main" id="{17F90BF9-9C66-4059-948A-EA91713298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0189739" y="340905"/>
            <a:ext cx="765899" cy="7757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313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6C52-D91D-408A-A0D3-36F69654B713}" type="datetime1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FGD Senin 1 April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25E2-7B65-4413-86BD-53751455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3718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6C52-D91D-408A-A0D3-36F69654B713}" type="datetime1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FGD Senin 1 April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25E2-7B65-4413-86BD-53751455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1996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6C52-D91D-408A-A0D3-36F69654B713}" type="datetime1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FGD Senin 1 April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25E2-7B65-4413-86BD-53751455026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9561514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6C52-D91D-408A-A0D3-36F69654B713}" type="datetime1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FGD Senin 1 April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25E2-7B65-4413-86BD-53751455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2338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6C52-D91D-408A-A0D3-36F69654B713}" type="datetime1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FGD Senin 1 April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25E2-7B65-4413-86BD-53751455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62081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6C52-D91D-408A-A0D3-36F69654B713}" type="datetime1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FGD Senin 1 April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25E2-7B65-4413-86BD-53751455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2585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6C52-D91D-408A-A0D3-36F69654B713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FGD Senin 1 April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25E2-7B65-4413-86BD-53751455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85609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6C52-D91D-408A-A0D3-36F69654B713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FGD Senin 1 April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25E2-7B65-4413-86BD-53751455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31094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2B0E-BDBF-4776-B85C-4FE9256197AE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FGD Senin 1 April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25E2-7B65-4413-86BD-5375145502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://www.malangkab.go.id/img/kabmala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619" y="214151"/>
            <a:ext cx="763254" cy="102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encrypted-tbn1.gstatic.com/images?q=tbn:ANd9GcTBIRNukQJ1mckbpFrijn3VkbxZGFJswin6txJTRxO5blqv6qca6HcyLpc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083720" y="340905"/>
            <a:ext cx="765899" cy="7757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382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6C52-D91D-408A-A0D3-36F69654B713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FGD Senin 1 April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25E2-7B65-4413-86BD-53751455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9650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99BA-E696-42A6-9DBD-2BC4DE3F5EDF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FGD Senin 1 April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25E2-7B65-4413-86BD-53751455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1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6C52-D91D-408A-A0D3-36F69654B713}" type="datetime1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FGD Senin 1 April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25E2-7B65-4413-86BD-53751455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8172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6C52-D91D-408A-A0D3-36F69654B713}" type="datetime1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FGD Senin 1 April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25E2-7B65-4413-86BD-53751455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6440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7F9A-7E70-4CA2-82AF-F7CAAE42B865}" type="datetime1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FGD Senin 1 April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25E2-7B65-4413-86BD-53751455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7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0DA5-DF1A-4F76-90A3-C290A28D8338}" type="datetime1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FGD Senin 1 April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25E2-7B65-4413-86BD-53751455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7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6C52-D91D-408A-A0D3-36F69654B713}" type="datetime1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FGD Senin 1 April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25E2-7B65-4413-86BD-53751455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0920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D11D-B781-44A3-A8F3-704282C31C20}" type="datetime1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FGD Senin 1 April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25E2-7B65-4413-86BD-53751455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0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6026C52-D91D-408A-A0D3-36F69654B713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FGD Senin 1 April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E5225E2-7B65-4413-86BD-53751455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  <p:sldLayoutId id="2147483849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2" Type="http://schemas.openxmlformats.org/officeDocument/2006/relationships/hyperlink" Target="Paparan%20Metodologi%20Penyiapan%20dan%20Pengambilan%20Data%20pada%20Perangkat.pptx#-1,9,Visi dan Misi Kabupaten Malang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Rapat</a:t>
            </a:r>
            <a:r>
              <a:rPr lang="en-US" sz="4400" dirty="0"/>
              <a:t> </a:t>
            </a:r>
            <a:r>
              <a:rPr lang="en-US" sz="4400" dirty="0" err="1"/>
              <a:t>Koordinasi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/>
              <a:t>Data </a:t>
            </a:r>
            <a:r>
              <a:rPr lang="en-US" sz="4400" dirty="0" err="1"/>
              <a:t>Statistik</a:t>
            </a:r>
            <a:r>
              <a:rPr lang="en-US" sz="4400" dirty="0"/>
              <a:t> </a:t>
            </a:r>
            <a:r>
              <a:rPr lang="en-US" sz="4400" dirty="0" err="1"/>
              <a:t>Sektoral</a:t>
            </a:r>
            <a:r>
              <a:rPr lang="en-US" sz="4400" dirty="0"/>
              <a:t> </a:t>
            </a:r>
            <a:br>
              <a:rPr lang="id-ID" sz="4400" dirty="0"/>
            </a:br>
            <a:r>
              <a:rPr lang="en-US" sz="4400" dirty="0" err="1"/>
              <a:t>Pemerintah</a:t>
            </a:r>
            <a:r>
              <a:rPr lang="en-US" sz="4400" dirty="0"/>
              <a:t> </a:t>
            </a:r>
            <a:r>
              <a:rPr lang="en-US" sz="4400" dirty="0" err="1"/>
              <a:t>Kabupaten</a:t>
            </a:r>
            <a:r>
              <a:rPr lang="en-US" sz="4400" dirty="0"/>
              <a:t> Malang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90978" y="3505002"/>
            <a:ext cx="9755187" cy="852861"/>
          </a:xfrm>
        </p:spPr>
        <p:txBody>
          <a:bodyPr>
            <a:normAutofit fontScale="55000" lnSpcReduction="20000"/>
          </a:bodyPr>
          <a:lstStyle/>
          <a:p>
            <a:r>
              <a:rPr lang="id-ID" dirty="0">
                <a:solidFill>
                  <a:schemeClr val="tx1"/>
                </a:solidFill>
              </a:rPr>
              <a:t>Oleh : Dr. Suci Astutik, S.Si., m.si. </a:t>
            </a:r>
          </a:p>
          <a:p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id-ID" dirty="0">
                <a:solidFill>
                  <a:schemeClr val="tx1"/>
                </a:solidFill>
              </a:rPr>
              <a:t>Jurusan Statistika fmipa universitas brawijaya malang- </a:t>
            </a:r>
            <a:r>
              <a:rPr lang="en-US" dirty="0">
                <a:solidFill>
                  <a:schemeClr val="tx1"/>
                </a:solidFill>
              </a:rPr>
              <a:t>Tim 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Kominfo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Kabupaten</a:t>
            </a:r>
            <a:r>
              <a:rPr lang="en-US" dirty="0">
                <a:solidFill>
                  <a:schemeClr val="tx1"/>
                </a:solidFill>
              </a:rPr>
              <a:t> Malang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21420000">
            <a:off x="-5107" y="4900303"/>
            <a:ext cx="3386920" cy="1195538"/>
          </a:xfrm>
        </p:spPr>
        <p:txBody>
          <a:bodyPr/>
          <a:lstStyle/>
          <a:p>
            <a:r>
              <a:rPr lang="en-US" sz="2400" dirty="0" err="1">
                <a:solidFill>
                  <a:schemeClr val="bg1"/>
                </a:solidFill>
              </a:rPr>
              <a:t>Jum’at</a:t>
            </a:r>
            <a:r>
              <a:rPr lang="en-US" sz="2400" dirty="0">
                <a:solidFill>
                  <a:schemeClr val="bg1"/>
                </a:solidFill>
              </a:rPr>
              <a:t>, 28 </a:t>
            </a:r>
            <a:r>
              <a:rPr lang="en-US" sz="2400" dirty="0" err="1">
                <a:solidFill>
                  <a:schemeClr val="bg1"/>
                </a:solidFill>
              </a:rPr>
              <a:t>Februari</a:t>
            </a:r>
            <a:r>
              <a:rPr lang="en-US" sz="2400" dirty="0">
                <a:solidFill>
                  <a:schemeClr val="bg1"/>
                </a:solidFill>
              </a:rPr>
              <a:t>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25E2-7B65-4413-86BD-53751455026E}" type="slidenum">
              <a:rPr lang="en-US" sz="1200" smtClean="0"/>
              <a:t>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82487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9B086-5F55-412F-8443-3960A0AA0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Elemen data sistem informasi pembangunan daerah (sipd)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DFE9414-E283-44A3-8AAE-0775377859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576440"/>
              </p:ext>
            </p:extLst>
          </p:nvPr>
        </p:nvGraphicFramePr>
        <p:xfrm>
          <a:off x="783330" y="1837765"/>
          <a:ext cx="10418070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770">
                  <a:extLst>
                    <a:ext uri="{9D8B030D-6E8A-4147-A177-3AD203B41FA5}">
                      <a16:colId xmlns:a16="http://schemas.microsoft.com/office/drawing/2014/main" val="2876353143"/>
                    </a:ext>
                  </a:extLst>
                </a:gridCol>
                <a:gridCol w="5198712">
                  <a:extLst>
                    <a:ext uri="{9D8B030D-6E8A-4147-A177-3AD203B41FA5}">
                      <a16:colId xmlns:a16="http://schemas.microsoft.com/office/drawing/2014/main" val="3378450403"/>
                    </a:ext>
                  </a:extLst>
                </a:gridCol>
                <a:gridCol w="4567588">
                  <a:extLst>
                    <a:ext uri="{9D8B030D-6E8A-4147-A177-3AD203B41FA5}">
                      <a16:colId xmlns:a16="http://schemas.microsoft.com/office/drawing/2014/main" val="202681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Urusan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Penanggung jawab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73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Pendidikan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Dinas Pendidikan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8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Kesehatan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Dinas Kesehatan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54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Pekerjaan Umum dan Penataan Ruang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Dinas PU Bina Marga</a:t>
                      </a:r>
                    </a:p>
                    <a:p>
                      <a:r>
                        <a:rPr lang="id-ID" sz="1400" dirty="0"/>
                        <a:t>Dinas PU Sumber Daya Air</a:t>
                      </a:r>
                    </a:p>
                    <a:p>
                      <a:r>
                        <a:rPr lang="id-ID" sz="1400" dirty="0"/>
                        <a:t>Dinas Peumahan Rakyat, Kawasan Permukiman dan Cipta Karya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847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Perumahan dan Kawasan Pemukiman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/>
                        <a:t>Dinas Peumahan Rakyat, Kawasan Permukiman dan Cipa Karya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557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Ketentaman dan Ketertiban Umum serta Perlindugan Masyaakat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Satuan Polisi Pamong Praja PP</a:t>
                      </a:r>
                    </a:p>
                    <a:p>
                      <a:r>
                        <a:rPr lang="id-ID" sz="1400" dirty="0"/>
                        <a:t>Badan Penganggulangan Bencana Daerah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30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Sosial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Dinas Sosial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34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Tenaga Kerja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Dinas Tenaga Kerja dan Tansmigrasi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5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Pemberdayaan Perempuan dan Pelindungan Anak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/>
                        <a:t>Dinas Pemberdayaan Perempuan dan Pelindungan Anak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176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Pangan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Dinas Pertanian dan Tanaman Pangan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977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756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9B086-5F55-412F-8443-3960A0AA0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Elemen data sistem informasi pembangunan daerah (sipd)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DFE9414-E283-44A3-8AAE-0775377859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219995"/>
              </p:ext>
            </p:extLst>
          </p:nvPr>
        </p:nvGraphicFramePr>
        <p:xfrm>
          <a:off x="783330" y="1837765"/>
          <a:ext cx="10418070" cy="400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770">
                  <a:extLst>
                    <a:ext uri="{9D8B030D-6E8A-4147-A177-3AD203B41FA5}">
                      <a16:colId xmlns:a16="http://schemas.microsoft.com/office/drawing/2014/main" val="2876353143"/>
                    </a:ext>
                  </a:extLst>
                </a:gridCol>
                <a:gridCol w="5198712">
                  <a:extLst>
                    <a:ext uri="{9D8B030D-6E8A-4147-A177-3AD203B41FA5}">
                      <a16:colId xmlns:a16="http://schemas.microsoft.com/office/drawing/2014/main" val="3378450403"/>
                    </a:ext>
                  </a:extLst>
                </a:gridCol>
                <a:gridCol w="4567588">
                  <a:extLst>
                    <a:ext uri="{9D8B030D-6E8A-4147-A177-3AD203B41FA5}">
                      <a16:colId xmlns:a16="http://schemas.microsoft.com/office/drawing/2014/main" val="202681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Urusan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Penanggung jawab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73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Pertanahan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Badan Pertanahan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8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Lingkungan Hidup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Dinas Lingkungan Hidup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54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Administrasi Kependudukan dan Pencatatan Sipil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/>
                        <a:t>Dinas  Kependudukan dan Pencatatan Sipil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/>
                        <a:t>Dinas Pemberdayaan Perempuan dan Pelindungan Anak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847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Pemberdayaan Masyarakat Desa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/>
                        <a:t>Dinas Pemberdayaan Masyarakat Des Pov. Jatim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557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Pengendalian Penduduk dan keluarga Berencana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/>
                        <a:t>Dinas  Kependudukan dan Pencatatan Sipil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/>
                        <a:t>Dinas Pemberdayaan Perempuan dan Pelindungan Anak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30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Perhubungan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Dinas Perhubungan Pov. Jatim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34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Komunikasi dan Infomatika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Dinas Kominfo Prov.Jatim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5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Koperasi, Usaha Kecil dan Menengah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/>
                        <a:t>Dinas Koperasi UMKM Prov. Jatim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176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Penanaman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Dinas Penanaman Modal dan PTSP Prov.Jatim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977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236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9B086-5F55-412F-8443-3960A0AA0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Elemen data sistem informasi pembangunan daerah (sipd)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DFE9414-E283-44A3-8AAE-0775377859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650472"/>
              </p:ext>
            </p:extLst>
          </p:nvPr>
        </p:nvGraphicFramePr>
        <p:xfrm>
          <a:off x="783330" y="1837765"/>
          <a:ext cx="10418070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770">
                  <a:extLst>
                    <a:ext uri="{9D8B030D-6E8A-4147-A177-3AD203B41FA5}">
                      <a16:colId xmlns:a16="http://schemas.microsoft.com/office/drawing/2014/main" val="2876353143"/>
                    </a:ext>
                  </a:extLst>
                </a:gridCol>
                <a:gridCol w="5198712">
                  <a:extLst>
                    <a:ext uri="{9D8B030D-6E8A-4147-A177-3AD203B41FA5}">
                      <a16:colId xmlns:a16="http://schemas.microsoft.com/office/drawing/2014/main" val="3378450403"/>
                    </a:ext>
                  </a:extLst>
                </a:gridCol>
                <a:gridCol w="4567588">
                  <a:extLst>
                    <a:ext uri="{9D8B030D-6E8A-4147-A177-3AD203B41FA5}">
                      <a16:colId xmlns:a16="http://schemas.microsoft.com/office/drawing/2014/main" val="202681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Urusan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Penanggung jawab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73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Kepemudaan dan Olahraga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Dinas Pemuda dan Olahraga Pov. Jatim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8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Kebudayaan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Dinas Kebudayaan dan Pariwisata Prov.Jatim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54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Perpustakaan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/>
                        <a:t>Dinas Perpustakaan da Kearsipan Pov.jatim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847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Kearsipan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/>
                        <a:t>Dinas Perpustakaan da Kearsipan Pov.jatim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557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Perikanan dan Kelautan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/>
                        <a:t>Dinas Perikanan dan Kelautan Prov.Jatim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30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Paiwisata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Dinas Kebudayaan dan Pariwisata Prov. Jatim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34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Pertanian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Dinas Pertanian dan tanaman Pangan Prov. Jatim</a:t>
                      </a:r>
                    </a:p>
                    <a:p>
                      <a:r>
                        <a:rPr lang="id-ID" sz="1400" dirty="0"/>
                        <a:t>Dinas Perkebunan Prov. Jatim</a:t>
                      </a:r>
                    </a:p>
                    <a:p>
                      <a:r>
                        <a:rPr lang="id-ID" sz="1400" dirty="0"/>
                        <a:t>Dinas Peternakan Prov. Jatim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5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Kehutanan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/>
                        <a:t>Dinas Kehutanan Prov. Jatim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176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ESDM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Dinas ESDM Prov.jatim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977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093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9B086-5F55-412F-8443-3960A0AA0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Elemen data sistem informasi pembangunan daerah (sipd)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7FC6DB-9705-49FC-8FAF-7A98B3C64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662309"/>
              </p:ext>
            </p:extLst>
          </p:nvPr>
        </p:nvGraphicFramePr>
        <p:xfrm>
          <a:off x="784175" y="2082800"/>
          <a:ext cx="8127999" cy="302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599">
                  <a:extLst>
                    <a:ext uri="{9D8B030D-6E8A-4147-A177-3AD203B41FA5}">
                      <a16:colId xmlns:a16="http://schemas.microsoft.com/office/drawing/2014/main" val="2156453212"/>
                    </a:ext>
                  </a:extLst>
                </a:gridCol>
                <a:gridCol w="4699000">
                  <a:extLst>
                    <a:ext uri="{9D8B030D-6E8A-4147-A177-3AD203B41FA5}">
                      <a16:colId xmlns:a16="http://schemas.microsoft.com/office/drawing/2014/main" val="1849551262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831327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1400" dirty="0"/>
                        <a:t>No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Urusan 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Penanggung jawab</a:t>
                      </a:r>
                    </a:p>
                  </a:txBody>
                  <a:tcPr marL="83127" marR="83127"/>
                </a:tc>
                <a:extLst>
                  <a:ext uri="{0D108BD9-81ED-4DB2-BD59-A6C34878D82A}">
                    <a16:rowId xmlns:a16="http://schemas.microsoft.com/office/drawing/2014/main" val="2370981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/>
                        <a:t>28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Perdagangan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Dinas Perindustrian dan Pedagangan Prov. Jatim</a:t>
                      </a:r>
                    </a:p>
                  </a:txBody>
                  <a:tcPr marL="83127" marR="83127"/>
                </a:tc>
                <a:extLst>
                  <a:ext uri="{0D108BD9-81ED-4DB2-BD59-A6C34878D82A}">
                    <a16:rowId xmlns:a16="http://schemas.microsoft.com/office/drawing/2014/main" val="54109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/>
                        <a:t>29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Perindustrian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/>
                        <a:t>Dinas Perindustrian dan Pedagangan Prov. Jatim</a:t>
                      </a:r>
                    </a:p>
                  </a:txBody>
                  <a:tcPr marL="83127" marR="83127"/>
                </a:tc>
                <a:extLst>
                  <a:ext uri="{0D108BD9-81ED-4DB2-BD59-A6C34878D82A}">
                    <a16:rowId xmlns:a16="http://schemas.microsoft.com/office/drawing/2014/main" val="110448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/>
                        <a:t>30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Tansmigrasi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/>
                        <a:t>Dinas Tenaga Kerja dan Tansmigrasi Prov. Jatim</a:t>
                      </a:r>
                    </a:p>
                  </a:txBody>
                  <a:tcPr marL="83127" marR="83127"/>
                </a:tc>
                <a:extLst>
                  <a:ext uri="{0D108BD9-81ED-4DB2-BD59-A6C34878D82A}">
                    <a16:rowId xmlns:a16="http://schemas.microsoft.com/office/drawing/2014/main" val="414144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/>
                        <a:t>31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Umum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/>
                        <a:t>BPKAD Prov. Jatim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/>
                        <a:t>BKD Prov. Jatim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/>
                        <a:t>Bappeda Prov. Jatim</a:t>
                      </a:r>
                    </a:p>
                  </a:txBody>
                  <a:tcPr marL="83127" marR="83127"/>
                </a:tc>
                <a:extLst>
                  <a:ext uri="{0D108BD9-81ED-4DB2-BD59-A6C34878D82A}">
                    <a16:rowId xmlns:a16="http://schemas.microsoft.com/office/drawing/2014/main" val="266025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163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80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REFRESHING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Sektoral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Statistik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Sektoral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statistik</a:t>
            </a:r>
            <a:r>
              <a:rPr lang="en-US" dirty="0"/>
              <a:t> yang </a:t>
            </a:r>
            <a:r>
              <a:rPr lang="en-US" dirty="0" err="1"/>
              <a:t>pemanfaatannya</a:t>
            </a:r>
            <a:r>
              <a:rPr lang="en-US" dirty="0"/>
              <a:t> </a:t>
            </a:r>
            <a:r>
              <a:rPr lang="en-US" dirty="0" err="1"/>
              <a:t>ditujukan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kebutuhan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instansi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pemerintah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rangka</a:t>
            </a:r>
            <a:r>
              <a:rPr lang="en-US" dirty="0"/>
              <a:t> </a:t>
            </a:r>
            <a:r>
              <a:rPr lang="en-US" dirty="0" err="1"/>
              <a:t>penyelenggaraan</a:t>
            </a:r>
            <a:r>
              <a:rPr lang="en-US" dirty="0"/>
              <a:t> </a:t>
            </a:r>
            <a:r>
              <a:rPr lang="en-US" dirty="0" err="1"/>
              <a:t>tugas-tugas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pembangunan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tugas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pokok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instansi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pemerintah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yang </a:t>
            </a:r>
            <a:r>
              <a:rPr lang="en-US" dirty="0" err="1"/>
              <a:t>bersangkutan</a:t>
            </a:r>
            <a:r>
              <a:rPr lang="en-US" dirty="0"/>
              <a:t>. (https://sirusa.bps.go.id/index.php?r=site/sektoral)</a:t>
            </a:r>
          </a:p>
          <a:p>
            <a:r>
              <a:rPr lang="en-US" dirty="0" err="1">
                <a:solidFill>
                  <a:srgbClr val="7030A0"/>
                </a:solidFill>
              </a:rPr>
              <a:t>Manfaat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>
                <a:solidFill>
                  <a:srgbClr val="7030A0"/>
                </a:solidFill>
              </a:rPr>
              <a:t>kecendrungan</a:t>
            </a:r>
            <a:r>
              <a:rPr lang="en-US" dirty="0">
                <a:solidFill>
                  <a:srgbClr val="7030A0"/>
                </a:solidFill>
              </a:rPr>
              <a:t> (trend) </a:t>
            </a:r>
            <a:r>
              <a:rPr lang="en-US" dirty="0"/>
              <a:t>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,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>
                <a:solidFill>
                  <a:srgbClr val="7030A0"/>
                </a:solidFill>
              </a:rPr>
              <a:t>prioritas</a:t>
            </a:r>
            <a:r>
              <a:rPr lang="en-US" dirty="0"/>
              <a:t>,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acuan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>
                <a:solidFill>
                  <a:srgbClr val="7030A0"/>
                </a:solidFill>
              </a:rPr>
              <a:t>evaluasi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dan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pengendalian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kegiatan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>
                <a:solidFill>
                  <a:srgbClr val="7030A0"/>
                </a:solidFill>
              </a:rPr>
              <a:t>memperkirakan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antisipasi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terhadap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resiko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dan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hambatan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dihadapi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25E2-7B65-4413-86BD-5375145502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19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>
            <a:off x="3809426" y="1759065"/>
            <a:ext cx="2169723" cy="30085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77800"/>
            <a:ext cx="10396882" cy="1151965"/>
          </a:xfrm>
        </p:spPr>
        <p:txBody>
          <a:bodyPr/>
          <a:lstStyle/>
          <a:p>
            <a:r>
              <a:rPr lang="id-ID" dirty="0"/>
              <a:t>Refreshing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Sektoral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95718" y="2378615"/>
            <a:ext cx="20236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Statistik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Sektoral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8109" y="2200223"/>
            <a:ext cx="221104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Pertanian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20588" y="2787339"/>
            <a:ext cx="2178565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Perindustrian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Energi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9469" y="2247690"/>
            <a:ext cx="229849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Pemerintahan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9470" y="2834806"/>
            <a:ext cx="2330976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Sosial</a:t>
            </a:r>
            <a:r>
              <a:rPr lang="en-US" dirty="0"/>
              <a:t> (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9469" y="3734211"/>
            <a:ext cx="234596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harga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9469" y="4363802"/>
            <a:ext cx="2330977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Penduduk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ketenagakerjaan</a:t>
            </a:r>
            <a:r>
              <a:rPr lang="en-US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88108" y="3616549"/>
            <a:ext cx="221104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Perdagangan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2" idx="3"/>
            <a:endCxn id="38" idx="2"/>
          </p:cNvCxnSpPr>
          <p:nvPr/>
        </p:nvCxnSpPr>
        <p:spPr>
          <a:xfrm>
            <a:off x="3107966" y="2432356"/>
            <a:ext cx="701460" cy="83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3"/>
            <a:endCxn id="38" idx="2"/>
          </p:cNvCxnSpPr>
          <p:nvPr/>
        </p:nvCxnSpPr>
        <p:spPr>
          <a:xfrm>
            <a:off x="3140446" y="3157972"/>
            <a:ext cx="668980" cy="105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3"/>
            <a:endCxn id="38" idx="2"/>
          </p:cNvCxnSpPr>
          <p:nvPr/>
        </p:nvCxnSpPr>
        <p:spPr>
          <a:xfrm flipV="1">
            <a:off x="3155436" y="3263345"/>
            <a:ext cx="653990" cy="65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3"/>
            <a:endCxn id="38" idx="2"/>
          </p:cNvCxnSpPr>
          <p:nvPr/>
        </p:nvCxnSpPr>
        <p:spPr>
          <a:xfrm flipV="1">
            <a:off x="3140446" y="3263345"/>
            <a:ext cx="668980" cy="1423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1"/>
            <a:endCxn id="38" idx="6"/>
          </p:cNvCxnSpPr>
          <p:nvPr/>
        </p:nvCxnSpPr>
        <p:spPr>
          <a:xfrm flipH="1">
            <a:off x="5979149" y="2384889"/>
            <a:ext cx="708960" cy="87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1"/>
            <a:endCxn id="38" idx="6"/>
          </p:cNvCxnSpPr>
          <p:nvPr/>
        </p:nvCxnSpPr>
        <p:spPr>
          <a:xfrm flipH="1">
            <a:off x="5979149" y="3110505"/>
            <a:ext cx="741439" cy="152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1"/>
            <a:endCxn id="38" idx="6"/>
          </p:cNvCxnSpPr>
          <p:nvPr/>
        </p:nvCxnSpPr>
        <p:spPr>
          <a:xfrm flipH="1" flipV="1">
            <a:off x="5979149" y="3263345"/>
            <a:ext cx="708959" cy="53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88108" y="1076858"/>
            <a:ext cx="2211045" cy="923330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Transportasi</a:t>
            </a:r>
            <a:r>
              <a:rPr lang="en-US" dirty="0"/>
              <a:t>,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Pariwisata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09469" y="1665571"/>
            <a:ext cx="2300997" cy="369332"/>
          </a:xfrm>
          <a:prstGeom prst="rect">
            <a:avLst/>
          </a:prstGeom>
          <a:solidFill>
            <a:srgbClr val="AADBE6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Geografis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Iklim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3" idx="3"/>
            <a:endCxn id="38" idx="2"/>
          </p:cNvCxnSpPr>
          <p:nvPr/>
        </p:nvCxnSpPr>
        <p:spPr>
          <a:xfrm>
            <a:off x="3110466" y="1850237"/>
            <a:ext cx="698960" cy="141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1"/>
            <a:endCxn id="38" idx="6"/>
          </p:cNvCxnSpPr>
          <p:nvPr/>
        </p:nvCxnSpPr>
        <p:spPr>
          <a:xfrm flipH="1">
            <a:off x="5979149" y="1538523"/>
            <a:ext cx="708959" cy="172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26140" y="5715836"/>
            <a:ext cx="2211045" cy="646331"/>
          </a:xfrm>
          <a:prstGeom prst="rect">
            <a:avLst/>
          </a:prstGeom>
          <a:solidFill>
            <a:srgbClr val="E020BB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hlinkClick r:id="rId2" action="ppaction://hlinkpres?slideindex=9&amp;slidetitle=Visi dan Misi Kabupaten Mala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Visi</a:t>
            </a:r>
            <a:r>
              <a:rPr lang="en-US" dirty="0">
                <a:hlinkClick r:id="rId2" action="ppaction://hlinkpres?slideindex=9&amp;slidetitle=Visi dan Misi Kabupaten Mala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 err="1">
                <a:hlinkClick r:id="rId2" action="ppaction://hlinkpres?slideindex=9&amp;slidetitle=Visi dan Misi Kabupaten Mala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</a:t>
            </a:r>
            <a:r>
              <a:rPr lang="en-US" dirty="0">
                <a:hlinkClick r:id="rId2" action="ppaction://hlinkpres?slideindex=9&amp;slidetitle=Visi dan Misi Kabupaten Mala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 err="1">
                <a:hlinkClick r:id="rId2" action="ppaction://hlinkpres?slideindex=9&amp;slidetitle=Visi dan Misi Kabupaten Mala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Misi</a:t>
            </a:r>
            <a:r>
              <a:rPr lang="en-US" dirty="0">
                <a:hlinkClick r:id="rId2" action="ppaction://hlinkpres?slideindex=9&amp;slidetitle=Visi dan Misi Kabupaten Mala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 err="1">
                <a:hlinkClick r:id="rId2" action="ppaction://hlinkpres?slideindex=9&amp;slidetitle=Visi dan Misi Kabupaten Mala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Kabupaten</a:t>
            </a:r>
            <a:r>
              <a:rPr lang="en-US" dirty="0">
                <a:hlinkClick r:id="rId2" action="ppaction://hlinkpres?slideindex=9&amp;slidetitle=Visi dan Misi Kabupaten Mala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Malang</a:t>
            </a:r>
            <a:endParaRPr lang="en-US" dirty="0"/>
          </a:p>
        </p:txBody>
      </p:sp>
      <p:sp>
        <p:nvSpPr>
          <p:cNvPr id="41" name="Down Arrow 40"/>
          <p:cNvSpPr/>
          <p:nvPr/>
        </p:nvSpPr>
        <p:spPr>
          <a:xfrm>
            <a:off x="4586989" y="4966050"/>
            <a:ext cx="599607" cy="407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062334" y="2787339"/>
            <a:ext cx="16489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bg1"/>
                </a:solidFill>
              </a:rPr>
              <a:t>Pengumpulan</a:t>
            </a:r>
            <a:r>
              <a:rPr lang="en-US" sz="1400" dirty="0">
                <a:solidFill>
                  <a:schemeClr val="bg1"/>
                </a:solidFill>
              </a:rPr>
              <a:t>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bg1"/>
                </a:solidFill>
              </a:rPr>
              <a:t>Penyajian</a:t>
            </a:r>
            <a:r>
              <a:rPr lang="en-US" sz="1400" dirty="0">
                <a:solidFill>
                  <a:schemeClr val="bg1"/>
                </a:solidFill>
              </a:rPr>
              <a:t>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bg1"/>
                </a:solidFill>
              </a:rPr>
              <a:t>Pengolahan</a:t>
            </a:r>
            <a:r>
              <a:rPr lang="en-US" sz="1400" dirty="0">
                <a:solidFill>
                  <a:schemeClr val="bg1"/>
                </a:solidFill>
              </a:rPr>
              <a:t>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bg1"/>
                </a:solidFill>
              </a:rPr>
              <a:t>Interpretasi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88108" y="4220821"/>
            <a:ext cx="2211045" cy="646331"/>
          </a:xfrm>
          <a:prstGeom prst="rect">
            <a:avLst/>
          </a:prstGeom>
          <a:solidFill>
            <a:srgbClr val="D5883B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Pengeluaran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Konsumsi</a:t>
            </a:r>
            <a:r>
              <a:rPr lang="en-US" dirty="0"/>
              <a:t> </a:t>
            </a:r>
          </a:p>
        </p:txBody>
      </p:sp>
      <p:cxnSp>
        <p:nvCxnSpPr>
          <p:cNvPr id="56" name="Straight Arrow Connector 55"/>
          <p:cNvCxnSpPr>
            <a:stCxn id="54" idx="1"/>
            <a:endCxn id="38" idx="6"/>
          </p:cNvCxnSpPr>
          <p:nvPr/>
        </p:nvCxnSpPr>
        <p:spPr>
          <a:xfrm flipH="1" flipV="1">
            <a:off x="5979149" y="3263345"/>
            <a:ext cx="708959" cy="128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6729430" y="5466142"/>
            <a:ext cx="2169723" cy="100114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798033" y="5809229"/>
            <a:ext cx="20236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(BPS)</a:t>
            </a:r>
          </a:p>
        </p:txBody>
      </p:sp>
      <p:sp>
        <p:nvSpPr>
          <p:cNvPr id="68" name="Left Arrow 67"/>
          <p:cNvSpPr/>
          <p:nvPr/>
        </p:nvSpPr>
        <p:spPr>
          <a:xfrm>
            <a:off x="6243688" y="5764259"/>
            <a:ext cx="354480" cy="5529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2" descr="Gambar Peta Wisata Pantai Selatan Malang, Jawa Timu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919" y="1081945"/>
            <a:ext cx="1273235" cy="94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https://1.bp.blogspot.com/-XkamqjOeaIc/Wh-343rhnsI/AAAAAAAAiL8/x72ybpwpP6s5aeej1o8cjgi-s3zVd28oACLcBGAs/s1600/Peta-Kabupaten-Malang-Jawa-Timu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2" y="1372934"/>
            <a:ext cx="626359" cy="62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asil gambar untuk pendudu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96" y="5091729"/>
            <a:ext cx="1046241" cy="69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asil gambar untuk keuanga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9" y="3659908"/>
            <a:ext cx="669742" cy="53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asil gambar untuk pemerintahan kabupaten mala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9" y="2130626"/>
            <a:ext cx="720820" cy="54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Hasil gambar untuk sosial dan pendidika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9" y="2967580"/>
            <a:ext cx="720820" cy="50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Hasil gambar untuk pertania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920" y="2085882"/>
            <a:ext cx="1043906" cy="66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4" name="Picture 20" descr="Hasil gambar untuk industri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59918" y="2848843"/>
            <a:ext cx="1034252" cy="6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6" name="Picture 22" descr="Hasil gambar untuk perdaganga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918" y="3565887"/>
            <a:ext cx="810514" cy="60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asil gambar untuk pengeluaran dan konsumsi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918" y="4307907"/>
            <a:ext cx="876625" cy="65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019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632857" cy="1320800"/>
          </a:xfrm>
        </p:spPr>
        <p:txBody>
          <a:bodyPr>
            <a:normAutofit/>
          </a:bodyPr>
          <a:lstStyle/>
          <a:p>
            <a:r>
              <a:rPr lang="en-US" sz="3200" dirty="0" err="1"/>
              <a:t>Metodologi</a:t>
            </a:r>
            <a:r>
              <a:rPr lang="en-US" sz="3200" dirty="0"/>
              <a:t> </a:t>
            </a:r>
            <a:r>
              <a:rPr lang="en-US" sz="3200" dirty="0" err="1"/>
              <a:t>Penyiapan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Pengambilan</a:t>
            </a:r>
            <a:r>
              <a:rPr lang="en-US" sz="3200" dirty="0"/>
              <a:t>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7334" y="2345632"/>
            <a:ext cx="79365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rgbClr val="0070C0"/>
                </a:solidFill>
              </a:rPr>
              <a:t>OPD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63402" y="2339007"/>
            <a:ext cx="14231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FORM ISIAN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7048" y="2339004"/>
            <a:ext cx="15740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INPUT DATA</a:t>
            </a:r>
          </a:p>
        </p:txBody>
      </p:sp>
      <p:cxnSp>
        <p:nvCxnSpPr>
          <p:cNvPr id="20" name="Straight Arrow Connector 19"/>
          <p:cNvCxnSpPr>
            <a:stCxn id="6" idx="3"/>
            <a:endCxn id="7" idx="1"/>
          </p:cNvCxnSpPr>
          <p:nvPr/>
        </p:nvCxnSpPr>
        <p:spPr>
          <a:xfrm flipV="1">
            <a:off x="1470991" y="2523673"/>
            <a:ext cx="392411" cy="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99553" y="2345632"/>
            <a:ext cx="8253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00062" y="1668957"/>
            <a:ext cx="157406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STATISTIKA</a:t>
            </a:r>
          </a:p>
        </p:txBody>
      </p: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>
          <a:xfrm flipV="1">
            <a:off x="3286539" y="2523670"/>
            <a:ext cx="400509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31" idx="1"/>
          </p:cNvCxnSpPr>
          <p:nvPr/>
        </p:nvCxnSpPr>
        <p:spPr>
          <a:xfrm>
            <a:off x="5261113" y="2523670"/>
            <a:ext cx="738440" cy="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3" idx="2"/>
          </p:cNvCxnSpPr>
          <p:nvPr/>
        </p:nvCxnSpPr>
        <p:spPr>
          <a:xfrm flipH="1">
            <a:off x="7187094" y="2038289"/>
            <a:ext cx="1" cy="377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asil gambar untuk PEMERINTAH DAERAH KART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80" y="3461498"/>
            <a:ext cx="1152568" cy="64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asil gambar untuk INPUT DATA DI KOMPUTER KARTU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994" y="2912586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563312" y="2345632"/>
            <a:ext cx="13421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INFORMASI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804995" y="2517046"/>
            <a:ext cx="738440" cy="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0708" y="1928191"/>
            <a:ext cx="79365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rgbClr val="0070C0"/>
                </a:solidFill>
              </a:rPr>
              <a:t>OPD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4084" y="3048001"/>
            <a:ext cx="79365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rgbClr val="0070C0"/>
                </a:solidFill>
              </a:rPr>
              <a:t>OPD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4083" y="2727920"/>
            <a:ext cx="7936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:</a:t>
            </a:r>
          </a:p>
        </p:txBody>
      </p:sp>
      <p:cxnSp>
        <p:nvCxnSpPr>
          <p:cNvPr id="39" name="Straight Arrow Connector 38"/>
          <p:cNvCxnSpPr>
            <a:stCxn id="44" idx="3"/>
            <a:endCxn id="7" idx="1"/>
          </p:cNvCxnSpPr>
          <p:nvPr/>
        </p:nvCxnSpPr>
        <p:spPr>
          <a:xfrm>
            <a:off x="1464365" y="2112857"/>
            <a:ext cx="399037" cy="41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5" idx="3"/>
            <a:endCxn id="7" idx="1"/>
          </p:cNvCxnSpPr>
          <p:nvPr/>
        </p:nvCxnSpPr>
        <p:spPr>
          <a:xfrm flipV="1">
            <a:off x="1457741" y="2523673"/>
            <a:ext cx="405661" cy="708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eft Brace 49"/>
          <p:cNvSpPr/>
          <p:nvPr/>
        </p:nvSpPr>
        <p:spPr>
          <a:xfrm rot="16200000">
            <a:off x="7042823" y="2704355"/>
            <a:ext cx="503582" cy="41758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Brace 52"/>
          <p:cNvSpPr/>
          <p:nvPr/>
        </p:nvSpPr>
        <p:spPr>
          <a:xfrm rot="16200000">
            <a:off x="2623217" y="2724231"/>
            <a:ext cx="503582" cy="41758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568545" y="5140389"/>
            <a:ext cx="158154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DINKOMINFO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082677" y="5147015"/>
            <a:ext cx="158154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/OPD-OPD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999553" y="2827257"/>
            <a:ext cx="142313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Valid, </a:t>
            </a:r>
            <a:r>
              <a:rPr lang="en-US" sz="1200" dirty="0" err="1">
                <a:solidFill>
                  <a:srgbClr val="0070C0"/>
                </a:solidFill>
              </a:rPr>
              <a:t>reliabel</a:t>
            </a:r>
            <a:endParaRPr lang="en-US" sz="1200" dirty="0">
              <a:solidFill>
                <a:srgbClr val="0070C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Up date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462789" y="1114959"/>
            <a:ext cx="97845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LKPJ, LPPD, LKJ, </a:t>
            </a:r>
            <a:r>
              <a:rPr lang="en-US" dirty="0" err="1">
                <a:solidFill>
                  <a:srgbClr val="002060"/>
                </a:solidFill>
              </a:rPr>
              <a:t>dll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473347" y="2099386"/>
            <a:ext cx="134337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RKPD, RPJP,</a:t>
            </a:r>
          </a:p>
          <a:p>
            <a:r>
              <a:rPr lang="en-US" dirty="0" err="1">
                <a:solidFill>
                  <a:srgbClr val="002060"/>
                </a:solidFill>
              </a:rPr>
              <a:t>RPJMD,dll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473347" y="4284624"/>
            <a:ext cx="11529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Investor</a:t>
            </a:r>
          </a:p>
        </p:txBody>
      </p:sp>
      <p:cxnSp>
        <p:nvCxnSpPr>
          <p:cNvPr id="57" name="Straight Arrow Connector 56"/>
          <p:cNvCxnSpPr>
            <a:stCxn id="41" idx="3"/>
            <a:endCxn id="58" idx="1"/>
          </p:cNvCxnSpPr>
          <p:nvPr/>
        </p:nvCxnSpPr>
        <p:spPr>
          <a:xfrm flipV="1">
            <a:off x="8905462" y="1576624"/>
            <a:ext cx="557327" cy="95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1" idx="3"/>
            <a:endCxn id="60" idx="1"/>
          </p:cNvCxnSpPr>
          <p:nvPr/>
        </p:nvCxnSpPr>
        <p:spPr>
          <a:xfrm>
            <a:off x="8905462" y="2530298"/>
            <a:ext cx="567885" cy="3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1" idx="3"/>
            <a:endCxn id="86" idx="1"/>
          </p:cNvCxnSpPr>
          <p:nvPr/>
        </p:nvCxnSpPr>
        <p:spPr>
          <a:xfrm>
            <a:off x="8905462" y="2530298"/>
            <a:ext cx="569107" cy="1508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1" idx="3"/>
            <a:endCxn id="63" idx="1"/>
          </p:cNvCxnSpPr>
          <p:nvPr/>
        </p:nvCxnSpPr>
        <p:spPr>
          <a:xfrm>
            <a:off x="8905462" y="2530298"/>
            <a:ext cx="567885" cy="1938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9474569" y="3853712"/>
            <a:ext cx="13914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Masyarakat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759072" y="3296695"/>
            <a:ext cx="182602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Fakta</a:t>
            </a:r>
            <a:r>
              <a:rPr lang="en-US" sz="1400" dirty="0"/>
              <a:t> (</a:t>
            </a:r>
            <a:r>
              <a:rPr lang="en-US" sz="1400" dirty="0" err="1"/>
              <a:t>angka</a:t>
            </a:r>
            <a:r>
              <a:rPr lang="en-US" sz="1400" dirty="0"/>
              <a:t>, </a:t>
            </a:r>
            <a:r>
              <a:rPr lang="en-US" sz="1400" dirty="0" err="1"/>
              <a:t>huruf</a:t>
            </a:r>
            <a:r>
              <a:rPr lang="en-US" sz="1400" dirty="0"/>
              <a:t>, symbol, </a:t>
            </a:r>
            <a:r>
              <a:rPr lang="en-US" sz="1400" dirty="0" err="1"/>
              <a:t>pernyataan</a:t>
            </a:r>
            <a:r>
              <a:rPr lang="en-US" sz="1400" dirty="0"/>
              <a:t>) </a:t>
            </a:r>
          </a:p>
        </p:txBody>
      </p:sp>
      <p:sp>
        <p:nvSpPr>
          <p:cNvPr id="3073" name="Down Arrow 3072"/>
          <p:cNvSpPr/>
          <p:nvPr/>
        </p:nvSpPr>
        <p:spPr>
          <a:xfrm>
            <a:off x="4811843" y="5140389"/>
            <a:ext cx="449270" cy="5358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996065" y="5865155"/>
            <a:ext cx="211362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SIMDATA-INFO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568545" y="5730337"/>
            <a:ext cx="3734917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Menyimpan</a:t>
            </a:r>
            <a:r>
              <a:rPr lang="en-US" sz="1400" dirty="0"/>
              <a:t>, </a:t>
            </a:r>
            <a:r>
              <a:rPr lang="en-US" sz="1400" dirty="0" err="1"/>
              <a:t>mengolah</a:t>
            </a:r>
            <a:r>
              <a:rPr lang="en-US" sz="1400" dirty="0"/>
              <a:t>, </a:t>
            </a:r>
            <a:r>
              <a:rPr lang="en-US" sz="1400" dirty="0" err="1"/>
              <a:t>Menghasilkan</a:t>
            </a:r>
            <a:r>
              <a:rPr lang="en-US" sz="1400" dirty="0"/>
              <a:t> </a:t>
            </a:r>
            <a:r>
              <a:rPr lang="en-US" sz="1400" dirty="0" err="1"/>
              <a:t>laporan</a:t>
            </a:r>
            <a:r>
              <a:rPr lang="en-US" sz="1400" dirty="0"/>
              <a:t>, </a:t>
            </a:r>
            <a:r>
              <a:rPr lang="en-US" sz="1400" dirty="0" err="1"/>
              <a:t>Menyajikan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</a:t>
            </a:r>
            <a:r>
              <a:rPr lang="en-US" sz="1400" dirty="0" err="1"/>
              <a:t>statistik</a:t>
            </a:r>
            <a:r>
              <a:rPr lang="en-US" sz="1400" dirty="0"/>
              <a:t> </a:t>
            </a:r>
            <a:r>
              <a:rPr lang="en-US" sz="1400" dirty="0" err="1"/>
              <a:t>sektoral</a:t>
            </a:r>
            <a:endParaRPr lang="en-US" sz="1400" dirty="0"/>
          </a:p>
        </p:txBody>
      </p:sp>
      <p:sp>
        <p:nvSpPr>
          <p:cNvPr id="3075" name="Right Arrow 3074"/>
          <p:cNvSpPr/>
          <p:nvPr/>
        </p:nvSpPr>
        <p:spPr>
          <a:xfrm>
            <a:off x="6169646" y="5865155"/>
            <a:ext cx="15620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9462788" y="3408739"/>
            <a:ext cx="17198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Stakeholder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477069" y="3031758"/>
            <a:ext cx="13914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:</a:t>
            </a:r>
          </a:p>
        </p:txBody>
      </p:sp>
      <p:cxnSp>
        <p:nvCxnSpPr>
          <p:cNvPr id="3078" name="Straight Arrow Connector 3077"/>
          <p:cNvCxnSpPr>
            <a:stCxn id="41" idx="3"/>
            <a:endCxn id="104" idx="1"/>
          </p:cNvCxnSpPr>
          <p:nvPr/>
        </p:nvCxnSpPr>
        <p:spPr>
          <a:xfrm>
            <a:off x="8905462" y="2530298"/>
            <a:ext cx="557326" cy="106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351097" y="1559012"/>
            <a:ext cx="2896650" cy="400110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Kab</a:t>
            </a:r>
            <a:r>
              <a:rPr lang="en-US" sz="2000" dirty="0">
                <a:solidFill>
                  <a:schemeClr val="bg1"/>
                </a:solidFill>
              </a:rPr>
              <a:t>. Malang </a:t>
            </a:r>
            <a:r>
              <a:rPr lang="en-US" sz="2000" dirty="0" err="1">
                <a:solidFill>
                  <a:schemeClr val="bg1"/>
                </a:solidFill>
              </a:rPr>
              <a:t>Satu</a:t>
            </a:r>
            <a:r>
              <a:rPr lang="en-US" sz="2000" dirty="0">
                <a:solidFill>
                  <a:schemeClr val="bg1"/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471066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err="1"/>
              <a:t>Rapat</a:t>
            </a:r>
            <a:r>
              <a:rPr lang="en-US" sz="2400" dirty="0"/>
              <a:t> </a:t>
            </a:r>
            <a:r>
              <a:rPr lang="en-US" sz="2400" dirty="0" err="1"/>
              <a:t>Koordinasi</a:t>
            </a:r>
            <a:r>
              <a:rPr lang="en-US" sz="2400" dirty="0"/>
              <a:t> Data </a:t>
            </a:r>
            <a:r>
              <a:rPr lang="en-US" sz="2400" dirty="0" err="1"/>
              <a:t>Statistik</a:t>
            </a:r>
            <a:r>
              <a:rPr lang="en-US" sz="2400" dirty="0"/>
              <a:t> </a:t>
            </a:r>
            <a:r>
              <a:rPr lang="en-US" sz="2400" dirty="0" err="1"/>
              <a:t>Sektoral</a:t>
            </a:r>
            <a:r>
              <a:rPr lang="en-US" sz="2400" dirty="0"/>
              <a:t> </a:t>
            </a:r>
            <a:r>
              <a:rPr lang="en-US" sz="2400" dirty="0" err="1"/>
              <a:t>Pemerintah</a:t>
            </a:r>
            <a:r>
              <a:rPr lang="id-ID" sz="2400" dirty="0"/>
              <a:t>  </a:t>
            </a:r>
            <a:r>
              <a:rPr lang="en-US" sz="2400" dirty="0" err="1"/>
              <a:t>Kabupaten</a:t>
            </a:r>
            <a:r>
              <a:rPr lang="en-US" sz="2400" dirty="0"/>
              <a:t> Malang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21420000">
            <a:off x="-10354" y="4699959"/>
            <a:ext cx="11043058" cy="1195538"/>
          </a:xfrm>
        </p:spPr>
        <p:txBody>
          <a:bodyPr/>
          <a:lstStyle/>
          <a:p>
            <a:r>
              <a:rPr lang="id-ID" sz="2400" dirty="0">
                <a:solidFill>
                  <a:schemeClr val="bg1"/>
                </a:solidFill>
              </a:rPr>
              <a:t>Tim statistik kominfo kabupaten malang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25E2-7B65-4413-86BD-53751455026E}" type="slidenum">
              <a:rPr lang="en-US" smtClean="0"/>
              <a:t>17</a:t>
            </a:fld>
            <a:endParaRPr lang="en-US"/>
          </a:p>
        </p:txBody>
      </p:sp>
      <p:pic>
        <p:nvPicPr>
          <p:cNvPr id="8194" name="Picture 2" descr="animasi-bergerak-terima-kasih-0062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960" y="1541288"/>
            <a:ext cx="158115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4FA801C-46C6-4A4D-BE8A-1B6C19E7F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375951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id-ID" dirty="0"/>
              <a:t>Rapat koordinasi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Kabupaten</a:t>
            </a:r>
            <a:r>
              <a:rPr lang="en-US" dirty="0"/>
              <a:t> Malang </a:t>
            </a:r>
            <a:r>
              <a:rPr lang="en-US" dirty="0" err="1"/>
              <a:t>Satu</a:t>
            </a:r>
            <a:r>
              <a:rPr lang="en-US" dirty="0"/>
              <a:t> Data 2019 (</a:t>
            </a:r>
            <a:r>
              <a:rPr lang="en-US" dirty="0" err="1"/>
              <a:t>Kendala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Updating data 2017-2019 </a:t>
            </a:r>
            <a:r>
              <a:rPr lang="en-US" dirty="0">
                <a:sym typeface="Wingdings" panose="05000000000000000000" pitchFamily="2" charset="2"/>
              </a:rPr>
              <a:t> Website </a:t>
            </a:r>
            <a:r>
              <a:rPr lang="en-US" dirty="0" err="1">
                <a:sym typeface="Wingdings" panose="05000000000000000000" pitchFamily="2" charset="2"/>
              </a:rPr>
              <a:t>Kabupaten</a:t>
            </a:r>
            <a:r>
              <a:rPr lang="id-ID" dirty="0">
                <a:sym typeface="Wingdings" panose="05000000000000000000" pitchFamily="2" charset="2"/>
              </a:rPr>
              <a:t> malang</a:t>
            </a: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Refreshing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Sektoral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59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RPJMD KABUPATEN MALANG 2016 -2021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25E2-7B65-4413-86BD-53751455026E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19945" y="1825625"/>
            <a:ext cx="489065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RPJPD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Rencana</a:t>
            </a:r>
            <a:r>
              <a:rPr lang="en-US" dirty="0"/>
              <a:t> Pembangunan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 Daerah)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19944" y="2651343"/>
            <a:ext cx="4890655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RPJMD </a:t>
            </a:r>
          </a:p>
          <a:p>
            <a:pPr algn="ctr"/>
            <a:r>
              <a:rPr lang="en-US" sz="1600" dirty="0"/>
              <a:t>(</a:t>
            </a:r>
            <a:r>
              <a:rPr lang="en-US" sz="1600" dirty="0" err="1"/>
              <a:t>Rencana</a:t>
            </a:r>
            <a:r>
              <a:rPr lang="en-US" sz="1600" dirty="0"/>
              <a:t> Pembangunan </a:t>
            </a:r>
            <a:r>
              <a:rPr lang="en-US" sz="1600" dirty="0" err="1"/>
              <a:t>Jangka</a:t>
            </a:r>
            <a:r>
              <a:rPr lang="en-US" sz="1600" dirty="0"/>
              <a:t> </a:t>
            </a:r>
            <a:r>
              <a:rPr lang="id-ID" sz="1600" dirty="0"/>
              <a:t>Menengah</a:t>
            </a:r>
            <a:r>
              <a:rPr lang="en-US" sz="1600" dirty="0"/>
              <a:t>  Daerah)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19944" y="3490486"/>
            <a:ext cx="489065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RKPD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Daerah)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08472" y="3256289"/>
            <a:ext cx="2431473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RAPBD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Anggaran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Belanja</a:t>
            </a:r>
            <a:r>
              <a:rPr lang="en-US" dirty="0"/>
              <a:t> Daerah)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30028" y="4653193"/>
            <a:ext cx="4890655" cy="646331"/>
          </a:xfrm>
          <a:prstGeom prst="rect">
            <a:avLst/>
          </a:prstGeom>
          <a:solidFill>
            <a:srgbClr val="AADB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Renstra</a:t>
            </a:r>
            <a:r>
              <a:rPr lang="en-US" dirty="0"/>
              <a:t> PD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Daerah)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63145" y="4644322"/>
            <a:ext cx="4890655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Renja</a:t>
            </a:r>
            <a:r>
              <a:rPr lang="en-US" dirty="0"/>
              <a:t> PD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Daerah) 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6039728" y="2458531"/>
            <a:ext cx="375138" cy="1928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6051448" y="3314314"/>
            <a:ext cx="375138" cy="1928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6200000">
            <a:off x="8610642" y="3717319"/>
            <a:ext cx="375138" cy="1928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762465">
            <a:off x="5863878" y="4187909"/>
            <a:ext cx="375138" cy="3894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8399462">
            <a:off x="6438311" y="4157425"/>
            <a:ext cx="375138" cy="3894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86EB5FB-AC44-4B89-9E15-168313B1F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40" t="17761" r="43523" b="7050"/>
          <a:stretch/>
        </p:blipFill>
        <p:spPr>
          <a:xfrm>
            <a:off x="1524210" y="1901725"/>
            <a:ext cx="1575774" cy="213937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5C03ECE-532D-4796-895D-9523C9B34D8D}"/>
              </a:ext>
            </a:extLst>
          </p:cNvPr>
          <p:cNvSpPr/>
          <p:nvPr/>
        </p:nvSpPr>
        <p:spPr>
          <a:xfrm>
            <a:off x="3276702" y="2397689"/>
            <a:ext cx="278245" cy="1031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819E98-0513-421C-9943-5D4B54B706AC}"/>
              </a:ext>
            </a:extLst>
          </p:cNvPr>
          <p:cNvSpPr txBox="1"/>
          <p:nvPr/>
        </p:nvSpPr>
        <p:spPr>
          <a:xfrm rot="16200000">
            <a:off x="156395" y="2786744"/>
            <a:ext cx="1428144" cy="369332"/>
          </a:xfrm>
          <a:prstGeom prst="rect">
            <a:avLst/>
          </a:prstGeom>
          <a:solidFill>
            <a:srgbClr val="F99F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Masyarakat</a:t>
            </a:r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C4655F0-B52B-4D54-8CB4-895B89237B8A}"/>
              </a:ext>
            </a:extLst>
          </p:cNvPr>
          <p:cNvSpPr/>
          <p:nvPr/>
        </p:nvSpPr>
        <p:spPr>
          <a:xfrm rot="10800000">
            <a:off x="1094106" y="2402674"/>
            <a:ext cx="278245" cy="1031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64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FA0A-924B-4356-A725-79F5A8FF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Kabupaten</a:t>
            </a:r>
            <a:r>
              <a:rPr lang="en-US" dirty="0"/>
              <a:t> Malang </a:t>
            </a:r>
            <a:br>
              <a:rPr lang="id-ID" dirty="0"/>
            </a:br>
            <a:r>
              <a:rPr lang="en-US" dirty="0"/>
              <a:t>Satu Data 2019</a:t>
            </a: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F6AF5-34E5-4A1E-A4E8-61CA747A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25E2-7B65-4413-86BD-53751455026E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EAA0E3-3404-42E3-8275-05E322C26C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40" t="17761" r="43523" b="7050"/>
          <a:stretch/>
        </p:blipFill>
        <p:spPr>
          <a:xfrm>
            <a:off x="5003984" y="2179502"/>
            <a:ext cx="1575774" cy="213937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710D964-5007-4742-85AE-CEAFC6E8204B}"/>
              </a:ext>
            </a:extLst>
          </p:cNvPr>
          <p:cNvSpPr/>
          <p:nvPr/>
        </p:nvSpPr>
        <p:spPr>
          <a:xfrm>
            <a:off x="6891484" y="2297057"/>
            <a:ext cx="2175164" cy="7165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17C2EE-9848-4C9F-A581-516B90CDC8F6}"/>
              </a:ext>
            </a:extLst>
          </p:cNvPr>
          <p:cNvSpPr txBox="1"/>
          <p:nvPr/>
        </p:nvSpPr>
        <p:spPr>
          <a:xfrm>
            <a:off x="7431810" y="2491952"/>
            <a:ext cx="163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BAPPEDA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1A3457-6048-4594-85AA-8EB7F53CC928}"/>
              </a:ext>
            </a:extLst>
          </p:cNvPr>
          <p:cNvSpPr/>
          <p:nvPr/>
        </p:nvSpPr>
        <p:spPr>
          <a:xfrm>
            <a:off x="6905334" y="3308444"/>
            <a:ext cx="2175164" cy="7165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2FDBEE-D725-4427-8BA7-41ED76664298}"/>
              </a:ext>
            </a:extLst>
          </p:cNvPr>
          <p:cNvSpPr txBox="1"/>
          <p:nvPr/>
        </p:nvSpPr>
        <p:spPr>
          <a:xfrm>
            <a:off x="7722752" y="3494026"/>
            <a:ext cx="83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BPS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AC256A-3F6F-4AB4-9D89-E940C5A2D87F}"/>
              </a:ext>
            </a:extLst>
          </p:cNvPr>
          <p:cNvSpPr/>
          <p:nvPr/>
        </p:nvSpPr>
        <p:spPr>
          <a:xfrm>
            <a:off x="3198722" y="4652097"/>
            <a:ext cx="2431468" cy="7825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383588-F54E-4941-BA73-5286BAD293D0}"/>
              </a:ext>
            </a:extLst>
          </p:cNvPr>
          <p:cNvSpPr txBox="1"/>
          <p:nvPr/>
        </p:nvSpPr>
        <p:spPr>
          <a:xfrm>
            <a:off x="3316484" y="4722291"/>
            <a:ext cx="223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rgbClr val="0070C0"/>
                </a:solidFill>
              </a:rPr>
              <a:t>ORGANISASI PERANGKAT DAERAH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27E3F5-5DEA-4DDF-90B4-A7B8056DEEA4}"/>
              </a:ext>
            </a:extLst>
          </p:cNvPr>
          <p:cNvSpPr/>
          <p:nvPr/>
        </p:nvSpPr>
        <p:spPr>
          <a:xfrm>
            <a:off x="6266290" y="4652097"/>
            <a:ext cx="2175164" cy="7165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BD8758-B5AF-4070-8B45-857FC868558C}"/>
              </a:ext>
            </a:extLst>
          </p:cNvPr>
          <p:cNvSpPr txBox="1"/>
          <p:nvPr/>
        </p:nvSpPr>
        <p:spPr>
          <a:xfrm>
            <a:off x="6434270" y="4670135"/>
            <a:ext cx="1854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rgbClr val="0070C0"/>
                </a:solidFill>
              </a:rPr>
              <a:t>PEJABAT PENGELOLA DATA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A927CD36-CBF0-4597-9165-A87394A092D6}"/>
              </a:ext>
            </a:extLst>
          </p:cNvPr>
          <p:cNvSpPr/>
          <p:nvPr/>
        </p:nvSpPr>
        <p:spPr>
          <a:xfrm>
            <a:off x="6607468" y="2457218"/>
            <a:ext cx="242451" cy="4178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640E9DA8-07FE-4D96-BAF6-9EB693477B06}"/>
              </a:ext>
            </a:extLst>
          </p:cNvPr>
          <p:cNvSpPr/>
          <p:nvPr/>
        </p:nvSpPr>
        <p:spPr>
          <a:xfrm>
            <a:off x="6607468" y="3438937"/>
            <a:ext cx="242451" cy="4178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858EE0F0-14B6-49D4-A872-F25F104F86A0}"/>
              </a:ext>
            </a:extLst>
          </p:cNvPr>
          <p:cNvSpPr/>
          <p:nvPr/>
        </p:nvSpPr>
        <p:spPr>
          <a:xfrm rot="1756532">
            <a:off x="6685390" y="4266868"/>
            <a:ext cx="242451" cy="4178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860FBAD7-3883-44DE-BDF4-E2AA5BB070B2}"/>
              </a:ext>
            </a:extLst>
          </p:cNvPr>
          <p:cNvSpPr/>
          <p:nvPr/>
        </p:nvSpPr>
        <p:spPr>
          <a:xfrm rot="7900838">
            <a:off x="4760017" y="4257170"/>
            <a:ext cx="242451" cy="4178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B3E4B6D-FC26-4D1F-9177-93799B9F0388}"/>
              </a:ext>
            </a:extLst>
          </p:cNvPr>
          <p:cNvSpPr/>
          <p:nvPr/>
        </p:nvSpPr>
        <p:spPr>
          <a:xfrm>
            <a:off x="1529955" y="2727044"/>
            <a:ext cx="2348164" cy="87513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DA7D2E-BFF8-4251-B8F1-C14EA370AFA7}"/>
              </a:ext>
            </a:extLst>
          </p:cNvPr>
          <p:cNvSpPr txBox="1"/>
          <p:nvPr/>
        </p:nvSpPr>
        <p:spPr>
          <a:xfrm>
            <a:off x="1530130" y="2887514"/>
            <a:ext cx="2348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rgbClr val="FF0000"/>
                </a:solidFill>
              </a:rPr>
              <a:t>KOMINFO KABUPATEN MALANG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CF8D9C7C-49F0-4E06-8854-EF6FC13AD751}"/>
              </a:ext>
            </a:extLst>
          </p:cNvPr>
          <p:cNvSpPr/>
          <p:nvPr/>
        </p:nvSpPr>
        <p:spPr>
          <a:xfrm rot="10604478">
            <a:off x="4002989" y="2946351"/>
            <a:ext cx="242451" cy="4178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75DEA9-51E6-4B7A-80EF-CA4B268465D4}"/>
              </a:ext>
            </a:extLst>
          </p:cNvPr>
          <p:cNvSpPr txBox="1"/>
          <p:nvPr/>
        </p:nvSpPr>
        <p:spPr>
          <a:xfrm>
            <a:off x="8453498" y="4661345"/>
            <a:ext cx="217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rgbClr val="0070C0"/>
                </a:solidFill>
              </a:rPr>
              <a:t>Kelurahan, Badan, Bagian, BUMD, dll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ADB9DA-4149-4CA2-9B90-ECC5A3C7CB79}"/>
              </a:ext>
            </a:extLst>
          </p:cNvPr>
          <p:cNvSpPr txBox="1"/>
          <p:nvPr/>
        </p:nvSpPr>
        <p:spPr>
          <a:xfrm>
            <a:off x="546101" y="4722736"/>
            <a:ext cx="2617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rgbClr val="0070C0"/>
                </a:solidFill>
              </a:rPr>
              <a:t>Kecamatan, Dinas Teknis Pejabat Renvapor</a:t>
            </a:r>
          </a:p>
        </p:txBody>
      </p:sp>
    </p:spTree>
    <p:extLst>
      <p:ext uri="{BB962C8B-B14F-4D97-AF65-F5344CB8AC3E}">
        <p14:creationId xmlns:p14="http://schemas.microsoft.com/office/powerpoint/2010/main" val="423408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FA0A-924B-4356-A725-79F5A8FF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Kabupaten</a:t>
            </a:r>
            <a:r>
              <a:rPr lang="en-US" dirty="0"/>
              <a:t> Malang </a:t>
            </a:r>
            <a:br>
              <a:rPr lang="id-ID" dirty="0"/>
            </a:br>
            <a:r>
              <a:rPr lang="en-US" dirty="0"/>
              <a:t>Satu Data 2019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08CF8-959F-4FEB-96FF-50C692CA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6036" y="2076569"/>
            <a:ext cx="3656647" cy="484993"/>
          </a:xfrm>
          <a:solidFill>
            <a:srgbClr val="AADBE6"/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1800" cap="none" dirty="0"/>
              <a:t> KMSD 2019 Revisi untuk KMSD 2020 </a:t>
            </a:r>
            <a:endParaRPr lang="id-ID" sz="1800" cap="none" dirty="0">
              <a:sym typeface="Wingdings" panose="05000000000000000000" pitchFamily="2" charset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F6AF5-34E5-4A1E-A4E8-61CA747A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25E2-7B65-4413-86BD-53751455026E}" type="slidenum">
              <a:rPr lang="en-US" smtClean="0"/>
              <a:t>5</a:t>
            </a:fld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10D964-5007-4742-85AE-CEAFC6E8204B}"/>
              </a:ext>
            </a:extLst>
          </p:cNvPr>
          <p:cNvSpPr/>
          <p:nvPr/>
        </p:nvSpPr>
        <p:spPr>
          <a:xfrm>
            <a:off x="498764" y="3047524"/>
            <a:ext cx="2175164" cy="716525"/>
          </a:xfrm>
          <a:prstGeom prst="ellipse">
            <a:avLst/>
          </a:prstGeom>
          <a:solidFill>
            <a:srgbClr val="C9E4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17C2EE-9848-4C9F-A581-516B90CDC8F6}"/>
              </a:ext>
            </a:extLst>
          </p:cNvPr>
          <p:cNvSpPr txBox="1"/>
          <p:nvPr/>
        </p:nvSpPr>
        <p:spPr>
          <a:xfrm>
            <a:off x="1039090" y="3242419"/>
            <a:ext cx="163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SDM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1A3457-6048-4594-85AA-8EB7F53CC928}"/>
              </a:ext>
            </a:extLst>
          </p:cNvPr>
          <p:cNvSpPr/>
          <p:nvPr/>
        </p:nvSpPr>
        <p:spPr>
          <a:xfrm>
            <a:off x="3214253" y="3044732"/>
            <a:ext cx="2175164" cy="716525"/>
          </a:xfrm>
          <a:prstGeom prst="ellipse">
            <a:avLst/>
          </a:prstGeom>
          <a:solidFill>
            <a:srgbClr val="C7D4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2FDBEE-D725-4427-8BA7-41ED76664298}"/>
              </a:ext>
            </a:extLst>
          </p:cNvPr>
          <p:cNvSpPr txBox="1"/>
          <p:nvPr/>
        </p:nvSpPr>
        <p:spPr>
          <a:xfrm>
            <a:off x="4031671" y="3230314"/>
            <a:ext cx="83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DATA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27E3F5-5DEA-4DDF-90B4-A7B8056DEEA4}"/>
              </a:ext>
            </a:extLst>
          </p:cNvPr>
          <p:cNvSpPr/>
          <p:nvPr/>
        </p:nvSpPr>
        <p:spPr>
          <a:xfrm>
            <a:off x="5929742" y="3018156"/>
            <a:ext cx="2175164" cy="716525"/>
          </a:xfrm>
          <a:prstGeom prst="ellipse">
            <a:avLst/>
          </a:prstGeom>
          <a:solidFill>
            <a:srgbClr val="E2CB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BD8758-B5AF-4070-8B45-857FC868558C}"/>
              </a:ext>
            </a:extLst>
          </p:cNvPr>
          <p:cNvSpPr txBox="1"/>
          <p:nvPr/>
        </p:nvSpPr>
        <p:spPr>
          <a:xfrm>
            <a:off x="6317666" y="3213051"/>
            <a:ext cx="163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PELAKSANAAN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5556F-D444-4007-9B34-2BC5ABA973DE}"/>
              </a:ext>
            </a:extLst>
          </p:cNvPr>
          <p:cNvSpPr txBox="1"/>
          <p:nvPr/>
        </p:nvSpPr>
        <p:spPr>
          <a:xfrm>
            <a:off x="4789732" y="2032100"/>
            <a:ext cx="1634836" cy="58477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id-ID" sz="3200" dirty="0"/>
              <a:t>KENDALA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9F0638-4AC6-456C-8C68-45608601F48F}"/>
              </a:ext>
            </a:extLst>
          </p:cNvPr>
          <p:cNvSpPr/>
          <p:nvPr/>
        </p:nvSpPr>
        <p:spPr>
          <a:xfrm>
            <a:off x="8645231" y="3014265"/>
            <a:ext cx="2175164" cy="7165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D628AD-E34B-452C-9452-FBCFC2801F22}"/>
              </a:ext>
            </a:extLst>
          </p:cNvPr>
          <p:cNvSpPr txBox="1"/>
          <p:nvPr/>
        </p:nvSpPr>
        <p:spPr>
          <a:xfrm>
            <a:off x="9185557" y="3209160"/>
            <a:ext cx="163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WAKTU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F93F0D-88D2-474D-AC80-190304D27EF8}"/>
              </a:ext>
            </a:extLst>
          </p:cNvPr>
          <p:cNvSpPr txBox="1"/>
          <p:nvPr/>
        </p:nvSpPr>
        <p:spPr>
          <a:xfrm>
            <a:off x="207818" y="3887450"/>
            <a:ext cx="2635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dirty="0"/>
              <a:t>Staf Data Di OPD Tidak Selalu Tetap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dirty="0"/>
              <a:t>Ada pekerjaan lain di OPD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dirty="0"/>
              <a:t>Keterbatasan jumlah staf PJ KMSD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426D6-6737-4DEC-8192-6DE34E6B5FD6}"/>
              </a:ext>
            </a:extLst>
          </p:cNvPr>
          <p:cNvSpPr txBox="1"/>
          <p:nvPr/>
        </p:nvSpPr>
        <p:spPr>
          <a:xfrm>
            <a:off x="2843642" y="3889790"/>
            <a:ext cx="3147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dirty="0"/>
              <a:t>Data yang ada di fom, tidak ada di OPD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dirty="0"/>
              <a:t>Tidak semua data di OPD, ada di form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dirty="0"/>
              <a:t>Data masuk Kominfo ketika Buku sudah selesai dicetak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07F81B-5E78-4F25-A2B9-3FEE6D9C50A7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flipH="1">
            <a:off x="1586346" y="2616875"/>
            <a:ext cx="4020804" cy="43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D3236D-BB61-4E4F-A71F-019E602C900F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301835" y="2616875"/>
            <a:ext cx="1305315" cy="4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6DB62E-39AD-4302-A338-B2EFCCB59F6D}"/>
              </a:ext>
            </a:extLst>
          </p:cNvPr>
          <p:cNvCxnSpPr>
            <a:stCxn id="6" idx="2"/>
            <a:endCxn id="19" idx="0"/>
          </p:cNvCxnSpPr>
          <p:nvPr/>
        </p:nvCxnSpPr>
        <p:spPr>
          <a:xfrm>
            <a:off x="5607150" y="2616875"/>
            <a:ext cx="1410174" cy="40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506241-46CA-483A-8D69-2F6DA536941E}"/>
              </a:ext>
            </a:extLst>
          </p:cNvPr>
          <p:cNvCxnSpPr>
            <a:stCxn id="6" idx="2"/>
            <a:endCxn id="25" idx="0"/>
          </p:cNvCxnSpPr>
          <p:nvPr/>
        </p:nvCxnSpPr>
        <p:spPr>
          <a:xfrm>
            <a:off x="5607150" y="2616875"/>
            <a:ext cx="4125663" cy="397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46292B8-828F-4A6B-A6BF-74BC68AD395D}"/>
              </a:ext>
            </a:extLst>
          </p:cNvPr>
          <p:cNvSpPr/>
          <p:nvPr/>
        </p:nvSpPr>
        <p:spPr>
          <a:xfrm>
            <a:off x="6677891" y="2164172"/>
            <a:ext cx="516416" cy="397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D46E91-85CA-41FB-BBF8-A6F46B468F3E}"/>
              </a:ext>
            </a:extLst>
          </p:cNvPr>
          <p:cNvSpPr txBox="1"/>
          <p:nvPr/>
        </p:nvSpPr>
        <p:spPr>
          <a:xfrm>
            <a:off x="5841882" y="3889790"/>
            <a:ext cx="26093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dirty="0"/>
              <a:t>Beberapa Data yang dikumpulkan belum dalam soft 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dirty="0"/>
              <a:t>Mekanisme data collecting belum online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4F6C2C-04E9-4D8C-B9EF-D2BB782BBE62}"/>
              </a:ext>
            </a:extLst>
          </p:cNvPr>
          <p:cNvSpPr txBox="1"/>
          <p:nvPr/>
        </p:nvSpPr>
        <p:spPr>
          <a:xfrm>
            <a:off x="8478029" y="3925685"/>
            <a:ext cx="3147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dirty="0"/>
              <a:t>Keterbatasan waktu dalam data collecting, data visualiation,data analysis, interpretation, reporting </a:t>
            </a:r>
          </a:p>
        </p:txBody>
      </p:sp>
    </p:spTree>
    <p:extLst>
      <p:ext uri="{BB962C8B-B14F-4D97-AF65-F5344CB8AC3E}">
        <p14:creationId xmlns:p14="http://schemas.microsoft.com/office/powerpoint/2010/main" val="261566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FA0A-924B-4356-A725-79F5A8FF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Kabupaten</a:t>
            </a:r>
            <a:r>
              <a:rPr lang="en-US" dirty="0"/>
              <a:t> Malang </a:t>
            </a:r>
            <a:br>
              <a:rPr lang="id-ID" dirty="0"/>
            </a:br>
            <a:r>
              <a:rPr lang="en-US" dirty="0"/>
              <a:t>Satu Data 2019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08CF8-959F-4FEB-96FF-50C692CA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6036" y="2076569"/>
            <a:ext cx="3656647" cy="484993"/>
          </a:xfrm>
          <a:solidFill>
            <a:srgbClr val="AADBE6"/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1800" cap="none" dirty="0"/>
              <a:t> KMSD 2019 Revisi untuk KMSD 2020 </a:t>
            </a:r>
            <a:endParaRPr lang="id-ID" sz="1800" cap="none" dirty="0">
              <a:sym typeface="Wingdings" panose="05000000000000000000" pitchFamily="2" charset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F6AF5-34E5-4A1E-A4E8-61CA747A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25E2-7B65-4413-86BD-53751455026E}" type="slidenum">
              <a:rPr lang="en-US" smtClean="0"/>
              <a:t>6</a:t>
            </a:fld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10D964-5007-4742-85AE-CEAFC6E8204B}"/>
              </a:ext>
            </a:extLst>
          </p:cNvPr>
          <p:cNvSpPr/>
          <p:nvPr/>
        </p:nvSpPr>
        <p:spPr>
          <a:xfrm>
            <a:off x="498764" y="3047524"/>
            <a:ext cx="2175164" cy="716525"/>
          </a:xfrm>
          <a:prstGeom prst="ellipse">
            <a:avLst/>
          </a:prstGeom>
          <a:solidFill>
            <a:srgbClr val="C9E4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17C2EE-9848-4C9F-A581-516B90CDC8F6}"/>
              </a:ext>
            </a:extLst>
          </p:cNvPr>
          <p:cNvSpPr txBox="1"/>
          <p:nvPr/>
        </p:nvSpPr>
        <p:spPr>
          <a:xfrm>
            <a:off x="1039090" y="3242419"/>
            <a:ext cx="163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SDM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1A3457-6048-4594-85AA-8EB7F53CC928}"/>
              </a:ext>
            </a:extLst>
          </p:cNvPr>
          <p:cNvSpPr/>
          <p:nvPr/>
        </p:nvSpPr>
        <p:spPr>
          <a:xfrm>
            <a:off x="3214253" y="3044732"/>
            <a:ext cx="2175164" cy="716525"/>
          </a:xfrm>
          <a:prstGeom prst="ellipse">
            <a:avLst/>
          </a:prstGeom>
          <a:solidFill>
            <a:srgbClr val="C7D4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2FDBEE-D725-4427-8BA7-41ED76664298}"/>
              </a:ext>
            </a:extLst>
          </p:cNvPr>
          <p:cNvSpPr txBox="1"/>
          <p:nvPr/>
        </p:nvSpPr>
        <p:spPr>
          <a:xfrm>
            <a:off x="4031671" y="3230314"/>
            <a:ext cx="83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DATA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27E3F5-5DEA-4DDF-90B4-A7B8056DEEA4}"/>
              </a:ext>
            </a:extLst>
          </p:cNvPr>
          <p:cNvSpPr/>
          <p:nvPr/>
        </p:nvSpPr>
        <p:spPr>
          <a:xfrm>
            <a:off x="5929742" y="3018156"/>
            <a:ext cx="2175164" cy="716525"/>
          </a:xfrm>
          <a:prstGeom prst="ellipse">
            <a:avLst/>
          </a:prstGeom>
          <a:solidFill>
            <a:srgbClr val="E2CB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BD8758-B5AF-4070-8B45-857FC868558C}"/>
              </a:ext>
            </a:extLst>
          </p:cNvPr>
          <p:cNvSpPr txBox="1"/>
          <p:nvPr/>
        </p:nvSpPr>
        <p:spPr>
          <a:xfrm>
            <a:off x="6317666" y="3213051"/>
            <a:ext cx="163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PELAKSANAAN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5556F-D444-4007-9B34-2BC5ABA973DE}"/>
              </a:ext>
            </a:extLst>
          </p:cNvPr>
          <p:cNvSpPr txBox="1"/>
          <p:nvPr/>
        </p:nvSpPr>
        <p:spPr>
          <a:xfrm>
            <a:off x="4789732" y="2032100"/>
            <a:ext cx="1634836" cy="58477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id-ID" sz="3200" dirty="0"/>
              <a:t>SOLUSI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9F0638-4AC6-456C-8C68-45608601F48F}"/>
              </a:ext>
            </a:extLst>
          </p:cNvPr>
          <p:cNvSpPr/>
          <p:nvPr/>
        </p:nvSpPr>
        <p:spPr>
          <a:xfrm>
            <a:off x="8645231" y="3014265"/>
            <a:ext cx="2175164" cy="7165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D628AD-E34B-452C-9452-FBCFC2801F22}"/>
              </a:ext>
            </a:extLst>
          </p:cNvPr>
          <p:cNvSpPr txBox="1"/>
          <p:nvPr/>
        </p:nvSpPr>
        <p:spPr>
          <a:xfrm>
            <a:off x="9185557" y="3209160"/>
            <a:ext cx="163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WAKTU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F93F0D-88D2-474D-AC80-190304D27EF8}"/>
              </a:ext>
            </a:extLst>
          </p:cNvPr>
          <p:cNvSpPr txBox="1"/>
          <p:nvPr/>
        </p:nvSpPr>
        <p:spPr>
          <a:xfrm>
            <a:off x="101600" y="3887450"/>
            <a:ext cx="292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sz="1600" dirty="0"/>
              <a:t>Data diupdate secara berkala/kontinu/rutin (Perhari/perminggu /perbulan) sehingga pergantian staf tidak mempengaruhi update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426D6-6737-4DEC-8192-6DE34E6B5FD6}"/>
              </a:ext>
            </a:extLst>
          </p:cNvPr>
          <p:cNvSpPr txBox="1"/>
          <p:nvPr/>
        </p:nvSpPr>
        <p:spPr>
          <a:xfrm>
            <a:off x="2843642" y="3889790"/>
            <a:ext cx="3147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dirty="0"/>
              <a:t>Data di OPD yang tidak ada di form, tetap diberikan ke kominfo untuk revisi form data berikutnya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dirty="0"/>
              <a:t>Data masuk ke  Kominfo diharapkan sesuai deadline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07F81B-5E78-4F25-A2B9-3FEE6D9C50A7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flipH="1">
            <a:off x="1586346" y="2616875"/>
            <a:ext cx="4020804" cy="43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D3236D-BB61-4E4F-A71F-019E602C900F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301835" y="2616875"/>
            <a:ext cx="1305315" cy="4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6DB62E-39AD-4302-A338-B2EFCCB59F6D}"/>
              </a:ext>
            </a:extLst>
          </p:cNvPr>
          <p:cNvCxnSpPr>
            <a:stCxn id="6" idx="2"/>
            <a:endCxn id="19" idx="0"/>
          </p:cNvCxnSpPr>
          <p:nvPr/>
        </p:nvCxnSpPr>
        <p:spPr>
          <a:xfrm>
            <a:off x="5607150" y="2616875"/>
            <a:ext cx="1410174" cy="40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506241-46CA-483A-8D69-2F6DA536941E}"/>
              </a:ext>
            </a:extLst>
          </p:cNvPr>
          <p:cNvCxnSpPr>
            <a:stCxn id="6" idx="2"/>
            <a:endCxn id="25" idx="0"/>
          </p:cNvCxnSpPr>
          <p:nvPr/>
        </p:nvCxnSpPr>
        <p:spPr>
          <a:xfrm>
            <a:off x="5607150" y="2616875"/>
            <a:ext cx="4125663" cy="397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46292B8-828F-4A6B-A6BF-74BC68AD395D}"/>
              </a:ext>
            </a:extLst>
          </p:cNvPr>
          <p:cNvSpPr/>
          <p:nvPr/>
        </p:nvSpPr>
        <p:spPr>
          <a:xfrm>
            <a:off x="6677891" y="2164172"/>
            <a:ext cx="516416" cy="397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D46E91-85CA-41FB-BBF8-A6F46B468F3E}"/>
              </a:ext>
            </a:extLst>
          </p:cNvPr>
          <p:cNvSpPr txBox="1"/>
          <p:nvPr/>
        </p:nvSpPr>
        <p:spPr>
          <a:xfrm>
            <a:off x="5841882" y="3889790"/>
            <a:ext cx="2609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dirty="0"/>
              <a:t>Data dikumpulkan dalam soft 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dirty="0"/>
              <a:t>Mekanisme data collecting dilakukan  online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4F6C2C-04E9-4D8C-B9EF-D2BB782BBE62}"/>
              </a:ext>
            </a:extLst>
          </p:cNvPr>
          <p:cNvSpPr txBox="1"/>
          <p:nvPr/>
        </p:nvSpPr>
        <p:spPr>
          <a:xfrm>
            <a:off x="8478029" y="3925685"/>
            <a:ext cx="3147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dirty="0"/>
              <a:t>Seoptimal mungkin memenuhi deadline/time schedule dalam data collecting, data visualiation,data analysis, interpretation, reporting </a:t>
            </a:r>
          </a:p>
        </p:txBody>
      </p:sp>
    </p:spTree>
    <p:extLst>
      <p:ext uri="{BB962C8B-B14F-4D97-AF65-F5344CB8AC3E}">
        <p14:creationId xmlns:p14="http://schemas.microsoft.com/office/powerpoint/2010/main" val="128761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297A8-321F-4573-975B-1BE348C1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Updating data 2017-2019 </a:t>
            </a:r>
            <a:br>
              <a:rPr lang="id-ID" dirty="0"/>
            </a:br>
            <a:r>
              <a:rPr lang="en-US" dirty="0">
                <a:sym typeface="Wingdings" panose="05000000000000000000" pitchFamily="2" charset="2"/>
              </a:rPr>
              <a:t> Website </a:t>
            </a:r>
            <a:r>
              <a:rPr lang="en-US" dirty="0" err="1">
                <a:sym typeface="Wingdings" panose="05000000000000000000" pitchFamily="2" charset="2"/>
              </a:rPr>
              <a:t>Kabupaten</a:t>
            </a:r>
            <a:r>
              <a:rPr lang="id-ID" dirty="0">
                <a:sym typeface="Wingdings" panose="05000000000000000000" pitchFamily="2" charset="2"/>
              </a:rPr>
              <a:t> malang</a:t>
            </a: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3F043-9661-4EDE-A2FB-78783AD0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25E2-7B65-4413-86BD-53751455026E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543AB6-289E-4277-8927-B480A6AECB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50" t="24432" r="37841" b="9980"/>
          <a:stretch/>
        </p:blipFill>
        <p:spPr>
          <a:xfrm>
            <a:off x="8940593" y="2237903"/>
            <a:ext cx="2361738" cy="28175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5B8374-9998-4909-B5E9-723BEBA46892}"/>
              </a:ext>
            </a:extLst>
          </p:cNvPr>
          <p:cNvSpPr txBox="1"/>
          <p:nvPr/>
        </p:nvSpPr>
        <p:spPr>
          <a:xfrm>
            <a:off x="716705" y="3083270"/>
            <a:ext cx="1842654" cy="369332"/>
          </a:xfrm>
          <a:prstGeom prst="rect">
            <a:avLst/>
          </a:prstGeom>
          <a:solidFill>
            <a:srgbClr val="C7D4F9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Data 2017 -2018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F7CC7D-B697-448E-9C04-E14B728E1025}"/>
              </a:ext>
            </a:extLst>
          </p:cNvPr>
          <p:cNvSpPr txBox="1"/>
          <p:nvPr/>
        </p:nvSpPr>
        <p:spPr>
          <a:xfrm>
            <a:off x="716705" y="4248341"/>
            <a:ext cx="184265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Data 2019</a:t>
            </a: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96EBA7B4-E41C-46E8-978F-BB6A3AA0D2D6}"/>
              </a:ext>
            </a:extLst>
          </p:cNvPr>
          <p:cNvSpPr/>
          <p:nvPr/>
        </p:nvSpPr>
        <p:spPr>
          <a:xfrm>
            <a:off x="1340159" y="3646698"/>
            <a:ext cx="595746" cy="491836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D1070-E0F9-47D5-9803-7E6C9331ABAD}"/>
              </a:ext>
            </a:extLst>
          </p:cNvPr>
          <p:cNvSpPr txBox="1"/>
          <p:nvPr/>
        </p:nvSpPr>
        <p:spPr>
          <a:xfrm>
            <a:off x="3331542" y="3612883"/>
            <a:ext cx="184265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UPDATING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9DB06B5A-CDA7-4D18-84B3-EAB47D11A618}"/>
              </a:ext>
            </a:extLst>
          </p:cNvPr>
          <p:cNvSpPr/>
          <p:nvPr/>
        </p:nvSpPr>
        <p:spPr>
          <a:xfrm>
            <a:off x="2648259" y="3295958"/>
            <a:ext cx="595746" cy="10846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020466-03C1-44F6-A226-BE7879324E93}"/>
              </a:ext>
            </a:extLst>
          </p:cNvPr>
          <p:cNvSpPr txBox="1"/>
          <p:nvPr/>
        </p:nvSpPr>
        <p:spPr>
          <a:xfrm>
            <a:off x="5833442" y="3466566"/>
            <a:ext cx="2205658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WEBSITE KOMINFO KABUPATEN MALANG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26D1268-22E0-40EE-9A3D-0AC1C2ACE50F}"/>
              </a:ext>
            </a:extLst>
          </p:cNvPr>
          <p:cNvSpPr/>
          <p:nvPr/>
        </p:nvSpPr>
        <p:spPr>
          <a:xfrm>
            <a:off x="5274433" y="3685882"/>
            <a:ext cx="453267" cy="274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C26611C-BF06-43D9-9C0A-244121AB894D}"/>
              </a:ext>
            </a:extLst>
          </p:cNvPr>
          <p:cNvSpPr/>
          <p:nvPr/>
        </p:nvSpPr>
        <p:spPr>
          <a:xfrm>
            <a:off x="8208133" y="3698582"/>
            <a:ext cx="453267" cy="274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FA5D477A-63A3-49CF-92B7-B445AA3E70E0}"/>
              </a:ext>
            </a:extLst>
          </p:cNvPr>
          <p:cNvSpPr/>
          <p:nvPr/>
        </p:nvSpPr>
        <p:spPr>
          <a:xfrm>
            <a:off x="489467" y="1948213"/>
            <a:ext cx="2892876" cy="917459"/>
          </a:xfrm>
          <a:prstGeom prst="cloudCallout">
            <a:avLst/>
          </a:prstGeom>
          <a:solidFill>
            <a:srgbClr val="AADB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995922-BCC6-48A7-805E-5CF2D1B0CD8F}"/>
              </a:ext>
            </a:extLst>
          </p:cNvPr>
          <p:cNvSpPr txBox="1"/>
          <p:nvPr/>
        </p:nvSpPr>
        <p:spPr>
          <a:xfrm>
            <a:off x="787400" y="2067399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rgbClr val="002060"/>
                </a:solidFill>
              </a:rPr>
              <a:t>ORGANISASI PERANGKAT DAERAH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0114A1-6940-4D92-8654-093FD9815C6F}"/>
              </a:ext>
            </a:extLst>
          </p:cNvPr>
          <p:cNvSpPr txBox="1"/>
          <p:nvPr/>
        </p:nvSpPr>
        <p:spPr>
          <a:xfrm>
            <a:off x="58822" y="2995634"/>
            <a:ext cx="595746" cy="523220"/>
          </a:xfrm>
          <a:prstGeom prst="rect">
            <a:avLst/>
          </a:prstGeom>
          <a:solidFill>
            <a:srgbClr val="C7D4F9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400" dirty="0"/>
              <a:t>KMSD 2019</a:t>
            </a:r>
          </a:p>
        </p:txBody>
      </p:sp>
    </p:spTree>
    <p:extLst>
      <p:ext uri="{BB962C8B-B14F-4D97-AF65-F5344CB8AC3E}">
        <p14:creationId xmlns:p14="http://schemas.microsoft.com/office/powerpoint/2010/main" val="401536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Schedule</a:t>
            </a:r>
            <a:r>
              <a:rPr lang="id-ID" dirty="0"/>
              <a:t> KMSD 2020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880129"/>
              </p:ext>
            </p:extLst>
          </p:nvPr>
        </p:nvGraphicFramePr>
        <p:xfrm>
          <a:off x="1371300" y="1598584"/>
          <a:ext cx="8560100" cy="3954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4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2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01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01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0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01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1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1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01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01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063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063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063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0655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No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Jenis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id-ID" sz="1400" dirty="0">
                          <a:effectLst/>
                        </a:rPr>
                        <a:t>Kegiatan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Januari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Februari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Maret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5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1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+mn-ea"/>
                        </a:rPr>
                        <a:t>Rapat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</a:rPr>
                        <a:t>Kordinasi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</a:rPr>
                        <a:t>Penyusunan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</a:rPr>
                        <a:t>Kabupaten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</a:rPr>
                        <a:t> Malang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</a:rPr>
                        <a:t>Satu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</a:rPr>
                        <a:t> Data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7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Pengumpulan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Pengisian</a:t>
                      </a:r>
                      <a:r>
                        <a:rPr lang="en-US" sz="1400" baseline="0" dirty="0">
                          <a:effectLst/>
                        </a:rPr>
                        <a:t> Form</a:t>
                      </a:r>
                      <a:r>
                        <a:rPr lang="en-US" sz="1400" dirty="0">
                          <a:effectLst/>
                        </a:rPr>
                        <a:t> Data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7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Input Data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5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Analisis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interpretasi</a:t>
                      </a:r>
                      <a:r>
                        <a:rPr lang="en-US" sz="1400" dirty="0">
                          <a:effectLst/>
                        </a:rPr>
                        <a:t> Data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5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Pembuatan</a:t>
                      </a:r>
                      <a:r>
                        <a:rPr lang="en-US" sz="1400" dirty="0">
                          <a:effectLst/>
                        </a:rPr>
                        <a:t> draft </a:t>
                      </a:r>
                      <a:r>
                        <a:rPr lang="en-US" sz="1400" dirty="0" err="1">
                          <a:effectLst/>
                        </a:rPr>
                        <a:t>buku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7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FGD Draft </a:t>
                      </a:r>
                      <a:r>
                        <a:rPr lang="en-US" sz="1400" dirty="0" err="1">
                          <a:effectLst/>
                        </a:rPr>
                        <a:t>buku</a:t>
                      </a:r>
                      <a:r>
                        <a:rPr lang="en-US" sz="1400" dirty="0">
                          <a:effectLst/>
                        </a:rPr>
                        <a:t> (FGD) – OPD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5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Finalisasi</a:t>
                      </a:r>
                      <a:r>
                        <a:rPr lang="en-US" sz="1400" dirty="0">
                          <a:effectLst/>
                        </a:rPr>
                        <a:t> Draft </a:t>
                      </a:r>
                      <a:r>
                        <a:rPr lang="en-US" sz="1400" dirty="0" err="1">
                          <a:effectLst/>
                        </a:rPr>
                        <a:t>Buku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5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Pencetakan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Buku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68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B372-981D-47C6-9D09-C925441C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PROGRESs KMSD 2020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2B325-A240-4E6E-BC9C-4043A0B25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38" y="6006569"/>
            <a:ext cx="10396883" cy="3311189"/>
          </a:xfrm>
        </p:spPr>
        <p:txBody>
          <a:bodyPr>
            <a:normAutofit/>
          </a:bodyPr>
          <a:lstStyle/>
          <a:p>
            <a:endParaRPr lang="id-ID" cap="none" dirty="0"/>
          </a:p>
          <a:p>
            <a:endParaRPr lang="id-ID" cap="none" dirty="0"/>
          </a:p>
          <a:p>
            <a:endParaRPr lang="id-ID" cap="none" dirty="0"/>
          </a:p>
          <a:p>
            <a:endParaRPr lang="id-ID" cap="none" dirty="0"/>
          </a:p>
          <a:p>
            <a:endParaRPr lang="id-ID" cap="none" dirty="0"/>
          </a:p>
          <a:p>
            <a:endParaRPr lang="id-ID" cap="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BF5F0-6D54-488B-87A2-A355F085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25E2-7B65-4413-86BD-53751455026E}" type="slidenum">
              <a:rPr lang="en-US" smtClean="0"/>
              <a:t>9</a:t>
            </a:fld>
            <a:endParaRPr lang="en-US"/>
          </a:p>
        </p:txBody>
      </p:sp>
      <p:sp>
        <p:nvSpPr>
          <p:cNvPr id="7" name="Wave 6">
            <a:extLst>
              <a:ext uri="{FF2B5EF4-FFF2-40B4-BE49-F238E27FC236}">
                <a16:creationId xmlns:a16="http://schemas.microsoft.com/office/drawing/2014/main" id="{219712DF-AC57-430B-A053-AD752125C6AE}"/>
              </a:ext>
            </a:extLst>
          </p:cNvPr>
          <p:cNvSpPr/>
          <p:nvPr/>
        </p:nvSpPr>
        <p:spPr>
          <a:xfrm>
            <a:off x="812800" y="1689100"/>
            <a:ext cx="9842500" cy="1536700"/>
          </a:xfrm>
          <a:prstGeom prst="wav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>
                <a:solidFill>
                  <a:schemeClr val="tx1"/>
                </a:solidFill>
              </a:rPr>
              <a:t>Sampai Hari Ini Jum’at 28 Febuari 2020 </a:t>
            </a:r>
            <a:r>
              <a:rPr lang="id-ID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id-ID" u="sng" dirty="0">
                <a:solidFill>
                  <a:schemeClr val="tx1"/>
                </a:solidFill>
                <a:sym typeface="Wingdings" panose="05000000000000000000" pitchFamily="2" charset="2"/>
              </a:rPr>
              <a:t>Masih 50% Data Yang Masuk Ke Tim Statistik Dinkominfo</a:t>
            </a:r>
            <a:r>
              <a:rPr lang="id-ID" u="sng" dirty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Kabupaten Malang </a:t>
            </a:r>
            <a:r>
              <a:rPr lang="id-ID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id-ID" dirty="0">
                <a:solidFill>
                  <a:srgbClr val="0070C0"/>
                </a:solidFill>
                <a:sym typeface="Wingdings" panose="05000000000000000000" pitchFamily="2" charset="2"/>
              </a:rPr>
              <a:t>DIMOHON PARTISIPASI DAN DUKUNGAN ORGANISASI PERANGKAT DAERAH RENVAPOR DAN PEJABAT PENGELOLA DATA untuk mengirimkan data 2017-2019  yang Bpk/Ibu kelola ke Dinkominfo</a:t>
            </a:r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8" name="Wave 7">
            <a:extLst>
              <a:ext uri="{FF2B5EF4-FFF2-40B4-BE49-F238E27FC236}">
                <a16:creationId xmlns:a16="http://schemas.microsoft.com/office/drawing/2014/main" id="{8BEDA6C5-4D79-4256-85C8-7930F25561D8}"/>
              </a:ext>
            </a:extLst>
          </p:cNvPr>
          <p:cNvSpPr/>
          <p:nvPr/>
        </p:nvSpPr>
        <p:spPr>
          <a:xfrm>
            <a:off x="812800" y="2929965"/>
            <a:ext cx="9842500" cy="1870635"/>
          </a:xfrm>
          <a:prstGeom prst="wave">
            <a:avLst/>
          </a:prstGeom>
          <a:solidFill>
            <a:srgbClr val="AADB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>
                <a:solidFill>
                  <a:schemeClr val="tx1"/>
                </a:solidFill>
              </a:rPr>
              <a:t>Beberapa data yang sudah dikirimkan  OPD,  tapi belum ada di KMSD 2019 akan ditambahkan di KMSD 2020 antara lain  dari Badan Kepegawaian dan Pengembangan SDM, Badan Kesatuan Bangsa dan Politik , Dinas Pengendalian Pendudukan dan Keluarga Berencana, BPR Atha, Dinas Peternakan, Dinas Ketahanan Pangan </a:t>
            </a:r>
            <a:r>
              <a:rPr lang="id-ID" sz="16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id-ID" sz="1600" dirty="0">
                <a:solidFill>
                  <a:srgbClr val="0070C0"/>
                </a:solidFill>
                <a:sym typeface="Wingdings" panose="05000000000000000000" pitchFamily="2" charset="2"/>
              </a:rPr>
              <a:t>Update untuk tahun 2019 dan mengirimkan ke Dinkominfo</a:t>
            </a:r>
          </a:p>
        </p:txBody>
      </p:sp>
      <p:sp>
        <p:nvSpPr>
          <p:cNvPr id="9" name="Wave 8">
            <a:extLst>
              <a:ext uri="{FF2B5EF4-FFF2-40B4-BE49-F238E27FC236}">
                <a16:creationId xmlns:a16="http://schemas.microsoft.com/office/drawing/2014/main" id="{FE0EB6BE-B2F5-4CDB-BC68-08AE9DDCA018}"/>
              </a:ext>
            </a:extLst>
          </p:cNvPr>
          <p:cNvSpPr/>
          <p:nvPr/>
        </p:nvSpPr>
        <p:spPr>
          <a:xfrm>
            <a:off x="812800" y="4531784"/>
            <a:ext cx="9842500" cy="1536700"/>
          </a:xfrm>
          <a:prstGeom prst="wave">
            <a:avLst/>
          </a:prstGeom>
          <a:solidFill>
            <a:srgbClr val="DAD7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>
                <a:solidFill>
                  <a:srgbClr val="0070C0"/>
                </a:solidFill>
                <a:sym typeface="Wingdings" panose="05000000000000000000" pitchFamily="2" charset="2"/>
              </a:rPr>
              <a:t>Dimohon OPD Renvapor dan Pejabat Pengelola Data untuk mengirimkan data tahun 2017-2019 (Bagi yang sudah mengirimkan 2017-2018, tinggal update data tahun 2019) ke Dinkominfo </a:t>
            </a:r>
            <a:r>
              <a:rPr lang="id-ID" u="sng" dirty="0">
                <a:solidFill>
                  <a:srgbClr val="FF0000"/>
                </a:solidFill>
                <a:sym typeface="Wingdings" panose="05000000000000000000" pitchFamily="2" charset="2"/>
              </a:rPr>
              <a:t>selambat-lambatnya minggu petama awal Maret  </a:t>
            </a:r>
          </a:p>
        </p:txBody>
      </p:sp>
    </p:spTree>
    <p:extLst>
      <p:ext uri="{BB962C8B-B14F-4D97-AF65-F5344CB8AC3E}">
        <p14:creationId xmlns:p14="http://schemas.microsoft.com/office/powerpoint/2010/main" val="3488146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2551</TotalTime>
  <Words>1165</Words>
  <Application>Microsoft Office PowerPoint</Application>
  <PresentationFormat>Widescreen</PresentationFormat>
  <Paragraphs>382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Impact</vt:lpstr>
      <vt:lpstr>Times New Roman</vt:lpstr>
      <vt:lpstr>Wingdings</vt:lpstr>
      <vt:lpstr>Main Event</vt:lpstr>
      <vt:lpstr>Rapat Koordinasi  Data Statistik Sektoral  Pemerintah Kabupaten Malang</vt:lpstr>
      <vt:lpstr>Materi Rapat koordinasi </vt:lpstr>
      <vt:lpstr>RPJMD KABUPATEN MALANG 2016 -2021</vt:lpstr>
      <vt:lpstr>Evaluasi Buku Kabupaten Malang  Satu Data 2019</vt:lpstr>
      <vt:lpstr>Evaluasi Buku Kabupaten Malang  Satu Data 2019</vt:lpstr>
      <vt:lpstr>Evaluasi Buku Kabupaten Malang  Satu Data 2019</vt:lpstr>
      <vt:lpstr>Updating data 2017-2019   Website Kabupaten malang</vt:lpstr>
      <vt:lpstr>Time Schedule KMSD 2020</vt:lpstr>
      <vt:lpstr>PROGRESs KMSD 2020 </vt:lpstr>
      <vt:lpstr>Elemen data sistem informasi pembangunan daerah (sipd)</vt:lpstr>
      <vt:lpstr>Elemen data sistem informasi pembangunan daerah (sipd)</vt:lpstr>
      <vt:lpstr>Elemen data sistem informasi pembangunan daerah (sipd)</vt:lpstr>
      <vt:lpstr>Elemen data sistem informasi pembangunan daerah (sipd)</vt:lpstr>
      <vt:lpstr>REFRESHING Statistik Sektoral</vt:lpstr>
      <vt:lpstr>Refreshing Statistik Sektoral</vt:lpstr>
      <vt:lpstr>Metodologi Penyiapan dan Pengambilan Data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Paparan Metodologi Penyiapan dan Pengambilan Data pada Perangkat Daerah</dc:title>
  <dc:creator>Windows User</dc:creator>
  <cp:lastModifiedBy>SUCI</cp:lastModifiedBy>
  <cp:revision>197</cp:revision>
  <dcterms:created xsi:type="dcterms:W3CDTF">2018-11-24T13:59:21Z</dcterms:created>
  <dcterms:modified xsi:type="dcterms:W3CDTF">2019-11-26T01:03:03Z</dcterms:modified>
</cp:coreProperties>
</file>