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  <p:sldMasterId id="2147483652" r:id="rId6"/>
    <p:sldMasterId id="214748365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62" roundtripDataSignature="AMtx7miyS8e3tvPeQozrQ+cg2XqUccti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customschemas.google.com/relationships/presentationmetadata" Target="metadata"/><Relationship Id="rId61" Type="http://schemas.openxmlformats.org/officeDocument/2006/relationships/slide" Target="slides/slide53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6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6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8"/>
          <p:cNvSpPr txBox="1"/>
          <p:nvPr>
            <p:ph idx="1" type="body"/>
          </p:nvPr>
        </p:nvSpPr>
        <p:spPr>
          <a:xfrm>
            <a:off x="5334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80" name="Google Shape;80;p68"/>
          <p:cNvSpPr txBox="1"/>
          <p:nvPr>
            <p:ph idx="2" type="body"/>
          </p:nvPr>
        </p:nvSpPr>
        <p:spPr>
          <a:xfrm>
            <a:off x="46482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81" name="Google Shape;81;p68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8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6" name="Google Shape;86;p69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9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91" name="Google Shape;91;p70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0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58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8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0"/>
          <p:cNvSpPr txBox="1"/>
          <p:nvPr>
            <p:ph idx="1" type="body"/>
          </p:nvPr>
        </p:nvSpPr>
        <p:spPr>
          <a:xfrm>
            <a:off x="533400" y="1676400"/>
            <a:ext cx="8077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60"/>
          <p:cNvSpPr txBox="1"/>
          <p:nvPr>
            <p:ph idx="2" type="body"/>
          </p:nvPr>
        </p:nvSpPr>
        <p:spPr>
          <a:xfrm>
            <a:off x="533400" y="4038600"/>
            <a:ext cx="8077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60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0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2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2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3"/>
          <p:cNvSpPr txBox="1"/>
          <p:nvPr>
            <p:ph type="title"/>
          </p:nvPr>
        </p:nvSpPr>
        <p:spPr>
          <a:xfrm rot="5400000">
            <a:off x="4667250" y="2305050"/>
            <a:ext cx="58674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3"/>
          <p:cNvSpPr txBox="1"/>
          <p:nvPr>
            <p:ph idx="1" type="body"/>
          </p:nvPr>
        </p:nvSpPr>
        <p:spPr>
          <a:xfrm rot="5400000">
            <a:off x="552450" y="361950"/>
            <a:ext cx="58674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0" name="Google Shape;50;p63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3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4"/>
          <p:cNvSpPr txBox="1"/>
          <p:nvPr>
            <p:ph idx="1" type="body"/>
          </p:nvPr>
        </p:nvSpPr>
        <p:spPr>
          <a:xfrm rot="5400000">
            <a:off x="2286000" y="-76200"/>
            <a:ext cx="45720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64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4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6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1" name="Google Shape;61;p65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5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6" name="Google Shape;66;p6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7" name="Google Shape;67;p66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6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2" name="Google Shape;72;p6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73" name="Google Shape;73;p6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4" name="Google Shape;74;p6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75" name="Google Shape;75;p67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7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55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5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5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57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7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9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61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1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Background"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>
            <p:ph idx="4294967295" type="ctrTitle"/>
          </p:nvPr>
        </p:nvSpPr>
        <p:spPr>
          <a:xfrm>
            <a:off x="609600" y="1447800"/>
            <a:ext cx="80010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Systems: </a:t>
            </a:r>
            <a:br>
              <a:rPr b="1" i="0" lang="en-US" sz="4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Design, Implementation, and Management</a:t>
            </a:r>
            <a:br>
              <a:rPr b="1" i="0" lang="en-US" sz="4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Ninth Edition</a:t>
            </a:r>
            <a:endParaRPr/>
          </a:p>
        </p:txBody>
      </p:sp>
      <p:sp>
        <p:nvSpPr>
          <p:cNvPr id="99" name="Google Shape;99;p1"/>
          <p:cNvSpPr txBox="1"/>
          <p:nvPr>
            <p:ph idx="4294967295" type="subTitle"/>
          </p:nvPr>
        </p:nvSpPr>
        <p:spPr>
          <a:xfrm>
            <a:off x="682625" y="4524375"/>
            <a:ext cx="7927975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400"/>
              <a:buFont typeface="Arial"/>
              <a:buNone/>
            </a:pPr>
            <a:r>
              <a:rPr b="0" i="1" lang="en-US" sz="3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Chapter 6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222222"/>
              </a:buClr>
              <a:buSzPts val="3400"/>
              <a:buFont typeface="Arial"/>
              <a:buNone/>
            </a:pPr>
            <a:r>
              <a:rPr b="0" i="1" lang="en-US" sz="3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Normalization of Database Tables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bl06-02.bmp" id="166" name="Google Shape;1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33600"/>
            <a:ext cx="8077200" cy="1855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0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174" name="Google Shape;174;p11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5" name="Google Shape;175;p1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Normalization Process (cont’d.)</a:t>
            </a:r>
            <a:endParaRPr/>
          </a:p>
        </p:txBody>
      </p:sp>
      <p:sp>
        <p:nvSpPr>
          <p:cNvPr id="176" name="Google Shape;176;p1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Objective of normalization is to ensure that all tables are in at least 3NF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Higher forms are not likely to be encountered in business environment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Normalization works one relation at a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Progressively breaks table into new set of relations based on identified dependencies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bl06-03.bmp" id="181" name="Google Shape;1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752600"/>
            <a:ext cx="80581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2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183" name="Google Shape;183;p12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0" name="Google Shape;190;p1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Conversion to First Normal Form</a:t>
            </a:r>
            <a:endParaRPr/>
          </a:p>
        </p:txBody>
      </p:sp>
      <p:sp>
        <p:nvSpPr>
          <p:cNvPr id="191" name="Google Shape;191;p1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Repeating group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Group of multiple entries of same type can exist for any single key attribute occurrence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Relational table must not contain repeating groups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Normalizing table structure will reduce data redundancies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Normalization is three-step procedure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197" name="Google Shape;197;p14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8" name="Google Shape;198;p1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Conversion to First Normal Form (cont’d.)</a:t>
            </a:r>
            <a:endParaRPr/>
          </a:p>
        </p:txBody>
      </p:sp>
      <p:sp>
        <p:nvSpPr>
          <p:cNvPr id="199" name="Google Shape;199;p1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Step 1: Eliminate the Repeating Groups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Eliminate nulls: each repeating group attribute contains an appropriate data value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Step 2: Identify the Primary Key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Must uniquely identify attribute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New key must be composed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Step 3: Identify All Dependencies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Dependencies are depicted with a diagram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6-02.bmp" id="204" name="Google Shape;2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762000"/>
            <a:ext cx="8037512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5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206" name="Google Shape;206;p15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212" name="Google Shape;212;p16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3" name="Google Shape;213;p1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Conversion to First Normal Form (cont’d.)</a:t>
            </a:r>
            <a:endParaRPr/>
          </a:p>
        </p:txBody>
      </p:sp>
      <p:sp>
        <p:nvSpPr>
          <p:cNvPr id="214" name="Google Shape;214;p1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Dependency diagram</a:t>
            </a: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Depicts all dependencies found within given table structure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Helpful in getting bird’s-eye view of all relationships among table’s attributes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Makes it less likely that you will overlook an important dependency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6-03.bmp" id="219" name="Google Shape;2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066800"/>
            <a:ext cx="7891462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221" name="Google Shape;221;p17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227" name="Google Shape;227;p18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8" name="Google Shape;228;p1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Conversion to First Normal Form (cont’d.)</a:t>
            </a:r>
            <a:endParaRPr/>
          </a:p>
        </p:txBody>
      </p:sp>
      <p:sp>
        <p:nvSpPr>
          <p:cNvPr id="229" name="Google Shape;229;p18"/>
          <p:cNvSpPr txBox="1"/>
          <p:nvPr>
            <p:ph idx="1" type="body"/>
          </p:nvPr>
        </p:nvSpPr>
        <p:spPr>
          <a:xfrm>
            <a:off x="533400" y="1828800"/>
            <a:ext cx="8077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First normal form describes tabular format: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All key attributes are defined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 repeating groups in the table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All attributes are dependent on primary key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All relational tables satisfy 1NF requirements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Some tables contain partial dependencies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Dependencies are based on part of the primary key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Should be used with caution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6" name="Google Shape;236;p1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Conversion to Second Normal Form</a:t>
            </a:r>
            <a:endParaRPr/>
          </a:p>
        </p:txBody>
      </p:sp>
      <p:sp>
        <p:nvSpPr>
          <p:cNvPr id="237" name="Google Shape;237;p1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Step 1: Make New Tables to Eliminate Partial Dependencies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Write each key component on separate line, then write original (composite) key on last 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Each component will become key in new table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Step 2: Assign Corresponding Dependent Attributes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Determine attributes that are dependent on other attributes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At this point, most anomalies have been eliminated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" name="Google Shape;106;p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 this chapter, students will learn: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 normalization is and what role it plays in the database design process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About the normal forms 1NF, 2NF, 3NF, BCNF, </a:t>
            </a:r>
            <a:b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and 4NF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How normal forms can be transformed from lower normal forms to higher normal forms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That normalization and ER modeling are used concurrently to produce a good database design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That some situations require denormalization to generate information efficiently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6-04.bmp" id="242" name="Google Shape;2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533400"/>
            <a:ext cx="7924800" cy="55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0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250" name="Google Shape;250;p21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1" name="Google Shape;251;p2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Conversion to Second Normal Form (cont’d.)</a:t>
            </a:r>
            <a:endParaRPr/>
          </a:p>
        </p:txBody>
      </p:sp>
      <p:sp>
        <p:nvSpPr>
          <p:cNvPr id="252" name="Google Shape;252;p2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Table is in second normal form (2NF) when: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is in 1NF </a:t>
            </a:r>
            <a:r>
              <a:rPr b="0" i="1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includes no partial dependencies: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 attribute is dependent on only portion of primary key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258" name="Google Shape;258;p22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9" name="Google Shape;259;p2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Conversion to Third Normal Form</a:t>
            </a:r>
            <a:endParaRPr/>
          </a:p>
        </p:txBody>
      </p:sp>
      <p:sp>
        <p:nvSpPr>
          <p:cNvPr id="260" name="Google Shape;260;p22"/>
          <p:cNvSpPr txBox="1"/>
          <p:nvPr>
            <p:ph idx="1" type="body"/>
          </p:nvPr>
        </p:nvSpPr>
        <p:spPr>
          <a:xfrm>
            <a:off x="533400" y="1524000"/>
            <a:ext cx="8001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Step 1: Make New Tables to Eliminate Transitive Dependencies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For every transitive dependency, write its determinant as PK for new table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Determinant: any attribute whose value determines other values within a row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266" name="Google Shape;266;p23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7" name="Google Shape;267;p2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Conversion to Third Normal Form (cont’d.)</a:t>
            </a:r>
            <a:endParaRPr/>
          </a:p>
        </p:txBody>
      </p:sp>
      <p:sp>
        <p:nvSpPr>
          <p:cNvPr id="268" name="Google Shape;268;p2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Step 2: Reassign Corresponding Dependent Attributes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Identify attributes dependent on each determinant identified in Step 1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Identify dependency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Name table to reflect its contents and function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6-05.bmp" id="273" name="Google Shape;2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143000"/>
            <a:ext cx="7924800" cy="427513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4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281" name="Google Shape;281;p25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2" name="Google Shape;282;p2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Conversion to Third Normal Form (cont’d.)</a:t>
            </a:r>
            <a:endParaRPr/>
          </a:p>
        </p:txBody>
      </p:sp>
      <p:sp>
        <p:nvSpPr>
          <p:cNvPr id="283" name="Google Shape;283;p2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table is in third normal form (3NF) when both of the following are true: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is in 2NF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contains no transitive dependencies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289" name="Google Shape;289;p26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0" name="Google Shape;290;p2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Improving the Design</a:t>
            </a:r>
            <a:endParaRPr/>
          </a:p>
        </p:txBody>
      </p:sp>
      <p:sp>
        <p:nvSpPr>
          <p:cNvPr id="291" name="Google Shape;291;p2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Table structures should be cleaned up to eliminate initial partial and transitive dependencies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Normalization cannot, by itself, be relied on to make good designs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Valuable because it helps eliminate data redundancies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297" name="Google Shape;297;p27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8" name="Google Shape;298;p2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Improving the Design (cont’d.)</a:t>
            </a:r>
            <a:endParaRPr/>
          </a:p>
        </p:txBody>
      </p:sp>
      <p:sp>
        <p:nvSpPr>
          <p:cNvPr id="299" name="Google Shape;299;p2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Issues to address, in order, to produce a good normalized set of tables: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Evaluate PK Assignments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Evaluate Naming Conventions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Refine Attribute Atomicity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Identify New Attributes</a:t>
            </a:r>
            <a:endParaRPr b="0" i="0" sz="26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74295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600"/>
              <a:buChar char="–"/>
            </a:pPr>
            <a:r>
              <a:rPr lang="en-US"/>
              <a:t>Identify New Relationships</a:t>
            </a:r>
            <a:endParaRPr/>
          </a:p>
          <a:p>
            <a:pPr indent="-336550" lvl="1" marL="74295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600"/>
              <a:buChar char="–"/>
            </a:pPr>
            <a:r>
              <a:rPr lang="en-US"/>
              <a:t>Refine Primary Keys as Required for Data Granularity</a:t>
            </a:r>
            <a:endParaRPr/>
          </a:p>
          <a:p>
            <a:pPr indent="-336550" lvl="1" marL="74295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600"/>
              <a:buChar char="–"/>
            </a:pPr>
            <a:r>
              <a:rPr lang="en-US"/>
              <a:t>Maintain Historical Accuracy</a:t>
            </a:r>
            <a:endParaRPr/>
          </a:p>
          <a:p>
            <a:pPr indent="-336550" lvl="1" marL="74295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600"/>
              <a:buChar char="–"/>
            </a:pPr>
            <a:r>
              <a:rPr lang="en-US"/>
              <a:t>Evaluate Using Derived Attributes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6-06b.bmp" id="304" name="Google Shape;3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33400"/>
            <a:ext cx="7543800" cy="55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9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bl06-04.bmp" id="311" name="Google Shape;31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343400"/>
            <a:ext cx="7772400" cy="116363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0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313" name="Google Shape;313;p30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4" name="Google Shape;314;p3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Surrogate Key Considerations</a:t>
            </a:r>
            <a:endParaRPr/>
          </a:p>
        </p:txBody>
      </p:sp>
      <p:sp>
        <p:nvSpPr>
          <p:cNvPr id="315" name="Google Shape;315;p3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When primary key is considered to be unsuitable, designers use surrogate keys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 entries in Table 6.4 are inappropriate because they duplicate existing records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 violation of entity or referential integrity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4" name="Google Shape;114;p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Tables and Normalization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Process for evaluating and correcting table structures to minimize data redundancies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Reduces data anomalies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Series of stages called normal forms: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First normal form (1NF)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Second normal form (2NF)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Third normal form (3NF)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321" name="Google Shape;321;p31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2" name="Google Shape;322;p3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Higher-Level Normal Forms</a:t>
            </a:r>
            <a:endParaRPr/>
          </a:p>
        </p:txBody>
      </p:sp>
      <p:sp>
        <p:nvSpPr>
          <p:cNvPr id="323" name="Google Shape;323;p3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Tables in 3NF perform suitably in business transactional databases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Higher-order normal forms are useful on occasion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Two special cases of 3NF: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1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Boyce-Codd normal form </a:t>
            </a: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BCNF</a:t>
            </a: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Fourth normal form (4NF)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329" name="Google Shape;329;p32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0" name="Google Shape;330;p3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Boyce-Codd Normal Form (BCNF)</a:t>
            </a:r>
            <a:endParaRPr/>
          </a:p>
        </p:txBody>
      </p:sp>
      <p:sp>
        <p:nvSpPr>
          <p:cNvPr id="331" name="Google Shape;331;p3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Every determinant in table is a candidate key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Has same characteristics as primary key, but for some reason, not chosen to be primary key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When table contains only one candidate key, the 3NF and the BCNF are equivalent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BCNF can be violated only when table contains more than one candidate key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337" name="Google Shape;337;p33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8" name="Google Shape;338;p3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Boyce-Codd Normal Form (BCNF) (cont’d.)</a:t>
            </a:r>
            <a:endParaRPr/>
          </a:p>
        </p:txBody>
      </p:sp>
      <p:sp>
        <p:nvSpPr>
          <p:cNvPr id="339" name="Google Shape;339;p3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Most designers consider the BCNF as a special case of 3NF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Table is in 3NF when it is in 2NF and there are no transitive dependencies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Table can be in 3NF and fail to meet BCNF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 partial dependencies, nor does it contain transitive dependencies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nonkey attribute is the determinant of a key attribute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6-07.bmp" id="344" name="Google Shape;34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43000"/>
            <a:ext cx="6400800" cy="44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346" name="Google Shape;346;p34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6-08.bmp" id="351" name="Google Shape;35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609600"/>
            <a:ext cx="7086600" cy="54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5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353" name="Google Shape;353;p35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bl06-05.bmp" id="358" name="Google Shape;35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286000"/>
            <a:ext cx="8077200" cy="1846262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BCNF Example</a:t>
            </a:r>
            <a:endParaRPr/>
          </a:p>
        </p:txBody>
      </p:sp>
      <p:sp>
        <p:nvSpPr>
          <p:cNvPr id="360" name="Google Shape;360;p36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361" name="Google Shape;361;p36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BCNF Example (Continued)</a:t>
            </a: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368" name="Google Shape;368;p37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69" name="Google Shape;36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9837" y="1582737"/>
            <a:ext cx="6664325" cy="4611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375" name="Google Shape;375;p38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6" name="Google Shape;376;p3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Fourth Normal Form (4NF)</a:t>
            </a:r>
            <a:endParaRPr/>
          </a:p>
        </p:txBody>
      </p:sp>
      <p:sp>
        <p:nvSpPr>
          <p:cNvPr id="377" name="Google Shape;377;p3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Table is in fourth normal form (4NF) when both of the following are true: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is in 3NF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 multiple sets of multivalued dependencies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4NF is largely academic if tables conform to following two rules: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All attributes dependent on primary key, independent of each other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 row contains two or more multivalued facts about an entity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6-10.bmp" id="382" name="Google Shape;38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00200"/>
            <a:ext cx="7696200" cy="317976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9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384" name="Google Shape;384;p39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6-11.bmp" id="389" name="Google Shape;3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533400"/>
            <a:ext cx="6248400" cy="5500687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0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391" name="Google Shape;391;p40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Tables and Normalization (cont’d.)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Normalization (continued)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2NF is better than 1NF; 3NF is better than 2NF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For most business database design purposes, 3NF is as high as needed in normalization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Highest level of normalization is not always most desirable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Denormalization</a:t>
            </a: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produces a lower normal form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Increased performance but greater data redundancy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397" name="Google Shape;397;p41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8" name="Google Shape;398;p4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Normalization and Database Design</a:t>
            </a:r>
            <a:endParaRPr/>
          </a:p>
        </p:txBody>
      </p:sp>
      <p:sp>
        <p:nvSpPr>
          <p:cNvPr id="399" name="Google Shape;399;p4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Normalization should be part of the design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Make sure that proposed entities meet required normal form before table structures are created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Many real-world databases have been improperly designed or burdened with anomalies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You may be asked to redesign and modify existing databases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405" name="Google Shape;405;p42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6" name="Google Shape;406;p4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Normalization and Database Design (cont’d.)</a:t>
            </a:r>
            <a:endParaRPr/>
          </a:p>
        </p:txBody>
      </p:sp>
      <p:sp>
        <p:nvSpPr>
          <p:cNvPr id="407" name="Google Shape;407;p42"/>
          <p:cNvSpPr txBox="1"/>
          <p:nvPr>
            <p:ph idx="1" type="body"/>
          </p:nvPr>
        </p:nvSpPr>
        <p:spPr>
          <a:xfrm>
            <a:off x="533400" y="16764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ER diagram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Identify relevant entities, their attributes, and their relationships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Identify additional entities and attributes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Normalization procedures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Focus on characteristics of specific entities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Micro view of entities within ER diagram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Difficult to separate normalization process from ER modeling process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6-12.bmp" id="412" name="Google Shape;41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371600"/>
            <a:ext cx="6477000" cy="3738562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3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414" name="Google Shape;414;p43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6-13.bmp" id="419" name="Google Shape;41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43000"/>
            <a:ext cx="7712075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4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421" name="Google Shape;421;p44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6-14.bmp" id="426" name="Google Shape;42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447800"/>
            <a:ext cx="7685087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5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428" name="Google Shape;428;p45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6-15.bmp" id="433" name="Google Shape;43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95400"/>
            <a:ext cx="7483475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6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435" name="Google Shape;435;p46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6-16.bmp" id="440" name="Google Shape;44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3225" y="304800"/>
            <a:ext cx="5797550" cy="6005512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7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442" name="Google Shape;442;p47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8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448" name="Google Shape;448;p48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9" name="Google Shape;449;p4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Denormalization</a:t>
            </a:r>
            <a:endParaRPr/>
          </a:p>
        </p:txBody>
      </p:sp>
      <p:sp>
        <p:nvSpPr>
          <p:cNvPr id="450" name="Google Shape;450;p4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Creation of normalized relations is important database design goal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Processing requirements should also be a goal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If tables are decomposed to conform to normalization requirements: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Number of database tables expands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9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456" name="Google Shape;456;p49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7" name="Google Shape;457;p4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Denormalization (cont’d.)</a:t>
            </a:r>
            <a:endParaRPr/>
          </a:p>
        </p:txBody>
      </p:sp>
      <p:sp>
        <p:nvSpPr>
          <p:cNvPr id="458" name="Google Shape;458;p4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Joining the larger number of tables reduces system speed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Conflicts are often resolved through compromises that may include denormalization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Defects of unnormalized tables: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 updates are less efficient because tables are larger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Indexing is more cumbersome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 simple strategies for creating virtual tables known as views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0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8</a:t>
            </a:r>
            <a:r>
              <a:rPr b="0" baseline="3000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/>
          </a:p>
        </p:txBody>
      </p:sp>
      <p:sp>
        <p:nvSpPr>
          <p:cNvPr id="464" name="Google Shape;464;p50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5" name="Google Shape;465;p5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Data-Modeling Checklist</a:t>
            </a:r>
            <a:endParaRPr/>
          </a:p>
        </p:txBody>
      </p:sp>
      <p:sp>
        <p:nvSpPr>
          <p:cNvPr id="466" name="Google Shape;466;p5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 modeling translates specific real-world environment into data model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Represents real-world data, users, processes, interactions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Data-modeling checklist helps ensure that data-modeling tasks are successfully performed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Based on concepts and tools learned in Part II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" name="Google Shape;130;p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Need for Normalization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Example: company that manages building projects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Charges its clients by billing hours spent on each contract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Hourly billing rate is dependent on employee’s position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Periodically, report is generated that contains information such as displayed in Table 6.1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bl06-07.bmp" id="471" name="Google Shape;47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550" y="152400"/>
            <a:ext cx="5175250" cy="6142037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1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8</a:t>
            </a:r>
            <a:r>
              <a:rPr b="0" baseline="3000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/>
          </a:p>
        </p:txBody>
      </p:sp>
      <p:sp>
        <p:nvSpPr>
          <p:cNvPr id="473" name="Google Shape;473;p51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2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479" name="Google Shape;479;p52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0" name="Google Shape;480;p5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81" name="Google Shape;481;p5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Normalization minimizes data redundancies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First three normal forms (1NF, 2NF, and 3NF) are most commonly encountered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Table is in 1NF when: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All key attributes are defined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All remaining attributes are dependent on primary key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3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487" name="Google Shape;487;p53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8" name="Google Shape;488;p5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(cont’d.)</a:t>
            </a:r>
            <a:endParaRPr/>
          </a:p>
        </p:txBody>
      </p:sp>
      <p:sp>
        <p:nvSpPr>
          <p:cNvPr id="489" name="Google Shape;489;p5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Table is in 2NF when it is in 1NF and contains no partial dependencies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Table is in 3NF when it is in 2NF and contains no transitive dependencies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Table that is not in 3NF may be split into new tables until all of the tables meet 3NF requirements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Normalization is important part—but only part—of the design process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495" name="Google Shape;495;p54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6" name="Google Shape;496;p5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(cont’d.)</a:t>
            </a:r>
            <a:endParaRPr/>
          </a:p>
        </p:txBody>
      </p:sp>
      <p:sp>
        <p:nvSpPr>
          <p:cNvPr id="497" name="Google Shape;497;p5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Table in 3NF may contain multivalued dependencies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Numerous null values or redundant data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Convert 3NF table to 4NF by: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Splitting table to remove multivalued dependencies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Tables are sometimes denormalized to yield less I/O, which increases processing speed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6-01.bmp"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762000"/>
            <a:ext cx="8066087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138" name="Google Shape;138;p6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bl06-01.bmp"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685800"/>
            <a:ext cx="8220075" cy="509111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7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151" name="Google Shape;151;p8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2" name="Google Shape;152;p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Need for Normalization (cont’d.)</a:t>
            </a:r>
            <a:endParaRPr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Structure of data set in Figure 6.1 does not handle data very well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Table structure appears to work; report is generated with ease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Report may yield different results depending on what data anomaly has occurred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Relational database environment is suited to help designer avoid data integrity problems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Systems, 9th Edition</a:t>
            </a:r>
            <a:endParaRPr/>
          </a:p>
        </p:txBody>
      </p:sp>
      <p:sp>
        <p:nvSpPr>
          <p:cNvPr id="159" name="Google Shape;159;p9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0" name="Google Shape;160;p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Normalization Process</a:t>
            </a:r>
            <a:endParaRPr/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Each table represents a single subject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 data item will be unnecessarily stored in more than one table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All nonprime attributes in a table are dependent on the primary key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Each table is void of insertion, update, deletion anomalies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2009-11-01T20:10:36Z</dcterms:created>
  <dc:creator/>
</cp:coreProperties>
</file>