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4" roundtripDataSignature="AMtx7mglwdfZM4QdlzIjzwCocI7A6Bi5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7" name="Google Shape;2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3" name="Google Shape;38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 name="Google Shape;1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4" name="Shape 14"/>
        <p:cNvGrpSpPr/>
        <p:nvPr/>
      </p:nvGrpSpPr>
      <p:grpSpPr>
        <a:xfrm>
          <a:off x="0" y="0"/>
          <a:ext cx="0" cy="0"/>
          <a:chOff x="0" y="0"/>
          <a:chExt cx="0" cy="0"/>
        </a:xfrm>
      </p:grpSpPr>
      <p:sp>
        <p:nvSpPr>
          <p:cNvPr id="15" name="Google Shape;15;p60"/>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60"/>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61"/>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61"/>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6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6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rgbClr val="222222"/>
              </a:buClr>
              <a:buSzPts val="2800"/>
              <a:buFont typeface="Arial"/>
              <a:buNone/>
              <a:defRPr/>
            </a:lvl1pPr>
            <a:lvl2pPr lvl="1" algn="ctr">
              <a:spcBef>
                <a:spcPts val="520"/>
              </a:spcBef>
              <a:spcAft>
                <a:spcPts val="0"/>
              </a:spcAft>
              <a:buClr>
                <a:srgbClr val="222222"/>
              </a:buClr>
              <a:buSzPts val="2600"/>
              <a:buFont typeface="Arial"/>
              <a:buNone/>
              <a:defRPr/>
            </a:lvl2pPr>
            <a:lvl3pPr lvl="2" algn="ctr">
              <a:spcBef>
                <a:spcPts val="480"/>
              </a:spcBef>
              <a:spcAft>
                <a:spcPts val="0"/>
              </a:spcAft>
              <a:buClr>
                <a:srgbClr val="222222"/>
              </a:buClr>
              <a:buSzPts val="2400"/>
              <a:buFont typeface="Arial"/>
              <a:buNone/>
              <a:defRPr/>
            </a:lvl3pPr>
            <a:lvl4pPr lvl="3" algn="ctr">
              <a:spcBef>
                <a:spcPts val="480"/>
              </a:spcBef>
              <a:spcAft>
                <a:spcPts val="0"/>
              </a:spcAft>
              <a:buClr>
                <a:srgbClr val="222222"/>
              </a:buClr>
              <a:buSzPts val="2400"/>
              <a:buFont typeface="Arial"/>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5" name="Google Shape;25;p62"/>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62"/>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6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222222"/>
              </a:buClr>
              <a:buSzPts val="2000"/>
              <a:buFont typeface="Arial"/>
              <a:buNone/>
              <a:defRPr sz="2000"/>
            </a:lvl1pPr>
            <a:lvl2pPr indent="-228600" lvl="1" marL="914400" algn="l">
              <a:spcBef>
                <a:spcPts val="360"/>
              </a:spcBef>
              <a:spcAft>
                <a:spcPts val="0"/>
              </a:spcAft>
              <a:buClr>
                <a:srgbClr val="222222"/>
              </a:buClr>
              <a:buSzPts val="1800"/>
              <a:buFont typeface="Arial"/>
              <a:buNone/>
              <a:defRPr sz="1800"/>
            </a:lvl2pPr>
            <a:lvl3pPr indent="-228600" lvl="2" marL="1371600" algn="l">
              <a:spcBef>
                <a:spcPts val="320"/>
              </a:spcBef>
              <a:spcAft>
                <a:spcPts val="0"/>
              </a:spcAft>
              <a:buClr>
                <a:srgbClr val="222222"/>
              </a:buClr>
              <a:buSzPts val="1600"/>
              <a:buFont typeface="Arial"/>
              <a:buNone/>
              <a:defRPr sz="1600"/>
            </a:lvl3pPr>
            <a:lvl4pPr indent="-228600" lvl="3" marL="1828800" algn="l">
              <a:spcBef>
                <a:spcPts val="280"/>
              </a:spcBef>
              <a:spcAft>
                <a:spcPts val="0"/>
              </a:spcAft>
              <a:buClr>
                <a:srgbClr val="222222"/>
              </a:buClr>
              <a:buSzPts val="1400"/>
              <a:buFont typeface="Arial"/>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63"/>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63"/>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64"/>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5" name="Google Shape;35;p64"/>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64"/>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64"/>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1" name="Google Shape;41;p6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2" name="Google Shape;42;p6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6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65"/>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5"/>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66"/>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6"/>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1" name="Google Shape;11;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59"/>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59"/>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22222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pic>
        <p:nvPicPr>
          <p:cNvPr descr="slideBackground" id="55" name="Google Shape;55;p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6" name="Google Shape;56;p1"/>
          <p:cNvSpPr txBox="1"/>
          <p:nvPr>
            <p:ph idx="4294967295"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222222"/>
                </a:solidFill>
                <a:latin typeface="Arial"/>
                <a:ea typeface="Arial"/>
                <a:cs typeface="Arial"/>
                <a:sym typeface="Arial"/>
              </a:rPr>
              <a:t>Database Systems: </a:t>
            </a:r>
            <a:br>
              <a:rPr b="1" i="0" lang="en-US" sz="4000" u="none" cap="none" strike="noStrike">
                <a:solidFill>
                  <a:srgbClr val="222222"/>
                </a:solidFill>
                <a:latin typeface="Arial"/>
                <a:ea typeface="Arial"/>
                <a:cs typeface="Arial"/>
                <a:sym typeface="Arial"/>
              </a:rPr>
            </a:br>
            <a:r>
              <a:rPr b="1" i="0" lang="en-US" sz="4000" u="none" cap="none" strike="noStrike">
                <a:solidFill>
                  <a:srgbClr val="222222"/>
                </a:solidFill>
                <a:latin typeface="Arial"/>
                <a:ea typeface="Arial"/>
                <a:cs typeface="Arial"/>
                <a:sym typeface="Arial"/>
              </a:rPr>
              <a:t>Design, Implementation, and Management</a:t>
            </a:r>
            <a:endParaRPr b="1" i="0" sz="2800" u="none" cap="none" strike="noStrike">
              <a:solidFill>
                <a:srgbClr val="222222"/>
              </a:solidFill>
              <a:latin typeface="Arial"/>
              <a:ea typeface="Arial"/>
              <a:cs typeface="Arial"/>
              <a:sym typeface="Arial"/>
            </a:endParaRPr>
          </a:p>
        </p:txBody>
      </p:sp>
      <p:sp>
        <p:nvSpPr>
          <p:cNvPr id="57" name="Google Shape;57;p1"/>
          <p:cNvSpPr txBox="1"/>
          <p:nvPr>
            <p:ph idx="4294967295" type="subTitle"/>
          </p:nvPr>
        </p:nvSpPr>
        <p:spPr>
          <a:xfrm>
            <a:off x="682625" y="4524375"/>
            <a:ext cx="7927975" cy="146208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Chapter 1</a:t>
            </a:r>
            <a:endParaRPr/>
          </a:p>
          <a:p>
            <a:pPr indent="0" lvl="0" marL="0" marR="0" rtl="0" algn="ctr">
              <a:lnSpc>
                <a:spcPct val="90000"/>
              </a:lnSpc>
              <a:spcBef>
                <a:spcPts val="68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Database Systems</a:t>
            </a:r>
            <a:endParaRPr/>
          </a:p>
        </p:txBody>
      </p:sp>
      <p:sp>
        <p:nvSpPr>
          <p:cNvPr id="58" name="Google Shape;58;p1"/>
          <p:cNvSpPr txBox="1"/>
          <p:nvPr/>
        </p:nvSpPr>
        <p:spPr>
          <a:xfrm>
            <a:off x="7326313" y="6045200"/>
            <a:ext cx="1817687" cy="254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050" u="none" cap="none" strike="noStrike">
                <a:solidFill>
                  <a:schemeClr val="dk1"/>
                </a:solidFill>
                <a:latin typeface="Arial"/>
                <a:ea typeface="Arial"/>
                <a:cs typeface="Arial"/>
                <a:sym typeface="Arial"/>
              </a:rPr>
              <a:t>Last Revision: 23.09.2022</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Role and Advantages of the DBMS</a:t>
            </a:r>
            <a:endParaRPr/>
          </a:p>
        </p:txBody>
      </p:sp>
      <p:sp>
        <p:nvSpPr>
          <p:cNvPr id="114" name="Google Shape;114;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DBMS is the intermediary between the user and the database</a:t>
            </a:r>
            <a:endParaRPr/>
          </a:p>
          <a:p>
            <a:pPr indent="-285750" lvl="1" marL="742950" rtl="0" algn="l">
              <a:spcBef>
                <a:spcPts val="520"/>
              </a:spcBef>
              <a:spcAft>
                <a:spcPts val="0"/>
              </a:spcAft>
              <a:buClr>
                <a:srgbClr val="222222"/>
              </a:buClr>
              <a:buSzPts val="2600"/>
              <a:buFont typeface="Arial"/>
              <a:buChar char="–"/>
            </a:pPr>
            <a:r>
              <a:rPr lang="en-US"/>
              <a:t>Database structure stored as file collection</a:t>
            </a:r>
            <a:endParaRPr/>
          </a:p>
          <a:p>
            <a:pPr indent="-285750" lvl="1" marL="742950" rtl="0" algn="l">
              <a:spcBef>
                <a:spcPts val="520"/>
              </a:spcBef>
              <a:spcAft>
                <a:spcPts val="0"/>
              </a:spcAft>
              <a:buClr>
                <a:srgbClr val="222222"/>
              </a:buClr>
              <a:buSzPts val="2600"/>
              <a:buFont typeface="Arial"/>
              <a:buChar char="–"/>
            </a:pPr>
            <a:r>
              <a:rPr lang="en-US"/>
              <a:t>Can only access files through the DBMS</a:t>
            </a:r>
            <a:endParaRPr/>
          </a:p>
          <a:p>
            <a:pPr indent="-342900" lvl="0" marL="342900" rtl="0" algn="l">
              <a:spcBef>
                <a:spcPts val="560"/>
              </a:spcBef>
              <a:spcAft>
                <a:spcPts val="0"/>
              </a:spcAft>
              <a:buClr>
                <a:srgbClr val="222222"/>
              </a:buClr>
              <a:buSzPts val="2800"/>
              <a:buFont typeface="Arial"/>
              <a:buChar char="•"/>
            </a:pPr>
            <a:r>
              <a:rPr lang="en-US"/>
              <a:t>DBMS enables data to be shared </a:t>
            </a:r>
            <a:endParaRPr/>
          </a:p>
          <a:p>
            <a:pPr indent="-342900" lvl="0" marL="342900" rtl="0" algn="l">
              <a:spcBef>
                <a:spcPts val="560"/>
              </a:spcBef>
              <a:spcAft>
                <a:spcPts val="0"/>
              </a:spcAft>
              <a:buClr>
                <a:srgbClr val="222222"/>
              </a:buClr>
              <a:buSzPts val="2800"/>
              <a:buFont typeface="Arial"/>
              <a:buChar char="•"/>
            </a:pPr>
            <a:r>
              <a:rPr lang="en-US"/>
              <a:t>DBMS integrates many users’ views of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C:\Documents and Settings\Paul Nagin\My Documents\CHIMBORAZO 09-13-2009\Books\694 Rob DB Systems 9e - Nancy -Marc Cartright\Figures\C7046_01\C7046_01\Fig01-02.bmp" id="119" name="Google Shape;119;p11"/>
          <p:cNvPicPr preferRelativeResize="0"/>
          <p:nvPr/>
        </p:nvPicPr>
        <p:blipFill rotWithShape="1">
          <a:blip r:embed="rId3">
            <a:alphaModFix/>
          </a:blip>
          <a:srcRect b="0" l="0" r="0" t="0"/>
          <a:stretch/>
        </p:blipFill>
        <p:spPr>
          <a:xfrm>
            <a:off x="0" y="1149350"/>
            <a:ext cx="9144001" cy="493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Role and Advantages of the DBMS (cont’d.)</a:t>
            </a:r>
            <a:endParaRPr/>
          </a:p>
        </p:txBody>
      </p:sp>
      <p:sp>
        <p:nvSpPr>
          <p:cNvPr id="125" name="Google Shape;125;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Advantages of a DBMS:</a:t>
            </a:r>
            <a:endParaRPr/>
          </a:p>
          <a:p>
            <a:pPr indent="-285750" lvl="1" marL="742950" rtl="0" algn="l">
              <a:spcBef>
                <a:spcPts val="520"/>
              </a:spcBef>
              <a:spcAft>
                <a:spcPts val="0"/>
              </a:spcAft>
              <a:buClr>
                <a:srgbClr val="222222"/>
              </a:buClr>
              <a:buSzPts val="2600"/>
              <a:buFont typeface="Arial"/>
              <a:buChar char="–"/>
            </a:pPr>
            <a:r>
              <a:rPr lang="en-US"/>
              <a:t>Improved data sharing</a:t>
            </a:r>
            <a:endParaRPr/>
          </a:p>
          <a:p>
            <a:pPr indent="-285750" lvl="1" marL="742950" rtl="0" algn="l">
              <a:spcBef>
                <a:spcPts val="520"/>
              </a:spcBef>
              <a:spcAft>
                <a:spcPts val="0"/>
              </a:spcAft>
              <a:buClr>
                <a:srgbClr val="222222"/>
              </a:buClr>
              <a:buSzPts val="2600"/>
              <a:buFont typeface="Arial"/>
              <a:buChar char="–"/>
            </a:pPr>
            <a:r>
              <a:rPr lang="en-US"/>
              <a:t>Improved data security</a:t>
            </a:r>
            <a:endParaRPr/>
          </a:p>
          <a:p>
            <a:pPr indent="-285750" lvl="1" marL="742950" rtl="0" algn="l">
              <a:spcBef>
                <a:spcPts val="520"/>
              </a:spcBef>
              <a:spcAft>
                <a:spcPts val="0"/>
              </a:spcAft>
              <a:buClr>
                <a:srgbClr val="222222"/>
              </a:buClr>
              <a:buSzPts val="2600"/>
              <a:buFont typeface="Arial"/>
              <a:buChar char="–"/>
            </a:pPr>
            <a:r>
              <a:rPr lang="en-US"/>
              <a:t>Better data integration</a:t>
            </a:r>
            <a:endParaRPr/>
          </a:p>
          <a:p>
            <a:pPr indent="-285750" lvl="1" marL="742950" rtl="0" algn="l">
              <a:spcBef>
                <a:spcPts val="520"/>
              </a:spcBef>
              <a:spcAft>
                <a:spcPts val="0"/>
              </a:spcAft>
              <a:buClr>
                <a:srgbClr val="222222"/>
              </a:buClr>
              <a:buSzPts val="2600"/>
              <a:buFont typeface="Arial"/>
              <a:buChar char="–"/>
            </a:pPr>
            <a:r>
              <a:rPr lang="en-US"/>
              <a:t>Minimized </a:t>
            </a:r>
            <a:r>
              <a:rPr b="1" lang="en-US"/>
              <a:t>data inconsistency </a:t>
            </a:r>
            <a:endParaRPr/>
          </a:p>
          <a:p>
            <a:pPr indent="-285750" lvl="1" marL="742950" rtl="0" algn="l">
              <a:spcBef>
                <a:spcPts val="520"/>
              </a:spcBef>
              <a:spcAft>
                <a:spcPts val="0"/>
              </a:spcAft>
              <a:buClr>
                <a:srgbClr val="222222"/>
              </a:buClr>
              <a:buSzPts val="2600"/>
              <a:buFont typeface="Arial"/>
              <a:buChar char="–"/>
            </a:pPr>
            <a:r>
              <a:rPr lang="en-US"/>
              <a:t>Improved data access</a:t>
            </a:r>
            <a:endParaRPr/>
          </a:p>
          <a:p>
            <a:pPr indent="-285750" lvl="1" marL="742950" rtl="0" algn="l">
              <a:spcBef>
                <a:spcPts val="520"/>
              </a:spcBef>
              <a:spcAft>
                <a:spcPts val="0"/>
              </a:spcAft>
              <a:buClr>
                <a:srgbClr val="222222"/>
              </a:buClr>
              <a:buSzPts val="2600"/>
              <a:buFont typeface="Arial"/>
              <a:buChar char="–"/>
            </a:pPr>
            <a:r>
              <a:rPr lang="en-US"/>
              <a:t>Improved decision making</a:t>
            </a:r>
            <a:endParaRPr/>
          </a:p>
          <a:p>
            <a:pPr indent="-285750" lvl="1" marL="742950" rtl="0" algn="l">
              <a:spcBef>
                <a:spcPts val="520"/>
              </a:spcBef>
              <a:spcAft>
                <a:spcPts val="0"/>
              </a:spcAft>
              <a:buClr>
                <a:srgbClr val="222222"/>
              </a:buClr>
              <a:buSzPts val="2600"/>
              <a:buFont typeface="Arial"/>
              <a:buChar char="–"/>
            </a:pPr>
            <a:r>
              <a:rPr lang="en-US"/>
              <a:t>Increased end-user productivity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Types of Databases</a:t>
            </a:r>
            <a:endParaRPr/>
          </a:p>
        </p:txBody>
      </p:sp>
      <p:sp>
        <p:nvSpPr>
          <p:cNvPr id="131" name="Google Shape;131;p13"/>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Databases</a:t>
            </a:r>
            <a:r>
              <a:rPr lang="en-US"/>
              <a:t> can be classified according to:</a:t>
            </a:r>
            <a:endParaRPr/>
          </a:p>
          <a:p>
            <a:pPr indent="-285750" lvl="1" marL="742950" rtl="0" algn="l">
              <a:spcBef>
                <a:spcPts val="520"/>
              </a:spcBef>
              <a:spcAft>
                <a:spcPts val="0"/>
              </a:spcAft>
              <a:buClr>
                <a:srgbClr val="222222"/>
              </a:buClr>
              <a:buSzPts val="2600"/>
              <a:buFont typeface="Arial"/>
              <a:buChar char="–"/>
            </a:pPr>
            <a:r>
              <a:rPr lang="en-US"/>
              <a:t>Number of users</a:t>
            </a:r>
            <a:endParaRPr/>
          </a:p>
          <a:p>
            <a:pPr indent="-285750" lvl="1" marL="742950" rtl="0" algn="l">
              <a:spcBef>
                <a:spcPts val="520"/>
              </a:spcBef>
              <a:spcAft>
                <a:spcPts val="0"/>
              </a:spcAft>
              <a:buClr>
                <a:srgbClr val="222222"/>
              </a:buClr>
              <a:buSzPts val="2600"/>
              <a:buFont typeface="Arial"/>
              <a:buChar char="–"/>
            </a:pPr>
            <a:r>
              <a:rPr lang="en-US"/>
              <a:t>Database location(s)</a:t>
            </a:r>
            <a:endParaRPr/>
          </a:p>
          <a:p>
            <a:pPr indent="-285750" lvl="1" marL="742950" rtl="0" algn="l">
              <a:spcBef>
                <a:spcPts val="520"/>
              </a:spcBef>
              <a:spcAft>
                <a:spcPts val="0"/>
              </a:spcAft>
              <a:buClr>
                <a:srgbClr val="222222"/>
              </a:buClr>
              <a:buSzPts val="2600"/>
              <a:buFont typeface="Arial"/>
              <a:buChar char="–"/>
            </a:pPr>
            <a:r>
              <a:rPr lang="en-US"/>
              <a:t>Expected type and extent of use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Types of Database: Number of Users</a:t>
            </a:r>
            <a:endParaRPr/>
          </a:p>
        </p:txBody>
      </p:sp>
      <p:sp>
        <p:nvSpPr>
          <p:cNvPr id="137" name="Google Shape;137;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Single-user database </a:t>
            </a:r>
            <a:r>
              <a:rPr lang="en-US"/>
              <a:t>supports only one user at a time</a:t>
            </a:r>
            <a:endParaRPr/>
          </a:p>
          <a:p>
            <a:pPr indent="-285750" lvl="1" marL="742950" rtl="0" algn="l">
              <a:spcBef>
                <a:spcPts val="520"/>
              </a:spcBef>
              <a:spcAft>
                <a:spcPts val="0"/>
              </a:spcAft>
              <a:buClr>
                <a:srgbClr val="222222"/>
              </a:buClr>
              <a:buSzPts val="2600"/>
              <a:buFont typeface="Arial"/>
              <a:buChar char="–"/>
            </a:pPr>
            <a:r>
              <a:rPr lang="en-US"/>
              <a:t>Desktop database: single-user; runs on PC</a:t>
            </a:r>
            <a:endParaRPr/>
          </a:p>
          <a:p>
            <a:pPr indent="-342900" lvl="0" marL="342900" rtl="0" algn="l">
              <a:spcBef>
                <a:spcPts val="560"/>
              </a:spcBef>
              <a:spcAft>
                <a:spcPts val="0"/>
              </a:spcAft>
              <a:buClr>
                <a:srgbClr val="222222"/>
              </a:buClr>
              <a:buSzPts val="2800"/>
              <a:buFont typeface="Arial"/>
              <a:buChar char="•"/>
            </a:pPr>
            <a:r>
              <a:rPr b="1" lang="en-US"/>
              <a:t>Multiuser database </a:t>
            </a:r>
            <a:r>
              <a:rPr lang="en-US"/>
              <a:t>supports multiple users at the same time</a:t>
            </a:r>
            <a:endParaRPr/>
          </a:p>
          <a:p>
            <a:pPr indent="-285750" lvl="1" marL="742950" rtl="0" algn="l">
              <a:spcBef>
                <a:spcPts val="520"/>
              </a:spcBef>
              <a:spcAft>
                <a:spcPts val="0"/>
              </a:spcAft>
              <a:buClr>
                <a:srgbClr val="222222"/>
              </a:buClr>
              <a:buSzPts val="2600"/>
              <a:buFont typeface="Arial"/>
              <a:buChar char="–"/>
            </a:pPr>
            <a:r>
              <a:rPr b="1" lang="en-US"/>
              <a:t>Workgroup</a:t>
            </a:r>
            <a:r>
              <a:rPr lang="en-US"/>
              <a:t> and </a:t>
            </a:r>
            <a:r>
              <a:rPr b="1" lang="en-US"/>
              <a:t>enterprise</a:t>
            </a:r>
            <a:r>
              <a:rPr lang="en-US"/>
              <a:t> databases</a:t>
            </a:r>
            <a:endParaRPr/>
          </a:p>
          <a:p>
            <a:pPr indent="0" lvl="0" marL="0" rtl="0" algn="l">
              <a:spcBef>
                <a:spcPts val="560"/>
              </a:spcBef>
              <a:spcAft>
                <a:spcPts val="0"/>
              </a:spcAft>
              <a:buClr>
                <a:srgbClr val="222222"/>
              </a:buClr>
              <a:buSzPts val="28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533400" y="3810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Types of Databases: Database Locations</a:t>
            </a:r>
            <a:endParaRPr/>
          </a:p>
        </p:txBody>
      </p:sp>
      <p:sp>
        <p:nvSpPr>
          <p:cNvPr id="143" name="Google Shape;143;p1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Centralized database</a:t>
            </a:r>
            <a:r>
              <a:rPr lang="en-US"/>
              <a:t>: data located at a single site</a:t>
            </a:r>
            <a:endParaRPr/>
          </a:p>
          <a:p>
            <a:pPr indent="-342900" lvl="0" marL="342900" rtl="0" algn="l">
              <a:spcBef>
                <a:spcPts val="560"/>
              </a:spcBef>
              <a:spcAft>
                <a:spcPts val="0"/>
              </a:spcAft>
              <a:buClr>
                <a:srgbClr val="222222"/>
              </a:buClr>
              <a:buSzPts val="2800"/>
              <a:buFont typeface="Arial"/>
              <a:buChar char="•"/>
            </a:pPr>
            <a:r>
              <a:rPr b="1" lang="en-US"/>
              <a:t>Distributed database</a:t>
            </a:r>
            <a:r>
              <a:rPr lang="en-US"/>
              <a:t>: data distributed across several different sites </a:t>
            </a:r>
            <a:endParaRPr/>
          </a:p>
          <a:p>
            <a:pPr indent="-342900" lvl="0" marL="342900" rtl="0" algn="l">
              <a:spcBef>
                <a:spcPts val="560"/>
              </a:spcBef>
              <a:spcAft>
                <a:spcPts val="0"/>
              </a:spcAft>
              <a:buClr>
                <a:srgbClr val="FF0000"/>
              </a:buClr>
              <a:buSzPts val="2800"/>
              <a:buFont typeface="Arial"/>
              <a:buChar char="•"/>
            </a:pPr>
            <a:r>
              <a:rPr lang="en-US">
                <a:solidFill>
                  <a:srgbClr val="FF0000"/>
                </a:solidFill>
              </a:rPr>
              <a:t>Cloud database: created and maintained using cloud data services, such as Microsoft Azure or Amazon AWS.</a:t>
            </a:r>
            <a:endParaRPr/>
          </a:p>
          <a:p>
            <a:pPr indent="-165100" lvl="0" marL="342900" rtl="0" algn="l">
              <a:spcBef>
                <a:spcPts val="560"/>
              </a:spcBef>
              <a:spcAft>
                <a:spcPts val="0"/>
              </a:spcAft>
              <a:buClr>
                <a:srgbClr val="222222"/>
              </a:buClr>
              <a:buSzPts val="28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533400" y="3810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Types of Databases: Expected type and extent of use</a:t>
            </a:r>
            <a:endParaRPr>
              <a:solidFill>
                <a:srgbClr val="FF0000"/>
              </a:solidFill>
            </a:endParaRPr>
          </a:p>
        </p:txBody>
      </p:sp>
      <p:sp>
        <p:nvSpPr>
          <p:cNvPr id="149" name="Google Shape;149;p16"/>
          <p:cNvSpPr txBox="1"/>
          <p:nvPr>
            <p:ph idx="1" type="body"/>
          </p:nvPr>
        </p:nvSpPr>
        <p:spPr>
          <a:xfrm>
            <a:off x="0" y="1676400"/>
            <a:ext cx="91440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Operational database</a:t>
            </a:r>
            <a:r>
              <a:rPr lang="en-US"/>
              <a:t>: supports a company’s day-to-day operations</a:t>
            </a:r>
            <a:endParaRPr/>
          </a:p>
          <a:p>
            <a:pPr indent="-285750" lvl="1" marL="742950" rtl="0" algn="l">
              <a:spcBef>
                <a:spcPts val="560"/>
              </a:spcBef>
              <a:spcAft>
                <a:spcPts val="0"/>
              </a:spcAft>
              <a:buClr>
                <a:srgbClr val="222222"/>
              </a:buClr>
              <a:buSzPts val="2800"/>
              <a:buFont typeface="Arial"/>
              <a:buChar char="–"/>
            </a:pPr>
            <a:r>
              <a:rPr lang="en-US" sz="2800"/>
              <a:t>Transactional or production database </a:t>
            </a:r>
            <a:endParaRPr/>
          </a:p>
          <a:p>
            <a:pPr indent="-342900" lvl="0" marL="342900" rtl="0" algn="l">
              <a:spcBef>
                <a:spcPts val="560"/>
              </a:spcBef>
              <a:spcAft>
                <a:spcPts val="0"/>
              </a:spcAft>
              <a:buClr>
                <a:srgbClr val="222222"/>
              </a:buClr>
              <a:buSzPts val="2800"/>
              <a:buFont typeface="Arial"/>
              <a:buChar char="•"/>
            </a:pPr>
            <a:r>
              <a:rPr b="1" lang="en-US"/>
              <a:t>Data warehouse</a:t>
            </a:r>
            <a:r>
              <a:rPr lang="en-US"/>
              <a:t>: stores data used for tactical or strategic decisions. </a:t>
            </a:r>
            <a:endParaRPr/>
          </a:p>
          <a:p>
            <a:pPr indent="-285750" lvl="1" marL="742950" rtl="0" algn="l">
              <a:spcBef>
                <a:spcPts val="400"/>
              </a:spcBef>
              <a:spcAft>
                <a:spcPts val="0"/>
              </a:spcAft>
              <a:buClr>
                <a:srgbClr val="FF0000"/>
              </a:buClr>
              <a:buSzPts val="2000"/>
              <a:buFont typeface="Arial"/>
              <a:buChar char="–"/>
            </a:pPr>
            <a:r>
              <a:rPr lang="en-US" sz="2000">
                <a:solidFill>
                  <a:srgbClr val="FF0000"/>
                </a:solidFill>
              </a:rPr>
              <a:t>Online analytical processing (OLAP) is a set of tools that work together to provide an advanced data analysis environment for retrieving, processing, and modeling data from the data warehouse.</a:t>
            </a:r>
            <a:endParaRPr/>
          </a:p>
          <a:p>
            <a:pPr indent="-285750" lvl="1" marL="742950" rtl="0" algn="l">
              <a:spcBef>
                <a:spcPts val="400"/>
              </a:spcBef>
              <a:spcAft>
                <a:spcPts val="0"/>
              </a:spcAft>
              <a:buClr>
                <a:srgbClr val="FF0000"/>
              </a:buClr>
              <a:buSzPts val="2000"/>
              <a:buFont typeface="Arial"/>
              <a:buChar char="–"/>
            </a:pPr>
            <a:r>
              <a:rPr lang="en-US" sz="2000">
                <a:solidFill>
                  <a:srgbClr val="FF0000"/>
                </a:solidFill>
              </a:rPr>
              <a:t>The term business intelligence describes a comprehensive approach to capture and process business data with the purpose of generating information to support business decision making. Ch. 13</a:t>
            </a:r>
            <a:endParaRPr sz="20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0" y="381000"/>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Types of Databases: Supported Data Types</a:t>
            </a:r>
            <a:endParaRPr>
              <a:solidFill>
                <a:srgbClr val="FF0000"/>
              </a:solidFill>
            </a:endParaRPr>
          </a:p>
        </p:txBody>
      </p:sp>
      <p:sp>
        <p:nvSpPr>
          <p:cNvPr id="155" name="Google Shape;155;p1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Unstructured data </a:t>
            </a:r>
            <a:r>
              <a:rPr lang="en-US"/>
              <a:t>exist in their original state</a:t>
            </a:r>
            <a:endParaRPr/>
          </a:p>
          <a:p>
            <a:pPr indent="-342900" lvl="0" marL="342900" rtl="0" algn="l">
              <a:spcBef>
                <a:spcPts val="560"/>
              </a:spcBef>
              <a:spcAft>
                <a:spcPts val="0"/>
              </a:spcAft>
              <a:buClr>
                <a:srgbClr val="222222"/>
              </a:buClr>
              <a:buSzPts val="2800"/>
              <a:buFont typeface="Arial"/>
              <a:buChar char="•"/>
            </a:pPr>
            <a:r>
              <a:rPr b="1" lang="en-US"/>
              <a:t>Structured data </a:t>
            </a:r>
            <a:r>
              <a:rPr lang="en-US"/>
              <a:t>result from formatting </a:t>
            </a:r>
            <a:endParaRPr/>
          </a:p>
          <a:p>
            <a:pPr indent="-285750" lvl="1" marL="742950" rtl="0" algn="l">
              <a:spcBef>
                <a:spcPts val="520"/>
              </a:spcBef>
              <a:spcAft>
                <a:spcPts val="0"/>
              </a:spcAft>
              <a:buClr>
                <a:srgbClr val="222222"/>
              </a:buClr>
              <a:buSzPts val="2600"/>
              <a:buFont typeface="Arial"/>
              <a:buChar char="–"/>
            </a:pPr>
            <a:r>
              <a:rPr lang="en-US"/>
              <a:t>Structure applied based on type of processing to be performed</a:t>
            </a:r>
            <a:endParaRPr/>
          </a:p>
          <a:p>
            <a:pPr indent="-342900" lvl="0" marL="342900" rtl="0" algn="l">
              <a:spcBef>
                <a:spcPts val="560"/>
              </a:spcBef>
              <a:spcAft>
                <a:spcPts val="0"/>
              </a:spcAft>
              <a:buClr>
                <a:srgbClr val="222222"/>
              </a:buClr>
              <a:buSzPts val="2800"/>
              <a:buFont typeface="Arial"/>
              <a:buChar char="•"/>
            </a:pPr>
            <a:r>
              <a:rPr b="1" lang="en-US"/>
              <a:t>Semistructured data </a:t>
            </a:r>
            <a:r>
              <a:rPr lang="en-US"/>
              <a:t>have been processed to some extent</a:t>
            </a:r>
            <a:endParaRPr/>
          </a:p>
          <a:p>
            <a:pPr indent="-342900" lvl="0" marL="342900" rtl="0" algn="l">
              <a:spcBef>
                <a:spcPts val="560"/>
              </a:spcBef>
              <a:spcAft>
                <a:spcPts val="0"/>
              </a:spcAft>
              <a:buClr>
                <a:srgbClr val="222222"/>
              </a:buClr>
              <a:buSzPts val="2800"/>
              <a:buFont typeface="Arial"/>
              <a:buChar char="•"/>
            </a:pPr>
            <a:r>
              <a:rPr b="1" lang="en-US"/>
              <a:t>Extensible Markup Language (XML) </a:t>
            </a:r>
            <a:r>
              <a:rPr lang="en-US"/>
              <a:t>represents data elements in textual format</a:t>
            </a:r>
            <a:endParaRPr/>
          </a:p>
          <a:p>
            <a:pPr indent="-285750" lvl="1" marL="742950" rtl="0" algn="l">
              <a:spcBef>
                <a:spcPts val="520"/>
              </a:spcBef>
              <a:spcAft>
                <a:spcPts val="0"/>
              </a:spcAft>
              <a:buClr>
                <a:srgbClr val="222222"/>
              </a:buClr>
              <a:buSzPts val="2600"/>
              <a:buFont typeface="Arial"/>
              <a:buChar char="–"/>
            </a:pPr>
            <a:r>
              <a:rPr b="1" lang="en-US"/>
              <a:t>XML database </a:t>
            </a:r>
            <a:r>
              <a:rPr lang="en-US"/>
              <a:t>supports semistructured XML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Tbl01-01.bmp" id="160" name="Google Shape;160;p18"/>
          <p:cNvPicPr preferRelativeResize="0"/>
          <p:nvPr/>
        </p:nvPicPr>
        <p:blipFill rotWithShape="1">
          <a:blip r:embed="rId3">
            <a:alphaModFix/>
          </a:blip>
          <a:srcRect b="0" l="0" r="0" t="0"/>
          <a:stretch/>
        </p:blipFill>
        <p:spPr>
          <a:xfrm>
            <a:off x="457200" y="1765300"/>
            <a:ext cx="8229600" cy="265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NoSQL</a:t>
            </a:r>
            <a:endParaRPr/>
          </a:p>
        </p:txBody>
      </p:sp>
      <p:sp>
        <p:nvSpPr>
          <p:cNvPr id="166" name="Google Shape;166;p19"/>
          <p:cNvSpPr txBox="1"/>
          <p:nvPr>
            <p:ph idx="1" type="body"/>
          </p:nvPr>
        </p:nvSpPr>
        <p:spPr>
          <a:xfrm>
            <a:off x="533400" y="1676400"/>
            <a:ext cx="83058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Not Only SQL</a:t>
            </a:r>
            <a:endParaRPr/>
          </a:p>
          <a:p>
            <a:pPr indent="-342900" lvl="0" marL="342900" rtl="0" algn="l">
              <a:spcBef>
                <a:spcPts val="560"/>
              </a:spcBef>
              <a:spcAft>
                <a:spcPts val="0"/>
              </a:spcAft>
              <a:buClr>
                <a:srgbClr val="222222"/>
              </a:buClr>
              <a:buSzPts val="2800"/>
              <a:buFont typeface="Arial"/>
              <a:buChar char="•"/>
            </a:pPr>
            <a:r>
              <a:rPr lang="en-US"/>
              <a:t>https://www.internetlivestats.com/</a:t>
            </a:r>
            <a:endParaRPr/>
          </a:p>
          <a:p>
            <a:pPr indent="-342900" lvl="0" marL="342900" rtl="0" algn="just">
              <a:spcBef>
                <a:spcPts val="560"/>
              </a:spcBef>
              <a:spcAft>
                <a:spcPts val="0"/>
              </a:spcAft>
              <a:buClr>
                <a:srgbClr val="222222"/>
              </a:buClr>
              <a:buSzPts val="2800"/>
              <a:buFont typeface="Arial"/>
              <a:buChar char="•"/>
            </a:pPr>
            <a:r>
              <a:rPr lang="en-US"/>
              <a:t>Designed to handle the unprecedented volume of data, variety of data types and structures, and velocity of data operations that are characteristic of these new business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Objectives</a:t>
            </a:r>
            <a:endParaRPr/>
          </a:p>
        </p:txBody>
      </p:sp>
      <p:sp>
        <p:nvSpPr>
          <p:cNvPr id="65" name="Google Shape;65;p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None/>
            </a:pPr>
            <a:r>
              <a:rPr lang="en-US"/>
              <a:t>In this chapter, you will learn:</a:t>
            </a:r>
            <a:endParaRPr/>
          </a:p>
          <a:p>
            <a:pPr indent="-342900" lvl="0" marL="342900" rtl="0" algn="l">
              <a:spcBef>
                <a:spcPts val="560"/>
              </a:spcBef>
              <a:spcAft>
                <a:spcPts val="0"/>
              </a:spcAft>
              <a:buClr>
                <a:srgbClr val="222222"/>
              </a:buClr>
              <a:buSzPts val="2800"/>
              <a:buFont typeface="Arial"/>
              <a:buChar char="•"/>
            </a:pPr>
            <a:r>
              <a:rPr lang="en-US"/>
              <a:t>The difference between data and information</a:t>
            </a:r>
            <a:endParaRPr/>
          </a:p>
          <a:p>
            <a:pPr indent="-342900" lvl="0" marL="342900" rtl="0" algn="l">
              <a:spcBef>
                <a:spcPts val="560"/>
              </a:spcBef>
              <a:spcAft>
                <a:spcPts val="0"/>
              </a:spcAft>
              <a:buClr>
                <a:srgbClr val="222222"/>
              </a:buClr>
              <a:buSzPts val="2800"/>
              <a:buFont typeface="Arial"/>
              <a:buChar char="•"/>
            </a:pPr>
            <a:r>
              <a:rPr lang="en-US"/>
              <a:t>What a database is, the various types of databases, and why they are valuable assets for decision making</a:t>
            </a:r>
            <a:endParaRPr/>
          </a:p>
          <a:p>
            <a:pPr indent="-342900" lvl="0" marL="342900" rtl="0" algn="l">
              <a:spcBef>
                <a:spcPts val="560"/>
              </a:spcBef>
              <a:spcAft>
                <a:spcPts val="0"/>
              </a:spcAft>
              <a:buClr>
                <a:srgbClr val="222222"/>
              </a:buClr>
              <a:buSzPts val="2800"/>
              <a:buFont typeface="Arial"/>
              <a:buChar char="•"/>
            </a:pPr>
            <a:r>
              <a:rPr lang="en-US"/>
              <a:t>The importance of database design</a:t>
            </a:r>
            <a:endParaRPr/>
          </a:p>
          <a:p>
            <a:pPr indent="-342900" lvl="0" marL="342900" rtl="0" algn="l">
              <a:spcBef>
                <a:spcPts val="560"/>
              </a:spcBef>
              <a:spcAft>
                <a:spcPts val="0"/>
              </a:spcAft>
              <a:buClr>
                <a:srgbClr val="222222"/>
              </a:buClr>
              <a:buSzPts val="2800"/>
              <a:buFont typeface="Arial"/>
              <a:buChar char="•"/>
            </a:pPr>
            <a:r>
              <a:rPr lang="en-US"/>
              <a:t>How modern databases evolved from file systems</a:t>
            </a:r>
            <a:endParaRPr/>
          </a:p>
          <a:p>
            <a:pPr indent="-165100" lvl="0" marL="342900" rtl="0" algn="l">
              <a:spcBef>
                <a:spcPts val="560"/>
              </a:spcBef>
              <a:spcAft>
                <a:spcPts val="0"/>
              </a:spcAft>
              <a:buClr>
                <a:srgbClr val="222222"/>
              </a:buClr>
              <a:buSzPts val="2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Why Database Design Is Important</a:t>
            </a:r>
            <a:endParaRPr/>
          </a:p>
        </p:txBody>
      </p:sp>
      <p:sp>
        <p:nvSpPr>
          <p:cNvPr id="172" name="Google Shape;172;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Database design </a:t>
            </a:r>
            <a:r>
              <a:rPr lang="en-US"/>
              <a:t>focuses on design of database structure used for end-user data</a:t>
            </a:r>
            <a:endParaRPr/>
          </a:p>
          <a:p>
            <a:pPr indent="-285750" lvl="1" marL="742950" rtl="0" algn="l">
              <a:spcBef>
                <a:spcPts val="520"/>
              </a:spcBef>
              <a:spcAft>
                <a:spcPts val="0"/>
              </a:spcAft>
              <a:buClr>
                <a:srgbClr val="222222"/>
              </a:buClr>
              <a:buSzPts val="2600"/>
              <a:buFont typeface="Arial"/>
              <a:buChar char="–"/>
            </a:pPr>
            <a:r>
              <a:rPr lang="en-US"/>
              <a:t>Designer must identify database’s expected use</a:t>
            </a:r>
            <a:endParaRPr/>
          </a:p>
          <a:p>
            <a:pPr indent="-342900" lvl="0" marL="342900" rtl="0" algn="l">
              <a:spcBef>
                <a:spcPts val="560"/>
              </a:spcBef>
              <a:spcAft>
                <a:spcPts val="0"/>
              </a:spcAft>
              <a:buClr>
                <a:srgbClr val="222222"/>
              </a:buClr>
              <a:buSzPts val="2800"/>
              <a:buFont typeface="Arial"/>
              <a:buChar char="•"/>
            </a:pPr>
            <a:r>
              <a:rPr lang="en-US"/>
              <a:t>Well-designed database:</a:t>
            </a:r>
            <a:endParaRPr/>
          </a:p>
          <a:p>
            <a:pPr indent="-285750" lvl="1" marL="742950" rtl="0" algn="l">
              <a:spcBef>
                <a:spcPts val="520"/>
              </a:spcBef>
              <a:spcAft>
                <a:spcPts val="0"/>
              </a:spcAft>
              <a:buClr>
                <a:srgbClr val="222222"/>
              </a:buClr>
              <a:buSzPts val="2600"/>
              <a:buFont typeface="Arial"/>
              <a:buChar char="–"/>
            </a:pPr>
            <a:r>
              <a:rPr lang="en-US"/>
              <a:t>Facilitates data management</a:t>
            </a:r>
            <a:endParaRPr/>
          </a:p>
          <a:p>
            <a:pPr indent="-285750" lvl="1" marL="742950" rtl="0" algn="l">
              <a:spcBef>
                <a:spcPts val="520"/>
              </a:spcBef>
              <a:spcAft>
                <a:spcPts val="0"/>
              </a:spcAft>
              <a:buClr>
                <a:srgbClr val="222222"/>
              </a:buClr>
              <a:buSzPts val="2600"/>
              <a:buFont typeface="Arial"/>
              <a:buChar char="–"/>
            </a:pPr>
            <a:r>
              <a:rPr lang="en-US"/>
              <a:t>Generates accurate and valuable information</a:t>
            </a:r>
            <a:endParaRPr/>
          </a:p>
          <a:p>
            <a:pPr indent="-342900" lvl="0" marL="342900" rtl="0" algn="l">
              <a:spcBef>
                <a:spcPts val="560"/>
              </a:spcBef>
              <a:spcAft>
                <a:spcPts val="0"/>
              </a:spcAft>
              <a:buClr>
                <a:srgbClr val="222222"/>
              </a:buClr>
              <a:buSzPts val="2800"/>
              <a:buFont typeface="Arial"/>
              <a:buChar char="•"/>
            </a:pPr>
            <a:r>
              <a:rPr lang="en-US"/>
              <a:t>Poorly designed database:</a:t>
            </a:r>
            <a:endParaRPr/>
          </a:p>
          <a:p>
            <a:pPr indent="-285750" lvl="1" marL="742950" rtl="0" algn="l">
              <a:spcBef>
                <a:spcPts val="520"/>
              </a:spcBef>
              <a:spcAft>
                <a:spcPts val="0"/>
              </a:spcAft>
              <a:buClr>
                <a:srgbClr val="222222"/>
              </a:buClr>
              <a:buSzPts val="2600"/>
              <a:buFont typeface="Arial"/>
              <a:buChar char="–"/>
            </a:pPr>
            <a:r>
              <a:rPr lang="en-US"/>
              <a:t>Causes difficult-to-trace errors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Bad Design</a:t>
            </a:r>
            <a:endParaRPr/>
          </a:p>
        </p:txBody>
      </p:sp>
      <p:pic>
        <p:nvPicPr>
          <p:cNvPr id="178" name="Google Shape;178;p21"/>
          <p:cNvPicPr preferRelativeResize="0"/>
          <p:nvPr>
            <p:ph idx="1" type="body"/>
          </p:nvPr>
        </p:nvPicPr>
        <p:blipFill rotWithShape="1">
          <a:blip r:embed="rId3">
            <a:alphaModFix/>
          </a:blip>
          <a:srcRect b="0" l="0" r="0" t="0"/>
          <a:stretch/>
        </p:blipFill>
        <p:spPr>
          <a:xfrm>
            <a:off x="533400" y="2212975"/>
            <a:ext cx="8077200" cy="3498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Evolution of File System Data Processing</a:t>
            </a:r>
            <a:endParaRPr/>
          </a:p>
        </p:txBody>
      </p:sp>
      <p:sp>
        <p:nvSpPr>
          <p:cNvPr id="184" name="Google Shape;184;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Reasons for studying file systems:</a:t>
            </a:r>
            <a:endParaRPr/>
          </a:p>
          <a:p>
            <a:pPr indent="-285750" lvl="1" marL="742950" rtl="0" algn="l">
              <a:spcBef>
                <a:spcPts val="520"/>
              </a:spcBef>
              <a:spcAft>
                <a:spcPts val="0"/>
              </a:spcAft>
              <a:buClr>
                <a:srgbClr val="222222"/>
              </a:buClr>
              <a:buSzPts val="2600"/>
              <a:buFont typeface="Arial"/>
              <a:buChar char="–"/>
            </a:pPr>
            <a:r>
              <a:rPr lang="en-US"/>
              <a:t>Complexity of database design is easier to understand</a:t>
            </a:r>
            <a:endParaRPr/>
          </a:p>
          <a:p>
            <a:pPr indent="-285750" lvl="1" marL="742950" rtl="0" algn="l">
              <a:spcBef>
                <a:spcPts val="520"/>
              </a:spcBef>
              <a:spcAft>
                <a:spcPts val="0"/>
              </a:spcAft>
              <a:buClr>
                <a:srgbClr val="222222"/>
              </a:buClr>
              <a:buSzPts val="2600"/>
              <a:buFont typeface="Arial"/>
              <a:buChar char="–"/>
            </a:pPr>
            <a:r>
              <a:rPr lang="en-US"/>
              <a:t>Understanding file system problems helps to avoid problems with DBMS systems</a:t>
            </a:r>
            <a:endParaRPr/>
          </a:p>
          <a:p>
            <a:pPr indent="-285750" lvl="1" marL="742950" rtl="0" algn="l">
              <a:spcBef>
                <a:spcPts val="520"/>
              </a:spcBef>
              <a:spcAft>
                <a:spcPts val="0"/>
              </a:spcAft>
              <a:buClr>
                <a:srgbClr val="222222"/>
              </a:buClr>
              <a:buSzPts val="2600"/>
              <a:buFont typeface="Arial"/>
              <a:buChar char="–"/>
            </a:pPr>
            <a:r>
              <a:rPr lang="en-US"/>
              <a:t>Knowledge of file system is useful for converting file system to database system</a:t>
            </a:r>
            <a:endParaRPr/>
          </a:p>
          <a:p>
            <a:pPr indent="-342900" lvl="0" marL="342900" rtl="0" algn="l">
              <a:spcBef>
                <a:spcPts val="560"/>
              </a:spcBef>
              <a:spcAft>
                <a:spcPts val="0"/>
              </a:spcAft>
              <a:buClr>
                <a:srgbClr val="222222"/>
              </a:buClr>
              <a:buSzPts val="2800"/>
              <a:buFont typeface="Arial"/>
              <a:buChar char="•"/>
            </a:pPr>
            <a:r>
              <a:rPr lang="en-US"/>
              <a:t>File systems typically composed of collection of file folders, each tagged and kept in cabinet</a:t>
            </a:r>
            <a:endParaRPr/>
          </a:p>
          <a:p>
            <a:pPr indent="-285750" lvl="1" marL="742950" rtl="0" algn="l">
              <a:spcBef>
                <a:spcPts val="520"/>
              </a:spcBef>
              <a:spcAft>
                <a:spcPts val="0"/>
              </a:spcAft>
              <a:buClr>
                <a:srgbClr val="222222"/>
              </a:buClr>
              <a:buSzPts val="2600"/>
              <a:buFont typeface="Arial"/>
              <a:buChar char="–"/>
            </a:pPr>
            <a:r>
              <a:rPr lang="en-US"/>
              <a:t>Organized by expected use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Evolution of File System Data Processing (cont'd.)</a:t>
            </a:r>
            <a:endParaRPr/>
          </a:p>
        </p:txBody>
      </p:sp>
      <p:sp>
        <p:nvSpPr>
          <p:cNvPr id="190" name="Google Shape;190;p23"/>
          <p:cNvSpPr txBox="1"/>
          <p:nvPr>
            <p:ph idx="1" type="body"/>
          </p:nvPr>
        </p:nvSpPr>
        <p:spPr>
          <a:xfrm>
            <a:off x="533400" y="16002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Contents of each file folder are logically related</a:t>
            </a:r>
            <a:endParaRPr/>
          </a:p>
          <a:p>
            <a:pPr indent="-342900" lvl="0" marL="342900" rtl="0" algn="l">
              <a:spcBef>
                <a:spcPts val="560"/>
              </a:spcBef>
              <a:spcAft>
                <a:spcPts val="0"/>
              </a:spcAft>
              <a:buClr>
                <a:srgbClr val="222222"/>
              </a:buClr>
              <a:buSzPts val="2800"/>
              <a:buFont typeface="Arial"/>
              <a:buChar char="•"/>
            </a:pPr>
            <a:r>
              <a:rPr lang="en-US"/>
              <a:t>Manual systems</a:t>
            </a:r>
            <a:endParaRPr/>
          </a:p>
          <a:p>
            <a:pPr indent="-285750" lvl="1" marL="742950" rtl="0" algn="l">
              <a:spcBef>
                <a:spcPts val="520"/>
              </a:spcBef>
              <a:spcAft>
                <a:spcPts val="0"/>
              </a:spcAft>
              <a:buClr>
                <a:srgbClr val="222222"/>
              </a:buClr>
              <a:buSzPts val="2600"/>
              <a:buFont typeface="Arial"/>
              <a:buChar char="–"/>
            </a:pPr>
            <a:r>
              <a:rPr lang="en-US"/>
              <a:t>Served as a data repository for small data collections</a:t>
            </a:r>
            <a:endParaRPr/>
          </a:p>
          <a:p>
            <a:pPr indent="-285750" lvl="1" marL="742950" rtl="0" algn="l">
              <a:spcBef>
                <a:spcPts val="520"/>
              </a:spcBef>
              <a:spcAft>
                <a:spcPts val="0"/>
              </a:spcAft>
              <a:buClr>
                <a:srgbClr val="222222"/>
              </a:buClr>
              <a:buSzPts val="2600"/>
              <a:buFont typeface="Arial"/>
              <a:buChar char="–"/>
            </a:pPr>
            <a:r>
              <a:rPr lang="en-US"/>
              <a:t>Cumbersome for large collections</a:t>
            </a:r>
            <a:endParaRPr/>
          </a:p>
          <a:p>
            <a:pPr indent="-342900" lvl="0" marL="342900" rtl="0" algn="l">
              <a:spcBef>
                <a:spcPts val="560"/>
              </a:spcBef>
              <a:spcAft>
                <a:spcPts val="0"/>
              </a:spcAft>
              <a:buClr>
                <a:srgbClr val="222222"/>
              </a:buClr>
              <a:buSzPts val="2800"/>
              <a:buFont typeface="Arial"/>
              <a:buChar char="•"/>
            </a:pPr>
            <a:r>
              <a:rPr lang="en-US"/>
              <a:t>Computerized file systems</a:t>
            </a:r>
            <a:endParaRPr/>
          </a:p>
          <a:p>
            <a:pPr indent="-285750" lvl="1" marL="742950" rtl="0" algn="l">
              <a:spcBef>
                <a:spcPts val="520"/>
              </a:spcBef>
              <a:spcAft>
                <a:spcPts val="0"/>
              </a:spcAft>
              <a:buClr>
                <a:srgbClr val="222222"/>
              </a:buClr>
              <a:buSzPts val="2600"/>
              <a:buFont typeface="Arial"/>
              <a:buChar char="–"/>
            </a:pPr>
            <a:r>
              <a:rPr b="1" lang="en-US"/>
              <a:t>Data processing (DP) specialist </a:t>
            </a:r>
            <a:r>
              <a:rPr lang="en-US"/>
              <a:t>converted computer file structure from manual system</a:t>
            </a:r>
            <a:endParaRPr/>
          </a:p>
          <a:p>
            <a:pPr indent="-228600" lvl="2" marL="1143000" rtl="0" algn="l">
              <a:spcBef>
                <a:spcPts val="480"/>
              </a:spcBef>
              <a:spcAft>
                <a:spcPts val="0"/>
              </a:spcAft>
              <a:buClr>
                <a:srgbClr val="222222"/>
              </a:buClr>
              <a:buSzPts val="2400"/>
              <a:buFont typeface="Arial"/>
              <a:buChar char="•"/>
            </a:pPr>
            <a:r>
              <a:rPr lang="en-US"/>
              <a:t>Wrote software that managed the data</a:t>
            </a:r>
            <a:endParaRPr/>
          </a:p>
          <a:p>
            <a:pPr indent="-228600" lvl="2" marL="1143000" rtl="0" algn="l">
              <a:spcBef>
                <a:spcPts val="480"/>
              </a:spcBef>
              <a:spcAft>
                <a:spcPts val="0"/>
              </a:spcAft>
              <a:buClr>
                <a:srgbClr val="222222"/>
              </a:buClr>
              <a:buSzPts val="2400"/>
              <a:buFont typeface="Arial"/>
              <a:buChar char="•"/>
            </a:pPr>
            <a:r>
              <a:rPr lang="en-US"/>
              <a:t>Designed the application programs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Evolution of File System Data Processing (cont'd.)</a:t>
            </a:r>
            <a:endParaRPr/>
          </a:p>
        </p:txBody>
      </p:sp>
      <p:sp>
        <p:nvSpPr>
          <p:cNvPr id="196" name="Google Shape;196;p2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Initially, computer file systems resembled manual systems</a:t>
            </a:r>
            <a:endParaRPr/>
          </a:p>
          <a:p>
            <a:pPr indent="-342900" lvl="0" marL="342900" rtl="0" algn="l">
              <a:spcBef>
                <a:spcPts val="560"/>
              </a:spcBef>
              <a:spcAft>
                <a:spcPts val="0"/>
              </a:spcAft>
              <a:buClr>
                <a:srgbClr val="222222"/>
              </a:buClr>
              <a:buSzPts val="2800"/>
              <a:buFont typeface="Arial"/>
              <a:buChar char="•"/>
            </a:pPr>
            <a:r>
              <a:rPr lang="en-US"/>
              <a:t>As number of files increased, file systems evolved</a:t>
            </a:r>
            <a:endParaRPr/>
          </a:p>
          <a:p>
            <a:pPr indent="-285750" lvl="1" marL="742950" rtl="0" algn="l">
              <a:spcBef>
                <a:spcPts val="520"/>
              </a:spcBef>
              <a:spcAft>
                <a:spcPts val="0"/>
              </a:spcAft>
              <a:buClr>
                <a:srgbClr val="222222"/>
              </a:buClr>
              <a:buSzPts val="2600"/>
              <a:buFont typeface="Arial"/>
              <a:buChar char="–"/>
            </a:pPr>
            <a:r>
              <a:rPr lang="en-US"/>
              <a:t>Each file used its own application program to store, retrieve, and modify data</a:t>
            </a:r>
            <a:endParaRPr/>
          </a:p>
          <a:p>
            <a:pPr indent="-285750" lvl="1" marL="742950" rtl="0" algn="l">
              <a:spcBef>
                <a:spcPts val="520"/>
              </a:spcBef>
              <a:spcAft>
                <a:spcPts val="0"/>
              </a:spcAft>
              <a:buClr>
                <a:srgbClr val="222222"/>
              </a:buClr>
              <a:buSzPts val="2600"/>
              <a:buFont typeface="Arial"/>
              <a:buChar char="–"/>
            </a:pPr>
            <a:r>
              <a:rPr lang="en-US"/>
              <a:t>Each file was owned by individual or department that commissioned its creation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C:\Documents and Settings\Paul Nagin\My Documents\CHIMBORAZO 09-13-2009\Books\694 Rob DB Systems 9e - Nancy -Marc Cartright\Figures\C7046_01\C7046_01\Fig01-03.bmp" id="201" name="Google Shape;201;p25"/>
          <p:cNvPicPr preferRelativeResize="0"/>
          <p:nvPr/>
        </p:nvPicPr>
        <p:blipFill rotWithShape="1">
          <a:blip r:embed="rId3">
            <a:alphaModFix/>
          </a:blip>
          <a:srcRect b="0" l="0" r="0" t="0"/>
          <a:stretch/>
        </p:blipFill>
        <p:spPr>
          <a:xfrm>
            <a:off x="457200" y="1168400"/>
            <a:ext cx="8077200" cy="3829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C:\Documents and Settings\Paul Nagin\My Documents\CHIMBORAZO 09-13-2009\Books\694 Rob DB Systems 9e - Nancy -Marc Cartright\Figures\C7046_01\C7046_01\Tbl01-02.bmp" id="206" name="Google Shape;206;p26"/>
          <p:cNvPicPr preferRelativeResize="0"/>
          <p:nvPr/>
        </p:nvPicPr>
        <p:blipFill rotWithShape="1">
          <a:blip r:embed="rId3">
            <a:alphaModFix/>
          </a:blip>
          <a:srcRect b="0" l="0" r="0" t="0"/>
          <a:stretch/>
        </p:blipFill>
        <p:spPr>
          <a:xfrm>
            <a:off x="685800" y="2057400"/>
            <a:ext cx="7566025" cy="2590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C:\Documents and Settings\Paul Nagin\My Documents\CHIMBORAZO 09-13-2009\Books\694 Rob DB Systems 9e - Nancy -Marc Cartright\Figures\C7046_01\C7046_01\Fig01-05.bmp" id="211" name="Google Shape;211;p27"/>
          <p:cNvPicPr preferRelativeResize="0"/>
          <p:nvPr/>
        </p:nvPicPr>
        <p:blipFill rotWithShape="1">
          <a:blip r:embed="rId3">
            <a:alphaModFix/>
          </a:blip>
          <a:srcRect b="0" l="0" r="0" t="0"/>
          <a:stretch/>
        </p:blipFill>
        <p:spPr>
          <a:xfrm>
            <a:off x="512763" y="1066800"/>
            <a:ext cx="7918450" cy="449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Problems with File System Data Processing</a:t>
            </a:r>
            <a:endParaRPr/>
          </a:p>
        </p:txBody>
      </p:sp>
      <p:sp>
        <p:nvSpPr>
          <p:cNvPr id="217" name="Google Shape;217;p2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File systems were an improvement over manual system</a:t>
            </a:r>
            <a:endParaRPr/>
          </a:p>
          <a:p>
            <a:pPr indent="-285750" lvl="1" marL="742950" rtl="0" algn="l">
              <a:spcBef>
                <a:spcPts val="520"/>
              </a:spcBef>
              <a:spcAft>
                <a:spcPts val="0"/>
              </a:spcAft>
              <a:buClr>
                <a:srgbClr val="222222"/>
              </a:buClr>
              <a:buSzPts val="2600"/>
              <a:buFont typeface="Arial"/>
              <a:buChar char="–"/>
            </a:pPr>
            <a:r>
              <a:rPr lang="en-US"/>
              <a:t>File systems used for more than two decades</a:t>
            </a:r>
            <a:endParaRPr/>
          </a:p>
          <a:p>
            <a:pPr indent="-285750" lvl="1" marL="742950" rtl="0" algn="l">
              <a:spcBef>
                <a:spcPts val="520"/>
              </a:spcBef>
              <a:spcAft>
                <a:spcPts val="0"/>
              </a:spcAft>
              <a:buClr>
                <a:srgbClr val="222222"/>
              </a:buClr>
              <a:buSzPts val="2600"/>
              <a:buFont typeface="Arial"/>
              <a:buChar char="–"/>
            </a:pPr>
            <a:r>
              <a:rPr lang="en-US"/>
              <a:t>Understanding the shortcomings of file systems aids in development of modern databases</a:t>
            </a:r>
            <a:endParaRPr/>
          </a:p>
          <a:p>
            <a:pPr indent="-285750" lvl="1" marL="742950" rtl="0" algn="l">
              <a:spcBef>
                <a:spcPts val="520"/>
              </a:spcBef>
              <a:spcAft>
                <a:spcPts val="0"/>
              </a:spcAft>
              <a:buClr>
                <a:srgbClr val="222222"/>
              </a:buClr>
              <a:buSzPts val="2600"/>
              <a:buFont typeface="Arial"/>
              <a:buChar char="–"/>
            </a:pPr>
            <a:r>
              <a:rPr lang="en-US"/>
              <a:t>Many problems not unique to file systems</a:t>
            </a:r>
            <a:endParaRPr/>
          </a:p>
          <a:p>
            <a:pPr indent="-342900" lvl="0" marL="342900" rtl="0" algn="l">
              <a:spcBef>
                <a:spcPts val="560"/>
              </a:spcBef>
              <a:spcAft>
                <a:spcPts val="0"/>
              </a:spcAft>
              <a:buClr>
                <a:srgbClr val="222222"/>
              </a:buClr>
              <a:buSzPts val="2800"/>
              <a:buFont typeface="Arial"/>
              <a:buChar char="•"/>
            </a:pPr>
            <a:r>
              <a:rPr lang="en-US"/>
              <a:t>Even simple file system retrieval task required extensive programming</a:t>
            </a:r>
            <a:endParaRPr/>
          </a:p>
          <a:p>
            <a:pPr indent="-285750" lvl="1" marL="742950" rtl="0" algn="l">
              <a:spcBef>
                <a:spcPts val="520"/>
              </a:spcBef>
              <a:spcAft>
                <a:spcPts val="0"/>
              </a:spcAft>
              <a:buClr>
                <a:srgbClr val="222222"/>
              </a:buClr>
              <a:buSzPts val="2600"/>
              <a:buFont typeface="Arial"/>
              <a:buChar char="–"/>
            </a:pPr>
            <a:r>
              <a:rPr lang="en-US"/>
              <a:t>Ad hoc queries impossible</a:t>
            </a:r>
            <a:endParaRPr/>
          </a:p>
          <a:p>
            <a:pPr indent="-285750" lvl="1" marL="742950" rtl="0" algn="l">
              <a:spcBef>
                <a:spcPts val="520"/>
              </a:spcBef>
              <a:spcAft>
                <a:spcPts val="0"/>
              </a:spcAft>
              <a:buClr>
                <a:srgbClr val="222222"/>
              </a:buClr>
              <a:buSzPts val="2600"/>
              <a:buFont typeface="Arial"/>
              <a:buChar char="–"/>
            </a:pPr>
            <a:r>
              <a:rPr lang="en-US"/>
              <a:t>Changing existing structure difficult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Problems with File System Data Processing (cont'd.)</a:t>
            </a:r>
            <a:endParaRPr/>
          </a:p>
        </p:txBody>
      </p:sp>
      <p:sp>
        <p:nvSpPr>
          <p:cNvPr id="223" name="Google Shape;223;p2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Security features difficult to program</a:t>
            </a:r>
            <a:endParaRPr/>
          </a:p>
          <a:p>
            <a:pPr indent="-285750" lvl="1" marL="742950" rtl="0" algn="l">
              <a:spcBef>
                <a:spcPts val="520"/>
              </a:spcBef>
              <a:spcAft>
                <a:spcPts val="0"/>
              </a:spcAft>
              <a:buClr>
                <a:srgbClr val="222222"/>
              </a:buClr>
              <a:buSzPts val="2600"/>
              <a:buFont typeface="Arial"/>
              <a:buChar char="–"/>
            </a:pPr>
            <a:r>
              <a:rPr lang="en-US"/>
              <a:t>Often omitted in file system environments</a:t>
            </a:r>
            <a:endParaRPr/>
          </a:p>
          <a:p>
            <a:pPr indent="-342900" lvl="0" marL="342900" rtl="0" algn="l">
              <a:spcBef>
                <a:spcPts val="560"/>
              </a:spcBef>
              <a:spcAft>
                <a:spcPts val="0"/>
              </a:spcAft>
              <a:buClr>
                <a:srgbClr val="222222"/>
              </a:buClr>
              <a:buSzPts val="2800"/>
              <a:buFont typeface="Arial"/>
              <a:buChar char="•"/>
            </a:pPr>
            <a:r>
              <a:rPr lang="en-US"/>
              <a:t>Summary of file system limitations:</a:t>
            </a:r>
            <a:endParaRPr/>
          </a:p>
          <a:p>
            <a:pPr indent="-285750" lvl="1" marL="742950" rtl="0" algn="l">
              <a:spcBef>
                <a:spcPts val="520"/>
              </a:spcBef>
              <a:spcAft>
                <a:spcPts val="0"/>
              </a:spcAft>
              <a:buClr>
                <a:srgbClr val="222222"/>
              </a:buClr>
              <a:buSzPts val="2600"/>
              <a:buFont typeface="Arial"/>
              <a:buChar char="–"/>
            </a:pPr>
            <a:r>
              <a:rPr lang="en-US"/>
              <a:t>Requires extensive programming</a:t>
            </a:r>
            <a:endParaRPr/>
          </a:p>
          <a:p>
            <a:pPr indent="-285750" lvl="1" marL="742950" rtl="0" algn="l">
              <a:spcBef>
                <a:spcPts val="520"/>
              </a:spcBef>
              <a:spcAft>
                <a:spcPts val="0"/>
              </a:spcAft>
              <a:buClr>
                <a:srgbClr val="222222"/>
              </a:buClr>
              <a:buSzPts val="2600"/>
              <a:buFont typeface="Arial"/>
              <a:buChar char="–"/>
            </a:pPr>
            <a:r>
              <a:rPr lang="en-US"/>
              <a:t>Cannot perform ad hoc queries</a:t>
            </a:r>
            <a:endParaRPr/>
          </a:p>
          <a:p>
            <a:pPr indent="-285750" lvl="1" marL="742950" rtl="0" algn="l">
              <a:spcBef>
                <a:spcPts val="520"/>
              </a:spcBef>
              <a:spcAft>
                <a:spcPts val="0"/>
              </a:spcAft>
              <a:buClr>
                <a:srgbClr val="222222"/>
              </a:buClr>
              <a:buSzPts val="2600"/>
              <a:buFont typeface="Arial"/>
              <a:buChar char="–"/>
            </a:pPr>
            <a:r>
              <a:rPr lang="en-US"/>
              <a:t>System administration is complex and difficult</a:t>
            </a:r>
            <a:endParaRPr/>
          </a:p>
          <a:p>
            <a:pPr indent="-285750" lvl="1" marL="742950" rtl="0" algn="l">
              <a:spcBef>
                <a:spcPts val="520"/>
              </a:spcBef>
              <a:spcAft>
                <a:spcPts val="0"/>
              </a:spcAft>
              <a:buClr>
                <a:srgbClr val="222222"/>
              </a:buClr>
              <a:buSzPts val="2600"/>
              <a:buFont typeface="Arial"/>
              <a:buChar char="–"/>
            </a:pPr>
            <a:r>
              <a:rPr lang="en-US"/>
              <a:t>Difficult to make changes to existing structures</a:t>
            </a:r>
            <a:endParaRPr/>
          </a:p>
          <a:p>
            <a:pPr indent="-285750" lvl="1" marL="742950" rtl="0" algn="l">
              <a:spcBef>
                <a:spcPts val="520"/>
              </a:spcBef>
              <a:spcAft>
                <a:spcPts val="0"/>
              </a:spcAft>
              <a:buClr>
                <a:srgbClr val="222222"/>
              </a:buClr>
              <a:buSzPts val="2600"/>
              <a:buFont typeface="Arial"/>
              <a:buChar char="–"/>
            </a:pPr>
            <a:r>
              <a:rPr lang="en-US"/>
              <a:t>Security features are likely to be inadequate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Objectives (cont’d.)</a:t>
            </a:r>
            <a:endParaRPr/>
          </a:p>
        </p:txBody>
      </p:sp>
      <p:sp>
        <p:nvSpPr>
          <p:cNvPr id="71" name="Google Shape;71;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About flaws in file system data management</a:t>
            </a:r>
            <a:endParaRPr/>
          </a:p>
          <a:p>
            <a:pPr indent="-342900" lvl="0" marL="342900" rtl="0" algn="l">
              <a:spcBef>
                <a:spcPts val="560"/>
              </a:spcBef>
              <a:spcAft>
                <a:spcPts val="0"/>
              </a:spcAft>
              <a:buClr>
                <a:srgbClr val="222222"/>
              </a:buClr>
              <a:buSzPts val="2800"/>
              <a:buFont typeface="Arial"/>
              <a:buChar char="•"/>
            </a:pPr>
            <a:r>
              <a:rPr lang="en-US"/>
              <a:t>The main components of the database system</a:t>
            </a:r>
            <a:endParaRPr/>
          </a:p>
          <a:p>
            <a:pPr indent="-342900" lvl="0" marL="342900" rtl="0" algn="l">
              <a:spcBef>
                <a:spcPts val="560"/>
              </a:spcBef>
              <a:spcAft>
                <a:spcPts val="0"/>
              </a:spcAft>
              <a:buClr>
                <a:srgbClr val="222222"/>
              </a:buClr>
              <a:buSzPts val="2800"/>
              <a:buFont typeface="Arial"/>
              <a:buChar char="•"/>
            </a:pPr>
            <a:r>
              <a:rPr lang="en-US"/>
              <a:t>The main functions of a database management system (DBMS)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Structural and Data Dependence</a:t>
            </a:r>
            <a:endParaRPr/>
          </a:p>
        </p:txBody>
      </p:sp>
      <p:sp>
        <p:nvSpPr>
          <p:cNvPr id="229" name="Google Shape;229;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Structural dependence</a:t>
            </a:r>
            <a:r>
              <a:rPr lang="en-US"/>
              <a:t>: access to a file is dependent on its own structure</a:t>
            </a:r>
            <a:endParaRPr/>
          </a:p>
          <a:p>
            <a:pPr indent="-285750" lvl="1" marL="742950" rtl="0" algn="l">
              <a:spcBef>
                <a:spcPts val="520"/>
              </a:spcBef>
              <a:spcAft>
                <a:spcPts val="0"/>
              </a:spcAft>
              <a:buClr>
                <a:srgbClr val="222222"/>
              </a:buClr>
              <a:buSzPts val="2600"/>
              <a:buFont typeface="Arial"/>
              <a:buChar char="–"/>
            </a:pPr>
            <a:r>
              <a:rPr lang="en-US"/>
              <a:t>All file system programs must be modified to conform to a new file structure</a:t>
            </a:r>
            <a:endParaRPr/>
          </a:p>
          <a:p>
            <a:pPr indent="-342900" lvl="0" marL="342900" rtl="0" algn="l">
              <a:spcBef>
                <a:spcPts val="560"/>
              </a:spcBef>
              <a:spcAft>
                <a:spcPts val="0"/>
              </a:spcAft>
              <a:buClr>
                <a:srgbClr val="222222"/>
              </a:buClr>
              <a:buSzPts val="2800"/>
              <a:buFont typeface="Arial"/>
              <a:buChar char="•"/>
            </a:pPr>
            <a:r>
              <a:rPr b="1" lang="en-US"/>
              <a:t>Structural independence</a:t>
            </a:r>
            <a:r>
              <a:rPr lang="en-US"/>
              <a:t>: change file structure without affecting data access</a:t>
            </a:r>
            <a:endParaRPr/>
          </a:p>
          <a:p>
            <a:pPr indent="-342900" lvl="0" marL="342900" rtl="0" algn="l">
              <a:spcBef>
                <a:spcPts val="560"/>
              </a:spcBef>
              <a:spcAft>
                <a:spcPts val="0"/>
              </a:spcAft>
              <a:buClr>
                <a:srgbClr val="222222"/>
              </a:buClr>
              <a:buSzPts val="2800"/>
              <a:buFont typeface="Arial"/>
              <a:buChar char="•"/>
            </a:pPr>
            <a:r>
              <a:rPr b="1" lang="en-US"/>
              <a:t>Data dependence</a:t>
            </a:r>
            <a:r>
              <a:rPr lang="en-US"/>
              <a:t>: data access changes when data storage characteristics change</a:t>
            </a:r>
            <a:endParaRPr/>
          </a:p>
          <a:p>
            <a:pPr indent="-342900" lvl="0" marL="342900" rtl="0" algn="l">
              <a:spcBef>
                <a:spcPts val="560"/>
              </a:spcBef>
              <a:spcAft>
                <a:spcPts val="0"/>
              </a:spcAft>
              <a:buClr>
                <a:srgbClr val="222222"/>
              </a:buClr>
              <a:buSzPts val="2800"/>
              <a:buFont typeface="Arial"/>
              <a:buChar char="•"/>
            </a:pPr>
            <a:r>
              <a:rPr b="1" lang="en-US"/>
              <a:t>Data independence</a:t>
            </a:r>
            <a:r>
              <a:rPr lang="en-US"/>
              <a:t>: data storage characteristics do not affect data access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Structural and Data Dependence (cont'd.)</a:t>
            </a:r>
            <a:endParaRPr/>
          </a:p>
        </p:txBody>
      </p:sp>
      <p:sp>
        <p:nvSpPr>
          <p:cNvPr id="235" name="Google Shape;235;p31"/>
          <p:cNvSpPr txBox="1"/>
          <p:nvPr>
            <p:ph idx="1" type="body"/>
          </p:nvPr>
        </p:nvSpPr>
        <p:spPr>
          <a:xfrm>
            <a:off x="533400" y="16002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Practical significance of data dependence is difference between logical and physical format</a:t>
            </a:r>
            <a:endParaRPr/>
          </a:p>
          <a:p>
            <a:pPr indent="-342900" lvl="0" marL="342900" rtl="0" algn="l">
              <a:spcBef>
                <a:spcPts val="560"/>
              </a:spcBef>
              <a:spcAft>
                <a:spcPts val="0"/>
              </a:spcAft>
              <a:buClr>
                <a:srgbClr val="222222"/>
              </a:buClr>
              <a:buSzPts val="2800"/>
              <a:buFont typeface="Arial"/>
              <a:buChar char="•"/>
            </a:pPr>
            <a:r>
              <a:rPr b="1" lang="en-US"/>
              <a:t>Logical data format</a:t>
            </a:r>
            <a:r>
              <a:rPr lang="en-US"/>
              <a:t>: how human views the data</a:t>
            </a:r>
            <a:endParaRPr/>
          </a:p>
          <a:p>
            <a:pPr indent="-342900" lvl="0" marL="342900" rtl="0" algn="l">
              <a:spcBef>
                <a:spcPts val="560"/>
              </a:spcBef>
              <a:spcAft>
                <a:spcPts val="0"/>
              </a:spcAft>
              <a:buClr>
                <a:srgbClr val="222222"/>
              </a:buClr>
              <a:buSzPts val="2800"/>
              <a:buFont typeface="Arial"/>
              <a:buChar char="•"/>
            </a:pPr>
            <a:r>
              <a:rPr b="1" lang="en-US"/>
              <a:t>Physical data format</a:t>
            </a:r>
            <a:r>
              <a:rPr lang="en-US"/>
              <a:t>: how computer must work with data</a:t>
            </a:r>
            <a:endParaRPr/>
          </a:p>
          <a:p>
            <a:pPr indent="-342900" lvl="0" marL="342900" rtl="0" algn="l">
              <a:spcBef>
                <a:spcPts val="560"/>
              </a:spcBef>
              <a:spcAft>
                <a:spcPts val="0"/>
              </a:spcAft>
              <a:buClr>
                <a:srgbClr val="222222"/>
              </a:buClr>
              <a:buSzPts val="2800"/>
              <a:buFont typeface="Arial"/>
              <a:buChar char="•"/>
            </a:pPr>
            <a:r>
              <a:rPr lang="en-US"/>
              <a:t>Each program must contain:</a:t>
            </a:r>
            <a:endParaRPr/>
          </a:p>
          <a:p>
            <a:pPr indent="-285750" lvl="1" marL="742950" rtl="0" algn="l">
              <a:spcBef>
                <a:spcPts val="520"/>
              </a:spcBef>
              <a:spcAft>
                <a:spcPts val="0"/>
              </a:spcAft>
              <a:buClr>
                <a:srgbClr val="222222"/>
              </a:buClr>
              <a:buSzPts val="2600"/>
              <a:buFont typeface="Arial"/>
              <a:buChar char="–"/>
            </a:pPr>
            <a:r>
              <a:rPr lang="en-US"/>
              <a:t>Lines specifying opening of specific file type</a:t>
            </a:r>
            <a:endParaRPr/>
          </a:p>
          <a:p>
            <a:pPr indent="-285750" lvl="1" marL="742950" rtl="0" algn="l">
              <a:spcBef>
                <a:spcPts val="520"/>
              </a:spcBef>
              <a:spcAft>
                <a:spcPts val="0"/>
              </a:spcAft>
              <a:buClr>
                <a:srgbClr val="222222"/>
              </a:buClr>
              <a:buSzPts val="2600"/>
              <a:buFont typeface="Arial"/>
              <a:buChar char="–"/>
            </a:pPr>
            <a:r>
              <a:rPr lang="en-US"/>
              <a:t>Record specification</a:t>
            </a:r>
            <a:endParaRPr/>
          </a:p>
          <a:p>
            <a:pPr indent="-285750" lvl="1" marL="742950" rtl="0" algn="l">
              <a:spcBef>
                <a:spcPts val="520"/>
              </a:spcBef>
              <a:spcAft>
                <a:spcPts val="0"/>
              </a:spcAft>
              <a:buClr>
                <a:srgbClr val="222222"/>
              </a:buClr>
              <a:buSzPts val="2600"/>
              <a:buFont typeface="Arial"/>
              <a:buChar char="–"/>
            </a:pPr>
            <a:r>
              <a:rPr lang="en-US"/>
              <a:t>Field definitions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Redundancy</a:t>
            </a:r>
            <a:endParaRPr/>
          </a:p>
        </p:txBody>
      </p:sp>
      <p:sp>
        <p:nvSpPr>
          <p:cNvPr id="241" name="Google Shape;241;p32"/>
          <p:cNvSpPr txBox="1"/>
          <p:nvPr>
            <p:ph idx="1" type="body"/>
          </p:nvPr>
        </p:nvSpPr>
        <p:spPr>
          <a:xfrm>
            <a:off x="533400" y="16002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File system structure makes it difficult to combine data from multiple sources</a:t>
            </a:r>
            <a:endParaRPr/>
          </a:p>
          <a:p>
            <a:pPr indent="-285750" lvl="1" marL="742950" rtl="0" algn="l">
              <a:spcBef>
                <a:spcPts val="520"/>
              </a:spcBef>
              <a:spcAft>
                <a:spcPts val="0"/>
              </a:spcAft>
              <a:buClr>
                <a:srgbClr val="222222"/>
              </a:buClr>
              <a:buSzPts val="2600"/>
              <a:buFont typeface="Arial"/>
              <a:buChar char="–"/>
            </a:pPr>
            <a:r>
              <a:rPr lang="en-US"/>
              <a:t>Vulnerable to security breaches</a:t>
            </a:r>
            <a:endParaRPr/>
          </a:p>
          <a:p>
            <a:pPr indent="-342900" lvl="0" marL="342900" rtl="0" algn="l">
              <a:spcBef>
                <a:spcPts val="560"/>
              </a:spcBef>
              <a:spcAft>
                <a:spcPts val="0"/>
              </a:spcAft>
              <a:buClr>
                <a:srgbClr val="222222"/>
              </a:buClr>
              <a:buSzPts val="2800"/>
              <a:buFont typeface="Arial"/>
              <a:buChar char="•"/>
            </a:pPr>
            <a:r>
              <a:rPr lang="en-US"/>
              <a:t>Organizational structure promotes storage of same data in different locations</a:t>
            </a:r>
            <a:endParaRPr/>
          </a:p>
          <a:p>
            <a:pPr indent="-285750" lvl="1" marL="742950" rtl="0" algn="l">
              <a:spcBef>
                <a:spcPts val="520"/>
              </a:spcBef>
              <a:spcAft>
                <a:spcPts val="0"/>
              </a:spcAft>
              <a:buClr>
                <a:srgbClr val="222222"/>
              </a:buClr>
              <a:buSzPts val="2600"/>
              <a:buFont typeface="Arial"/>
              <a:buChar char="–"/>
            </a:pPr>
            <a:r>
              <a:rPr lang="en-US"/>
              <a:t>Islands of information</a:t>
            </a:r>
            <a:endParaRPr/>
          </a:p>
          <a:p>
            <a:pPr indent="-342900" lvl="0" marL="342900" rtl="0" algn="l">
              <a:spcBef>
                <a:spcPts val="560"/>
              </a:spcBef>
              <a:spcAft>
                <a:spcPts val="0"/>
              </a:spcAft>
              <a:buClr>
                <a:srgbClr val="222222"/>
              </a:buClr>
              <a:buSzPts val="2800"/>
              <a:buFont typeface="Arial"/>
              <a:buChar char="•"/>
            </a:pPr>
            <a:r>
              <a:rPr lang="en-US"/>
              <a:t>Data stored in different locations is unlikely to be updated consistently</a:t>
            </a:r>
            <a:endParaRPr/>
          </a:p>
          <a:p>
            <a:pPr indent="-342900" lvl="0" marL="342900" rtl="0" algn="l">
              <a:spcBef>
                <a:spcPts val="560"/>
              </a:spcBef>
              <a:spcAft>
                <a:spcPts val="0"/>
              </a:spcAft>
              <a:buClr>
                <a:srgbClr val="222222"/>
              </a:buClr>
              <a:buSzPts val="2800"/>
              <a:buFont typeface="Arial"/>
              <a:buChar char="•"/>
            </a:pPr>
            <a:r>
              <a:rPr b="1" lang="en-US"/>
              <a:t>Data redundancy</a:t>
            </a:r>
            <a:r>
              <a:rPr lang="en-US"/>
              <a:t>: same data stored unnecessarily in different places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Redundancy (cont'd.)</a:t>
            </a:r>
            <a:endParaRPr/>
          </a:p>
        </p:txBody>
      </p:sp>
      <p:sp>
        <p:nvSpPr>
          <p:cNvPr id="247" name="Google Shape;247;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 inconsistency</a:t>
            </a:r>
            <a:r>
              <a:rPr lang="en-US"/>
              <a:t>: different and conflicting versions of same data occur at different places</a:t>
            </a:r>
            <a:endParaRPr/>
          </a:p>
          <a:p>
            <a:pPr indent="-342900" lvl="0" marL="342900" rtl="0" algn="l">
              <a:spcBef>
                <a:spcPts val="560"/>
              </a:spcBef>
              <a:spcAft>
                <a:spcPts val="0"/>
              </a:spcAft>
              <a:buClr>
                <a:srgbClr val="222222"/>
              </a:buClr>
              <a:buSzPts val="2800"/>
              <a:buFont typeface="Arial"/>
              <a:buChar char="•"/>
            </a:pPr>
            <a:r>
              <a:rPr b="1" lang="en-US"/>
              <a:t>Data anomalies</a:t>
            </a:r>
            <a:r>
              <a:rPr lang="en-US"/>
              <a:t>: abnormalities when all changes in redundant data are not made correctly</a:t>
            </a:r>
            <a:endParaRPr/>
          </a:p>
          <a:p>
            <a:pPr indent="-285750" lvl="1" marL="742950" rtl="0" algn="l">
              <a:spcBef>
                <a:spcPts val="520"/>
              </a:spcBef>
              <a:spcAft>
                <a:spcPts val="0"/>
              </a:spcAft>
              <a:buClr>
                <a:srgbClr val="222222"/>
              </a:buClr>
              <a:buSzPts val="2600"/>
              <a:buFont typeface="Arial"/>
              <a:buChar char="–"/>
            </a:pPr>
            <a:r>
              <a:rPr lang="en-US"/>
              <a:t>Update anomalies </a:t>
            </a:r>
            <a:endParaRPr/>
          </a:p>
          <a:p>
            <a:pPr indent="-285750" lvl="1" marL="742950" rtl="0" algn="l">
              <a:spcBef>
                <a:spcPts val="520"/>
              </a:spcBef>
              <a:spcAft>
                <a:spcPts val="0"/>
              </a:spcAft>
              <a:buClr>
                <a:srgbClr val="222222"/>
              </a:buClr>
              <a:buSzPts val="2600"/>
              <a:buFont typeface="Arial"/>
              <a:buChar char="–"/>
            </a:pPr>
            <a:r>
              <a:rPr lang="en-US"/>
              <a:t>Insertion anomalies</a:t>
            </a:r>
            <a:endParaRPr/>
          </a:p>
          <a:p>
            <a:pPr indent="-285750" lvl="1" marL="742950" rtl="0" algn="l">
              <a:spcBef>
                <a:spcPts val="520"/>
              </a:spcBef>
              <a:spcAft>
                <a:spcPts val="0"/>
              </a:spcAft>
              <a:buClr>
                <a:srgbClr val="222222"/>
              </a:buClr>
              <a:buSzPts val="2600"/>
              <a:buFont typeface="Arial"/>
              <a:buChar char="–"/>
            </a:pPr>
            <a:r>
              <a:rPr lang="en-US"/>
              <a:t>Deletion anomalies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Lack of Design and Data-Modeling Skills</a:t>
            </a:r>
            <a:endParaRPr/>
          </a:p>
        </p:txBody>
      </p:sp>
      <p:sp>
        <p:nvSpPr>
          <p:cNvPr id="253" name="Google Shape;253;p3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Most users lack the skill to properly design databases, despite multiple personal productivity tools being available</a:t>
            </a:r>
            <a:endParaRPr/>
          </a:p>
          <a:p>
            <a:pPr indent="-342900" lvl="0" marL="342900" rtl="0" algn="l">
              <a:spcBef>
                <a:spcPts val="560"/>
              </a:spcBef>
              <a:spcAft>
                <a:spcPts val="0"/>
              </a:spcAft>
              <a:buClr>
                <a:srgbClr val="222222"/>
              </a:buClr>
              <a:buSzPts val="2800"/>
              <a:buFont typeface="Arial"/>
              <a:buChar char="•"/>
            </a:pPr>
            <a:r>
              <a:rPr lang="en-US"/>
              <a:t>Data-modeling skills are vital in the data design process</a:t>
            </a:r>
            <a:endParaRPr/>
          </a:p>
          <a:p>
            <a:pPr indent="-342900" lvl="0" marL="342900" rtl="0" algn="l">
              <a:spcBef>
                <a:spcPts val="560"/>
              </a:spcBef>
              <a:spcAft>
                <a:spcPts val="0"/>
              </a:spcAft>
              <a:buClr>
                <a:srgbClr val="222222"/>
              </a:buClr>
              <a:buSzPts val="2800"/>
              <a:buFont typeface="Arial"/>
              <a:buChar char="•"/>
            </a:pPr>
            <a:r>
              <a:rPr lang="en-US"/>
              <a:t>Good data modeling facilitates communication between the designer, user, and the developer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Database Systems</a:t>
            </a:r>
            <a:endParaRPr/>
          </a:p>
        </p:txBody>
      </p:sp>
      <p:sp>
        <p:nvSpPr>
          <p:cNvPr id="259" name="Google Shape;259;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 system consists of logically related data stored in a single logical data repository</a:t>
            </a:r>
            <a:endParaRPr/>
          </a:p>
          <a:p>
            <a:pPr indent="-285750" lvl="1" marL="742950" rtl="0" algn="l">
              <a:spcBef>
                <a:spcPts val="520"/>
              </a:spcBef>
              <a:spcAft>
                <a:spcPts val="0"/>
              </a:spcAft>
              <a:buClr>
                <a:srgbClr val="222222"/>
              </a:buClr>
              <a:buSzPts val="2600"/>
              <a:buFont typeface="Arial"/>
              <a:buChar char="–"/>
            </a:pPr>
            <a:r>
              <a:rPr lang="en-US"/>
              <a:t>May be physically distributed among multiple storage facilities</a:t>
            </a:r>
            <a:endParaRPr/>
          </a:p>
          <a:p>
            <a:pPr indent="-285750" lvl="1" marL="742950" rtl="0" algn="l">
              <a:spcBef>
                <a:spcPts val="520"/>
              </a:spcBef>
              <a:spcAft>
                <a:spcPts val="0"/>
              </a:spcAft>
              <a:buClr>
                <a:srgbClr val="222222"/>
              </a:buClr>
              <a:buSzPts val="2600"/>
              <a:buFont typeface="Arial"/>
              <a:buChar char="–"/>
            </a:pPr>
            <a:r>
              <a:rPr lang="en-US"/>
              <a:t>DBMS eliminates most of file system’s problems</a:t>
            </a:r>
            <a:endParaRPr/>
          </a:p>
          <a:p>
            <a:pPr indent="-285750" lvl="1" marL="742950" rtl="0" algn="l">
              <a:spcBef>
                <a:spcPts val="520"/>
              </a:spcBef>
              <a:spcAft>
                <a:spcPts val="0"/>
              </a:spcAft>
              <a:buClr>
                <a:srgbClr val="222222"/>
              </a:buClr>
              <a:buSzPts val="2600"/>
              <a:buFont typeface="Arial"/>
              <a:buChar char="–"/>
            </a:pPr>
            <a:r>
              <a:rPr lang="en-US"/>
              <a:t>Current generation stores data structures, relationships between structures, and access paths</a:t>
            </a:r>
            <a:endParaRPr/>
          </a:p>
          <a:p>
            <a:pPr indent="-228600" lvl="2" marL="1143000" rtl="0" algn="l">
              <a:spcBef>
                <a:spcPts val="480"/>
              </a:spcBef>
              <a:spcAft>
                <a:spcPts val="0"/>
              </a:spcAft>
              <a:buClr>
                <a:srgbClr val="222222"/>
              </a:buClr>
              <a:buSzPts val="2400"/>
              <a:buFont typeface="Arial"/>
              <a:buChar char="•"/>
            </a:pPr>
            <a:r>
              <a:rPr lang="en-US"/>
              <a:t>Also defines, stores, and manages all access paths and components</a:t>
            </a:r>
            <a:endParaRPr/>
          </a:p>
          <a:p>
            <a:pPr indent="-165100" lvl="0" marL="342900" rtl="0" algn="l">
              <a:spcBef>
                <a:spcPts val="560"/>
              </a:spcBef>
              <a:spcAft>
                <a:spcPts val="0"/>
              </a:spcAft>
              <a:buClr>
                <a:srgbClr val="222222"/>
              </a:buClr>
              <a:buSzPts val="2800"/>
              <a:buFont typeface="Arial"/>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C:\Documents and Settings\Paul Nagin\My Documents\CHIMBORAZO 09-13-2009\Books\694 Rob DB Systems 9e - Nancy -Marc Cartright\Figures\C7046_01\C7046_01\Fig01-06.bmp" id="264" name="Google Shape;264;p36"/>
          <p:cNvPicPr preferRelativeResize="0"/>
          <p:nvPr/>
        </p:nvPicPr>
        <p:blipFill rotWithShape="1">
          <a:blip r:embed="rId3">
            <a:alphaModFix/>
          </a:blip>
          <a:srcRect b="0" l="0" r="0" t="0"/>
          <a:stretch/>
        </p:blipFill>
        <p:spPr>
          <a:xfrm>
            <a:off x="838200" y="533400"/>
            <a:ext cx="7162800" cy="53546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Database System Environment</a:t>
            </a:r>
            <a:endParaRPr/>
          </a:p>
        </p:txBody>
      </p:sp>
      <p:sp>
        <p:nvSpPr>
          <p:cNvPr id="270" name="Google Shape;270;p3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Database system</a:t>
            </a:r>
            <a:r>
              <a:rPr lang="en-US"/>
              <a:t>: defines and regulates the collection, storage, management, use of data</a:t>
            </a:r>
            <a:endParaRPr/>
          </a:p>
          <a:p>
            <a:pPr indent="-342900" lvl="0" marL="342900" rtl="0" algn="l">
              <a:spcBef>
                <a:spcPts val="560"/>
              </a:spcBef>
              <a:spcAft>
                <a:spcPts val="0"/>
              </a:spcAft>
              <a:buClr>
                <a:srgbClr val="222222"/>
              </a:buClr>
              <a:buSzPts val="2800"/>
              <a:buFont typeface="Arial"/>
              <a:buChar char="•"/>
            </a:pPr>
            <a:r>
              <a:rPr lang="en-US"/>
              <a:t>Five major parts of a database system:</a:t>
            </a:r>
            <a:endParaRPr/>
          </a:p>
          <a:p>
            <a:pPr indent="-285750" lvl="1" marL="742950" rtl="0" algn="l">
              <a:spcBef>
                <a:spcPts val="520"/>
              </a:spcBef>
              <a:spcAft>
                <a:spcPts val="0"/>
              </a:spcAft>
              <a:buClr>
                <a:srgbClr val="222222"/>
              </a:buClr>
              <a:buSzPts val="2600"/>
              <a:buFont typeface="Arial"/>
              <a:buChar char="–"/>
            </a:pPr>
            <a:r>
              <a:rPr lang="en-US"/>
              <a:t>Hardware</a:t>
            </a:r>
            <a:endParaRPr/>
          </a:p>
          <a:p>
            <a:pPr indent="-285750" lvl="1" marL="742950" rtl="0" algn="l">
              <a:spcBef>
                <a:spcPts val="520"/>
              </a:spcBef>
              <a:spcAft>
                <a:spcPts val="0"/>
              </a:spcAft>
              <a:buClr>
                <a:srgbClr val="222222"/>
              </a:buClr>
              <a:buSzPts val="2600"/>
              <a:buFont typeface="Arial"/>
              <a:buChar char="–"/>
            </a:pPr>
            <a:r>
              <a:rPr lang="en-US"/>
              <a:t>Software</a:t>
            </a:r>
            <a:endParaRPr/>
          </a:p>
          <a:p>
            <a:pPr indent="-285750" lvl="1" marL="742950" rtl="0" algn="l">
              <a:spcBef>
                <a:spcPts val="520"/>
              </a:spcBef>
              <a:spcAft>
                <a:spcPts val="0"/>
              </a:spcAft>
              <a:buClr>
                <a:srgbClr val="222222"/>
              </a:buClr>
              <a:buSzPts val="2600"/>
              <a:buFont typeface="Arial"/>
              <a:buChar char="–"/>
            </a:pPr>
            <a:r>
              <a:rPr lang="en-US"/>
              <a:t>People</a:t>
            </a:r>
            <a:endParaRPr/>
          </a:p>
          <a:p>
            <a:pPr indent="-285750" lvl="1" marL="742950" rtl="0" algn="l">
              <a:spcBef>
                <a:spcPts val="520"/>
              </a:spcBef>
              <a:spcAft>
                <a:spcPts val="0"/>
              </a:spcAft>
              <a:buClr>
                <a:srgbClr val="222222"/>
              </a:buClr>
              <a:buSzPts val="2600"/>
              <a:buFont typeface="Arial"/>
              <a:buChar char="–"/>
            </a:pPr>
            <a:r>
              <a:rPr lang="en-US"/>
              <a:t>Procedures</a:t>
            </a:r>
            <a:endParaRPr/>
          </a:p>
          <a:p>
            <a:pPr indent="-285750" lvl="1" marL="742950" rtl="0" algn="l">
              <a:spcBef>
                <a:spcPts val="520"/>
              </a:spcBef>
              <a:spcAft>
                <a:spcPts val="0"/>
              </a:spcAft>
              <a:buClr>
                <a:srgbClr val="222222"/>
              </a:buClr>
              <a:buSzPts val="2600"/>
              <a:buFont typeface="Arial"/>
              <a:buChar char="–"/>
            </a:pPr>
            <a:r>
              <a:rPr lang="en-US"/>
              <a:t>Data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C:\Documents and Settings\Paul Nagin\My Documents\CHIMBORAZO 09-13-2009\Books\694 Rob DB Systems 9e - Nancy -Marc Cartright\Figures\C7046_01\C7046_01\Fig01-07.bmp" id="275" name="Google Shape;275;p38"/>
          <p:cNvPicPr preferRelativeResize="0"/>
          <p:nvPr/>
        </p:nvPicPr>
        <p:blipFill rotWithShape="1">
          <a:blip r:embed="rId3">
            <a:alphaModFix/>
          </a:blip>
          <a:srcRect b="0" l="0" r="0" t="0"/>
          <a:stretch/>
        </p:blipFill>
        <p:spPr>
          <a:xfrm>
            <a:off x="685800" y="762000"/>
            <a:ext cx="7631113" cy="457993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Database System Environment (cont'd.)</a:t>
            </a:r>
            <a:endParaRPr/>
          </a:p>
        </p:txBody>
      </p:sp>
      <p:sp>
        <p:nvSpPr>
          <p:cNvPr id="281" name="Google Shape;281;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Hardware</a:t>
            </a:r>
            <a:r>
              <a:rPr lang="en-US"/>
              <a:t>: all the system’s physical devices</a:t>
            </a:r>
            <a:endParaRPr/>
          </a:p>
          <a:p>
            <a:pPr indent="-342900" lvl="0" marL="342900" rtl="0" algn="l">
              <a:spcBef>
                <a:spcPts val="560"/>
              </a:spcBef>
              <a:spcAft>
                <a:spcPts val="0"/>
              </a:spcAft>
              <a:buClr>
                <a:srgbClr val="222222"/>
              </a:buClr>
              <a:buSzPts val="2800"/>
              <a:buFont typeface="Arial"/>
              <a:buChar char="•"/>
            </a:pPr>
            <a:r>
              <a:rPr b="1" lang="en-US"/>
              <a:t>Software</a:t>
            </a:r>
            <a:r>
              <a:rPr lang="en-US"/>
              <a:t>: three types of software required:</a:t>
            </a:r>
            <a:endParaRPr/>
          </a:p>
          <a:p>
            <a:pPr indent="-285750" lvl="1" marL="742950" rtl="0" algn="l">
              <a:spcBef>
                <a:spcPts val="520"/>
              </a:spcBef>
              <a:spcAft>
                <a:spcPts val="0"/>
              </a:spcAft>
              <a:buClr>
                <a:srgbClr val="222222"/>
              </a:buClr>
              <a:buSzPts val="2600"/>
              <a:buFont typeface="Arial"/>
              <a:buChar char="–"/>
            </a:pPr>
            <a:r>
              <a:rPr lang="en-US"/>
              <a:t>Operating system software</a:t>
            </a:r>
            <a:endParaRPr/>
          </a:p>
          <a:p>
            <a:pPr indent="-285750" lvl="1" marL="742950" rtl="0" algn="l">
              <a:spcBef>
                <a:spcPts val="520"/>
              </a:spcBef>
              <a:spcAft>
                <a:spcPts val="0"/>
              </a:spcAft>
              <a:buClr>
                <a:srgbClr val="222222"/>
              </a:buClr>
              <a:buSzPts val="2600"/>
              <a:buFont typeface="Arial"/>
              <a:buChar char="–"/>
            </a:pPr>
            <a:r>
              <a:rPr lang="en-US"/>
              <a:t>DBMS software</a:t>
            </a:r>
            <a:endParaRPr/>
          </a:p>
          <a:p>
            <a:pPr indent="-285750" lvl="1" marL="742950" rtl="0" algn="l">
              <a:spcBef>
                <a:spcPts val="520"/>
              </a:spcBef>
              <a:spcAft>
                <a:spcPts val="0"/>
              </a:spcAft>
              <a:buClr>
                <a:srgbClr val="222222"/>
              </a:buClr>
              <a:buSzPts val="2600"/>
              <a:buFont typeface="Arial"/>
              <a:buChar char="–"/>
            </a:pPr>
            <a:r>
              <a:rPr lang="en-US"/>
              <a:t>Application programs and utility software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a:t>
            </a:r>
            <a:endParaRPr/>
          </a:p>
        </p:txBody>
      </p:sp>
      <p:sp>
        <p:nvSpPr>
          <p:cNvPr id="77" name="Google Shape;77;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Good decisions require good information derived from raw facts</a:t>
            </a:r>
            <a:endParaRPr/>
          </a:p>
          <a:p>
            <a:pPr indent="-342900" lvl="0" marL="342900" rtl="0" algn="l">
              <a:spcBef>
                <a:spcPts val="560"/>
              </a:spcBef>
              <a:spcAft>
                <a:spcPts val="0"/>
              </a:spcAft>
              <a:buClr>
                <a:srgbClr val="222222"/>
              </a:buClr>
              <a:buSzPts val="2800"/>
              <a:buFont typeface="Arial"/>
              <a:buChar char="•"/>
            </a:pPr>
            <a:r>
              <a:rPr lang="en-US"/>
              <a:t>Data is managed most efficiently when stored in a database </a:t>
            </a:r>
            <a:endParaRPr/>
          </a:p>
          <a:p>
            <a:pPr indent="-342900" lvl="0" marL="342900" rtl="0" algn="l">
              <a:spcBef>
                <a:spcPts val="560"/>
              </a:spcBef>
              <a:spcAft>
                <a:spcPts val="0"/>
              </a:spcAft>
              <a:buClr>
                <a:srgbClr val="222222"/>
              </a:buClr>
              <a:buSzPts val="2800"/>
              <a:buFont typeface="Arial"/>
              <a:buChar char="•"/>
            </a:pPr>
            <a:r>
              <a:rPr lang="en-US"/>
              <a:t>Databases evolved from computer file systems</a:t>
            </a:r>
            <a:endParaRPr/>
          </a:p>
          <a:p>
            <a:pPr indent="-342900" lvl="0" marL="342900" rtl="0" algn="l">
              <a:spcBef>
                <a:spcPts val="560"/>
              </a:spcBef>
              <a:spcAft>
                <a:spcPts val="0"/>
              </a:spcAft>
              <a:buClr>
                <a:srgbClr val="222222"/>
              </a:buClr>
              <a:buSzPts val="2800"/>
              <a:buFont typeface="Arial"/>
              <a:buChar char="•"/>
            </a:pPr>
            <a:r>
              <a:rPr lang="en-US"/>
              <a:t>Understanding file system characteristics is important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Database System Environment (cont'd.)</a:t>
            </a:r>
            <a:endParaRPr/>
          </a:p>
        </p:txBody>
      </p:sp>
      <p:sp>
        <p:nvSpPr>
          <p:cNvPr id="287" name="Google Shape;287;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People</a:t>
            </a:r>
            <a:r>
              <a:rPr lang="en-US"/>
              <a:t>: all users of the database system</a:t>
            </a:r>
            <a:endParaRPr/>
          </a:p>
          <a:p>
            <a:pPr indent="-285750" lvl="1" marL="742950" rtl="0" algn="l">
              <a:spcBef>
                <a:spcPts val="520"/>
              </a:spcBef>
              <a:spcAft>
                <a:spcPts val="0"/>
              </a:spcAft>
              <a:buClr>
                <a:srgbClr val="222222"/>
              </a:buClr>
              <a:buSzPts val="2600"/>
              <a:buFont typeface="Arial"/>
              <a:buChar char="–"/>
            </a:pPr>
            <a:r>
              <a:rPr lang="en-US"/>
              <a:t>System and database administrators</a:t>
            </a:r>
            <a:endParaRPr/>
          </a:p>
          <a:p>
            <a:pPr indent="-285750" lvl="1" marL="742950" rtl="0" algn="l">
              <a:spcBef>
                <a:spcPts val="520"/>
              </a:spcBef>
              <a:spcAft>
                <a:spcPts val="0"/>
              </a:spcAft>
              <a:buClr>
                <a:srgbClr val="222222"/>
              </a:buClr>
              <a:buSzPts val="2600"/>
              <a:buFont typeface="Arial"/>
              <a:buChar char="–"/>
            </a:pPr>
            <a:r>
              <a:rPr lang="en-US"/>
              <a:t>Database designers</a:t>
            </a:r>
            <a:endParaRPr/>
          </a:p>
          <a:p>
            <a:pPr indent="-285750" lvl="1" marL="742950" rtl="0" algn="l">
              <a:spcBef>
                <a:spcPts val="520"/>
              </a:spcBef>
              <a:spcAft>
                <a:spcPts val="0"/>
              </a:spcAft>
              <a:buClr>
                <a:srgbClr val="222222"/>
              </a:buClr>
              <a:buSzPts val="2600"/>
              <a:buFont typeface="Arial"/>
              <a:buChar char="–"/>
            </a:pPr>
            <a:r>
              <a:rPr lang="en-US"/>
              <a:t>Systems analysts and programmers</a:t>
            </a:r>
            <a:endParaRPr/>
          </a:p>
          <a:p>
            <a:pPr indent="-285750" lvl="1" marL="742950" rtl="0" algn="l">
              <a:spcBef>
                <a:spcPts val="520"/>
              </a:spcBef>
              <a:spcAft>
                <a:spcPts val="0"/>
              </a:spcAft>
              <a:buClr>
                <a:srgbClr val="222222"/>
              </a:buClr>
              <a:buSzPts val="2600"/>
              <a:buFont typeface="Arial"/>
              <a:buChar char="–"/>
            </a:pPr>
            <a:r>
              <a:rPr lang="en-US"/>
              <a:t>End users</a:t>
            </a:r>
            <a:endParaRPr/>
          </a:p>
          <a:p>
            <a:pPr indent="-342900" lvl="0" marL="342900" rtl="0" algn="l">
              <a:spcBef>
                <a:spcPts val="560"/>
              </a:spcBef>
              <a:spcAft>
                <a:spcPts val="0"/>
              </a:spcAft>
              <a:buClr>
                <a:srgbClr val="222222"/>
              </a:buClr>
              <a:buSzPts val="2800"/>
              <a:buFont typeface="Arial"/>
              <a:buChar char="•"/>
            </a:pPr>
            <a:r>
              <a:rPr b="1" lang="en-US"/>
              <a:t>Procedures</a:t>
            </a:r>
            <a:r>
              <a:rPr lang="en-US"/>
              <a:t>: instructions and rules that govern the design and use of the database system</a:t>
            </a:r>
            <a:endParaRPr/>
          </a:p>
          <a:p>
            <a:pPr indent="-342900" lvl="0" marL="342900" rtl="0" algn="l">
              <a:spcBef>
                <a:spcPts val="560"/>
              </a:spcBef>
              <a:spcAft>
                <a:spcPts val="0"/>
              </a:spcAft>
              <a:buClr>
                <a:srgbClr val="222222"/>
              </a:buClr>
              <a:buSzPts val="2800"/>
              <a:buFont typeface="Arial"/>
              <a:buChar char="•"/>
            </a:pPr>
            <a:r>
              <a:rPr b="1" lang="en-US"/>
              <a:t>Data</a:t>
            </a:r>
            <a:r>
              <a:rPr lang="en-US"/>
              <a:t>: the collection of facts stored in the database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Database System Environment (cont'd.)</a:t>
            </a:r>
            <a:endParaRPr/>
          </a:p>
        </p:txBody>
      </p:sp>
      <p:sp>
        <p:nvSpPr>
          <p:cNvPr id="293" name="Google Shape;293;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Database systems </a:t>
            </a:r>
            <a:r>
              <a:rPr lang="en-US"/>
              <a:t>are</a:t>
            </a:r>
            <a:r>
              <a:rPr b="1" lang="en-US"/>
              <a:t> </a:t>
            </a:r>
            <a:r>
              <a:rPr lang="en-US"/>
              <a:t>created and managed at different levels of complexity</a:t>
            </a:r>
            <a:endParaRPr/>
          </a:p>
          <a:p>
            <a:pPr indent="-342900" lvl="0" marL="342900" rtl="0" algn="l">
              <a:spcBef>
                <a:spcPts val="560"/>
              </a:spcBef>
              <a:spcAft>
                <a:spcPts val="0"/>
              </a:spcAft>
              <a:buClr>
                <a:srgbClr val="222222"/>
              </a:buClr>
              <a:buSzPts val="2800"/>
              <a:buFont typeface="Arial"/>
              <a:buChar char="•"/>
            </a:pPr>
            <a:r>
              <a:rPr lang="en-US"/>
              <a:t>Database solutions must be cost-effective as well as tactically and strategically effective</a:t>
            </a:r>
            <a:endParaRPr/>
          </a:p>
          <a:p>
            <a:pPr indent="-342900" lvl="0" marL="342900" rtl="0" algn="l">
              <a:spcBef>
                <a:spcPts val="560"/>
              </a:spcBef>
              <a:spcAft>
                <a:spcPts val="0"/>
              </a:spcAft>
              <a:buClr>
                <a:srgbClr val="222222"/>
              </a:buClr>
              <a:buSzPts val="2800"/>
              <a:buFont typeface="Arial"/>
              <a:buChar char="•"/>
            </a:pPr>
            <a:r>
              <a:rPr lang="en-US"/>
              <a:t>Database technology already in use affects selection of a database system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a:t>
            </a:r>
            <a:endParaRPr/>
          </a:p>
        </p:txBody>
      </p:sp>
      <p:sp>
        <p:nvSpPr>
          <p:cNvPr id="299" name="Google Shape;299;p4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Most functions are transparent to end users</a:t>
            </a:r>
            <a:endParaRPr/>
          </a:p>
          <a:p>
            <a:pPr indent="-285750" lvl="1" marL="742950" rtl="0" algn="l">
              <a:spcBef>
                <a:spcPts val="520"/>
              </a:spcBef>
              <a:spcAft>
                <a:spcPts val="0"/>
              </a:spcAft>
              <a:buClr>
                <a:srgbClr val="222222"/>
              </a:buClr>
              <a:buSzPts val="2600"/>
              <a:buFont typeface="Arial"/>
              <a:buChar char="–"/>
            </a:pPr>
            <a:r>
              <a:rPr lang="en-US"/>
              <a:t>Can only be achieved through the DBMS</a:t>
            </a:r>
            <a:endParaRPr/>
          </a:p>
          <a:p>
            <a:pPr indent="-342900" lvl="0" marL="342900" rtl="0" algn="l">
              <a:spcBef>
                <a:spcPts val="560"/>
              </a:spcBef>
              <a:spcAft>
                <a:spcPts val="0"/>
              </a:spcAft>
              <a:buClr>
                <a:srgbClr val="222222"/>
              </a:buClr>
              <a:buSzPts val="2800"/>
              <a:buFont typeface="Arial"/>
              <a:buChar char="•"/>
            </a:pPr>
            <a:r>
              <a:rPr lang="en-US"/>
              <a:t>Data dictionary management</a:t>
            </a:r>
            <a:endParaRPr/>
          </a:p>
          <a:p>
            <a:pPr indent="-285750" lvl="1" marL="742950" rtl="0" algn="l">
              <a:spcBef>
                <a:spcPts val="520"/>
              </a:spcBef>
              <a:spcAft>
                <a:spcPts val="0"/>
              </a:spcAft>
              <a:buClr>
                <a:srgbClr val="222222"/>
              </a:buClr>
              <a:buSzPts val="2600"/>
              <a:buFont typeface="Arial"/>
              <a:buChar char="–"/>
            </a:pPr>
            <a:r>
              <a:rPr lang="en-US"/>
              <a:t>DBMS stores definitions of data elements and relationships (metadata) in a </a:t>
            </a:r>
            <a:r>
              <a:rPr b="1" lang="en-US"/>
              <a:t>data dictionary</a:t>
            </a:r>
            <a:endParaRPr/>
          </a:p>
          <a:p>
            <a:pPr indent="-285750" lvl="1" marL="742950" rtl="0" algn="l">
              <a:spcBef>
                <a:spcPts val="520"/>
              </a:spcBef>
              <a:spcAft>
                <a:spcPts val="0"/>
              </a:spcAft>
              <a:buClr>
                <a:srgbClr val="222222"/>
              </a:buClr>
              <a:buSzPts val="2600"/>
              <a:buFont typeface="Arial"/>
              <a:buChar char="–"/>
            </a:pPr>
            <a:r>
              <a:rPr lang="en-US"/>
              <a:t>DBMS looks up required data component structures and relationships</a:t>
            </a:r>
            <a:endParaRPr/>
          </a:p>
          <a:p>
            <a:pPr indent="-285750" lvl="1" marL="742950" rtl="0" algn="l">
              <a:spcBef>
                <a:spcPts val="520"/>
              </a:spcBef>
              <a:spcAft>
                <a:spcPts val="0"/>
              </a:spcAft>
              <a:buClr>
                <a:srgbClr val="222222"/>
              </a:buClr>
              <a:buSzPts val="2600"/>
              <a:buFont typeface="Arial"/>
              <a:buChar char="–"/>
            </a:pPr>
            <a:r>
              <a:rPr lang="en-US"/>
              <a:t>Changes automatically recorded in the dictionary</a:t>
            </a:r>
            <a:endParaRPr/>
          </a:p>
          <a:p>
            <a:pPr indent="-285750" lvl="1" marL="742950" rtl="0" algn="l">
              <a:spcBef>
                <a:spcPts val="520"/>
              </a:spcBef>
              <a:spcAft>
                <a:spcPts val="0"/>
              </a:spcAft>
              <a:buClr>
                <a:srgbClr val="222222"/>
              </a:buClr>
              <a:buSzPts val="2600"/>
              <a:buFont typeface="Arial"/>
              <a:buChar char="–"/>
            </a:pPr>
            <a:r>
              <a:rPr lang="en-US"/>
              <a:t>DBMS provides data abstraction and removes structural and data dependency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b="0" l="0" r="0" t="0"/>
          <a:stretch/>
        </p:blipFill>
        <p:spPr>
          <a:xfrm>
            <a:off x="0" y="660400"/>
            <a:ext cx="9144000" cy="5537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 (cont'd.)</a:t>
            </a:r>
            <a:endParaRPr/>
          </a:p>
        </p:txBody>
      </p:sp>
      <p:sp>
        <p:nvSpPr>
          <p:cNvPr id="310" name="Google Shape;310;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 storage management</a:t>
            </a:r>
            <a:endParaRPr/>
          </a:p>
          <a:p>
            <a:pPr indent="-285750" lvl="1" marL="742950" rtl="0" algn="l">
              <a:spcBef>
                <a:spcPts val="520"/>
              </a:spcBef>
              <a:spcAft>
                <a:spcPts val="0"/>
              </a:spcAft>
              <a:buClr>
                <a:srgbClr val="222222"/>
              </a:buClr>
              <a:buSzPts val="2600"/>
              <a:buFont typeface="Arial"/>
              <a:buChar char="–"/>
            </a:pPr>
            <a:r>
              <a:rPr lang="en-US"/>
              <a:t>DBMS creates and manages complex structures required for data storage</a:t>
            </a:r>
            <a:endParaRPr/>
          </a:p>
          <a:p>
            <a:pPr indent="-285750" lvl="1" marL="742950" rtl="0" algn="l">
              <a:spcBef>
                <a:spcPts val="520"/>
              </a:spcBef>
              <a:spcAft>
                <a:spcPts val="0"/>
              </a:spcAft>
              <a:buClr>
                <a:srgbClr val="222222"/>
              </a:buClr>
              <a:buSzPts val="2600"/>
              <a:buFont typeface="Arial"/>
              <a:buChar char="–"/>
            </a:pPr>
            <a:r>
              <a:rPr lang="en-US"/>
              <a:t>Also stores related data entry forms, screen definitions, report definitions, etc.</a:t>
            </a:r>
            <a:endParaRPr/>
          </a:p>
          <a:p>
            <a:pPr indent="-285750" lvl="1" marL="742950" rtl="0" algn="l">
              <a:spcBef>
                <a:spcPts val="520"/>
              </a:spcBef>
              <a:spcAft>
                <a:spcPts val="0"/>
              </a:spcAft>
              <a:buClr>
                <a:srgbClr val="222222"/>
              </a:buClr>
              <a:buSzPts val="2600"/>
              <a:buFont typeface="Arial"/>
              <a:buChar char="–"/>
            </a:pPr>
            <a:r>
              <a:rPr b="1" lang="en-US"/>
              <a:t>Performance tuning</a:t>
            </a:r>
            <a:r>
              <a:rPr lang="en-US"/>
              <a:t>: activities that make the database perform more efficiently</a:t>
            </a:r>
            <a:endParaRPr/>
          </a:p>
          <a:p>
            <a:pPr indent="-285750" lvl="1" marL="742950" rtl="0" algn="l">
              <a:spcBef>
                <a:spcPts val="520"/>
              </a:spcBef>
              <a:spcAft>
                <a:spcPts val="0"/>
              </a:spcAft>
              <a:buClr>
                <a:srgbClr val="222222"/>
              </a:buClr>
              <a:buSzPts val="2600"/>
              <a:buFont typeface="Arial"/>
              <a:buChar char="–"/>
            </a:pPr>
            <a:r>
              <a:rPr lang="en-US"/>
              <a:t>DBMS stores the database in multiple physical data files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5"/>
          <p:cNvPicPr preferRelativeResize="0"/>
          <p:nvPr/>
        </p:nvPicPr>
        <p:blipFill rotWithShape="1">
          <a:blip r:embed="rId3">
            <a:alphaModFix/>
          </a:blip>
          <a:srcRect b="0" l="0" r="0" t="0"/>
          <a:stretch/>
        </p:blipFill>
        <p:spPr>
          <a:xfrm>
            <a:off x="0" y="128588"/>
            <a:ext cx="9144000" cy="6600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 (cont'd.)</a:t>
            </a:r>
            <a:endParaRPr/>
          </a:p>
        </p:txBody>
      </p:sp>
      <p:sp>
        <p:nvSpPr>
          <p:cNvPr id="321" name="Google Shape;321;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 transformation and presentation</a:t>
            </a:r>
            <a:endParaRPr/>
          </a:p>
          <a:p>
            <a:pPr indent="-285750" lvl="1" marL="742950" rtl="0" algn="l">
              <a:spcBef>
                <a:spcPts val="520"/>
              </a:spcBef>
              <a:spcAft>
                <a:spcPts val="0"/>
              </a:spcAft>
              <a:buClr>
                <a:srgbClr val="222222"/>
              </a:buClr>
              <a:buSzPts val="2600"/>
              <a:buFont typeface="Arial"/>
              <a:buChar char="–"/>
            </a:pPr>
            <a:r>
              <a:rPr lang="en-US"/>
              <a:t>DBMS transforms data entered to conform to required data structures</a:t>
            </a:r>
            <a:endParaRPr/>
          </a:p>
          <a:p>
            <a:pPr indent="-285750" lvl="1" marL="742950" rtl="0" algn="l">
              <a:spcBef>
                <a:spcPts val="520"/>
              </a:spcBef>
              <a:spcAft>
                <a:spcPts val="0"/>
              </a:spcAft>
              <a:buClr>
                <a:srgbClr val="222222"/>
              </a:buClr>
              <a:buSzPts val="2600"/>
              <a:buFont typeface="Arial"/>
              <a:buChar char="–"/>
            </a:pPr>
            <a:r>
              <a:rPr lang="en-US"/>
              <a:t>DBMS transforms physically retrieved data to conform to user’s logical expectations</a:t>
            </a:r>
            <a:endParaRPr/>
          </a:p>
          <a:p>
            <a:pPr indent="-342900" lvl="0" marL="342900" rtl="0" algn="l">
              <a:spcBef>
                <a:spcPts val="560"/>
              </a:spcBef>
              <a:spcAft>
                <a:spcPts val="0"/>
              </a:spcAft>
              <a:buClr>
                <a:srgbClr val="222222"/>
              </a:buClr>
              <a:buSzPts val="2800"/>
              <a:buFont typeface="Arial"/>
              <a:buChar char="•"/>
            </a:pPr>
            <a:r>
              <a:rPr lang="en-US"/>
              <a:t>Security management</a:t>
            </a:r>
            <a:endParaRPr/>
          </a:p>
          <a:p>
            <a:pPr indent="-285750" lvl="1" marL="742950" rtl="0" algn="l">
              <a:spcBef>
                <a:spcPts val="520"/>
              </a:spcBef>
              <a:spcAft>
                <a:spcPts val="0"/>
              </a:spcAft>
              <a:buClr>
                <a:srgbClr val="222222"/>
              </a:buClr>
              <a:buSzPts val="2600"/>
              <a:buFont typeface="Arial"/>
              <a:buChar char="–"/>
            </a:pPr>
            <a:r>
              <a:rPr lang="en-US"/>
              <a:t>DBMS creates a security system that enforces user security and data privacy</a:t>
            </a:r>
            <a:endParaRPr/>
          </a:p>
          <a:p>
            <a:pPr indent="-285750" lvl="1" marL="742950" rtl="0" algn="l">
              <a:spcBef>
                <a:spcPts val="520"/>
              </a:spcBef>
              <a:spcAft>
                <a:spcPts val="0"/>
              </a:spcAft>
              <a:buClr>
                <a:srgbClr val="222222"/>
              </a:buClr>
              <a:buSzPts val="2600"/>
              <a:buFont typeface="Arial"/>
              <a:buChar char="–"/>
            </a:pPr>
            <a:r>
              <a:rPr lang="en-US"/>
              <a:t>Security rules determine which users can access the database, which items can be accessed, etc.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 (cont'd.)</a:t>
            </a:r>
            <a:endParaRPr/>
          </a:p>
        </p:txBody>
      </p:sp>
      <p:sp>
        <p:nvSpPr>
          <p:cNvPr id="327" name="Google Shape;327;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Multiuser access control</a:t>
            </a:r>
            <a:endParaRPr/>
          </a:p>
          <a:p>
            <a:pPr indent="-285750" lvl="1" marL="742950" rtl="0" algn="l">
              <a:spcBef>
                <a:spcPts val="520"/>
              </a:spcBef>
              <a:spcAft>
                <a:spcPts val="0"/>
              </a:spcAft>
              <a:buClr>
                <a:srgbClr val="222222"/>
              </a:buClr>
              <a:buSzPts val="2600"/>
              <a:buFont typeface="Arial"/>
              <a:buChar char="–"/>
            </a:pPr>
            <a:r>
              <a:rPr lang="en-US"/>
              <a:t>DBMS uses sophisticated algorithms to ensure concurrent access does not affect integrity</a:t>
            </a:r>
            <a:endParaRPr/>
          </a:p>
          <a:p>
            <a:pPr indent="-342900" lvl="0" marL="342900" rtl="0" algn="l">
              <a:spcBef>
                <a:spcPts val="560"/>
              </a:spcBef>
              <a:spcAft>
                <a:spcPts val="0"/>
              </a:spcAft>
              <a:buClr>
                <a:srgbClr val="222222"/>
              </a:buClr>
              <a:buSzPts val="2800"/>
              <a:buFont typeface="Arial"/>
              <a:buChar char="•"/>
            </a:pPr>
            <a:r>
              <a:rPr lang="en-US"/>
              <a:t>Backup and recovery management</a:t>
            </a:r>
            <a:endParaRPr/>
          </a:p>
          <a:p>
            <a:pPr indent="-285750" lvl="1" marL="742950" rtl="0" algn="l">
              <a:spcBef>
                <a:spcPts val="520"/>
              </a:spcBef>
              <a:spcAft>
                <a:spcPts val="0"/>
              </a:spcAft>
              <a:buClr>
                <a:srgbClr val="222222"/>
              </a:buClr>
              <a:buSzPts val="2600"/>
              <a:buFont typeface="Arial"/>
              <a:buChar char="–"/>
            </a:pPr>
            <a:r>
              <a:rPr lang="en-US"/>
              <a:t>DBMS provides backup and data recovery to ensure data safety and integrity</a:t>
            </a:r>
            <a:endParaRPr/>
          </a:p>
          <a:p>
            <a:pPr indent="-285750" lvl="1" marL="742950" rtl="0" algn="l">
              <a:spcBef>
                <a:spcPts val="520"/>
              </a:spcBef>
              <a:spcAft>
                <a:spcPts val="0"/>
              </a:spcAft>
              <a:buClr>
                <a:srgbClr val="222222"/>
              </a:buClr>
              <a:buSzPts val="2600"/>
              <a:buFont typeface="Arial"/>
              <a:buChar char="–"/>
            </a:pPr>
            <a:r>
              <a:rPr lang="en-US"/>
              <a:t>Recovery management deals with recovery of database after a failure</a:t>
            </a:r>
            <a:endParaRPr/>
          </a:p>
          <a:p>
            <a:pPr indent="-228600" lvl="2" marL="1143000" rtl="0" algn="l">
              <a:spcBef>
                <a:spcPts val="480"/>
              </a:spcBef>
              <a:spcAft>
                <a:spcPts val="0"/>
              </a:spcAft>
              <a:buClr>
                <a:srgbClr val="222222"/>
              </a:buClr>
              <a:buSzPts val="2400"/>
              <a:buFont typeface="Arial"/>
              <a:buChar char="•"/>
            </a:pPr>
            <a:r>
              <a:rPr lang="en-US"/>
              <a:t>Critical to preserving database’s integrity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 (cont'd.)</a:t>
            </a:r>
            <a:endParaRPr/>
          </a:p>
        </p:txBody>
      </p:sp>
      <p:sp>
        <p:nvSpPr>
          <p:cNvPr id="333" name="Google Shape;333;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 integrity management </a:t>
            </a:r>
            <a:endParaRPr/>
          </a:p>
          <a:p>
            <a:pPr indent="-285750" lvl="1" marL="742950" rtl="0" algn="l">
              <a:spcBef>
                <a:spcPts val="520"/>
              </a:spcBef>
              <a:spcAft>
                <a:spcPts val="0"/>
              </a:spcAft>
              <a:buClr>
                <a:srgbClr val="222222"/>
              </a:buClr>
              <a:buSzPts val="2600"/>
              <a:buFont typeface="Arial"/>
              <a:buChar char="–"/>
            </a:pPr>
            <a:r>
              <a:rPr lang="en-US"/>
              <a:t>DBMS promotes and enforces integrity rules</a:t>
            </a:r>
            <a:endParaRPr/>
          </a:p>
          <a:p>
            <a:pPr indent="-228600" lvl="2" marL="1143000" rtl="0" algn="l">
              <a:spcBef>
                <a:spcPts val="480"/>
              </a:spcBef>
              <a:spcAft>
                <a:spcPts val="0"/>
              </a:spcAft>
              <a:buClr>
                <a:srgbClr val="222222"/>
              </a:buClr>
              <a:buSzPts val="2400"/>
              <a:buFont typeface="Arial"/>
              <a:buChar char="•"/>
            </a:pPr>
            <a:r>
              <a:rPr lang="en-US"/>
              <a:t>Minimizes redundancy</a:t>
            </a:r>
            <a:endParaRPr/>
          </a:p>
          <a:p>
            <a:pPr indent="-228600" lvl="2" marL="1143000" rtl="0" algn="l">
              <a:spcBef>
                <a:spcPts val="480"/>
              </a:spcBef>
              <a:spcAft>
                <a:spcPts val="0"/>
              </a:spcAft>
              <a:buClr>
                <a:srgbClr val="222222"/>
              </a:buClr>
              <a:buSzPts val="2400"/>
              <a:buFont typeface="Arial"/>
              <a:buChar char="•"/>
            </a:pPr>
            <a:r>
              <a:rPr lang="en-US"/>
              <a:t>Maximizes consistency</a:t>
            </a:r>
            <a:endParaRPr/>
          </a:p>
          <a:p>
            <a:pPr indent="-285750" lvl="1" marL="742950" rtl="0" algn="l">
              <a:spcBef>
                <a:spcPts val="520"/>
              </a:spcBef>
              <a:spcAft>
                <a:spcPts val="0"/>
              </a:spcAft>
              <a:buClr>
                <a:srgbClr val="222222"/>
              </a:buClr>
              <a:buSzPts val="2600"/>
              <a:buFont typeface="Arial"/>
              <a:buChar char="–"/>
            </a:pPr>
            <a:r>
              <a:rPr lang="en-US"/>
              <a:t>Data relationships stored in data dictionary used to enforce data integrity</a:t>
            </a:r>
            <a:endParaRPr/>
          </a:p>
          <a:p>
            <a:pPr indent="-285750" lvl="1" marL="742950" rtl="0" algn="l">
              <a:spcBef>
                <a:spcPts val="520"/>
              </a:spcBef>
              <a:spcAft>
                <a:spcPts val="0"/>
              </a:spcAft>
              <a:buClr>
                <a:srgbClr val="222222"/>
              </a:buClr>
              <a:buSzPts val="2600"/>
              <a:buFont typeface="Arial"/>
              <a:buChar char="–"/>
            </a:pPr>
            <a:r>
              <a:rPr lang="en-US"/>
              <a:t>Integrity is especially important in transaction-oriented database systems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 (cont'd.)</a:t>
            </a:r>
            <a:endParaRPr/>
          </a:p>
        </p:txBody>
      </p:sp>
      <p:sp>
        <p:nvSpPr>
          <p:cNvPr id="339" name="Google Shape;339;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 access languages and application programming interfaces</a:t>
            </a:r>
            <a:endParaRPr/>
          </a:p>
          <a:p>
            <a:pPr indent="-285750" lvl="1" marL="742950" rtl="0" algn="l">
              <a:spcBef>
                <a:spcPts val="520"/>
              </a:spcBef>
              <a:spcAft>
                <a:spcPts val="0"/>
              </a:spcAft>
              <a:buClr>
                <a:srgbClr val="222222"/>
              </a:buClr>
              <a:buSzPts val="2600"/>
              <a:buFont typeface="Arial"/>
              <a:buChar char="–"/>
            </a:pPr>
            <a:r>
              <a:rPr lang="en-US"/>
              <a:t>DBMS provides access through a query language</a:t>
            </a:r>
            <a:endParaRPr/>
          </a:p>
          <a:p>
            <a:pPr indent="-285750" lvl="1" marL="742950" rtl="0" algn="l">
              <a:spcBef>
                <a:spcPts val="520"/>
              </a:spcBef>
              <a:spcAft>
                <a:spcPts val="0"/>
              </a:spcAft>
              <a:buClr>
                <a:srgbClr val="222222"/>
              </a:buClr>
              <a:buSzPts val="2600"/>
              <a:buFont typeface="Arial"/>
              <a:buChar char="–"/>
            </a:pPr>
            <a:r>
              <a:rPr b="1" lang="en-US"/>
              <a:t>Query language </a:t>
            </a:r>
            <a:r>
              <a:rPr lang="en-US"/>
              <a:t>is a nonprocedural language</a:t>
            </a:r>
            <a:endParaRPr/>
          </a:p>
          <a:p>
            <a:pPr indent="-285750" lvl="1" marL="742950" rtl="0" algn="l">
              <a:spcBef>
                <a:spcPts val="520"/>
              </a:spcBef>
              <a:spcAft>
                <a:spcPts val="0"/>
              </a:spcAft>
              <a:buClr>
                <a:srgbClr val="222222"/>
              </a:buClr>
              <a:buSzPts val="2600"/>
              <a:buFont typeface="Arial"/>
              <a:buChar char="–"/>
            </a:pPr>
            <a:r>
              <a:rPr b="1" lang="en-US"/>
              <a:t>Structured Query Language (SQL) </a:t>
            </a:r>
            <a:r>
              <a:rPr lang="en-US"/>
              <a:t>is the de facto query language </a:t>
            </a:r>
            <a:endParaRPr/>
          </a:p>
          <a:p>
            <a:pPr indent="-228600" lvl="2" marL="1143000" rtl="0" algn="l">
              <a:spcBef>
                <a:spcPts val="480"/>
              </a:spcBef>
              <a:spcAft>
                <a:spcPts val="0"/>
              </a:spcAft>
              <a:buClr>
                <a:srgbClr val="222222"/>
              </a:buClr>
              <a:buSzPts val="2400"/>
              <a:buFont typeface="Arial"/>
              <a:buChar char="•"/>
            </a:pPr>
            <a:r>
              <a:rPr lang="en-US"/>
              <a:t>Standard supported by majority of DBMS vendors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Why Databases?</a:t>
            </a:r>
            <a:endParaRPr/>
          </a:p>
        </p:txBody>
      </p:sp>
      <p:sp>
        <p:nvSpPr>
          <p:cNvPr id="83" name="Google Shape;8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Databases solve many of the problems encountered in data management</a:t>
            </a:r>
            <a:endParaRPr/>
          </a:p>
          <a:p>
            <a:pPr indent="-285750" lvl="1" marL="742950" rtl="0" algn="l">
              <a:spcBef>
                <a:spcPts val="520"/>
              </a:spcBef>
              <a:spcAft>
                <a:spcPts val="0"/>
              </a:spcAft>
              <a:buClr>
                <a:srgbClr val="222222"/>
              </a:buClr>
              <a:buSzPts val="2600"/>
              <a:buFont typeface="Arial"/>
              <a:buChar char="–"/>
            </a:pPr>
            <a:r>
              <a:rPr lang="en-US"/>
              <a:t>Used in almost all modern settings involving data management:</a:t>
            </a:r>
            <a:endParaRPr/>
          </a:p>
          <a:p>
            <a:pPr indent="-228600" lvl="2" marL="1143000" rtl="0" algn="l">
              <a:spcBef>
                <a:spcPts val="480"/>
              </a:spcBef>
              <a:spcAft>
                <a:spcPts val="0"/>
              </a:spcAft>
              <a:buClr>
                <a:srgbClr val="222222"/>
              </a:buClr>
              <a:buSzPts val="2400"/>
              <a:buFont typeface="Arial"/>
              <a:buChar char="•"/>
            </a:pPr>
            <a:r>
              <a:rPr lang="en-US"/>
              <a:t>Business</a:t>
            </a:r>
            <a:endParaRPr/>
          </a:p>
          <a:p>
            <a:pPr indent="-228600" lvl="2" marL="1143000" rtl="0" algn="l">
              <a:spcBef>
                <a:spcPts val="480"/>
              </a:spcBef>
              <a:spcAft>
                <a:spcPts val="0"/>
              </a:spcAft>
              <a:buClr>
                <a:srgbClr val="222222"/>
              </a:buClr>
              <a:buSzPts val="2400"/>
              <a:buFont typeface="Arial"/>
              <a:buChar char="•"/>
            </a:pPr>
            <a:r>
              <a:rPr lang="en-US"/>
              <a:t>Research</a:t>
            </a:r>
            <a:endParaRPr/>
          </a:p>
          <a:p>
            <a:pPr indent="-228600" lvl="2" marL="1143000" rtl="0" algn="l">
              <a:spcBef>
                <a:spcPts val="480"/>
              </a:spcBef>
              <a:spcAft>
                <a:spcPts val="0"/>
              </a:spcAft>
              <a:buClr>
                <a:srgbClr val="222222"/>
              </a:buClr>
              <a:buSzPts val="2400"/>
              <a:buFont typeface="Arial"/>
              <a:buChar char="•"/>
            </a:pPr>
            <a:r>
              <a:rPr lang="en-US"/>
              <a:t>Administration</a:t>
            </a:r>
            <a:endParaRPr/>
          </a:p>
          <a:p>
            <a:pPr indent="-342900" lvl="0" marL="342900" rtl="0" algn="l">
              <a:spcBef>
                <a:spcPts val="560"/>
              </a:spcBef>
              <a:spcAft>
                <a:spcPts val="0"/>
              </a:spcAft>
              <a:buClr>
                <a:srgbClr val="222222"/>
              </a:buClr>
              <a:buSzPts val="2800"/>
              <a:buFont typeface="Arial"/>
              <a:buChar char="•"/>
            </a:pPr>
            <a:r>
              <a:rPr lang="en-US"/>
              <a:t>Important to understand how databases work and interact with other applications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DBMS Functions (cont'd.)</a:t>
            </a:r>
            <a:endParaRPr/>
          </a:p>
        </p:txBody>
      </p:sp>
      <p:sp>
        <p:nvSpPr>
          <p:cNvPr id="345" name="Google Shape;345;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 communication interfaces</a:t>
            </a:r>
            <a:endParaRPr/>
          </a:p>
          <a:p>
            <a:pPr indent="-285750" lvl="1" marL="742950" rtl="0" algn="l">
              <a:spcBef>
                <a:spcPts val="520"/>
              </a:spcBef>
              <a:spcAft>
                <a:spcPts val="0"/>
              </a:spcAft>
              <a:buClr>
                <a:srgbClr val="222222"/>
              </a:buClr>
              <a:buSzPts val="2600"/>
              <a:buFont typeface="Arial"/>
              <a:buChar char="–"/>
            </a:pPr>
            <a:r>
              <a:rPr lang="en-US"/>
              <a:t>Current DBMSs accept end-user requests via multiple different network environments</a:t>
            </a:r>
            <a:endParaRPr/>
          </a:p>
          <a:p>
            <a:pPr indent="-285750" lvl="1" marL="742950" rtl="0" algn="l">
              <a:spcBef>
                <a:spcPts val="520"/>
              </a:spcBef>
              <a:spcAft>
                <a:spcPts val="0"/>
              </a:spcAft>
              <a:buClr>
                <a:srgbClr val="222222"/>
              </a:buClr>
              <a:buSzPts val="2600"/>
              <a:buFont typeface="Arial"/>
              <a:buChar char="–"/>
            </a:pPr>
            <a:r>
              <a:rPr lang="en-US"/>
              <a:t>Communications accomplished in several ways:</a:t>
            </a:r>
            <a:endParaRPr/>
          </a:p>
          <a:p>
            <a:pPr indent="-228600" lvl="2" marL="1143000" rtl="0" algn="l">
              <a:spcBef>
                <a:spcPts val="480"/>
              </a:spcBef>
              <a:spcAft>
                <a:spcPts val="0"/>
              </a:spcAft>
              <a:buClr>
                <a:srgbClr val="222222"/>
              </a:buClr>
              <a:buSzPts val="2400"/>
              <a:buFont typeface="Arial"/>
              <a:buChar char="•"/>
            </a:pPr>
            <a:r>
              <a:rPr lang="en-US"/>
              <a:t>End users generate answers to queries by filling in screen forms through Web browser</a:t>
            </a:r>
            <a:endParaRPr/>
          </a:p>
          <a:p>
            <a:pPr indent="-228600" lvl="2" marL="1143000" rtl="0" algn="l">
              <a:spcBef>
                <a:spcPts val="480"/>
              </a:spcBef>
              <a:spcAft>
                <a:spcPts val="0"/>
              </a:spcAft>
              <a:buClr>
                <a:srgbClr val="222222"/>
              </a:buClr>
              <a:buSzPts val="2400"/>
              <a:buFont typeface="Arial"/>
              <a:buChar char="•"/>
            </a:pPr>
            <a:r>
              <a:rPr lang="en-US"/>
              <a:t>DBMS automatically publishes predefined reports on a Web site</a:t>
            </a:r>
            <a:endParaRPr/>
          </a:p>
          <a:p>
            <a:pPr indent="-228600" lvl="2" marL="1143000" rtl="0" algn="l">
              <a:spcBef>
                <a:spcPts val="480"/>
              </a:spcBef>
              <a:spcAft>
                <a:spcPts val="0"/>
              </a:spcAft>
              <a:buClr>
                <a:srgbClr val="222222"/>
              </a:buClr>
              <a:buSzPts val="2400"/>
              <a:buFont typeface="Arial"/>
              <a:buChar char="•"/>
            </a:pPr>
            <a:r>
              <a:rPr lang="en-US"/>
              <a:t>DBMS connects to third-party systems to distribute information via e-mail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Managing the Database System: </a:t>
            </a:r>
            <a:br>
              <a:rPr lang="en-US"/>
            </a:br>
            <a:r>
              <a:rPr lang="en-US"/>
              <a:t>A Shift in Focus</a:t>
            </a:r>
            <a:endParaRPr/>
          </a:p>
        </p:txBody>
      </p:sp>
      <p:sp>
        <p:nvSpPr>
          <p:cNvPr id="351" name="Google Shape;351;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 system provides a framework in which strict procedures and standards enforced</a:t>
            </a:r>
            <a:endParaRPr/>
          </a:p>
          <a:p>
            <a:pPr indent="-285750" lvl="1" marL="742950" rtl="0" algn="l">
              <a:spcBef>
                <a:spcPts val="520"/>
              </a:spcBef>
              <a:spcAft>
                <a:spcPts val="0"/>
              </a:spcAft>
              <a:buClr>
                <a:srgbClr val="222222"/>
              </a:buClr>
              <a:buSzPts val="2600"/>
              <a:buFont typeface="Arial"/>
              <a:buChar char="–"/>
            </a:pPr>
            <a:r>
              <a:rPr lang="en-US"/>
              <a:t>Role of human changes from programming to managing organization’s resources</a:t>
            </a:r>
            <a:endParaRPr/>
          </a:p>
          <a:p>
            <a:pPr indent="-342900" lvl="0" marL="342900" rtl="0" algn="l">
              <a:spcBef>
                <a:spcPts val="560"/>
              </a:spcBef>
              <a:spcAft>
                <a:spcPts val="0"/>
              </a:spcAft>
              <a:buClr>
                <a:srgbClr val="222222"/>
              </a:buClr>
              <a:buSzPts val="2800"/>
              <a:buFont typeface="Arial"/>
              <a:buChar char="•"/>
            </a:pPr>
            <a:r>
              <a:rPr lang="en-US"/>
              <a:t>Database system enables more sophisticated use of the data </a:t>
            </a:r>
            <a:endParaRPr/>
          </a:p>
          <a:p>
            <a:pPr indent="-342900" lvl="0" marL="342900" rtl="0" algn="l">
              <a:spcBef>
                <a:spcPts val="560"/>
              </a:spcBef>
              <a:spcAft>
                <a:spcPts val="0"/>
              </a:spcAft>
              <a:buClr>
                <a:srgbClr val="222222"/>
              </a:buClr>
              <a:buSzPts val="2800"/>
              <a:buFont typeface="Arial"/>
              <a:buChar char="•"/>
            </a:pPr>
            <a:r>
              <a:rPr lang="en-US"/>
              <a:t>Data structures created within the database and their relationships determine effectiveness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Managing the Database System: </a:t>
            </a:r>
            <a:br>
              <a:rPr lang="en-US"/>
            </a:br>
            <a:r>
              <a:rPr lang="en-US"/>
              <a:t>A Shift in Focus (cont'd.)</a:t>
            </a:r>
            <a:endParaRPr/>
          </a:p>
        </p:txBody>
      </p:sp>
      <p:sp>
        <p:nvSpPr>
          <p:cNvPr id="357" name="Google Shape;357;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Disadvantages of database systems:</a:t>
            </a:r>
            <a:endParaRPr/>
          </a:p>
          <a:p>
            <a:pPr indent="-285750" lvl="1" marL="742950" rtl="0" algn="l">
              <a:spcBef>
                <a:spcPts val="520"/>
              </a:spcBef>
              <a:spcAft>
                <a:spcPts val="0"/>
              </a:spcAft>
              <a:buClr>
                <a:srgbClr val="222222"/>
              </a:buClr>
              <a:buSzPts val="2600"/>
              <a:buFont typeface="Arial"/>
              <a:buChar char="–"/>
            </a:pPr>
            <a:r>
              <a:rPr lang="en-US"/>
              <a:t>Increased costs</a:t>
            </a:r>
            <a:endParaRPr/>
          </a:p>
          <a:p>
            <a:pPr indent="-285750" lvl="1" marL="742950" rtl="0" algn="l">
              <a:spcBef>
                <a:spcPts val="520"/>
              </a:spcBef>
              <a:spcAft>
                <a:spcPts val="0"/>
              </a:spcAft>
              <a:buClr>
                <a:srgbClr val="222222"/>
              </a:buClr>
              <a:buSzPts val="2600"/>
              <a:buFont typeface="Arial"/>
              <a:buChar char="–"/>
            </a:pPr>
            <a:r>
              <a:rPr lang="en-US"/>
              <a:t>Management complexity</a:t>
            </a:r>
            <a:endParaRPr/>
          </a:p>
          <a:p>
            <a:pPr indent="-285750" lvl="1" marL="742950" rtl="0" algn="l">
              <a:spcBef>
                <a:spcPts val="520"/>
              </a:spcBef>
              <a:spcAft>
                <a:spcPts val="0"/>
              </a:spcAft>
              <a:buClr>
                <a:srgbClr val="222222"/>
              </a:buClr>
              <a:buSzPts val="2600"/>
              <a:buFont typeface="Arial"/>
              <a:buChar char="–"/>
            </a:pPr>
            <a:r>
              <a:rPr lang="en-US"/>
              <a:t>Maintaining currency</a:t>
            </a:r>
            <a:r>
              <a:rPr lang="en-US">
                <a:solidFill>
                  <a:srgbClr val="FF0000"/>
                </a:solidFill>
              </a:rPr>
              <a:t>(Keep system up to date cost, updating, personel trainging etc.)</a:t>
            </a:r>
            <a:endParaRPr>
              <a:solidFill>
                <a:srgbClr val="FF0000"/>
              </a:solidFill>
            </a:endParaRPr>
          </a:p>
          <a:p>
            <a:pPr indent="-285750" lvl="1" marL="742950" rtl="0" algn="l">
              <a:spcBef>
                <a:spcPts val="520"/>
              </a:spcBef>
              <a:spcAft>
                <a:spcPts val="0"/>
              </a:spcAft>
              <a:buClr>
                <a:srgbClr val="222222"/>
              </a:buClr>
              <a:buSzPts val="2600"/>
              <a:buFont typeface="Arial"/>
              <a:buChar char="–"/>
            </a:pPr>
            <a:r>
              <a:rPr lang="en-US"/>
              <a:t>Vendor dependence</a:t>
            </a:r>
            <a:endParaRPr/>
          </a:p>
          <a:p>
            <a:pPr indent="-285750" lvl="1" marL="742950" rtl="0" algn="l">
              <a:spcBef>
                <a:spcPts val="520"/>
              </a:spcBef>
              <a:spcAft>
                <a:spcPts val="0"/>
              </a:spcAft>
              <a:buClr>
                <a:srgbClr val="222222"/>
              </a:buClr>
              <a:buSzPts val="2600"/>
              <a:buFont typeface="Arial"/>
              <a:buChar char="–"/>
            </a:pPr>
            <a:r>
              <a:rPr lang="en-US"/>
              <a:t>Frequent upgrade/replacement cycles</a:t>
            </a:r>
            <a:r>
              <a:rPr lang="en-US">
                <a:solidFill>
                  <a:srgbClr val="FF0000"/>
                </a:solidFill>
              </a:rPr>
              <a:t>(Sometimes requires to update hardware also)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3"/>
          <p:cNvPicPr preferRelativeResize="0"/>
          <p:nvPr/>
        </p:nvPicPr>
        <p:blipFill rotWithShape="1">
          <a:blip r:embed="rId3">
            <a:alphaModFix/>
          </a:blip>
          <a:srcRect b="0" l="0" r="0" t="0"/>
          <a:stretch/>
        </p:blipFill>
        <p:spPr>
          <a:xfrm>
            <a:off x="0" y="601663"/>
            <a:ext cx="9144000" cy="5654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0" y="381000"/>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solidFill>
                  <a:srgbClr val="FF0000"/>
                </a:solidFill>
              </a:rPr>
              <a:t>Cutting-edge, complex database technologies</a:t>
            </a:r>
            <a:endParaRPr/>
          </a:p>
        </p:txBody>
      </p:sp>
      <p:sp>
        <p:nvSpPr>
          <p:cNvPr id="368" name="Google Shape;368;p54"/>
          <p:cNvSpPr txBox="1"/>
          <p:nvPr>
            <p:ph idx="1" type="body"/>
          </p:nvPr>
        </p:nvSpPr>
        <p:spPr>
          <a:xfrm>
            <a:off x="228600" y="1371600"/>
            <a:ext cx="8915400" cy="4876800"/>
          </a:xfrm>
          <a:prstGeom prst="rect">
            <a:avLst/>
          </a:prstGeom>
          <a:noFill/>
          <a:ln>
            <a:noFill/>
          </a:ln>
        </p:spPr>
        <p:txBody>
          <a:bodyPr anchorCtr="0" anchor="t" bIns="45700" lIns="91425" spcFirstLastPara="1" rIns="91425" wrap="square" tIns="45700">
            <a:noAutofit/>
          </a:bodyPr>
          <a:lstStyle/>
          <a:p>
            <a:pPr indent="-285750" lvl="0" marL="285750" rtl="0" algn="just">
              <a:spcBef>
                <a:spcPts val="0"/>
              </a:spcBef>
              <a:spcAft>
                <a:spcPts val="0"/>
              </a:spcAft>
              <a:buClr>
                <a:srgbClr val="222222"/>
              </a:buClr>
              <a:buSzPts val="1800"/>
              <a:buFont typeface="Arial"/>
              <a:buChar char="•"/>
            </a:pPr>
            <a:r>
              <a:rPr lang="en-US" sz="1800"/>
              <a:t>Very large databases (VLDB). Many vendors are addressing the need for databases that support large amounts of data, usually in the petabyte range. (A petabyte is more than 1,000 terabytes.) VLDB vendors include Oracle Exadata, IBM’s Netezza, HP’s Vertica, and Teradata. VLDBs are now being superceded by Big Data databases.</a:t>
            </a:r>
            <a:endParaRPr sz="1800"/>
          </a:p>
          <a:p>
            <a:pPr indent="-285750" lvl="0" marL="285750" rtl="0" algn="just">
              <a:spcBef>
                <a:spcPts val="360"/>
              </a:spcBef>
              <a:spcAft>
                <a:spcPts val="0"/>
              </a:spcAft>
              <a:buClr>
                <a:srgbClr val="222222"/>
              </a:buClr>
              <a:buSzPts val="1800"/>
              <a:buFont typeface="Arial"/>
              <a:buChar char="•"/>
            </a:pPr>
            <a:r>
              <a:rPr lang="en-US" sz="1800"/>
              <a:t>Big Data databases. Products such as Cassandra (Facebook) and BigTable (Google) are using “columnar-database” technologies to support the needs of database applications that manage large amounts of “nontabular” data. See more about this topic in Chapter 2.</a:t>
            </a:r>
            <a:endParaRPr sz="1800"/>
          </a:p>
          <a:p>
            <a:pPr indent="-285750" lvl="0" marL="285750" rtl="0" algn="just">
              <a:spcBef>
                <a:spcPts val="360"/>
              </a:spcBef>
              <a:spcAft>
                <a:spcPts val="0"/>
              </a:spcAft>
              <a:buClr>
                <a:srgbClr val="222222"/>
              </a:buClr>
              <a:buSzPts val="1800"/>
              <a:buFont typeface="Arial"/>
              <a:buChar char="•"/>
            </a:pPr>
            <a:r>
              <a:rPr lang="en-US" sz="1800"/>
              <a:t>In-memory databases. Most major database vendors also offer some type of inmemory database support to address the need for faster database processing. In-memory databases store most of their data in primary memory (RAM) rather than in slower secondary storage (hard disks). In-memory databases include IBM’s solidDB and Oracle’s TimesTen.</a:t>
            </a:r>
            <a:endParaRPr sz="1800"/>
          </a:p>
          <a:p>
            <a:pPr indent="-285750" lvl="0" marL="285750" rtl="0" algn="just">
              <a:spcBef>
                <a:spcPts val="360"/>
              </a:spcBef>
              <a:spcAft>
                <a:spcPts val="0"/>
              </a:spcAft>
              <a:buClr>
                <a:srgbClr val="222222"/>
              </a:buClr>
              <a:buSzPts val="1800"/>
              <a:buFont typeface="Arial"/>
              <a:buChar char="•"/>
            </a:pPr>
            <a:r>
              <a:rPr lang="en-US" sz="1800"/>
              <a:t>Cloud databases. Companies can now use cloud database services to quickly add database systems to their environment while simultaneously lowering the total cost of ownership of a new DBMS. A cloud database offers all the advantages of a local DBMS, but instead of residing within your organization’s network infrastructure, it resides on the Internet. See more about this topic in Chapter 15.</a:t>
            </a:r>
            <a:endParaRPr sz="1800"/>
          </a:p>
          <a:p>
            <a:pPr indent="0" lvl="0" marL="0" rtl="0" algn="just">
              <a:spcBef>
                <a:spcPts val="360"/>
              </a:spcBef>
              <a:spcAft>
                <a:spcPts val="0"/>
              </a:spcAft>
              <a:buClr>
                <a:srgbClr val="222222"/>
              </a:buClr>
              <a:buSzPts val="1800"/>
              <a:buFont typeface="Arial"/>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374" name="Google Shape;374;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 are raw facts</a:t>
            </a:r>
            <a:endParaRPr/>
          </a:p>
          <a:p>
            <a:pPr indent="-342900" lvl="0" marL="342900" rtl="0" algn="l">
              <a:spcBef>
                <a:spcPts val="560"/>
              </a:spcBef>
              <a:spcAft>
                <a:spcPts val="0"/>
              </a:spcAft>
              <a:buClr>
                <a:srgbClr val="222222"/>
              </a:buClr>
              <a:buSzPts val="2800"/>
              <a:buFont typeface="Arial"/>
              <a:buChar char="•"/>
            </a:pPr>
            <a:r>
              <a:rPr lang="en-US"/>
              <a:t>Information is the result of processing data to reveal its meaning</a:t>
            </a:r>
            <a:endParaRPr/>
          </a:p>
          <a:p>
            <a:pPr indent="-342900" lvl="0" marL="342900" rtl="0" algn="l">
              <a:spcBef>
                <a:spcPts val="560"/>
              </a:spcBef>
              <a:spcAft>
                <a:spcPts val="0"/>
              </a:spcAft>
              <a:buClr>
                <a:srgbClr val="222222"/>
              </a:buClr>
              <a:buSzPts val="2800"/>
              <a:buFont typeface="Arial"/>
              <a:buChar char="•"/>
            </a:pPr>
            <a:r>
              <a:rPr lang="en-US"/>
              <a:t>Accurate, relevant, and timely information is the key to good decision making</a:t>
            </a:r>
            <a:endParaRPr/>
          </a:p>
          <a:p>
            <a:pPr indent="-342900" lvl="0" marL="342900" rtl="0" algn="l">
              <a:spcBef>
                <a:spcPts val="560"/>
              </a:spcBef>
              <a:spcAft>
                <a:spcPts val="0"/>
              </a:spcAft>
              <a:buClr>
                <a:srgbClr val="222222"/>
              </a:buClr>
              <a:buSzPts val="2800"/>
              <a:buFont typeface="Arial"/>
              <a:buChar char="•"/>
            </a:pPr>
            <a:r>
              <a:rPr lang="en-US"/>
              <a:t>Data are usually stored in a database</a:t>
            </a:r>
            <a:endParaRPr/>
          </a:p>
          <a:p>
            <a:pPr indent="-342900" lvl="0" marL="342900" rtl="0" algn="l">
              <a:spcBef>
                <a:spcPts val="560"/>
              </a:spcBef>
              <a:spcAft>
                <a:spcPts val="0"/>
              </a:spcAft>
              <a:buClr>
                <a:srgbClr val="222222"/>
              </a:buClr>
              <a:buSzPts val="2800"/>
              <a:buFont typeface="Arial"/>
              <a:buChar char="•"/>
            </a:pPr>
            <a:r>
              <a:rPr lang="en-US"/>
              <a:t>DBMS implements a database and manages its contents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 (cont'd.)</a:t>
            </a:r>
            <a:endParaRPr/>
          </a:p>
        </p:txBody>
      </p:sp>
      <p:sp>
        <p:nvSpPr>
          <p:cNvPr id="380" name="Google Shape;380;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Metadata is data about data</a:t>
            </a:r>
            <a:endParaRPr/>
          </a:p>
          <a:p>
            <a:pPr indent="-342900" lvl="0" marL="342900" rtl="0" algn="l">
              <a:spcBef>
                <a:spcPts val="560"/>
              </a:spcBef>
              <a:spcAft>
                <a:spcPts val="0"/>
              </a:spcAft>
              <a:buClr>
                <a:srgbClr val="222222"/>
              </a:buClr>
              <a:buSzPts val="2800"/>
              <a:buFont typeface="Arial"/>
              <a:buChar char="•"/>
            </a:pPr>
            <a:r>
              <a:rPr lang="en-US"/>
              <a:t>Database design defines the database structure</a:t>
            </a:r>
            <a:endParaRPr/>
          </a:p>
          <a:p>
            <a:pPr indent="-285750" lvl="1" marL="742950" rtl="0" algn="l">
              <a:spcBef>
                <a:spcPts val="520"/>
              </a:spcBef>
              <a:spcAft>
                <a:spcPts val="0"/>
              </a:spcAft>
              <a:buClr>
                <a:srgbClr val="222222"/>
              </a:buClr>
              <a:buSzPts val="2600"/>
              <a:buFont typeface="Arial"/>
              <a:buChar char="–"/>
            </a:pPr>
            <a:r>
              <a:rPr lang="en-US"/>
              <a:t>Well-designed database facilitates data management and generates valuable information</a:t>
            </a:r>
            <a:endParaRPr/>
          </a:p>
          <a:p>
            <a:pPr indent="-285750" lvl="1" marL="742950" rtl="0" algn="l">
              <a:spcBef>
                <a:spcPts val="520"/>
              </a:spcBef>
              <a:spcAft>
                <a:spcPts val="0"/>
              </a:spcAft>
              <a:buClr>
                <a:srgbClr val="222222"/>
              </a:buClr>
              <a:buSzPts val="2600"/>
              <a:buFont typeface="Arial"/>
              <a:buChar char="–"/>
            </a:pPr>
            <a:r>
              <a:rPr lang="en-US"/>
              <a:t>Poorly designed database leads to bad decision making and organizational failure</a:t>
            </a:r>
            <a:endParaRPr/>
          </a:p>
          <a:p>
            <a:pPr indent="-342900" lvl="0" marL="342900" rtl="0" algn="l">
              <a:spcBef>
                <a:spcPts val="560"/>
              </a:spcBef>
              <a:spcAft>
                <a:spcPts val="0"/>
              </a:spcAft>
              <a:buClr>
                <a:srgbClr val="222222"/>
              </a:buClr>
              <a:buSzPts val="2800"/>
              <a:buFont typeface="Arial"/>
              <a:buChar char="•"/>
            </a:pPr>
            <a:r>
              <a:rPr lang="en-US"/>
              <a:t>Databases evolved from manual and computerized file systems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 (cont'd.)</a:t>
            </a:r>
            <a:endParaRPr/>
          </a:p>
        </p:txBody>
      </p:sp>
      <p:sp>
        <p:nvSpPr>
          <p:cNvPr id="386" name="Google Shape;386;p57"/>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In a file system, data stored in independent files</a:t>
            </a:r>
            <a:endParaRPr/>
          </a:p>
          <a:p>
            <a:pPr indent="-285750" lvl="1" marL="742950" rtl="0" algn="l">
              <a:spcBef>
                <a:spcPts val="520"/>
              </a:spcBef>
              <a:spcAft>
                <a:spcPts val="0"/>
              </a:spcAft>
              <a:buClr>
                <a:srgbClr val="222222"/>
              </a:buClr>
              <a:buSzPts val="2600"/>
              <a:buFont typeface="Arial"/>
              <a:buChar char="–"/>
            </a:pPr>
            <a:r>
              <a:rPr lang="en-US"/>
              <a:t>Each requires its own management program</a:t>
            </a:r>
            <a:endParaRPr/>
          </a:p>
          <a:p>
            <a:pPr indent="-342900" lvl="0" marL="342900" rtl="0" algn="l">
              <a:spcBef>
                <a:spcPts val="560"/>
              </a:spcBef>
              <a:spcAft>
                <a:spcPts val="0"/>
              </a:spcAft>
              <a:buClr>
                <a:srgbClr val="222222"/>
              </a:buClr>
              <a:buSzPts val="2800"/>
              <a:buFont typeface="Arial"/>
              <a:buChar char="•"/>
            </a:pPr>
            <a:r>
              <a:rPr lang="en-US"/>
              <a:t>Some limitations of file system data management:</a:t>
            </a:r>
            <a:endParaRPr/>
          </a:p>
          <a:p>
            <a:pPr indent="-285750" lvl="1" marL="742950" rtl="0" algn="l">
              <a:spcBef>
                <a:spcPts val="520"/>
              </a:spcBef>
              <a:spcAft>
                <a:spcPts val="0"/>
              </a:spcAft>
              <a:buClr>
                <a:srgbClr val="222222"/>
              </a:buClr>
              <a:buSzPts val="2600"/>
              <a:buFont typeface="Arial"/>
              <a:buChar char="–"/>
            </a:pPr>
            <a:r>
              <a:rPr lang="en-US"/>
              <a:t>Requires extensive programming</a:t>
            </a:r>
            <a:endParaRPr/>
          </a:p>
          <a:p>
            <a:pPr indent="-285750" lvl="1" marL="742950" rtl="0" algn="l">
              <a:spcBef>
                <a:spcPts val="520"/>
              </a:spcBef>
              <a:spcAft>
                <a:spcPts val="0"/>
              </a:spcAft>
              <a:buClr>
                <a:srgbClr val="222222"/>
              </a:buClr>
              <a:buSzPts val="2600"/>
              <a:buFont typeface="Arial"/>
              <a:buChar char="–"/>
            </a:pPr>
            <a:r>
              <a:rPr lang="en-US"/>
              <a:t>System administration is complex and difficult</a:t>
            </a:r>
            <a:endParaRPr/>
          </a:p>
          <a:p>
            <a:pPr indent="-285750" lvl="1" marL="742950" rtl="0" algn="l">
              <a:spcBef>
                <a:spcPts val="520"/>
              </a:spcBef>
              <a:spcAft>
                <a:spcPts val="0"/>
              </a:spcAft>
              <a:buClr>
                <a:srgbClr val="222222"/>
              </a:buClr>
              <a:buSzPts val="2600"/>
              <a:buFont typeface="Arial"/>
              <a:buChar char="–"/>
            </a:pPr>
            <a:r>
              <a:rPr lang="en-US"/>
              <a:t>Changing existing structures is difficult</a:t>
            </a:r>
            <a:endParaRPr/>
          </a:p>
          <a:p>
            <a:pPr indent="-285750" lvl="1" marL="742950" rtl="0" algn="l">
              <a:spcBef>
                <a:spcPts val="520"/>
              </a:spcBef>
              <a:spcAft>
                <a:spcPts val="0"/>
              </a:spcAft>
              <a:buClr>
                <a:srgbClr val="222222"/>
              </a:buClr>
              <a:buSzPts val="2600"/>
              <a:buFont typeface="Arial"/>
              <a:buChar char="–"/>
            </a:pPr>
            <a:r>
              <a:rPr lang="en-US"/>
              <a:t>Security features are likely inadequate</a:t>
            </a:r>
            <a:endParaRPr/>
          </a:p>
          <a:p>
            <a:pPr indent="-285750" lvl="1" marL="742950" rtl="0" algn="l">
              <a:spcBef>
                <a:spcPts val="520"/>
              </a:spcBef>
              <a:spcAft>
                <a:spcPts val="0"/>
              </a:spcAft>
              <a:buClr>
                <a:srgbClr val="222222"/>
              </a:buClr>
              <a:buSzPts val="2600"/>
              <a:buFont typeface="Arial"/>
              <a:buChar char="–"/>
            </a:pPr>
            <a:r>
              <a:rPr lang="en-US"/>
              <a:t>Independent files tend to contain redundant data</a:t>
            </a:r>
            <a:endParaRPr/>
          </a:p>
          <a:p>
            <a:pPr indent="-228600" lvl="2" marL="1143000" rtl="0" algn="l">
              <a:spcBef>
                <a:spcPts val="480"/>
              </a:spcBef>
              <a:spcAft>
                <a:spcPts val="0"/>
              </a:spcAft>
              <a:buClr>
                <a:srgbClr val="222222"/>
              </a:buClr>
              <a:buSzPts val="2400"/>
              <a:buFont typeface="Arial"/>
              <a:buChar char="•"/>
            </a:pPr>
            <a:r>
              <a:rPr lang="en-US"/>
              <a:t>Structural and data dependency problems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 (cont'd.)</a:t>
            </a:r>
            <a:endParaRPr/>
          </a:p>
        </p:txBody>
      </p:sp>
      <p:sp>
        <p:nvSpPr>
          <p:cNvPr id="392" name="Google Shape;392;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 management systems were developed to address file system’s inherent weaknesses</a:t>
            </a:r>
            <a:endParaRPr/>
          </a:p>
          <a:p>
            <a:pPr indent="-342900" lvl="0" marL="342900" rtl="0" algn="l">
              <a:spcBef>
                <a:spcPts val="560"/>
              </a:spcBef>
              <a:spcAft>
                <a:spcPts val="0"/>
              </a:spcAft>
              <a:buClr>
                <a:srgbClr val="222222"/>
              </a:buClr>
              <a:buSzPts val="2800"/>
              <a:buFont typeface="Arial"/>
              <a:buChar char="•"/>
            </a:pPr>
            <a:r>
              <a:rPr lang="en-US"/>
              <a:t>DBMS present database to end user as single repository</a:t>
            </a:r>
            <a:endParaRPr/>
          </a:p>
          <a:p>
            <a:pPr indent="-285750" lvl="1" marL="742950" rtl="0" algn="l">
              <a:spcBef>
                <a:spcPts val="520"/>
              </a:spcBef>
              <a:spcAft>
                <a:spcPts val="0"/>
              </a:spcAft>
              <a:buClr>
                <a:srgbClr val="222222"/>
              </a:buClr>
              <a:buSzPts val="2600"/>
              <a:buFont typeface="Arial"/>
              <a:buChar char="–"/>
            </a:pPr>
            <a:r>
              <a:rPr lang="en-US"/>
              <a:t>Promotes data sharing</a:t>
            </a:r>
            <a:endParaRPr/>
          </a:p>
          <a:p>
            <a:pPr indent="-285750" lvl="1" marL="742950" rtl="0" algn="l">
              <a:spcBef>
                <a:spcPts val="520"/>
              </a:spcBef>
              <a:spcAft>
                <a:spcPts val="0"/>
              </a:spcAft>
              <a:buClr>
                <a:srgbClr val="222222"/>
              </a:buClr>
              <a:buSzPts val="2600"/>
              <a:buFont typeface="Arial"/>
              <a:buChar char="–"/>
            </a:pPr>
            <a:r>
              <a:rPr lang="en-US"/>
              <a:t>Eliminates islands of information</a:t>
            </a:r>
            <a:endParaRPr/>
          </a:p>
          <a:p>
            <a:pPr indent="-342900" lvl="0" marL="342900" rtl="0" algn="l">
              <a:spcBef>
                <a:spcPts val="560"/>
              </a:spcBef>
              <a:spcAft>
                <a:spcPts val="0"/>
              </a:spcAft>
              <a:buClr>
                <a:srgbClr val="222222"/>
              </a:buClr>
              <a:buSzPts val="2800"/>
              <a:buFont typeface="Arial"/>
              <a:buChar char="•"/>
            </a:pPr>
            <a:r>
              <a:rPr lang="en-US"/>
              <a:t>DBMS enforces data integrity, eliminates redundancy, and promotes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vs. Information</a:t>
            </a:r>
            <a:endParaRPr/>
          </a:p>
        </p:txBody>
      </p:sp>
      <p:sp>
        <p:nvSpPr>
          <p:cNvPr id="89" name="Google Shape;89;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a:t>
            </a:r>
            <a:r>
              <a:rPr lang="en-US"/>
              <a:t> are raw facts</a:t>
            </a:r>
            <a:endParaRPr/>
          </a:p>
          <a:p>
            <a:pPr indent="-342900" lvl="0" marL="342900" rtl="0" algn="l">
              <a:spcBef>
                <a:spcPts val="560"/>
              </a:spcBef>
              <a:spcAft>
                <a:spcPts val="0"/>
              </a:spcAft>
              <a:buClr>
                <a:srgbClr val="222222"/>
              </a:buClr>
              <a:buSzPts val="2800"/>
              <a:buFont typeface="Arial"/>
              <a:buChar char="•"/>
            </a:pPr>
            <a:r>
              <a:rPr b="1" lang="en-US"/>
              <a:t>Information</a:t>
            </a:r>
            <a:r>
              <a:rPr lang="en-US"/>
              <a:t> is the result of processing raw data to reveal meaning</a:t>
            </a:r>
            <a:endParaRPr/>
          </a:p>
          <a:p>
            <a:pPr indent="-342900" lvl="0" marL="342900" rtl="0" algn="l">
              <a:spcBef>
                <a:spcPts val="560"/>
              </a:spcBef>
              <a:spcAft>
                <a:spcPts val="0"/>
              </a:spcAft>
              <a:buClr>
                <a:srgbClr val="222222"/>
              </a:buClr>
              <a:buSzPts val="2800"/>
              <a:buFont typeface="Arial"/>
              <a:buChar char="•"/>
            </a:pPr>
            <a:r>
              <a:rPr lang="en-US"/>
              <a:t>Information requires context to reveal meaning</a:t>
            </a:r>
            <a:endParaRPr/>
          </a:p>
          <a:p>
            <a:pPr indent="-342900" lvl="0" marL="342900" rtl="0" algn="l">
              <a:spcBef>
                <a:spcPts val="560"/>
              </a:spcBef>
              <a:spcAft>
                <a:spcPts val="0"/>
              </a:spcAft>
              <a:buClr>
                <a:srgbClr val="222222"/>
              </a:buClr>
              <a:buSzPts val="2800"/>
              <a:buFont typeface="Arial"/>
              <a:buChar char="•"/>
            </a:pPr>
            <a:r>
              <a:rPr lang="en-US"/>
              <a:t>Raw data must be formatted for storage, processing, and presentation</a:t>
            </a:r>
            <a:endParaRPr/>
          </a:p>
          <a:p>
            <a:pPr indent="-342900" lvl="0" marL="342900" rtl="0" algn="l">
              <a:spcBef>
                <a:spcPts val="560"/>
              </a:spcBef>
              <a:spcAft>
                <a:spcPts val="0"/>
              </a:spcAft>
              <a:buClr>
                <a:srgbClr val="222222"/>
              </a:buClr>
              <a:buSzPts val="2800"/>
              <a:buFont typeface="Arial"/>
              <a:buChar char="•"/>
            </a:pPr>
            <a:r>
              <a:rPr lang="en-US"/>
              <a:t>Data are the foundation of information, which is the bedrock of </a:t>
            </a:r>
            <a:r>
              <a:rPr b="1" lang="en-US"/>
              <a:t>knowledge</a:t>
            </a:r>
            <a:endParaRPr b="1"/>
          </a:p>
          <a:p>
            <a:pPr indent="-342900" lvl="0" marL="342900" rtl="0" algn="just">
              <a:spcBef>
                <a:spcPts val="280"/>
              </a:spcBef>
              <a:spcAft>
                <a:spcPts val="0"/>
              </a:spcAft>
              <a:buClr>
                <a:srgbClr val="FF0000"/>
              </a:buClr>
              <a:buSzPts val="1400"/>
              <a:buFont typeface="Arial"/>
              <a:buChar char="•"/>
            </a:pPr>
            <a:r>
              <a:rPr lang="en-US" sz="1400">
                <a:solidFill>
                  <a:srgbClr val="FF0000"/>
                </a:solidFill>
              </a:rPr>
              <a:t>Knowledge The body of information and facts about a specific subject. Knowledge implies familiarity, awareness, and understanding of information as it applies to an environment. A key characteristic is that new knowledge can be derived from old knowledge.</a:t>
            </a:r>
            <a:endParaRPr b="1" sz="1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vs. Information (cont’d.)</a:t>
            </a:r>
            <a:endParaRPr/>
          </a:p>
        </p:txBody>
      </p:sp>
      <p:sp>
        <p:nvSpPr>
          <p:cNvPr id="95" name="Google Shape;95;p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b="1" lang="en-US"/>
              <a:t>Data</a:t>
            </a:r>
            <a:r>
              <a:rPr lang="en-US"/>
              <a:t>: building blocks of information</a:t>
            </a:r>
            <a:endParaRPr/>
          </a:p>
          <a:p>
            <a:pPr indent="-342900" lvl="0" marL="342900" rtl="0" algn="l">
              <a:spcBef>
                <a:spcPts val="560"/>
              </a:spcBef>
              <a:spcAft>
                <a:spcPts val="0"/>
              </a:spcAft>
              <a:buClr>
                <a:srgbClr val="222222"/>
              </a:buClr>
              <a:buSzPts val="2800"/>
              <a:buFont typeface="Arial"/>
              <a:buChar char="•"/>
            </a:pPr>
            <a:r>
              <a:rPr lang="en-US"/>
              <a:t>Information produced by processing data</a:t>
            </a:r>
            <a:endParaRPr/>
          </a:p>
          <a:p>
            <a:pPr indent="-342900" lvl="0" marL="342900" rtl="0" algn="l">
              <a:spcBef>
                <a:spcPts val="560"/>
              </a:spcBef>
              <a:spcAft>
                <a:spcPts val="0"/>
              </a:spcAft>
              <a:buClr>
                <a:srgbClr val="222222"/>
              </a:buClr>
              <a:buSzPts val="2800"/>
              <a:buFont typeface="Arial"/>
              <a:buChar char="•"/>
            </a:pPr>
            <a:r>
              <a:rPr lang="en-US"/>
              <a:t>Information used to reveal meaning in data</a:t>
            </a:r>
            <a:endParaRPr/>
          </a:p>
          <a:p>
            <a:pPr indent="-342900" lvl="0" marL="342900" rtl="0" algn="l">
              <a:spcBef>
                <a:spcPts val="560"/>
              </a:spcBef>
              <a:spcAft>
                <a:spcPts val="0"/>
              </a:spcAft>
              <a:buClr>
                <a:srgbClr val="222222"/>
              </a:buClr>
              <a:buSzPts val="2800"/>
              <a:buFont typeface="Arial"/>
              <a:buChar char="•"/>
            </a:pPr>
            <a:r>
              <a:rPr lang="en-US"/>
              <a:t>Accurate, relevant, timely information is the key to good decision making</a:t>
            </a:r>
            <a:endParaRPr/>
          </a:p>
          <a:p>
            <a:pPr indent="-342900" lvl="0" marL="342900" rtl="0" algn="l">
              <a:spcBef>
                <a:spcPts val="560"/>
              </a:spcBef>
              <a:spcAft>
                <a:spcPts val="0"/>
              </a:spcAft>
              <a:buClr>
                <a:srgbClr val="222222"/>
              </a:buClr>
              <a:buSzPts val="2800"/>
              <a:buFont typeface="Arial"/>
              <a:buChar char="•"/>
            </a:pPr>
            <a:r>
              <a:rPr lang="en-US"/>
              <a:t>Good decision making is the key to organizational survival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Data-Information-Knowledge-Wisdom</a:t>
            </a:r>
            <a:endParaRPr/>
          </a:p>
        </p:txBody>
      </p:sp>
      <p:pic>
        <p:nvPicPr>
          <p:cNvPr id="101" name="Google Shape;101;p8"/>
          <p:cNvPicPr preferRelativeResize="0"/>
          <p:nvPr>
            <p:ph idx="1" type="body"/>
          </p:nvPr>
        </p:nvPicPr>
        <p:blipFill rotWithShape="1">
          <a:blip r:embed="rId3">
            <a:alphaModFix/>
          </a:blip>
          <a:srcRect b="0" l="0" r="0" t="0"/>
          <a:stretch/>
        </p:blipFill>
        <p:spPr>
          <a:xfrm>
            <a:off x="1128713" y="1943100"/>
            <a:ext cx="6886575" cy="4038600"/>
          </a:xfrm>
          <a:prstGeom prst="rect">
            <a:avLst/>
          </a:prstGeom>
          <a:noFill/>
          <a:ln>
            <a:noFill/>
          </a:ln>
        </p:spPr>
      </p:pic>
      <p:sp>
        <p:nvSpPr>
          <p:cNvPr id="102" name="Google Shape;102;p8"/>
          <p:cNvSpPr txBox="1"/>
          <p:nvPr/>
        </p:nvSpPr>
        <p:spPr>
          <a:xfrm>
            <a:off x="1128713" y="6248400"/>
            <a:ext cx="7786687"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Source: https://www.i-scoop.eu/big-data-action-value-context/dikw-model/ </a:t>
            </a:r>
            <a:endParaRPr/>
          </a:p>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Visited: 23.09.2022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Introducing the Database</a:t>
            </a:r>
            <a:endParaRPr/>
          </a:p>
        </p:txBody>
      </p:sp>
      <p:sp>
        <p:nvSpPr>
          <p:cNvPr id="108" name="Google Shape;108;p9"/>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800"/>
              <a:buFont typeface="Arial"/>
              <a:buChar char="•"/>
            </a:pPr>
            <a:r>
              <a:rPr lang="en-US"/>
              <a:t>Database: shared, integrated computer structure that stores a collection of:</a:t>
            </a:r>
            <a:endParaRPr/>
          </a:p>
          <a:p>
            <a:pPr indent="-285750" lvl="1" marL="742950" rtl="0" algn="l">
              <a:spcBef>
                <a:spcPts val="520"/>
              </a:spcBef>
              <a:spcAft>
                <a:spcPts val="0"/>
              </a:spcAft>
              <a:buClr>
                <a:srgbClr val="222222"/>
              </a:buClr>
              <a:buSzPts val="2600"/>
              <a:buFont typeface="Arial"/>
              <a:buChar char="–"/>
            </a:pPr>
            <a:r>
              <a:rPr lang="en-US"/>
              <a:t>End-user data: raw facts of interest to end user</a:t>
            </a:r>
            <a:endParaRPr/>
          </a:p>
          <a:p>
            <a:pPr indent="-285750" lvl="1" marL="742950" rtl="0" algn="l">
              <a:spcBef>
                <a:spcPts val="520"/>
              </a:spcBef>
              <a:spcAft>
                <a:spcPts val="0"/>
              </a:spcAft>
              <a:buClr>
                <a:srgbClr val="222222"/>
              </a:buClr>
              <a:buSzPts val="2600"/>
              <a:buFont typeface="Arial"/>
              <a:buChar char="–"/>
            </a:pPr>
            <a:r>
              <a:rPr b="1" lang="en-US"/>
              <a:t>Metadata</a:t>
            </a:r>
            <a:r>
              <a:rPr lang="en-US"/>
              <a:t>: data about data</a:t>
            </a:r>
            <a:endParaRPr/>
          </a:p>
          <a:p>
            <a:pPr indent="-228600" lvl="2" marL="1143000" rtl="0" algn="l">
              <a:spcBef>
                <a:spcPts val="480"/>
              </a:spcBef>
              <a:spcAft>
                <a:spcPts val="0"/>
              </a:spcAft>
              <a:buClr>
                <a:srgbClr val="222222"/>
              </a:buClr>
              <a:buSzPts val="2400"/>
              <a:buFont typeface="Arial"/>
              <a:buChar char="•"/>
            </a:pPr>
            <a:r>
              <a:rPr lang="en-US"/>
              <a:t>Provides description of data characteristics and relationships in data</a:t>
            </a:r>
            <a:endParaRPr/>
          </a:p>
          <a:p>
            <a:pPr indent="-228600" lvl="2" marL="1143000" rtl="0" algn="l">
              <a:spcBef>
                <a:spcPts val="480"/>
              </a:spcBef>
              <a:spcAft>
                <a:spcPts val="0"/>
              </a:spcAft>
              <a:buClr>
                <a:srgbClr val="222222"/>
              </a:buClr>
              <a:buSzPts val="2400"/>
              <a:buFont typeface="Arial"/>
              <a:buChar char="•"/>
            </a:pPr>
            <a:r>
              <a:rPr lang="en-US"/>
              <a:t>Complements and expands value of data</a:t>
            </a:r>
            <a:endParaRPr/>
          </a:p>
          <a:p>
            <a:pPr indent="-342900" lvl="0" marL="342900" rtl="0" algn="l">
              <a:spcBef>
                <a:spcPts val="560"/>
              </a:spcBef>
              <a:spcAft>
                <a:spcPts val="0"/>
              </a:spcAft>
              <a:buClr>
                <a:srgbClr val="222222"/>
              </a:buClr>
              <a:buSzPts val="2800"/>
              <a:buFont typeface="Arial"/>
              <a:buChar char="•"/>
            </a:pPr>
            <a:r>
              <a:rPr b="1" lang="en-US"/>
              <a:t>Database management system (DBMS)</a:t>
            </a:r>
            <a:r>
              <a:rPr lang="en-US"/>
              <a:t>: collection of programs</a:t>
            </a:r>
            <a:endParaRPr/>
          </a:p>
          <a:p>
            <a:pPr indent="-285750" lvl="1" marL="742950" rtl="0" algn="l">
              <a:spcBef>
                <a:spcPts val="520"/>
              </a:spcBef>
              <a:spcAft>
                <a:spcPts val="0"/>
              </a:spcAft>
              <a:buClr>
                <a:srgbClr val="222222"/>
              </a:buClr>
              <a:buSzPts val="2600"/>
              <a:buFont typeface="Arial"/>
              <a:buChar char="–"/>
            </a:pPr>
            <a:r>
              <a:rPr lang="en-US"/>
              <a:t>Manages structure and controls access to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2009-09-28T17:47:54Z</dcterms:created>
</cp:coreProperties>
</file>