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7102475" cy="9388475"/>
  <p:embeddedFontLst>
    <p:embeddedFont>
      <p:font typeface="EB Garamond"/>
      <p:regular r:id="rId60"/>
      <p:bold r:id="rId61"/>
      <p:italic r:id="rId62"/>
      <p:boldItalic r:id="rId63"/>
    </p:embeddedFont>
    <p:embeddedFont>
      <p:font typeface="Oi"/>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5" roundtripDataSignature="AMtx7mjXM0mjNdGQpSHkcHGNrlX/7PDk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EBGaramond-italic.fntdata"/><Relationship Id="rId61" Type="http://schemas.openxmlformats.org/officeDocument/2006/relationships/font" Target="fonts/EBGaramond-bold.fntdata"/><Relationship Id="rId20" Type="http://schemas.openxmlformats.org/officeDocument/2006/relationships/slide" Target="slides/slide15.xml"/><Relationship Id="rId64" Type="http://schemas.openxmlformats.org/officeDocument/2006/relationships/font" Target="fonts/Oi-regular.fntdata"/><Relationship Id="rId63" Type="http://schemas.openxmlformats.org/officeDocument/2006/relationships/font" Target="fonts/EBGaramond-boldItalic.fntdata"/><Relationship Id="rId22" Type="http://schemas.openxmlformats.org/officeDocument/2006/relationships/slide" Target="slides/slide17.xml"/><Relationship Id="rId21" Type="http://schemas.openxmlformats.org/officeDocument/2006/relationships/slide" Target="slides/slide16.xml"/><Relationship Id="rId65"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EBGaramon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469900"/>
          </a:xfrm>
          <a:prstGeom prst="rect">
            <a:avLst/>
          </a:prstGeom>
          <a:noFill/>
          <a:ln>
            <a:noFill/>
          </a:ln>
        </p:spPr>
        <p:txBody>
          <a:bodyPr anchorCtr="0" anchor="t" bIns="47100" lIns="94225" spcFirstLastPara="1" rIns="94225" wrap="square" tIns="47100">
            <a:noAutofit/>
          </a:bodyPr>
          <a:lstStyle>
            <a:lvl1pPr lvl="0"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022725" y="0"/>
            <a:ext cx="3078162" cy="469900"/>
          </a:xfrm>
          <a:prstGeom prst="rect">
            <a:avLst/>
          </a:prstGeom>
          <a:noFill/>
          <a:ln>
            <a:noFill/>
          </a:ln>
        </p:spPr>
        <p:txBody>
          <a:bodyPr anchorCtr="0" anchor="t" bIns="47100" lIns="94225" spcFirstLastPara="1" rIns="94225" wrap="square" tIns="47100">
            <a:noAutofit/>
          </a:bodyPr>
          <a:lstStyle>
            <a:lvl1pPr lvl="0"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916987"/>
            <a:ext cx="3078162" cy="469900"/>
          </a:xfrm>
          <a:prstGeom prst="rect">
            <a:avLst/>
          </a:prstGeom>
          <a:noFill/>
          <a:ln>
            <a:noFill/>
          </a:ln>
        </p:spPr>
        <p:txBody>
          <a:bodyPr anchorCtr="0" anchor="b" bIns="47100" lIns="94225" spcFirstLastPara="1" rIns="94225" wrap="square" tIns="47100">
            <a:noAutofit/>
          </a:bodyPr>
          <a:lstStyle>
            <a:lvl1pPr lvl="0"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73" name="Google Shape;73;p1: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74" name="Google Shape;74;p1: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55" name="Google Shape;155;p13: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3: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62" name="Google Shape;162;p14: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4: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69" name="Google Shape;169;p15: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5: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76" name="Google Shape;176;p16: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6: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83" name="Google Shape;183;p17: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7: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90" name="Google Shape;190;p18: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8: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97" name="Google Shape;197;p19: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9: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83" name="Google Shape;83;p2: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2: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04" name="Google Shape;204;p20: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20: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11" name="Google Shape;211;p21: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1: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17" name="Google Shape;217;p22: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2: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23" name="Google Shape;223;p23: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3: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30" name="Google Shape;230;p24: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24: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37" name="Google Shape;237;p25: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5: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44" name="Google Shape;244;p26: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26: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51" name="Google Shape;251;p27: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7: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58" name="Google Shape;258;p28: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8: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65" name="Google Shape;265;p29: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9: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71" name="Google Shape;271;p30: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30: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90" name="Google Shape;290;p33: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2" name="Google Shape;302;p35: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5: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6: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308" name="Google Shape;308;p36: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3" name="Google Shape;313;p37: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37: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320" name="Google Shape;320;p38: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5" name="Google Shape;325;p39: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39: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96" name="Google Shape;96;p4: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4: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0: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32" name="Google Shape;332;p40: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40: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339" name="Google Shape;339;p41: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2: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44" name="Google Shape;344;p42: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42: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3: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351" name="Google Shape;351;p43: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4: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56" name="Google Shape;356;p44: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44: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63" name="Google Shape;363;p45: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45: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369" name="Google Shape;369;p46: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76" name="Google Shape;376;p47: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47: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8: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83" name="Google Shape;383;p48: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48: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9: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0" name="Google Shape;390;p49: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49: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09612" y="4459287"/>
            <a:ext cx="5683250" cy="4224337"/>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0: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6" name="Google Shape;396;p50: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50: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1: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3" name="Google Shape;403;p51: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51: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2: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9" name="Google Shape;409;p52: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52: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3: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16" name="Google Shape;416;p53: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53: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4: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23" name="Google Shape;423;p54: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54: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09" name="Google Shape;109;p6: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6: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16" name="Google Shape;116;p7: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7: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23" name="Google Shape;123;p8: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8: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nvSpPr>
        <p:spPr>
          <a:xfrm>
            <a:off x="4022725" y="8916987"/>
            <a:ext cx="3078162" cy="469900"/>
          </a:xfrm>
          <a:prstGeom prst="rect">
            <a:avLst/>
          </a:prstGeom>
          <a:noFill/>
          <a:ln>
            <a:noFill/>
          </a:ln>
        </p:spPr>
        <p:txBody>
          <a:bodyPr anchorCtr="0" anchor="b" bIns="47100" lIns="94225" spcFirstLastPara="1" rIns="94225" wrap="square" tIns="471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30" name="Google Shape;130;p9:notes"/>
          <p:cNvSpPr/>
          <p:nvPr>
            <p:ph idx="2" type="sldImg"/>
          </p:nvPr>
        </p:nvSpPr>
        <p:spPr>
          <a:xfrm>
            <a:off x="1204912" y="704850"/>
            <a:ext cx="4692650" cy="35194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9:notes"/>
          <p:cNvSpPr txBox="1"/>
          <p:nvPr>
            <p:ph idx="1" type="body"/>
          </p:nvPr>
        </p:nvSpPr>
        <p:spPr>
          <a:xfrm>
            <a:off x="709612" y="4459287"/>
            <a:ext cx="5683250" cy="4224337"/>
          </a:xfrm>
          <a:prstGeom prst="rect">
            <a:avLst/>
          </a:prstGeom>
          <a:noFill/>
          <a:ln>
            <a:noFill/>
          </a:ln>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56"/>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6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4" name="Google Shape;54;p6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5" name="Google Shape;55;p6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6" name="Google Shape;56;p6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7" name="Google Shape;57;p65"/>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6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66"/>
          <p:cNvSpPr txBox="1"/>
          <p:nvPr>
            <p:ph idx="1" type="body"/>
          </p:nvPr>
        </p:nvSpPr>
        <p:spPr>
          <a:xfrm>
            <a:off x="685800" y="15240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1" name="Google Shape;61;p66"/>
          <p:cNvSpPr txBox="1"/>
          <p:nvPr>
            <p:ph idx="2" type="body"/>
          </p:nvPr>
        </p:nvSpPr>
        <p:spPr>
          <a:xfrm>
            <a:off x="4648200" y="15240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2" name="Google Shape;62;p66"/>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6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66" name="Google Shape;66;p67"/>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Arial"/>
              <a:buNone/>
              <a:defRPr/>
            </a:lvl1pPr>
            <a:lvl2pPr lvl="1" algn="ctr">
              <a:spcBef>
                <a:spcPts val="520"/>
              </a:spcBef>
              <a:spcAft>
                <a:spcPts val="0"/>
              </a:spcAft>
              <a:buClr>
                <a:schemeClr val="dk1"/>
              </a:buClr>
              <a:buSzPts val="2600"/>
              <a:buFont typeface="Arial"/>
              <a:buNone/>
              <a:defRPr/>
            </a:lvl2pPr>
            <a:lvl3pPr lvl="2" algn="ctr">
              <a:spcBef>
                <a:spcPts val="480"/>
              </a:spcBef>
              <a:spcAft>
                <a:spcPts val="0"/>
              </a:spcAft>
              <a:buClr>
                <a:schemeClr val="dk1"/>
              </a:buClr>
              <a:buSzPts val="2400"/>
              <a:buFont typeface="Arial"/>
              <a:buNone/>
              <a:defRPr/>
            </a:lvl3pPr>
            <a:lvl4pPr lvl="3" algn="ctr">
              <a:spcBef>
                <a:spcPts val="440"/>
              </a:spcBef>
              <a:spcAft>
                <a:spcPts val="0"/>
              </a:spcAft>
              <a:buClr>
                <a:schemeClr val="dk1"/>
              </a:buClr>
              <a:buSzPts val="2200"/>
              <a:buFont typeface="Arial"/>
              <a:buNone/>
              <a:defRPr/>
            </a:lvl4pPr>
            <a:lvl5pPr lvl="4" algn="ctr">
              <a:spcBef>
                <a:spcPts val="320"/>
              </a:spcBef>
              <a:spcAft>
                <a:spcPts val="0"/>
              </a:spcAft>
              <a:buClr>
                <a:schemeClr val="dk1"/>
              </a:buClr>
              <a:buSzPts val="1600"/>
              <a:buFont typeface="Arial"/>
              <a:buNone/>
              <a:defRPr/>
            </a:lvl5pPr>
            <a:lvl6pPr lvl="5" algn="ctr">
              <a:spcBef>
                <a:spcPts val="320"/>
              </a:spcBef>
              <a:spcAft>
                <a:spcPts val="0"/>
              </a:spcAft>
              <a:buClr>
                <a:schemeClr val="dk1"/>
              </a:buClr>
              <a:buSzPts val="1600"/>
              <a:buFont typeface="Arial"/>
              <a:buNone/>
              <a:defRPr/>
            </a:lvl6pPr>
            <a:lvl7pPr lvl="6" algn="ctr">
              <a:spcBef>
                <a:spcPts val="320"/>
              </a:spcBef>
              <a:spcAft>
                <a:spcPts val="0"/>
              </a:spcAft>
              <a:buClr>
                <a:schemeClr val="dk1"/>
              </a:buClr>
              <a:buSzPts val="1600"/>
              <a:buFont typeface="Arial"/>
              <a:buNone/>
              <a:defRPr/>
            </a:lvl7pPr>
            <a:lvl8pPr lvl="7" algn="ctr">
              <a:spcBef>
                <a:spcPts val="320"/>
              </a:spcBef>
              <a:spcAft>
                <a:spcPts val="0"/>
              </a:spcAft>
              <a:buClr>
                <a:schemeClr val="dk1"/>
              </a:buClr>
              <a:buSzPts val="1600"/>
              <a:buFont typeface="Arial"/>
              <a:buNone/>
              <a:defRPr/>
            </a:lvl8pPr>
            <a:lvl9pPr lvl="8" algn="ctr">
              <a:spcBef>
                <a:spcPts val="320"/>
              </a:spcBef>
              <a:spcAft>
                <a:spcPts val="0"/>
              </a:spcAft>
              <a:buClr>
                <a:schemeClr val="dk1"/>
              </a:buClr>
              <a:buSzPts val="1600"/>
              <a:buFont typeface="Arial"/>
              <a:buNone/>
              <a:defRPr/>
            </a:lvl9pPr>
          </a:lstStyle>
          <a:p/>
        </p:txBody>
      </p:sp>
      <p:sp>
        <p:nvSpPr>
          <p:cNvPr id="70" name="Google Shape;70;p68"/>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7"/>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57"/>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20" name="Shape 20"/>
        <p:cNvGrpSpPr/>
        <p:nvPr/>
      </p:nvGrpSpPr>
      <p:grpSpPr>
        <a:xfrm>
          <a:off x="0" y="0"/>
          <a:ext cx="0" cy="0"/>
          <a:chOff x="0" y="0"/>
          <a:chExt cx="0" cy="0"/>
        </a:xfrm>
      </p:grpSpPr>
      <p:sp>
        <p:nvSpPr>
          <p:cNvPr id="21" name="Google Shape;21;p5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58"/>
          <p:cNvSpPr txBox="1"/>
          <p:nvPr>
            <p:ph idx="1" type="body"/>
          </p:nvPr>
        </p:nvSpPr>
        <p:spPr>
          <a:xfrm>
            <a:off x="685800" y="15240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58"/>
          <p:cNvSpPr txBox="1"/>
          <p:nvPr>
            <p:ph idx="2" type="body"/>
          </p:nvPr>
        </p:nvSpPr>
        <p:spPr>
          <a:xfrm>
            <a:off x="685800" y="36576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8"/>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25" name="Shape 25"/>
        <p:cNvGrpSpPr/>
        <p:nvPr/>
      </p:nvGrpSpPr>
      <p:grpSpPr>
        <a:xfrm>
          <a:off x="0" y="0"/>
          <a:ext cx="0" cy="0"/>
          <a:chOff x="0" y="0"/>
          <a:chExt cx="0" cy="0"/>
        </a:xfrm>
      </p:grpSpPr>
      <p:sp>
        <p:nvSpPr>
          <p:cNvPr id="26" name="Google Shape;26;p5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9"/>
          <p:cNvSpPr txBox="1"/>
          <p:nvPr>
            <p:ph idx="1" type="body"/>
          </p:nvPr>
        </p:nvSpPr>
        <p:spPr>
          <a:xfrm>
            <a:off x="685800" y="15240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9"/>
          <p:cNvSpPr txBox="1"/>
          <p:nvPr>
            <p:ph idx="2" type="body"/>
          </p:nvPr>
        </p:nvSpPr>
        <p:spPr>
          <a:xfrm>
            <a:off x="685800" y="36576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59"/>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60"/>
          <p:cNvSpPr txBox="1"/>
          <p:nvPr>
            <p:ph type="title"/>
          </p:nvPr>
        </p:nvSpPr>
        <p:spPr>
          <a:xfrm rot="5400000">
            <a:off x="4781550" y="1962150"/>
            <a:ext cx="54102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0"/>
          <p:cNvSpPr txBox="1"/>
          <p:nvPr>
            <p:ph idx="1" type="body"/>
          </p:nvPr>
        </p:nvSpPr>
        <p:spPr>
          <a:xfrm rot="5400000">
            <a:off x="819150" y="95250"/>
            <a:ext cx="54102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0"/>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 name="Shape 34"/>
        <p:cNvGrpSpPr/>
        <p:nvPr/>
      </p:nvGrpSpPr>
      <p:grpSpPr>
        <a:xfrm>
          <a:off x="0" y="0"/>
          <a:ext cx="0" cy="0"/>
          <a:chOff x="0" y="0"/>
          <a:chExt cx="0" cy="0"/>
        </a:xfrm>
      </p:grpSpPr>
      <p:sp>
        <p:nvSpPr>
          <p:cNvPr id="35" name="Google Shape;35;p6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1"/>
          <p:cNvSpPr txBox="1"/>
          <p:nvPr>
            <p:ph idx="1" type="body"/>
          </p:nvPr>
        </p:nvSpPr>
        <p:spPr>
          <a:xfrm rot="5400000">
            <a:off x="2514600" y="-3048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61"/>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2"/>
          <p:cNvSpPr/>
          <p:nvPr>
            <p:ph idx="2" type="pic"/>
          </p:nvPr>
        </p:nvSpPr>
        <p:spPr>
          <a:xfrm>
            <a:off x="1792288" y="612775"/>
            <a:ext cx="5486400" cy="4114800"/>
          </a:xfrm>
          <a:prstGeom prst="rect">
            <a:avLst/>
          </a:prstGeom>
          <a:noFill/>
          <a:ln>
            <a:noFill/>
          </a:ln>
        </p:spPr>
      </p:sp>
      <p:sp>
        <p:nvSpPr>
          <p:cNvPr id="41" name="Google Shape;41;p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2" name="Google Shape;42;p62"/>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6" name="Google Shape;46;p6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7" name="Google Shape;47;p63"/>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64"/>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1" name="Google Shape;11;p55"/>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93700" lvl="1" marL="9144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1"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1"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1"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1"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1" i="0" sz="1600" u="none" cap="none" strike="noStrike">
                <a:solidFill>
                  <a:schemeClr val="dk1"/>
                </a:solidFill>
                <a:latin typeface="Arial"/>
                <a:ea typeface="Arial"/>
                <a:cs typeface="Arial"/>
                <a:sym typeface="Arial"/>
              </a:defRPr>
            </a:lvl9pPr>
          </a:lstStyle>
          <a:p/>
        </p:txBody>
      </p:sp>
      <p:sp>
        <p:nvSpPr>
          <p:cNvPr id="12" name="Google Shape;12;p55"/>
          <p:cNvSpPr txBox="1"/>
          <p:nvPr>
            <p:ph idx="11" type="ftr"/>
          </p:nvPr>
        </p:nvSpPr>
        <p:spPr>
          <a:xfrm>
            <a:off x="685800" y="6324600"/>
            <a:ext cx="6781800" cy="254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800" u="none" cap="none" strike="noStrike">
                <a:solidFill>
                  <a:schemeClr val="dk1"/>
                </a:solidFill>
                <a:latin typeface="Arial"/>
                <a:ea typeface="Arial"/>
                <a:cs typeface="Arial"/>
                <a:sym typeface="Arial"/>
              </a:defRPr>
            </a:lvl9pPr>
          </a:lstStyle>
          <a:p/>
        </p:txBody>
      </p:sp>
      <p:sp>
        <p:nvSpPr>
          <p:cNvPr id="13" name="Google Shape;13;p55"/>
          <p:cNvSpPr txBox="1"/>
          <p:nvPr/>
        </p:nvSpPr>
        <p:spPr>
          <a:xfrm>
            <a:off x="7543800" y="6248400"/>
            <a:ext cx="914400" cy="304800"/>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slideBackground" id="77" name="Google Shape;77;p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8" name="Google Shape;78;p1"/>
          <p:cNvSpPr txBox="1"/>
          <p:nvPr>
            <p:ph idx="4294967295"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Database Systems: </a:t>
            </a:r>
            <a:br>
              <a:rPr b="1" i="0" lang="en-US" sz="4000" u="none" cap="none" strike="noStrike">
                <a:solidFill>
                  <a:schemeClr val="dk1"/>
                </a:solidFill>
                <a:latin typeface="Arial"/>
                <a:ea typeface="Arial"/>
                <a:cs typeface="Arial"/>
                <a:sym typeface="Arial"/>
              </a:rPr>
            </a:br>
            <a:r>
              <a:rPr b="1" i="0" lang="en-US" sz="4000" u="none" cap="none" strike="noStrike">
                <a:solidFill>
                  <a:schemeClr val="dk1"/>
                </a:solidFill>
                <a:latin typeface="Arial"/>
                <a:ea typeface="Arial"/>
                <a:cs typeface="Arial"/>
                <a:sym typeface="Arial"/>
              </a:rPr>
              <a:t>Design, Implementation, and Management</a:t>
            </a:r>
            <a:endParaRPr/>
          </a:p>
        </p:txBody>
      </p:sp>
      <p:sp>
        <p:nvSpPr>
          <p:cNvPr id="79" name="Google Shape;79;p1"/>
          <p:cNvSpPr txBox="1"/>
          <p:nvPr>
            <p:ph idx="4294967295" type="subTitle"/>
          </p:nvPr>
        </p:nvSpPr>
        <p:spPr>
          <a:xfrm>
            <a:off x="828675" y="4087812"/>
            <a:ext cx="7629525" cy="15509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400"/>
              <a:buFont typeface="Arial"/>
              <a:buNone/>
            </a:pPr>
            <a:r>
              <a:rPr b="0" i="1" lang="en-US" sz="3400" u="none" cap="none" strike="noStrike">
                <a:solidFill>
                  <a:schemeClr val="dk1"/>
                </a:solidFill>
                <a:latin typeface="Arial"/>
                <a:ea typeface="Arial"/>
                <a:cs typeface="Arial"/>
                <a:sym typeface="Arial"/>
              </a:rPr>
              <a:t>Chapter 2</a:t>
            </a:r>
            <a:endParaRPr/>
          </a:p>
          <a:p>
            <a:pPr indent="0" lvl="0" marL="0" marR="0" rtl="0" algn="ctr">
              <a:lnSpc>
                <a:spcPct val="90000"/>
              </a:lnSpc>
              <a:spcBef>
                <a:spcPts val="680"/>
              </a:spcBef>
              <a:spcAft>
                <a:spcPts val="0"/>
              </a:spcAft>
              <a:buClr>
                <a:schemeClr val="dk1"/>
              </a:buClr>
              <a:buSzPts val="3400"/>
              <a:buFont typeface="Arial"/>
              <a:buNone/>
            </a:pPr>
            <a:r>
              <a:rPr b="0" i="1" lang="en-US" sz="3400" u="none" cap="none" strike="noStrike">
                <a:solidFill>
                  <a:schemeClr val="dk1"/>
                </a:solidFill>
                <a:latin typeface="Arial"/>
                <a:ea typeface="Arial"/>
                <a:cs typeface="Arial"/>
                <a:sym typeface="Arial"/>
              </a:rPr>
              <a:t>Data Models</a:t>
            </a:r>
            <a:endParaRPr/>
          </a:p>
        </p:txBody>
      </p:sp>
      <p:sp>
        <p:nvSpPr>
          <p:cNvPr id="80" name="Google Shape;80;p1"/>
          <p:cNvSpPr txBox="1"/>
          <p:nvPr/>
        </p:nvSpPr>
        <p:spPr>
          <a:xfrm>
            <a:off x="7259637" y="6045200"/>
            <a:ext cx="1884300" cy="246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Last Revision: 14.10.2022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Translating Business Rules into    Data Model Components</a:t>
            </a:r>
            <a:endParaRPr/>
          </a:p>
        </p:txBody>
      </p:sp>
      <p:sp>
        <p:nvSpPr>
          <p:cNvPr id="140" name="Google Shape;140;p10"/>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Generally, nouns translate into entities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Verbs translate into relationships among entities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Relationships are bidirectional</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Two questions to identify the relationship type: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How many instances of B are related to one instance of A?</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How many instances of A are related to one instance of 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Naming Conventions</a:t>
            </a:r>
            <a:endParaRPr/>
          </a:p>
        </p:txBody>
      </p:sp>
      <p:sp>
        <p:nvSpPr>
          <p:cNvPr id="146" name="Google Shape;146;p11"/>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Naming occurs during translation of business rules to data model components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Names should make the object unique and distinguishable from other objects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Names should also be descriptive of objects in the environment and be familiar to users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Proper naming:</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Facilitates communication between parties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Promotes self-documentation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Evolution of Data Models</a:t>
            </a:r>
            <a:endParaRPr/>
          </a:p>
        </p:txBody>
      </p:sp>
      <p:pic>
        <p:nvPicPr>
          <p:cNvPr id="152" name="Google Shape;152;p12"/>
          <p:cNvPicPr preferRelativeResize="0"/>
          <p:nvPr/>
        </p:nvPicPr>
        <p:blipFill rotWithShape="1">
          <a:blip r:embed="rId3">
            <a:alphaModFix/>
          </a:blip>
          <a:srcRect b="0" l="0" r="0" t="0"/>
          <a:stretch/>
        </p:blipFill>
        <p:spPr>
          <a:xfrm>
            <a:off x="714375" y="1143000"/>
            <a:ext cx="7715250" cy="563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Hierarchical Model</a:t>
            </a:r>
            <a:endParaRPr/>
          </a:p>
        </p:txBody>
      </p:sp>
      <p:sp>
        <p:nvSpPr>
          <p:cNvPr id="159" name="Google Shape;159;p13"/>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hierarchical model was developed in the 1960s to manage large amounts of data for manufacturing projects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Basic logical structure is represented by an upside-down “tree”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Hierarchical structure contains levels or segments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Segment analogous to a record type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Set of one-to-many relationships between segments</a:t>
            </a:r>
            <a:endParaRPr/>
          </a:p>
          <a:p>
            <a:pPr indent="-342900" lvl="0" marL="342900" rtl="0" algn="l">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Ex: IBM’s IMS DBMS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Network Model</a:t>
            </a:r>
            <a:endParaRPr/>
          </a:p>
        </p:txBody>
      </p:sp>
      <p:sp>
        <p:nvSpPr>
          <p:cNvPr id="166" name="Google Shape;166;p14"/>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network model was created to represent complex data relationships more effectively than the hierarchical model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Improves database performance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Imposes a database standard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Resembles hierarchical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However, record may have more than one parent</a:t>
            </a:r>
            <a:endParaRPr/>
          </a:p>
          <a:p>
            <a:pPr indent="-342900" lvl="0" marL="342900" rtl="0" algn="l">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Ex: Computer Associates(now C.A.) IDS and IDMS</a:t>
            </a:r>
            <a:endParaRPr/>
          </a:p>
          <a:p>
            <a:pPr indent="-165100" lvl="0" marL="342900" rtl="0" algn="l">
              <a:spcBef>
                <a:spcPts val="560"/>
              </a:spcBef>
              <a:spcAft>
                <a:spcPts val="0"/>
              </a:spcAft>
              <a:buClr>
                <a:schemeClr val="dk1"/>
              </a:buClr>
              <a:buSzPts val="2800"/>
              <a:buFont typeface="Arial"/>
              <a:buNone/>
            </a:pPr>
            <a:r>
              <a:t/>
            </a:r>
            <a:endParaRPr b="0" i="0" sz="2800" u="non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Network Model (cont’d.)</a:t>
            </a:r>
            <a:endParaRPr/>
          </a:p>
        </p:txBody>
      </p:sp>
      <p:sp>
        <p:nvSpPr>
          <p:cNvPr id="173" name="Google Shape;173;p15"/>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Collection of records in 1:M relationships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Set composed of two record types: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Owner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Equivalent to the hierarchical model’s parent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Member</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Equivalent to the hierarchical model’s child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Network Model (cont’d.)</a:t>
            </a:r>
            <a:endParaRPr/>
          </a:p>
        </p:txBody>
      </p:sp>
      <p:sp>
        <p:nvSpPr>
          <p:cNvPr id="180" name="Google Shape;180;p16"/>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Concepts still used today:</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Schema</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Conceptual organization of entire database as viewed by the database administrator</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Subschema</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Database portion “seen” by the application programs</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Network Model (cont’d.)</a:t>
            </a:r>
            <a:endParaRPr/>
          </a:p>
        </p:txBody>
      </p:sp>
      <p:sp>
        <p:nvSpPr>
          <p:cNvPr id="187" name="Google Shape;187;p17"/>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Concepts still used today: (cont’d.)</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Data management language (DML)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Defines the environment in which data can be managed</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Data definition language (DDL)</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Enables the administrator to define the schema components</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Network Model (cont’d.)</a:t>
            </a:r>
            <a:endParaRPr/>
          </a:p>
        </p:txBody>
      </p:sp>
      <p:sp>
        <p:nvSpPr>
          <p:cNvPr id="194" name="Google Shape;194;p18"/>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Disadvantages of the network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Cumbersome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Lack of ad hoc query capability placed burden on programmers to generate code for reports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Structural change in the database could produce havoc in all application programs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Relational Model</a:t>
            </a:r>
            <a:endParaRPr/>
          </a:p>
        </p:txBody>
      </p:sp>
      <p:sp>
        <p:nvSpPr>
          <p:cNvPr id="201" name="Google Shape;201;p19"/>
          <p:cNvSpPr txBox="1"/>
          <p:nvPr>
            <p:ph idx="1" type="body"/>
          </p:nvPr>
        </p:nvSpPr>
        <p:spPr>
          <a:xfrm>
            <a:off x="685800" y="1524000"/>
            <a:ext cx="8305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Developed by E.F. Codd (IBM) in 1970</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Table (relations)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Matrix consisting of row/column intersections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Each row in a relation is called a tuple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models were considered impractical in 1970</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Model was conceptually simple at expense of computer overhead</a:t>
            </a:r>
            <a:endParaRPr/>
          </a:p>
          <a:p>
            <a:pPr indent="-342900" lvl="0" marL="342900" rtl="0" algn="l">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Ex: IBM’s DB2, Informix, Oracle, Sybase, Microsoft’s Access, FoxBase, Paradox, MySQL, Tandem, and Teradata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Objectives</a:t>
            </a:r>
            <a:endParaRPr/>
          </a:p>
        </p:txBody>
      </p:sp>
      <p:sp>
        <p:nvSpPr>
          <p:cNvPr id="87" name="Google Shape;87;p2"/>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In this chapter, you will learn: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About data modeling and why data models are important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About the basic data-modeling building blocks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business rules are and how they influence database design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How the major data models evolved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How data models can be classified by level of abstraction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Relational Model (cont’d.)</a:t>
            </a:r>
            <a:endParaRPr/>
          </a:p>
        </p:txBody>
      </p:sp>
      <p:sp>
        <p:nvSpPr>
          <p:cNvPr id="208" name="Google Shape;208;p20"/>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data management system (RDBMS)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Performs same functions provided by hierarchical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Hides complexity from the user</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diagram</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Representation of entities, attributes, and relationships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table stores collection of related entities</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Fig02-01.bmp" id="214" name="Google Shape;214;p21"/>
          <p:cNvPicPr preferRelativeResize="0"/>
          <p:nvPr/>
        </p:nvPicPr>
        <p:blipFill rotWithShape="1">
          <a:blip r:embed="rId3">
            <a:alphaModFix/>
          </a:blip>
          <a:srcRect b="0" l="0" r="0" t="0"/>
          <a:stretch/>
        </p:blipFill>
        <p:spPr>
          <a:xfrm>
            <a:off x="152400" y="914400"/>
            <a:ext cx="8750300" cy="443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Fig02-02.bmp" id="220" name="Google Shape;220;p22"/>
          <p:cNvPicPr preferRelativeResize="0"/>
          <p:nvPr/>
        </p:nvPicPr>
        <p:blipFill rotWithShape="1">
          <a:blip r:embed="rId3">
            <a:alphaModFix/>
          </a:blip>
          <a:srcRect b="0" l="0" r="0" t="0"/>
          <a:stretch/>
        </p:blipFill>
        <p:spPr>
          <a:xfrm>
            <a:off x="1905000" y="838200"/>
            <a:ext cx="5106987" cy="4937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685800" y="4572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Relational Model (cont’d.)</a:t>
            </a:r>
            <a:endParaRPr/>
          </a:p>
        </p:txBody>
      </p:sp>
      <p:sp>
        <p:nvSpPr>
          <p:cNvPr id="227" name="Google Shape;227;p2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SQL-based relational database application involves three parts: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User interface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Allows end user to interact with the data</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Set of tables stored in the database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table is independent from another</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Rows in different tables are related based on common values in common attributes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SQL “engine”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Executes all queries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Entity Relationship Model</a:t>
            </a:r>
            <a:endParaRPr/>
          </a:p>
        </p:txBody>
      </p:sp>
      <p:sp>
        <p:nvSpPr>
          <p:cNvPr id="234" name="Google Shape;234;p24"/>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Widely accepted standard for data modeling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Introduced by Chen in 1976</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Graphical representation of entities and their relationships in a database structure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Entity relationship diagram (ERD)</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Uses graphic representations to model database components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Entity is mapped to a relational table</a:t>
            </a:r>
            <a:endParaRPr/>
          </a:p>
          <a:p>
            <a:pPr indent="-177800" lvl="0" marL="342900" rtl="0" algn="l">
              <a:spcBef>
                <a:spcPts val="520"/>
              </a:spcBef>
              <a:spcAft>
                <a:spcPts val="0"/>
              </a:spcAft>
              <a:buClr>
                <a:schemeClr val="dk1"/>
              </a:buClr>
              <a:buSzPts val="2600"/>
              <a:buFont typeface="Arial"/>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Entity Relationship Model (cont’d.)</a:t>
            </a:r>
            <a:endParaRPr/>
          </a:p>
        </p:txBody>
      </p:sp>
      <p:sp>
        <p:nvSpPr>
          <p:cNvPr id="241" name="Google Shape;241;p25"/>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Entity instance (or occurrence) is row in table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Entity set is collection of like entities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Connectivity labels types of relationships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Relationships are expressed using Chen notation</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Relationships are represented by a diamond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Relationship name is written inside the diamond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Crow’s Foot notation used as design standard in this book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6"/>
          <p:cNvPicPr preferRelativeResize="0"/>
          <p:nvPr/>
        </p:nvPicPr>
        <p:blipFill rotWithShape="1">
          <a:blip r:embed="rId3">
            <a:alphaModFix/>
          </a:blip>
          <a:srcRect b="0" l="0" r="0" t="0"/>
          <a:stretch/>
        </p:blipFill>
        <p:spPr>
          <a:xfrm>
            <a:off x="0" y="1371600"/>
            <a:ext cx="9144000" cy="4922837"/>
          </a:xfrm>
          <a:prstGeom prst="rect">
            <a:avLst/>
          </a:prstGeom>
          <a:noFill/>
          <a:ln>
            <a:noFill/>
          </a:ln>
        </p:spPr>
      </p:pic>
      <p:sp>
        <p:nvSpPr>
          <p:cNvPr id="248" name="Google Shape;248;p2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Arial"/>
              <a:buNone/>
            </a:pPr>
            <a:r>
              <a:rPr b="0" i="0" lang="en-US" sz="3600" u="none">
                <a:solidFill>
                  <a:srgbClr val="FF0000"/>
                </a:solidFill>
                <a:latin typeface="Arial"/>
                <a:ea typeface="Arial"/>
                <a:cs typeface="Arial"/>
                <a:sym typeface="Arial"/>
              </a:rPr>
              <a:t>ER Model Notations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Object-Oriented (OO) Model</a:t>
            </a:r>
            <a:endParaRPr/>
          </a:p>
        </p:txBody>
      </p:sp>
      <p:sp>
        <p:nvSpPr>
          <p:cNvPr id="255" name="Google Shape;255;p27"/>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 and relationships are contained in a single structure known as an object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OODM (object-oriented data model) is the basis for OODBMS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Semantic data model</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An object:</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Contains operations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Are self-contained: a basic building-block for autonomous structures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Is an abstraction of a real-world entity</a:t>
            </a:r>
            <a:endParaRPr/>
          </a:p>
          <a:p>
            <a:pPr indent="-342900" lvl="0" marL="342900" rtl="0" algn="l">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Ex: Objectstore and Versant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Object-Oriented (OO) Model (cont’d.)</a:t>
            </a:r>
            <a:endParaRPr/>
          </a:p>
        </p:txBody>
      </p:sp>
      <p:sp>
        <p:nvSpPr>
          <p:cNvPr id="262" name="Google Shape;262;p28"/>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Attributes describe the properties of an object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Objects that share similar characteristics are grouped in classes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Classes are organized in a class hierarchy</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Inheritance: object inherits methods and attributes of parent class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UML based on OO concepts that describe diagrams and symbols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Used to graphically model a system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Fig02-04.bmp" id="268" name="Google Shape;268;p29"/>
          <p:cNvPicPr preferRelativeResize="0"/>
          <p:nvPr/>
        </p:nvPicPr>
        <p:blipFill rotWithShape="1">
          <a:blip r:embed="rId3">
            <a:alphaModFix/>
          </a:blip>
          <a:srcRect b="0" l="0" r="0" t="0"/>
          <a:stretch/>
        </p:blipFill>
        <p:spPr>
          <a:xfrm>
            <a:off x="381000" y="1435100"/>
            <a:ext cx="8229600" cy="382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Introduction</a:t>
            </a:r>
            <a:endParaRPr/>
          </a:p>
        </p:txBody>
      </p:sp>
      <p:sp>
        <p:nvSpPr>
          <p:cNvPr id="93" name="Google Shape;93;p3"/>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Designers, programmers, and end users see data in different ways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Different views of same data lead to designs that do not reflect organization’s operation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 modeling reduces complexities of database design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Various degrees of data abstraction help reconcile varying views of same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Newer Data Models: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Object/Relational and XML</a:t>
            </a:r>
            <a:endParaRPr/>
          </a:p>
        </p:txBody>
      </p:sp>
      <p:sp>
        <p:nvSpPr>
          <p:cNvPr id="275" name="Google Shape;275;p30"/>
          <p:cNvSpPr txBox="1"/>
          <p:nvPr>
            <p:ph idx="1" type="body"/>
          </p:nvPr>
        </p:nvSpPr>
        <p:spPr>
          <a:xfrm>
            <a:off x="381000" y="1524000"/>
            <a:ext cx="8763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Extended relational data model (ERDM)</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Semantic data model developed in response to increasing complexity of applications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Includes many of OO model’s best features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Often described as an object/relational database management system (O/RDBMS)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Primarily geared to business applications</a:t>
            </a:r>
            <a:endParaRPr/>
          </a:p>
          <a:p>
            <a:pPr indent="-285750" lvl="1" marL="74295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OO DBMS is popular in niche markets such as computer-aided drawing/computer-aided manufacturing (CAD/ CAM), geographic information systems (GIS), telecommunications, and multimedia, which require support for more complex objects.</a:t>
            </a:r>
            <a:endParaRPr/>
          </a:p>
          <a:p>
            <a:pPr indent="-342900" lvl="0" marL="34290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Ex: DBMS products from IBM, Informix, ObjectStore, Oracle, Versant, PostgreSQL,</a:t>
            </a: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and others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Newer Data Models: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Object/Relational and XML (cont’d.)</a:t>
            </a:r>
            <a:endParaRPr/>
          </a:p>
        </p:txBody>
      </p:sp>
      <p:sp>
        <p:nvSpPr>
          <p:cNvPr id="281" name="Google Shape;281;p31"/>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Internet revolution created the potential to exchange critical business information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this environment, Extensible Markup Language (XML) emerged as the de facto standard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Current databases support XML</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XML: the standard protocol for data exchange among systems and Internet services</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Arial"/>
              <a:buNone/>
            </a:pPr>
            <a:r>
              <a:rPr b="0" i="0" lang="en-US" sz="3600" u="none">
                <a:solidFill>
                  <a:srgbClr val="FF0000"/>
                </a:solidFill>
                <a:latin typeface="Arial"/>
                <a:ea typeface="Arial"/>
                <a:cs typeface="Arial"/>
                <a:sym typeface="Arial"/>
              </a:rPr>
              <a:t>Emerging Data Models: Big Data and NoSQL</a:t>
            </a:r>
            <a:endParaRPr/>
          </a:p>
        </p:txBody>
      </p:sp>
      <p:sp>
        <p:nvSpPr>
          <p:cNvPr id="287" name="Google Shape;287;p32"/>
          <p:cNvSpPr txBox="1"/>
          <p:nvPr>
            <p:ph idx="1" type="body"/>
          </p:nvPr>
        </p:nvSpPr>
        <p:spPr>
          <a:xfrm>
            <a:off x="685800" y="1524000"/>
            <a:ext cx="8153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Big Data refers to movement to find new and better ways to manage large amounts of web and sensor-generated data and derive business insight from it, while simultaneously providing high performance and scalability at a reasonable cost.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Basic characteristics of Big Data databases: volume, velocity, and variety.</a:t>
            </a:r>
            <a:endParaRPr/>
          </a:p>
          <a:p>
            <a:pPr indent="-285750" lvl="1" marL="742950" marR="0" rtl="0" algn="l">
              <a:lnSpc>
                <a:spcPct val="100000"/>
              </a:lnSpc>
              <a:spcBef>
                <a:spcPts val="360"/>
              </a:spcBef>
              <a:spcAft>
                <a:spcPts val="0"/>
              </a:spcAft>
              <a:buSzPts val="1800"/>
              <a:buFont typeface="EB Garamond"/>
              <a:buChar char="–"/>
            </a:pPr>
            <a:r>
              <a:rPr lang="en-US" sz="1800">
                <a:latin typeface="EB Garamond"/>
                <a:ea typeface="EB Garamond"/>
                <a:cs typeface="EB Garamond"/>
                <a:sym typeface="EB Garamond"/>
              </a:rPr>
              <a:t>Volume</a:t>
            </a:r>
            <a:r>
              <a:rPr b="0" i="1" lang="en-US" sz="1800" u="none" cap="none" strike="noStrike">
                <a:solidFill>
                  <a:schemeClr val="dk1"/>
                </a:solidFill>
                <a:latin typeface="Oi"/>
                <a:ea typeface="Oi"/>
                <a:cs typeface="Oi"/>
                <a:sym typeface="Oi"/>
              </a:rPr>
              <a:t> </a:t>
            </a:r>
            <a:r>
              <a:rPr b="0" i="0" lang="en-US" sz="1800" u="none" cap="none" strike="noStrike">
                <a:solidFill>
                  <a:schemeClr val="dk1"/>
                </a:solidFill>
                <a:latin typeface="EB Garamond"/>
                <a:ea typeface="EB Garamond"/>
                <a:cs typeface="EB Garamond"/>
                <a:sym typeface="EB Garamond"/>
              </a:rPr>
              <a:t>refers to the amounts of data being stored.</a:t>
            </a:r>
            <a:endParaRPr/>
          </a:p>
          <a:p>
            <a:pPr indent="-285750" lvl="1" marL="742950" marR="0" rtl="0" algn="l">
              <a:lnSpc>
                <a:spcPct val="100000"/>
              </a:lnSpc>
              <a:spcBef>
                <a:spcPts val="360"/>
              </a:spcBef>
              <a:spcAft>
                <a:spcPts val="0"/>
              </a:spcAft>
              <a:buSzPts val="1800"/>
              <a:buFont typeface="EB Garamond"/>
              <a:buChar char="–"/>
            </a:pPr>
            <a:r>
              <a:rPr b="0" i="0" lang="en-US" sz="1800" u="none" cap="none" strike="noStrike">
                <a:solidFill>
                  <a:schemeClr val="dk1"/>
                </a:solidFill>
                <a:latin typeface="EB Garamond"/>
                <a:ea typeface="EB Garamond"/>
                <a:cs typeface="EB Garamond"/>
                <a:sym typeface="EB Garamond"/>
              </a:rPr>
              <a:t>Velocity refers not only to the speed with which data grows but also to the need to process this data quickly.</a:t>
            </a:r>
            <a:endParaRPr/>
          </a:p>
          <a:p>
            <a:pPr indent="-285750" lvl="1" marL="742950" marR="0" rtl="0" algn="l">
              <a:lnSpc>
                <a:spcPct val="100000"/>
              </a:lnSpc>
              <a:spcBef>
                <a:spcPts val="360"/>
              </a:spcBef>
              <a:spcAft>
                <a:spcPts val="0"/>
              </a:spcAft>
              <a:buSzPts val="1800"/>
              <a:buFont typeface="EB Garamond"/>
              <a:buChar char="–"/>
            </a:pPr>
            <a:r>
              <a:rPr b="0" i="0" lang="en-US" sz="1800" u="none" cap="none" strike="noStrike">
                <a:solidFill>
                  <a:schemeClr val="dk1"/>
                </a:solidFill>
                <a:latin typeface="EB Garamond"/>
                <a:ea typeface="EB Garamond"/>
                <a:cs typeface="EB Garamond"/>
                <a:sym typeface="EB Garamond"/>
              </a:rPr>
              <a:t>Variety refers to the fact that the data being collected comes in multiple different data formats.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Arial"/>
              <a:buNone/>
            </a:pPr>
            <a:r>
              <a:rPr b="0" i="0" lang="en-US" sz="3600" u="none">
                <a:solidFill>
                  <a:srgbClr val="FF0000"/>
                </a:solidFill>
                <a:latin typeface="Arial"/>
                <a:ea typeface="Arial"/>
                <a:cs typeface="Arial"/>
                <a:sym typeface="Arial"/>
              </a:rPr>
              <a:t>Emerging Data Models: Big Data and NoSQL</a:t>
            </a:r>
            <a:endParaRPr/>
          </a:p>
        </p:txBody>
      </p:sp>
      <p:sp>
        <p:nvSpPr>
          <p:cNvPr id="293" name="Google Shape;293;p33"/>
          <p:cNvSpPr txBox="1"/>
          <p:nvPr>
            <p:ph idx="1" type="body"/>
          </p:nvPr>
        </p:nvSpPr>
        <p:spPr>
          <a:xfrm>
            <a:off x="457200" y="1524000"/>
            <a:ext cx="8686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Some of the most frequently used Big Data technologies are Hadoop, MapReduce, and NoSQL databases.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Hadoop is neither a database nor a data model. It is a distributed file storing and processing model. There is no Hadoop DBMS. NoSQL databases are databases, and the NoSQL model represents a different way of approaching the storage and processing of data in a nonrelational way.</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NoSQL databases provide distributed, fault-tolerant databases for processing nonstructured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Future of Data Models</a:t>
            </a:r>
            <a:endParaRPr/>
          </a:p>
        </p:txBody>
      </p:sp>
      <p:sp>
        <p:nvSpPr>
          <p:cNvPr id="299" name="Google Shape;299;p34"/>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Hybrid DBMSs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Retain advantages of relational model</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Provide object-oriented view of the underlying data</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SQL data services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Store data remotely without incurring expensive hardware, software, and personnel costs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Companies operate on a “pay-as-you-go” system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5"/>
          <p:cNvPicPr preferRelativeResize="0"/>
          <p:nvPr/>
        </p:nvPicPr>
        <p:blipFill rotWithShape="1">
          <a:blip r:embed="rId3">
            <a:alphaModFix/>
          </a:blip>
          <a:srcRect b="0" l="0" r="0" t="0"/>
          <a:stretch/>
        </p:blipFill>
        <p:spPr>
          <a:xfrm>
            <a:off x="0" y="163512"/>
            <a:ext cx="9144000" cy="653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aphicFrame>
        <p:nvGraphicFramePr>
          <p:cNvPr id="310" name="Google Shape;310;p36"/>
          <p:cNvGraphicFramePr/>
          <p:nvPr/>
        </p:nvGraphicFramePr>
        <p:xfrm>
          <a:off x="76200" y="63500"/>
          <a:ext cx="8974137" cy="6718300"/>
        </p:xfrm>
        <a:graphic>
          <a:graphicData uri="http://schemas.openxmlformats.org/presentationml/2006/ole">
            <mc:AlternateContent>
              <mc:Choice Requires="v">
                <p:oleObj r:id="rId4" imgH="6718300" imgW="8974137" progId="PBrush" spid="_x0000_s1">
                  <p:embed/>
                </p:oleObj>
              </mc:Choice>
              <mc:Fallback>
                <p:oleObj r:id="rId5" imgH="6718300" imgW="8974137" progId="PBrush">
                  <p:embed/>
                  <p:pic>
                    <p:nvPicPr>
                      <p:cNvPr id="310" name="Google Shape;310;p36"/>
                      <p:cNvPicPr preferRelativeResize="0"/>
                      <p:nvPr/>
                    </p:nvPicPr>
                    <p:blipFill rotWithShape="1">
                      <a:blip r:embed="rId6">
                        <a:alphaModFix/>
                      </a:blip>
                      <a:srcRect b="0" l="0" r="0" t="0"/>
                      <a:stretch/>
                    </p:blipFill>
                    <p:spPr>
                      <a:xfrm>
                        <a:off x="76200" y="63500"/>
                        <a:ext cx="8974137" cy="6718300"/>
                      </a:xfrm>
                      <a:prstGeom prst="rect">
                        <a:avLst/>
                      </a:prstGeom>
                      <a:noFill/>
                      <a:ln>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Data Models: A Summary</a:t>
            </a:r>
            <a:endParaRPr/>
          </a:p>
        </p:txBody>
      </p:sp>
      <p:sp>
        <p:nvSpPr>
          <p:cNvPr id="317" name="Google Shape;317;p37"/>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Common characteristics: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Conceptual simplicity with semantic completeness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Represent the real world as closely as possible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Real-world transformations must comply with consistency and integrity characteristics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Each new data model capitalized on the shortcomings of previous models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Some models better suited for some tasks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Tbl02-02.bmp" id="322" name="Google Shape;322;p38"/>
          <p:cNvPicPr preferRelativeResize="0"/>
          <p:nvPr/>
        </p:nvPicPr>
        <p:blipFill rotWithShape="1">
          <a:blip r:embed="rId3">
            <a:alphaModFix/>
          </a:blip>
          <a:srcRect b="0" l="0" r="0" t="0"/>
          <a:stretch/>
        </p:blipFill>
        <p:spPr>
          <a:xfrm>
            <a:off x="533400" y="1828800"/>
            <a:ext cx="8064500" cy="30273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Degrees of Data Abstraction</a:t>
            </a:r>
            <a:endParaRPr/>
          </a:p>
        </p:txBody>
      </p:sp>
      <p:sp>
        <p:nvSpPr>
          <p:cNvPr id="329" name="Google Shape;329;p39"/>
          <p:cNvSpPr txBox="1"/>
          <p:nvPr>
            <p:ph idx="1" type="body"/>
          </p:nvPr>
        </p:nvSpPr>
        <p:spPr>
          <a:xfrm>
            <a:off x="685800" y="1524000"/>
            <a:ext cx="8382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Database designer starts with abstracted view, then adds details</a:t>
            </a:r>
            <a:endParaRPr/>
          </a:p>
          <a:p>
            <a:pPr indent="-342900" lvl="0" marL="342900" rtl="0" algn="just">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Data abstraction is the idea that a database design begins with a high-level view and as it approaches implementation level, the level of detail increases. The benefit to using levels of abstraction is the ability to work with and integrate multiple views into a cohesive set.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ANSI Standards Planning and Requirements Committee (SPARC)</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Defined a framework for data modeling based on degrees of data abstraction (1970s): </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External</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Conceptual</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Internal</a:t>
            </a:r>
            <a:r>
              <a:rPr b="0" i="0" lang="en-US" sz="2000" u="none">
                <a:solidFill>
                  <a:srgbClr val="FF0000"/>
                </a:solidFill>
                <a:latin typeface="Arial"/>
                <a:ea typeface="Arial"/>
                <a:cs typeface="Arial"/>
                <a:sym typeface="Arial"/>
              </a:rPr>
              <a:t>(physical in some resources)</a:t>
            </a:r>
            <a:r>
              <a:rPr b="0" i="0" lang="en-US" sz="2000" u="non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Data Modeling and Data Models</a:t>
            </a:r>
            <a:endParaRPr/>
          </a:p>
        </p:txBody>
      </p:sp>
      <p:sp>
        <p:nvSpPr>
          <p:cNvPr id="100" name="Google Shape;100;p4"/>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 models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Relatively simple representations of complex real-world data structures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Often graphical</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Model: an abstraction of a real-world object or event</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Useful in understanding complexities of the real-world environment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 modeling is iterative and progressive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External Model</a:t>
            </a:r>
            <a:r>
              <a:rPr b="0" i="0" lang="en-US" sz="3600" u="none">
                <a:solidFill>
                  <a:srgbClr val="FF0000"/>
                </a:solidFill>
                <a:latin typeface="Arial"/>
                <a:ea typeface="Arial"/>
                <a:cs typeface="Arial"/>
                <a:sym typeface="Arial"/>
              </a:rPr>
              <a:t>(Schema)</a:t>
            </a:r>
            <a:endParaRPr/>
          </a:p>
        </p:txBody>
      </p:sp>
      <p:sp>
        <p:nvSpPr>
          <p:cNvPr id="336" name="Google Shape;336;p40"/>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End users’ view of the data environment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ER diagrams represent external views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External schema: specific representation of an external view</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Entities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Relationships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Processes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Constraints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descr="Fig02-06.bmp" id="341" name="Google Shape;341;p41"/>
          <p:cNvPicPr preferRelativeResize="0"/>
          <p:nvPr/>
        </p:nvPicPr>
        <p:blipFill rotWithShape="1">
          <a:blip r:embed="rId3">
            <a:alphaModFix/>
          </a:blip>
          <a:srcRect b="0" l="0" r="0" t="0"/>
          <a:stretch/>
        </p:blipFill>
        <p:spPr>
          <a:xfrm>
            <a:off x="533400" y="561975"/>
            <a:ext cx="8001000" cy="5534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External Model (cont’d.)</a:t>
            </a:r>
            <a:endParaRPr/>
          </a:p>
        </p:txBody>
      </p:sp>
      <p:sp>
        <p:nvSpPr>
          <p:cNvPr id="348" name="Google Shape;348;p42"/>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Easy to identify specific data required to support each business unit’s operations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Facilitates designer’s job by providing feedback about the model’s adequacy</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Ensures security constraints in database design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Simplifies application program development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descr="Fig02-07.bmp" id="353" name="Google Shape;353;p43"/>
          <p:cNvPicPr preferRelativeResize="0"/>
          <p:nvPr/>
        </p:nvPicPr>
        <p:blipFill rotWithShape="1">
          <a:blip r:embed="rId3">
            <a:alphaModFix/>
          </a:blip>
          <a:srcRect b="0" l="0" r="0" t="0"/>
          <a:stretch/>
        </p:blipFill>
        <p:spPr>
          <a:xfrm>
            <a:off x="381000" y="908050"/>
            <a:ext cx="8302625" cy="4883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Conceptual Model</a:t>
            </a:r>
            <a:endParaRPr/>
          </a:p>
        </p:txBody>
      </p:sp>
      <p:sp>
        <p:nvSpPr>
          <p:cNvPr id="360" name="Google Shape;360;p44"/>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Represents global view of the entire database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All external views integrated into single global view: conceptual schema</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ER model most widely used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ERD graphically represents the conceptual schema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descr="Fig02-08.bmp" id="366" name="Google Shape;366;p45"/>
          <p:cNvPicPr preferRelativeResize="0"/>
          <p:nvPr/>
        </p:nvPicPr>
        <p:blipFill rotWithShape="1">
          <a:blip r:embed="rId3">
            <a:alphaModFix/>
          </a:blip>
          <a:srcRect b="0" l="0" r="0" t="0"/>
          <a:stretch/>
        </p:blipFill>
        <p:spPr>
          <a:xfrm>
            <a:off x="1739900" y="457200"/>
            <a:ext cx="5422900" cy="5788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Arial"/>
              <a:buNone/>
            </a:pPr>
            <a:r>
              <a:rPr b="0" i="0" lang="en-US" sz="3600" u="none">
                <a:solidFill>
                  <a:srgbClr val="FF0000"/>
                </a:solidFill>
                <a:latin typeface="Arial"/>
                <a:ea typeface="Arial"/>
                <a:cs typeface="Arial"/>
                <a:sym typeface="Arial"/>
              </a:rPr>
              <a:t>The Conceptual Model*</a:t>
            </a:r>
            <a:endParaRPr/>
          </a:p>
        </p:txBody>
      </p:sp>
      <p:sp>
        <p:nvSpPr>
          <p:cNvPr id="372" name="Google Shape;372;p46"/>
          <p:cNvSpPr txBox="1"/>
          <p:nvPr>
            <p:ph idx="1" type="body"/>
          </p:nvPr>
        </p:nvSpPr>
        <p:spPr>
          <a:xfrm>
            <a:off x="381000" y="1524000"/>
            <a:ext cx="8763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Example schemas in a conceptual model:</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Students(sid: string, name: string, login: string, age: integer, gpa: real)</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Faculty(fid: string, fname: string, sal: real)</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Courses(cid: string, cname: string, credits: integer)</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Rooms(rno: integer, address: string, capacity: integer)</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Enrolled(sid: string, cid: string, grade: string)</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Teaches(fid: string, cid: string)</a:t>
            </a:r>
            <a:endParaRPr/>
          </a:p>
          <a:p>
            <a:pPr indent="-285750" lvl="1" marL="742950" marR="0" rtl="0" algn="l">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Meets In(cid: string, rno: integer, time: string)</a:t>
            </a:r>
            <a:endParaRPr/>
          </a:p>
        </p:txBody>
      </p:sp>
      <p:sp>
        <p:nvSpPr>
          <p:cNvPr id="373" name="Google Shape;373;p46"/>
          <p:cNvSpPr txBox="1"/>
          <p:nvPr/>
        </p:nvSpPr>
        <p:spPr>
          <a:xfrm>
            <a:off x="0" y="6248400"/>
            <a:ext cx="769620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100"/>
              <a:buFont typeface="Arial"/>
              <a:buNone/>
            </a:pPr>
            <a:r>
              <a:rPr b="0" i="0" lang="en-US" sz="1100" u="none" cap="none" strike="noStrike">
                <a:solidFill>
                  <a:srgbClr val="FF0000"/>
                </a:solidFill>
                <a:latin typeface="Arial"/>
                <a:ea typeface="Arial"/>
                <a:cs typeface="Arial"/>
                <a:sym typeface="Arial"/>
              </a:rPr>
              <a:t>* Database Systems(Ramakrishnan) 3rd 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Conceptual Model (cont’d.)</a:t>
            </a:r>
            <a:endParaRPr/>
          </a:p>
        </p:txBody>
      </p:sp>
      <p:sp>
        <p:nvSpPr>
          <p:cNvPr id="380" name="Google Shape;380;p47"/>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Provides a relatively easily understood macro level view of data environment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Independent of both software and hardware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Does not depend on the DBMS software used to implement the model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Does not depend on the hardware used in the implementation of the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Changes in hardware or software do not affect database design at the conceptual level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Internal Model</a:t>
            </a:r>
            <a:endParaRPr/>
          </a:p>
        </p:txBody>
      </p:sp>
      <p:sp>
        <p:nvSpPr>
          <p:cNvPr id="387" name="Google Shape;387;p48"/>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Representation of the database as “seen” by the DBMS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Maps the conceptual model to the DBMS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Internal schema depicts a specific representation of an internal model</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Depends on specific database software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Change in DBMS software requires internal model be changed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Logical independence: change internal model without affecting conceptual model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descr="Fig02-09.bmp" id="393" name="Google Shape;393;p49"/>
          <p:cNvPicPr preferRelativeResize="0"/>
          <p:nvPr/>
        </p:nvPicPr>
        <p:blipFill rotWithShape="1">
          <a:blip r:embed="rId3">
            <a:alphaModFix/>
          </a:blip>
          <a:srcRect b="0" l="0" r="0" t="0"/>
          <a:stretch/>
        </p:blipFill>
        <p:spPr>
          <a:xfrm>
            <a:off x="533400" y="801687"/>
            <a:ext cx="8156575" cy="5294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Importance of Data Models</a:t>
            </a:r>
            <a:endParaRPr/>
          </a:p>
        </p:txBody>
      </p:sp>
      <p:sp>
        <p:nvSpPr>
          <p:cNvPr id="106" name="Google Shape;106;p5"/>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Facilitate interaction among the designer, the applications programmer, and the end user</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End users have different views and needs for data</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 model organizes data for various users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 model is an abstraction</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Cannot draw required data out of the data model</a:t>
            </a:r>
            <a:endParaRPr/>
          </a:p>
          <a:p>
            <a:pPr indent="-177800" lvl="0" marL="342900" rtl="0" algn="l">
              <a:spcBef>
                <a:spcPts val="520"/>
              </a:spcBef>
              <a:spcAft>
                <a:spcPts val="0"/>
              </a:spcAft>
              <a:buClr>
                <a:schemeClr val="dk1"/>
              </a:buClr>
              <a:buSzPts val="2600"/>
              <a:buFont typeface="Arial"/>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The Physical Model</a:t>
            </a:r>
            <a:endParaRPr/>
          </a:p>
        </p:txBody>
      </p:sp>
      <p:sp>
        <p:nvSpPr>
          <p:cNvPr id="400" name="Google Shape;400;p50"/>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Operates at lowest level of abstraction</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Describes the way data are saved on storage media such as disks or tapes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Requires the definition of physical storage and data access methods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model aimed at logical level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Does not require physical-level details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Physical independence: changes in physical model do not affect internal model</a:t>
            </a:r>
            <a:endParaRPr/>
          </a:p>
          <a:p>
            <a:pPr indent="-342900" lvl="0" marL="342900" rtl="0" algn="l">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Most sources include this model into Internal Model(so there is no extra Physical Model)</a:t>
            </a:r>
            <a:endParaRPr/>
          </a:p>
          <a:p>
            <a:pPr indent="-165100" lvl="0" marL="342900" rtl="0" algn="l">
              <a:spcBef>
                <a:spcPts val="560"/>
              </a:spcBef>
              <a:spcAft>
                <a:spcPts val="0"/>
              </a:spcAft>
              <a:buClr>
                <a:schemeClr val="dk1"/>
              </a:buClr>
              <a:buSzPts val="2800"/>
              <a:buFont typeface="Arial"/>
              <a:buNone/>
            </a:pPr>
            <a:r>
              <a:t/>
            </a:r>
            <a:endParaRPr b="0" i="0" sz="2800" u="none">
              <a:solidFill>
                <a:srgbClr val="FF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descr="Tbl02-03.bmp" id="406" name="Google Shape;406;p51"/>
          <p:cNvPicPr preferRelativeResize="0"/>
          <p:nvPr/>
        </p:nvPicPr>
        <p:blipFill rotWithShape="1">
          <a:blip r:embed="rId3">
            <a:alphaModFix/>
          </a:blip>
          <a:srcRect b="0" l="0" r="0" t="0"/>
          <a:stretch/>
        </p:blipFill>
        <p:spPr>
          <a:xfrm>
            <a:off x="304800" y="2209800"/>
            <a:ext cx="8382000" cy="2190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Summary</a:t>
            </a:r>
            <a:endParaRPr/>
          </a:p>
        </p:txBody>
      </p:sp>
      <p:sp>
        <p:nvSpPr>
          <p:cNvPr id="413" name="Google Shape;413;p52"/>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data model is an abstraction of a complex real-world data environment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Basic data modeling components: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Entities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Attributes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Relationships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Constraints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Business rules identify and define basic modeling components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Summary (cont’d.)</a:t>
            </a:r>
            <a:endParaRPr/>
          </a:p>
        </p:txBody>
      </p:sp>
      <p:sp>
        <p:nvSpPr>
          <p:cNvPr id="420" name="Google Shape;420;p53"/>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Hierarchical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Set of one-to-many (1:M) relationships between a parent and its children segments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Network data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Uses sets to represent 1:M relationships between record types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model</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Current database implementation standard</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ER model is a tool for data modeling</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Complements relational model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Summary (cont’d.)</a:t>
            </a:r>
            <a:endParaRPr/>
          </a:p>
        </p:txBody>
      </p:sp>
      <p:sp>
        <p:nvSpPr>
          <p:cNvPr id="427" name="Google Shape;427;p54"/>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Object-oriented data model: object is basic modeling structure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Relational model adopted object-oriented extensions: extended relational data model (ERDM)</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OO data models depicted using UML</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Data-modeling requirements are a function of different data views and abstraction levels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Three abstraction levels: external, conceptual, internal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Data Model Basic Building Blocks</a:t>
            </a:r>
            <a:endParaRPr/>
          </a:p>
        </p:txBody>
      </p:sp>
      <p:sp>
        <p:nvSpPr>
          <p:cNvPr id="113" name="Google Shape;113;p6"/>
          <p:cNvSpPr txBox="1"/>
          <p:nvPr>
            <p:ph idx="1" type="body"/>
          </p:nvPr>
        </p:nvSpPr>
        <p:spPr>
          <a:xfrm>
            <a:off x="685800" y="1524000"/>
            <a:ext cx="8458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Entity: </a:t>
            </a:r>
            <a:endParaRPr/>
          </a:p>
          <a:p>
            <a:pPr indent="-285750" lvl="1" marL="74295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an object in the real world that is distinguishable from other objects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anything about which data are to be collected and stored,</a:t>
            </a:r>
            <a:endParaRPr/>
          </a:p>
          <a:p>
            <a:pPr indent="-158750" lvl="1" marL="74295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Attribute: a characteristic of an entity</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Relationship: describes an association among entities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One-to-many (1:M) relationship </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Many-to-many (M:N or M:M) relationship</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One-to-one (1:1) relationship</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Constraint: a restriction placed on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Business Rules</a:t>
            </a:r>
            <a:br>
              <a:rPr b="0" i="0" lang="en-US" sz="3600" u="none">
                <a:solidFill>
                  <a:schemeClr val="dk1"/>
                </a:solidFill>
                <a:latin typeface="Arial"/>
                <a:ea typeface="Arial"/>
                <a:cs typeface="Arial"/>
                <a:sym typeface="Arial"/>
              </a:rPr>
            </a:br>
            <a:r>
              <a:rPr b="0" i="0" lang="en-US" sz="2400" u="none">
                <a:solidFill>
                  <a:srgbClr val="FF0000"/>
                </a:solidFill>
                <a:latin typeface="Arial"/>
                <a:ea typeface="Arial"/>
                <a:cs typeface="Arial"/>
                <a:sym typeface="Arial"/>
              </a:rPr>
              <a:t>Requirements Analysis</a:t>
            </a:r>
            <a:endParaRPr/>
          </a:p>
        </p:txBody>
      </p:sp>
      <p:sp>
        <p:nvSpPr>
          <p:cNvPr id="120" name="Google Shape;120;p7"/>
          <p:cNvSpPr txBox="1"/>
          <p:nvPr>
            <p:ph idx="1" type="body"/>
          </p:nvPr>
        </p:nvSpPr>
        <p:spPr>
          <a:xfrm>
            <a:off x="685800" y="1371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Descriptions of policies, procedures, or principles within a specific organization</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Apply to any organization that stores and uses data to generate information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Description of operations to create/enforce actions within an organization’s environment</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Must be in writing and kept up to date</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Must be easy to understand and widely disseminated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Describe characteristics of data as viewed by the company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Discovering Business Rules</a:t>
            </a:r>
            <a:endParaRPr/>
          </a:p>
        </p:txBody>
      </p:sp>
      <p:sp>
        <p:nvSpPr>
          <p:cNvPr id="127" name="Google Shape;127;p8"/>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Sources of business rules: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Company managers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Policy makers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Department managers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Written documentation</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Procedures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Standards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Operations manuals</a:t>
            </a:r>
            <a:endParaRPr/>
          </a:p>
          <a:p>
            <a:pPr indent="-285750" lvl="1" marL="74295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Direct interviews with end users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Discovering Business Rules (cont’d.)</a:t>
            </a:r>
            <a:endParaRPr/>
          </a:p>
        </p:txBody>
      </p:sp>
      <p:sp>
        <p:nvSpPr>
          <p:cNvPr id="134" name="Google Shape;134;p9"/>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Standardize company’s view of data</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Communications tool between users and designers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Allow designer to understand the nature, role, and scope of data</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Allow designer to understand business processes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Allow designer to develop appropriate relationship participation rules and constraints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btemplate_2001">
  <a:themeElements>
    <a:clrScheme name="dbtemplate_20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2009-10-12T20:16:00Z</dcterms:created>
  <dc:creator>mydsty</dc:creator>
</cp:coreProperties>
</file>