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7" roundtripDataSignature="AMtx7miaNigtPTc7yFIfmMkOkK35HdZ8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customschemas.google.com/relationships/presentationmetadata" Target="meta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0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0" name="Google Shape;80;p62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1" name="Google Shape;81;p62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6" name="Google Shape;86;p63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533400" y="16764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2" type="body"/>
          </p:nvPr>
        </p:nvSpPr>
        <p:spPr>
          <a:xfrm>
            <a:off x="533400" y="4038600"/>
            <a:ext cx="8077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7" name="Google Shape;57;p58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2" name="Google Shape;62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3" name="Google Shape;63;p59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2" name="Google Shape;72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3" name="Google Shape;73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4" name="Google Shape;74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5" name="Google Shape;75;p61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0" Type="http://schemas.openxmlformats.org/officeDocument/2006/relationships/theme" Target="../theme/theme5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1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1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3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55"/>
          <p:cNvSpPr txBox="1"/>
          <p:nvPr>
            <p:ph idx="11" type="ftr"/>
          </p:nvPr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Backgroun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idx="4294967295" type="ctrTitle"/>
          </p:nvPr>
        </p:nvSpPr>
        <p:spPr>
          <a:xfrm>
            <a:off x="609600" y="14478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Database Systems: </a:t>
            </a:r>
            <a:b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Design, Implementation, and Management</a:t>
            </a:r>
            <a:br>
              <a:rPr b="1" i="0" lang="en-US" sz="4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Ninth Edition</a:t>
            </a:r>
            <a:endParaRPr/>
          </a:p>
        </p:txBody>
      </p:sp>
      <p:sp>
        <p:nvSpPr>
          <p:cNvPr id="99" name="Google Shape;99;p1"/>
          <p:cNvSpPr txBox="1"/>
          <p:nvPr>
            <p:ph idx="4294967295" type="subTitle"/>
          </p:nvPr>
        </p:nvSpPr>
        <p:spPr>
          <a:xfrm>
            <a:off x="682625" y="4524375"/>
            <a:ext cx="79279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222222"/>
              </a:buClr>
              <a:buSzPts val="3400"/>
              <a:buFont typeface="Arial"/>
              <a:buNone/>
            </a:pPr>
            <a:r>
              <a:rPr b="0" i="1" lang="en-US" sz="3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Advanced Data Modeling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 Discriminator</a:t>
            </a:r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Attribute in supertype entity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Determines to which entity subtype each supertype occurrence is related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Default comparison condition for subtype discriminator attribute is equality comparison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 discriminator may be based on other comparison condition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1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Disjoint and Overlapping Constraints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Disjoint subtypes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1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nonoverlapping subtypes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Subtypes that contain unique subset of supertype entity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Overlapping subtypes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Subtypes that contain nonunique subsets of supertype entity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4.bmp"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09600"/>
            <a:ext cx="72390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5-01.bmp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38400"/>
            <a:ext cx="8153400" cy="165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91" name="Google Shape;191;p1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97" name="Google Shape;197;p1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Completeness Constraint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Specifies whether entity supertype occurrence must be a member of at least one subtype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Partial completeness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Symbolized by a circle over a single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supertype occurrences are not members of any subtype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Total completeness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Symbolized by a circle over a double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Every supertype occurrence must be member of at least one subtype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5-02.bmp"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805737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3" name="Google Shape;213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and Generalization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Identifies more specific entity subtypes from higher-level entity supertype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Top-down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Based on grouping unique characteristics and relationships of the subtypes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and Generalization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(cont’d.)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Identifies more generic entity supertype from lower-level entity subtypes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Bottom-up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Based on grouping common characteristics and relationships of the subtypes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Clustering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“Virtual” entity type used to represent multiple entities and relationships in ERD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Considered “virtual” or “abstract” because it is not actually an entity in final ERD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Temporary entity used to represent multiple entities and relationships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Eliminate undesirable consequences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Avoid display of attributes when entity clusters are used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5.bmp"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19087"/>
            <a:ext cx="5105400" cy="577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this chapter, students will learn: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About the extended entity relationship (EER)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How entity clusters are used to represent multiple entities and relationships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characteristics of good primary keys and how to select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How to use flexible solutions for special data modeling cases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533400" y="3810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Integrity:  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Selecting Primary Keys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 is the most important characteristic of an 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Single attribute or some combination of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key’s function is to guarantee entity integrity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keys and foreign keys work together to implement relationships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Properly selecting primary key has direct bearing on efficiency and effectiveness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 Keys and Primary Keys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 key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is a real-world identifier used to uniquely identify real-world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Familiar to end users and forms part of their day-to-day business vocabulary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Generally, data modeler uses natural identifier as primary key of entity being modeled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May instead use composite primary key or surrogate key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 Guidelines</a:t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Attribute that uniquely identifies entity instances in an entity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Could also be combination of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Main function is to uniquely identify an entity instance or row within a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Guarantee entity integrity, not to “describe” the entity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keys and foreign keys implement relationships among entities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Behind the scenes, hidden from user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5-03b.bmp"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743200"/>
            <a:ext cx="73914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Tbl05-03a.bmp" id="269" name="Google Shape;2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09600"/>
            <a:ext cx="7391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2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Composite Primary Keys</a:t>
            </a:r>
            <a:endParaRPr/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Composite primary keys useful in two cases: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identifiers of composite entities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which each primary key combination is allowed once in M:N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identifiers of weak entities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which weak entity has a strong identifying relationship with the parent 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Automatically provides benefit of ensuring that there cannot be duplicate values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6.bmp"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85800"/>
            <a:ext cx="7924800" cy="498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Composite Primary Keys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(cont’d.)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used as identifiers of weak entities normally used to represent: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Real-world object that is existent-dependent on another real-world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Real-world object that is represented in data model as two separate entities in strong identifying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Dependent entity exists only when it is related to parent entity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Surrogate Primary Keys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Especially helpful when there 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natural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Selected candidate key has embedded semantic contents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Selected candidate key is too long or cumbersome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533400" y="381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When To Use Surrogate Primary Keys (cont’d.)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If you use surrogate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Ensure that candidate key of entity in question performs properly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“unique index” and “not null” constraints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5-04.bmp" id="313" name="Google Shape;3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001000" cy="22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Extended Entity 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Relationship Model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Result of adding more semantic constructs to original entity relationship (ER)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Diagram using this model is called an EER diagram (EERD)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30"/>
          <p:cNvSpPr txBox="1"/>
          <p:nvPr>
            <p:ph type="title"/>
          </p:nvPr>
        </p:nvSpPr>
        <p:spPr>
          <a:xfrm>
            <a:off x="533400" y="381000"/>
            <a:ext cx="8077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Cases: 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Learning Flexible Database Design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533400" y="1981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modeling and design requires skills acquired through experience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Experience acquired through practice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Four special design cases that highlight: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Importance of flexible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Proper identification of primary keys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Placement of foreign keys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 #1: Implementing 1:1 Relationships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533400" y="1828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Foreign keys work with primary keys to properly implement relationships in relational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Put primary key of the “one” side on the “many” side as foreign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key: parent entity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Foreign key: dependent entity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37" name="Google Shape;337;p3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 #1: Implementing 1:1 Relationships (cont’d.)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533400" y="19050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1:1 relationship, two options: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Place a foreign key in both entities (not recommended)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Place a foreign key in one of the entities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Primary key of one of the two entities appears as foreign key of other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bl05-05.bmp" id="344" name="Google Shape;3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76962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7.bmp" id="351" name="Google Shape;3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772400" cy="27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53" name="Google Shape;353;p3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59" name="Google Shape;359;p3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533400" y="381000"/>
            <a:ext cx="8077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 #2: Maintaining History of Time-Variant Data</a:t>
            </a:r>
            <a:endParaRPr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533400" y="18288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Normally, existing attribute values are replaced with new value without regard to previous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Time-variant data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Values change over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keep a history of data changes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Keeping history of time-variant data equivalent to having a multivalued attribute in your entity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create new entity in 1:M relationships with original entity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New entity contains new value, date of change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8.bmp"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5800"/>
            <a:ext cx="7848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9.bmp"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85800"/>
            <a:ext cx="7848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75" name="Google Shape;375;p3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2" name="Google Shape;382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 #3: Fan Traps</a:t>
            </a:r>
            <a:endParaRPr/>
          </a:p>
        </p:txBody>
      </p:sp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trap 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occurs when relationship is improperly or incompletely identified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Represented in a way not consistent with the real world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design trap is known as fan trap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Fan trap 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occurs when one entity is in two 1:M relationships to other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Produces an association among other entities not expressed in the model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10.bmp" id="388" name="Google Shape;3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96607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Supertypes and Subtypes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supertype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Generic entity type related to one or more entity subtypes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Contains common characteristics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subtype</a:t>
            </a:r>
            <a:endParaRPr b="0" i="0" sz="28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Contains unique characteristics of each entity subtype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11.bmp" id="395" name="Google Shape;3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96766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03" name="Google Shape;403;p41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Design Case #4: </a:t>
            </a:r>
            <a:b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Redundant Relationships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Redundancy is seldom a good thing in database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Occurs when there are multiple relationship paths between related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Main concern is that redundant relationships remain consistent across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designs use redundant relationships to simplify the design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12.bmp" id="410" name="Google Shape;4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81200"/>
            <a:ext cx="7848600" cy="25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12" name="Google Shape;412;p42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18" name="Google Shape;418;p43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4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Extended entity relationship (EER) model adds semantics to ER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Adds semantics via entity supertypes, subtypes, and clusters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supertype is a generic entity type related to one or more entity subtypes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hierarchy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Depicts arrangement and relationships between entity supertypes and entity subtypes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Inheritance means an entity subtype inherits attributes and relationships of supertype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26" name="Google Shape;426;p44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 discriminator determines which entity subtype the supertype occurrence is related to: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Partial or total 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vs. generalization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cluster is “virtual” entity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Represents multiple entities and relationships in ERD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Formed by combining multiple interrelated entities and relationships into a single object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36" name="Google Shape;436;p45"/>
          <p:cNvSpPr txBox="1"/>
          <p:nvPr>
            <p:ph idx="1" type="body"/>
          </p:nvPr>
        </p:nvSpPr>
        <p:spPr>
          <a:xfrm>
            <a:off x="533400" y="16764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Natural keys are identifiers that exist in real world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Sometimes make good primary keys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Characteristics of primary keys: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have unique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Should be nonintelligent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not change over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Preferably numeric or composed of single attribute</a:t>
            </a: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42" name="Google Shape;442;p4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3" name="Google Shape;443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Composite keys are useful to represent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M:N relationships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Weak (strong-identifying) entities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Surrogate primary keys are useful when no suitable natural key makes primary 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 a 1:1 relationship, place the PK of mandatory 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FK in optional 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FK in entity that causes least number of nulls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FK where the role is played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50" name="Google Shape;450;p4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1" name="Google Shape;451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52" name="Google Shape;452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Time-variant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whose values change over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Requires keeping a history of changes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To maintain history of time-variant data: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Create entity containing the new value, date of change, other time-relevant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maintains 1:M relationship with entity for which history maintained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458" name="Google Shape;458;p4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460" name="Google Shape;460;p48"/>
          <p:cNvSpPr txBox="1"/>
          <p:nvPr>
            <p:ph idx="1" type="body"/>
          </p:nvPr>
        </p:nvSpPr>
        <p:spPr>
          <a:xfrm>
            <a:off x="533400" y="12954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Fan trap: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One entity in two 1:M relationships to other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Association among the other entities not expressed in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Redundant relationships occur when multiple relationship paths between related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Main concern is that they remain consistent across the model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Data modeling checklist provides way to check that the ERD meets minimum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1.bmp"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924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Specialization Hierarchy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Depicts arrangement of higher-level entity supertypes and lower-level entity subtypes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Relationships described in terms of “IS-A” relationships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Subtype exists only within context of supertype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Every subtype has only one supertype to which it is directly related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have many levels of supertype/subtype relationships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 rot="10800000">
            <a:off x="5863600" y="5263525"/>
            <a:ext cx="1131600" cy="75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2.bmp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685800"/>
            <a:ext cx="6858000" cy="529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Enables entity subtype to inherit attributes and relationships of supertype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entity subtypes inherit their primary key attribute from their supertype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 implementation level, supertype and its subtype(s) maintain a 1:1 relationship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Entity subtypes inherit all relationships in which supertype entity participates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Lower-level subtypes inherit all attributes and relationships from all upper-level supertypes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-03.bmp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8153400" cy="288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457200" y="6248400"/>
            <a:ext cx="3886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Systems, 9th Edition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6553200" y="6245225"/>
            <a:ext cx="2057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2009-11-01T19:16:42Z</dcterms:created>
  <dc:creator/>
</cp:coreProperties>
</file>