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62" r:id="rId5"/>
    <p:sldId id="263" r:id="rId6"/>
    <p:sldId id="264" r:id="rId7"/>
    <p:sldId id="265" r:id="rId8"/>
    <p:sldId id="266" r:id="rId9"/>
    <p:sldId id="279" r:id="rId10"/>
    <p:sldId id="267" r:id="rId11"/>
    <p:sldId id="270" r:id="rId12"/>
    <p:sldId id="271" r:id="rId13"/>
    <p:sldId id="272" r:id="rId14"/>
    <p:sldId id="273" r:id="rId15"/>
    <p:sldId id="280" r:id="rId16"/>
    <p:sldId id="274" r:id="rId17"/>
    <p:sldId id="281" r:id="rId18"/>
    <p:sldId id="275" r:id="rId19"/>
    <p:sldId id="276" r:id="rId20"/>
    <p:sldId id="277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6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6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4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CD51D-A167-462C-B982-E83BC2BFF45B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1860-6DA4-4A2D-BF6C-9C35BD0D7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58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br>
              <a:rPr lang="en-US" altLang="ko-KR" dirty="0"/>
            </a:b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02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무작위로 선택하는 것보다 약간 가능성이 높은 규칙</a:t>
            </a:r>
            <a:r>
              <a:rPr lang="en-US" altLang="ko-KR" dirty="0"/>
              <a:t>(weak learner/classifier)</a:t>
            </a:r>
            <a:r>
              <a:rPr lang="ko-KR" altLang="en-US" dirty="0"/>
              <a:t>들을 결합시켜 보다 정확한 예측 모델을 만들어 내는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Weak learner = </a:t>
            </a:r>
            <a:r>
              <a:rPr lang="ko-KR" altLang="en-US" dirty="0"/>
              <a:t>무작위로 선정하는 것보다는 성공 확률이 높은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오차율이 </a:t>
            </a:r>
            <a:r>
              <a:rPr lang="en-US" altLang="ko-KR" dirty="0"/>
              <a:t>50%</a:t>
            </a:r>
            <a:r>
              <a:rPr lang="ko-KR" altLang="en-US" dirty="0"/>
              <a:t> 이하인 학습 규칙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426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Weak learner</a:t>
            </a:r>
            <a:r>
              <a:rPr lang="ko-KR" altLang="en-US" sz="2400" dirty="0"/>
              <a:t>를 선정하는 방법은 머신 러닝 알고리즘을 적용하여 서로 다른 분포</a:t>
            </a:r>
            <a:r>
              <a:rPr lang="en-US" altLang="ko-KR" sz="2400" dirty="0"/>
              <a:t>(distribution)</a:t>
            </a:r>
            <a:r>
              <a:rPr lang="ko-KR" altLang="en-US" sz="2400" dirty="0"/>
              <a:t>을 갖도록 해주는 것이다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매번 기본 러닝 알고리즘을 적용할 때마다 새로운 </a:t>
            </a:r>
            <a:r>
              <a:rPr lang="en-US" altLang="ko-KR" sz="2400" dirty="0"/>
              <a:t>weak learner</a:t>
            </a:r>
            <a:r>
              <a:rPr lang="ko-KR" altLang="en-US" sz="2400" dirty="0"/>
              <a:t>를 만들며</a:t>
            </a:r>
            <a:r>
              <a:rPr lang="en-US" altLang="ko-KR" sz="2400" dirty="0"/>
              <a:t>, </a:t>
            </a:r>
            <a:r>
              <a:rPr lang="ko-KR" altLang="en-US" sz="2400" dirty="0"/>
              <a:t>이 과정을 반복적으로 수행한다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반복 수행 후 </a:t>
            </a:r>
            <a:r>
              <a:rPr lang="en-US" altLang="ko-KR" sz="2400" dirty="0"/>
              <a:t>weak learner</a:t>
            </a:r>
            <a:r>
              <a:rPr lang="ko-KR" altLang="en-US" sz="2400" dirty="0"/>
              <a:t>를 </a:t>
            </a:r>
            <a:r>
              <a:rPr lang="en-US" altLang="ko-KR" sz="2400" dirty="0"/>
              <a:t>boosting </a:t>
            </a:r>
            <a:r>
              <a:rPr lang="ko-KR" altLang="en-US" sz="2400" dirty="0"/>
              <a:t>알고리즘으로 묶어서 </a:t>
            </a:r>
            <a:r>
              <a:rPr lang="en-US" altLang="ko-KR" sz="2400" dirty="0"/>
              <a:t>strong learner</a:t>
            </a:r>
            <a:r>
              <a:rPr lang="ko-KR" altLang="en-US" sz="2400" dirty="0"/>
              <a:t>를 만든다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Q</a:t>
            </a:r>
            <a:r>
              <a:rPr lang="en-US" altLang="ko-KR" sz="2400" dirty="0"/>
              <a:t>. weak learner</a:t>
            </a:r>
            <a:r>
              <a:rPr lang="ko-KR" altLang="en-US" sz="2400" dirty="0"/>
              <a:t>은 기계가 만드는 것인지 아니면 사람이 넣어야 하는 조건문인지</a:t>
            </a:r>
            <a:r>
              <a:rPr lang="en-US" altLang="ko-KR" sz="2400" dirty="0"/>
              <a:t>? </a:t>
            </a:r>
            <a:r>
              <a:rPr lang="ko-KR" altLang="en-US" sz="2400" dirty="0"/>
              <a:t>사람이 넣는 것 같음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https://ko.wikipedia.org/wiki/</a:t>
            </a:r>
            <a:r>
              <a:rPr lang="ko-KR" altLang="en-US" sz="2400" dirty="0" err="1"/>
              <a:t>에이다부스트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9310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학습 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1015FD-F734-47A2-9B31-18A0EFB57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543134" cy="4448855"/>
          </a:xfrm>
        </p:spPr>
      </p:pic>
    </p:spTree>
    <p:extLst>
      <p:ext uri="{BB962C8B-B14F-4D97-AF65-F5344CB8AC3E}">
        <p14:creationId xmlns:p14="http://schemas.microsoft.com/office/powerpoint/2010/main" val="110228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학습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7BED28-0959-4507-8318-45AFCACBC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Weak learner</a:t>
                </a:r>
                <a:r>
                  <a:rPr lang="ko-KR" altLang="en-US" dirty="0"/>
                  <a:t>를 이용해 학습을 하면서 에러가 발생하면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에러에 좀 더 집중하기 위해 </a:t>
                </a:r>
                <a:r>
                  <a:rPr lang="en-US" altLang="ko-KR" dirty="0"/>
                  <a:t>error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weighting</a:t>
                </a:r>
                <a:r>
                  <a:rPr lang="ko-KR" altLang="en-US" dirty="0"/>
                  <a:t>을 올리고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에러를 잘 처리하는 방향으로 새로운 </a:t>
                </a:r>
                <a:r>
                  <a:rPr lang="en-US" altLang="ko-KR" dirty="0"/>
                  <a:t>weak learner</a:t>
                </a:r>
                <a:r>
                  <a:rPr lang="ko-KR" altLang="en-US" dirty="0"/>
                  <a:t>를 학습을 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최종결과는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 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와 같이 표현되며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가중치다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7BED28-0959-4507-8318-45AFCACBC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00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 </a:t>
            </a:r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새로운 </a:t>
            </a:r>
            <a:r>
              <a:rPr lang="en-US" altLang="ko-KR" dirty="0"/>
              <a:t>learner(classifier)</a:t>
            </a:r>
            <a:r>
              <a:rPr lang="ko-KR" altLang="en-US" dirty="0"/>
              <a:t>를 학습할 때마다 이전 결과를 참조하는 방식이며</a:t>
            </a:r>
            <a:r>
              <a:rPr lang="en-US" altLang="ko-KR" dirty="0"/>
              <a:t>, </a:t>
            </a:r>
            <a:r>
              <a:rPr lang="ko-KR" altLang="en-US" dirty="0"/>
              <a:t>이것이 </a:t>
            </a:r>
            <a:r>
              <a:rPr lang="en-US" altLang="ko-KR" dirty="0"/>
              <a:t>bagging(bootstrap aggregation)</a:t>
            </a:r>
            <a:r>
              <a:rPr lang="ko-KR" altLang="en-US" dirty="0"/>
              <a:t>과 다른 점이다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weak learner</a:t>
            </a:r>
            <a:r>
              <a:rPr lang="ko-KR" altLang="en-US" dirty="0"/>
              <a:t>로부터의 출력을 결합하여 더 좋은 예측율을 갖는 </a:t>
            </a:r>
            <a:r>
              <a:rPr lang="en-US" altLang="ko-KR" dirty="0"/>
              <a:t>strong learner</a:t>
            </a:r>
            <a:r>
              <a:rPr lang="ko-KR" altLang="en-US" dirty="0"/>
              <a:t>가 만들어진다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47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Bagging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3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u="sng" dirty="0"/>
              <a:t>Bootstrap</a:t>
            </a:r>
            <a:r>
              <a:rPr lang="en-US" altLang="ko-KR" dirty="0"/>
              <a:t> aggregating</a:t>
            </a:r>
          </a:p>
          <a:p>
            <a:endParaRPr lang="en-US" altLang="ko-KR" dirty="0"/>
          </a:p>
          <a:p>
            <a:r>
              <a:rPr lang="en-US" altLang="ko-KR" dirty="0"/>
              <a:t>Bootstrap</a:t>
            </a:r>
          </a:p>
          <a:p>
            <a:pPr>
              <a:buFontTx/>
              <a:buChar char="-"/>
            </a:pPr>
            <a:r>
              <a:rPr lang="ko-KR" altLang="en-US" dirty="0"/>
              <a:t>먼저 표본을 취하고</a:t>
            </a:r>
            <a:r>
              <a:rPr lang="en-US" altLang="ko-KR" dirty="0"/>
              <a:t>, </a:t>
            </a:r>
            <a:r>
              <a:rPr lang="ko-KR" altLang="en-US" dirty="0"/>
              <a:t>그 표본에 대한 분포를 구한다</a:t>
            </a:r>
            <a:r>
              <a:rPr lang="en-US" altLang="ko-KR" dirty="0"/>
              <a:t>. </a:t>
            </a:r>
            <a:r>
              <a:rPr lang="ko-KR" altLang="en-US" dirty="0"/>
              <a:t>그리고 나서 표본을 전체라고 생각하고</a:t>
            </a:r>
            <a:r>
              <a:rPr lang="en-US" altLang="ko-KR" dirty="0"/>
              <a:t>, </a:t>
            </a:r>
            <a:r>
              <a:rPr lang="ko-KR" altLang="en-US" dirty="0"/>
              <a:t>표본으로부터 많은 횟수에 걸쳐 </a:t>
            </a:r>
            <a:r>
              <a:rPr lang="en-US" altLang="ko-KR" dirty="0"/>
              <a:t>(</a:t>
            </a:r>
            <a:r>
              <a:rPr lang="ko-KR" altLang="en-US" dirty="0"/>
              <a:t>동일한 개수의</a:t>
            </a:r>
            <a:r>
              <a:rPr lang="en-US" altLang="ko-KR" dirty="0"/>
              <a:t>) </a:t>
            </a:r>
            <a:r>
              <a:rPr lang="ko-KR" altLang="en-US" dirty="0"/>
              <a:t>샘플을 복원 추출</a:t>
            </a:r>
            <a:r>
              <a:rPr lang="en-US" altLang="ko-KR" dirty="0"/>
              <a:t>(resample with replacement)</a:t>
            </a:r>
            <a:r>
              <a:rPr lang="ko-KR" altLang="en-US" dirty="0"/>
              <a:t>한 후 각 샘플들에 대한 분포를 구한다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그 후 전체 표본의 분포와 샘플들 간의 분포의 관계를 통해</a:t>
            </a:r>
            <a:r>
              <a:rPr lang="en-US" altLang="ko-KR" dirty="0"/>
              <a:t>, </a:t>
            </a:r>
            <a:r>
              <a:rPr lang="ko-KR" altLang="en-US" dirty="0"/>
              <a:t>전체 집단의 분포를 유추하는 방식이다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28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Regression</a:t>
            </a:r>
            <a:r>
              <a:rPr lang="ko-KR" altLang="en-US" dirty="0"/>
              <a:t>의 경우는 평균</a:t>
            </a:r>
            <a:r>
              <a:rPr lang="en-US" altLang="ko-KR" dirty="0"/>
              <a:t>(model averaging)</a:t>
            </a:r>
            <a:r>
              <a:rPr lang="ko-KR" altLang="en-US" dirty="0"/>
              <a:t>을 취해 분산</a:t>
            </a:r>
            <a:r>
              <a:rPr lang="en-US" altLang="ko-KR" dirty="0"/>
              <a:t>(variance)</a:t>
            </a:r>
            <a:r>
              <a:rPr lang="ko-KR" altLang="en-US" dirty="0"/>
              <a:t>를 줄이는 효과를 얻을 수 있고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  <a:r>
              <a:rPr lang="ko-KR" altLang="en-US" dirty="0"/>
              <a:t>에서는 투표 효과</a:t>
            </a:r>
            <a:r>
              <a:rPr lang="en-US" altLang="ko-KR" dirty="0"/>
              <a:t>(voting)</a:t>
            </a:r>
            <a:r>
              <a:rPr lang="ko-KR" altLang="en-US" dirty="0"/>
              <a:t>을 통해 가장 많은 결과가 나오는 것을 취하는 방식을 사용한다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39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의 예</a:t>
            </a:r>
          </a:p>
        </p:txBody>
      </p:sp>
      <p:pic>
        <p:nvPicPr>
          <p:cNvPr id="5" name="내용 개체 틀 4" descr="지도, 텍스트이(가) 표시된 사진&#10;&#10;높은 신뢰도로 생성된 설명">
            <a:extLst>
              <a:ext uri="{FF2B5EF4-FFF2-40B4-BE49-F238E27FC236}">
                <a16:creationId xmlns:a16="http://schemas.microsoft.com/office/drawing/2014/main" id="{55E48670-3013-4048-857D-1C707ED9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181578" cy="4826824"/>
          </a:xfrm>
        </p:spPr>
      </p:pic>
    </p:spTree>
    <p:extLst>
      <p:ext uri="{BB962C8B-B14F-4D97-AF65-F5344CB8AC3E}">
        <p14:creationId xmlns:p14="http://schemas.microsoft.com/office/powerpoint/2010/main" val="152064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을 적용하면 안되는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표본 데이터가 작은 경우</a:t>
            </a:r>
            <a:r>
              <a:rPr lang="en-US" altLang="ko-KR" dirty="0"/>
              <a:t>. </a:t>
            </a:r>
            <a:r>
              <a:rPr lang="ko-KR" altLang="en-US" dirty="0"/>
              <a:t>표본 데이터가 전체 데이터를 잘 반영하지 못함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데이터에 잡음이 많은 경우</a:t>
            </a:r>
            <a:r>
              <a:rPr lang="en-US" altLang="ko-KR" dirty="0"/>
              <a:t>. </a:t>
            </a:r>
            <a:r>
              <a:rPr lang="ko-KR" altLang="en-US" dirty="0"/>
              <a:t>특이점</a:t>
            </a:r>
            <a:r>
              <a:rPr lang="en-US" altLang="ko-KR" dirty="0"/>
              <a:t>(outlier)</a:t>
            </a:r>
            <a:r>
              <a:rPr lang="ko-KR" altLang="en-US" dirty="0"/>
              <a:t>이 추정을 크게 왜곡 시킬 가능성이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데이터에 의존성이 있는 경우</a:t>
            </a:r>
            <a:r>
              <a:rPr lang="en-US" altLang="ko-KR" dirty="0"/>
              <a:t>. </a:t>
            </a:r>
            <a:r>
              <a:rPr lang="ko-KR" altLang="en-US" dirty="0"/>
              <a:t>기본적으로 </a:t>
            </a:r>
            <a:r>
              <a:rPr lang="en-US" altLang="ko-KR" dirty="0"/>
              <a:t>Bootstrapping</a:t>
            </a:r>
            <a:r>
              <a:rPr lang="ko-KR" altLang="en-US" dirty="0"/>
              <a:t>은 데이터가 독립적인 경우를 가정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328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머신 러닝의 학습 방법</a:t>
            </a:r>
            <a:endParaRPr lang="en-US" altLang="ko-KR" dirty="0"/>
          </a:p>
          <a:p>
            <a:r>
              <a:rPr lang="en-US" altLang="ko-KR" dirty="0"/>
              <a:t>2. Boosting</a:t>
            </a:r>
          </a:p>
          <a:p>
            <a:r>
              <a:rPr lang="en-US" altLang="ko-KR" dirty="0"/>
              <a:t>3. Bagging</a:t>
            </a:r>
          </a:p>
        </p:txBody>
      </p:sp>
    </p:spTree>
    <p:extLst>
      <p:ext uri="{BB962C8B-B14F-4D97-AF65-F5344CB8AC3E}">
        <p14:creationId xmlns:p14="http://schemas.microsoft.com/office/powerpoint/2010/main" val="101863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과 </a:t>
            </a:r>
            <a:r>
              <a:rPr lang="en-US" altLang="ko-KR" dirty="0"/>
              <a:t>Boosting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Bagging</a:t>
            </a:r>
            <a:r>
              <a:rPr lang="ko-KR" altLang="en-US" sz="2400" dirty="0"/>
              <a:t>은 모든 </a:t>
            </a:r>
            <a:r>
              <a:rPr lang="en-US" altLang="ko-KR" sz="2400" dirty="0"/>
              <a:t>Bootstrap</a:t>
            </a:r>
            <a:r>
              <a:rPr lang="ko-KR" altLang="en-US" sz="2400" dirty="0"/>
              <a:t>이 서로 독립적인 관계를 갖는다</a:t>
            </a:r>
            <a:r>
              <a:rPr lang="en-US" altLang="ko-KR" sz="2400" dirty="0"/>
              <a:t>. 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Boosting</a:t>
            </a:r>
            <a:r>
              <a:rPr lang="ko-KR" altLang="en-US" sz="2400" dirty="0"/>
              <a:t>은 순차적으로 처리가 되며</a:t>
            </a:r>
            <a:r>
              <a:rPr lang="en-US" altLang="ko-KR" sz="2400" dirty="0"/>
              <a:t>, </a:t>
            </a:r>
            <a:r>
              <a:rPr lang="ko-KR" altLang="en-US" sz="2400" dirty="0"/>
              <a:t>에러가 발생하면 그 에러의 </a:t>
            </a:r>
            <a:r>
              <a:rPr lang="en-US" altLang="ko-KR" sz="2400" dirty="0"/>
              <a:t>weighting</a:t>
            </a:r>
            <a:r>
              <a:rPr lang="ko-KR" altLang="en-US" sz="2400" dirty="0"/>
              <a:t>을 올리기 때문에 현재의 </a:t>
            </a:r>
            <a:r>
              <a:rPr lang="en-US" altLang="ko-KR" sz="2400" dirty="0"/>
              <a:t>weak learner</a:t>
            </a:r>
            <a:r>
              <a:rPr lang="ko-KR" altLang="en-US" sz="2400" dirty="0"/>
              <a:t>가 이전 </a:t>
            </a:r>
            <a:r>
              <a:rPr lang="en-US" altLang="ko-KR" sz="2400" dirty="0"/>
              <a:t>weak learner</a:t>
            </a:r>
            <a:r>
              <a:rPr lang="ko-KR" altLang="en-US" sz="2400" dirty="0"/>
              <a:t>의 영향을 받는다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Boosting</a:t>
            </a:r>
            <a:r>
              <a:rPr lang="ko-KR" altLang="en-US" sz="2400" dirty="0"/>
              <a:t>은 최종적으로 </a:t>
            </a:r>
            <a:r>
              <a:rPr lang="en-US" altLang="ko-KR" sz="2400" dirty="0"/>
              <a:t>weighted vote</a:t>
            </a:r>
            <a:r>
              <a:rPr lang="ko-KR" altLang="en-US" sz="2400" dirty="0"/>
              <a:t>를 하지만</a:t>
            </a:r>
            <a:r>
              <a:rPr lang="en-US" altLang="ko-KR" sz="2400" dirty="0"/>
              <a:t>, Bagging</a:t>
            </a:r>
            <a:r>
              <a:rPr lang="ko-KR" altLang="en-US" sz="2400" dirty="0"/>
              <a:t>은 단순 </a:t>
            </a:r>
            <a:r>
              <a:rPr lang="en-US" altLang="ko-KR" sz="2400" dirty="0"/>
              <a:t>vote</a:t>
            </a:r>
            <a:r>
              <a:rPr lang="ko-KR" altLang="en-US" sz="2400" dirty="0"/>
              <a:t>를 한다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Bagging</a:t>
            </a:r>
            <a:r>
              <a:rPr lang="ko-KR" altLang="en-US" sz="2400" dirty="0"/>
              <a:t>은 분산을 줄이는 것이 주 목적이지만</a:t>
            </a:r>
            <a:r>
              <a:rPr lang="en-US" altLang="ko-KR" sz="2400" dirty="0"/>
              <a:t>, Boosting</a:t>
            </a:r>
            <a:r>
              <a:rPr lang="ko-KR" altLang="en-US" sz="2400" dirty="0"/>
              <a:t>은 바이어스를 줄이는 것이 주 목적이다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잡음이 없는 데이터에 대해서는 </a:t>
            </a:r>
            <a:r>
              <a:rPr lang="en-US" altLang="ko-KR" sz="2400" dirty="0"/>
              <a:t>Boosting</a:t>
            </a:r>
            <a:r>
              <a:rPr lang="ko-KR" altLang="en-US" sz="2400" dirty="0"/>
              <a:t>이 </a:t>
            </a:r>
            <a:r>
              <a:rPr lang="en-US" altLang="ko-KR" sz="2400" dirty="0"/>
              <a:t>Bagging</a:t>
            </a:r>
            <a:r>
              <a:rPr lang="ko-KR" altLang="en-US" sz="2400" dirty="0"/>
              <a:t>보다 우수하다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Bagging</a:t>
            </a:r>
            <a:r>
              <a:rPr lang="ko-KR" altLang="en-US" sz="2400" dirty="0"/>
              <a:t>은 </a:t>
            </a:r>
            <a:r>
              <a:rPr lang="en-US" altLang="ko-KR" sz="2400" dirty="0"/>
              <a:t>overfitting</a:t>
            </a:r>
            <a:r>
              <a:rPr lang="ko-KR" altLang="en-US" sz="2400" dirty="0"/>
              <a:t> 문제를 해결 할 수 있지만</a:t>
            </a:r>
            <a:r>
              <a:rPr lang="en-US" altLang="ko-KR" sz="2400" dirty="0"/>
              <a:t>, Boosting</a:t>
            </a:r>
            <a:r>
              <a:rPr lang="ko-KR" altLang="en-US" sz="2400" dirty="0"/>
              <a:t>은 </a:t>
            </a:r>
            <a:r>
              <a:rPr lang="en-US" altLang="ko-KR" sz="2400" dirty="0"/>
              <a:t>overfitting </a:t>
            </a:r>
            <a:r>
              <a:rPr lang="ko-KR" altLang="en-US" sz="2400" dirty="0"/>
              <a:t>문제로부터 자유롭지 못하다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29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Q. Bagging</a:t>
            </a:r>
            <a:r>
              <a:rPr lang="ko-KR" altLang="en-US" dirty="0"/>
              <a:t>을 어떻게 머신 러닝에 적용시키는지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56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88F15-7F32-431B-8698-888C6E9F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– Laon People </a:t>
            </a:r>
            <a:r>
              <a:rPr lang="ko-KR" altLang="en-US" dirty="0"/>
              <a:t>블로그</a:t>
            </a:r>
          </a:p>
        </p:txBody>
      </p:sp>
    </p:spTree>
    <p:extLst>
      <p:ext uri="{BB962C8B-B14F-4D97-AF65-F5344CB8AC3E}">
        <p14:creationId xmlns:p14="http://schemas.microsoft.com/office/powerpoint/2010/main" val="38308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머신 러닝의 학습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31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종류의 머신 러닝 알고리즘</a:t>
            </a:r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FC545F0-D866-496F-A5F8-6CAA70E5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64458" cy="4751461"/>
          </a:xfrm>
        </p:spPr>
      </p:pic>
    </p:spTree>
    <p:extLst>
      <p:ext uri="{BB962C8B-B14F-4D97-AF65-F5344CB8AC3E}">
        <p14:creationId xmlns:p14="http://schemas.microsoft.com/office/powerpoint/2010/main" val="27622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 러닝의 알고리즘의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endParaRPr lang="en-US" altLang="ko-KR" dirty="0"/>
          </a:p>
          <a:p>
            <a:r>
              <a:rPr lang="ko-KR" altLang="en-US" dirty="0"/>
              <a:t>자율 학습</a:t>
            </a:r>
            <a:r>
              <a:rPr lang="en-US" altLang="ko-KR" dirty="0"/>
              <a:t>(Un-supervised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</a:p>
          <a:p>
            <a:endParaRPr lang="en-US" altLang="ko-KR" dirty="0"/>
          </a:p>
          <a:p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</a:p>
        </p:txBody>
      </p:sp>
    </p:spTree>
    <p:extLst>
      <p:ext uri="{BB962C8B-B14F-4D97-AF65-F5344CB8AC3E}">
        <p14:creationId xmlns:p14="http://schemas.microsoft.com/office/powerpoint/2010/main" val="120661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입력에 대해 어떤 결과가 나올지 알고 있는 학습 데이터를 이용해</a:t>
            </a:r>
            <a:r>
              <a:rPr lang="en-US" altLang="ko-KR" dirty="0"/>
              <a:t>, </a:t>
            </a:r>
            <a:r>
              <a:rPr lang="ko-KR" altLang="en-US" dirty="0"/>
              <a:t>데이터를 해석할 수 있는 모델을 만들고 그것을 바탕으로 새로운 데이터를 추정하는 방법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</a:t>
            </a:r>
            <a:r>
              <a:rPr lang="en-US" altLang="ko-KR" dirty="0"/>
              <a:t>f</a:t>
            </a:r>
            <a:r>
              <a:rPr lang="ko-KR" altLang="en-US" dirty="0"/>
              <a:t>를 결정하기 위해 많은 변수들을 풀어야 하는데</a:t>
            </a:r>
            <a:r>
              <a:rPr lang="en-US" altLang="ko-KR" dirty="0"/>
              <a:t>, </a:t>
            </a:r>
            <a:r>
              <a:rPr lang="ko-KR" altLang="en-US" dirty="0"/>
              <a:t>변수의 수가 너무 많게 되면 대수</a:t>
            </a:r>
            <a:r>
              <a:rPr lang="en-US" altLang="ko-KR" dirty="0"/>
              <a:t>(algebra)</a:t>
            </a:r>
            <a:r>
              <a:rPr lang="ko-KR" altLang="en-US" dirty="0"/>
              <a:t>를 이용해 풀어내는 것이 불가능하기 때문에 수치해석</a:t>
            </a:r>
            <a:r>
              <a:rPr lang="en-US" altLang="ko-KR" dirty="0"/>
              <a:t>(numerical analysis) </a:t>
            </a:r>
            <a:r>
              <a:rPr lang="ko-KR" altLang="en-US" dirty="0"/>
              <a:t>방법으로 </a:t>
            </a:r>
            <a:r>
              <a:rPr lang="ko-KR" altLang="en-US" dirty="0" err="1"/>
              <a:t>최적값을</a:t>
            </a:r>
            <a:r>
              <a:rPr lang="ko-KR" altLang="en-US" dirty="0"/>
              <a:t> 찾아가는 과정을 반복적으로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30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학습</a:t>
            </a:r>
            <a:r>
              <a:rPr lang="en-US" altLang="ko-KR" dirty="0"/>
              <a:t>(Un-supervised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데이터에 대한 </a:t>
            </a:r>
            <a:r>
              <a:rPr lang="ko-KR" altLang="en-US" dirty="0" err="1"/>
              <a:t>기대값이</a:t>
            </a:r>
            <a:r>
              <a:rPr lang="ko-KR" altLang="en-US" dirty="0"/>
              <a:t> 붙어 있지 않기 때문에</a:t>
            </a:r>
            <a:r>
              <a:rPr lang="en-US" altLang="ko-KR" dirty="0"/>
              <a:t>, </a:t>
            </a:r>
            <a:r>
              <a:rPr lang="ko-KR" altLang="en-US" dirty="0"/>
              <a:t>학습 알고리즘을 통해 학습 데이터 속에 있는 어떤 패턴이나 숨어 있는 중요한 핵심 컨셉을 찾아서 학습하는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가이드가 없기 때문에 기대했던 것과 다른 결과가 나올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29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9CA3-E8CE-40F9-B3C0-D7EA7AD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ED28-0959-4507-8318-45AFCACB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훈련을 잘 따르면 </a:t>
            </a:r>
            <a:r>
              <a:rPr lang="en-US" altLang="ko-KR" dirty="0"/>
              <a:t>‘</a:t>
            </a:r>
            <a:r>
              <a:rPr lang="ko-KR" altLang="en-US" dirty="0"/>
              <a:t>상</a:t>
            </a:r>
            <a:r>
              <a:rPr lang="en-US" altLang="ko-KR" dirty="0"/>
              <a:t>(reward)’</a:t>
            </a:r>
            <a:r>
              <a:rPr lang="ko-KR" altLang="en-US" dirty="0"/>
              <a:t>을 주고</a:t>
            </a:r>
            <a:r>
              <a:rPr lang="en-US" altLang="ko-KR" dirty="0"/>
              <a:t>, </a:t>
            </a:r>
            <a:r>
              <a:rPr lang="ko-KR" altLang="en-US" dirty="0"/>
              <a:t>그렇지 못하면 </a:t>
            </a:r>
            <a:r>
              <a:rPr lang="en-US" altLang="ko-KR" dirty="0"/>
              <a:t>‘</a:t>
            </a:r>
            <a:r>
              <a:rPr lang="ko-KR" altLang="en-US" dirty="0"/>
              <a:t>벌</a:t>
            </a:r>
            <a:r>
              <a:rPr lang="en-US" altLang="ko-KR" dirty="0"/>
              <a:t>(punishment)’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주며</a:t>
            </a:r>
            <a:r>
              <a:rPr lang="en-US" altLang="ko-KR" dirty="0"/>
              <a:t>, </a:t>
            </a:r>
            <a:r>
              <a:rPr lang="ko-KR" altLang="en-US" dirty="0"/>
              <a:t>상과 벌을 통해 훈련의 감독관이 원하는 방향으로 학습을 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https://www.youtube.com/watch?v=3bhP7zulFfY</a:t>
            </a:r>
          </a:p>
        </p:txBody>
      </p:sp>
    </p:spTree>
    <p:extLst>
      <p:ext uri="{BB962C8B-B14F-4D97-AF65-F5344CB8AC3E}">
        <p14:creationId xmlns:p14="http://schemas.microsoft.com/office/powerpoint/2010/main" val="56629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B34FD-A2CF-4F04-B6E1-44D3FB654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Boosting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1C11C-0C61-442F-BD4E-E64576375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6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710</Words>
  <Application>Microsoft Office PowerPoint</Application>
  <PresentationFormat>와이드스크린</PresentationFormat>
  <Paragraphs>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Office Theme</vt:lpstr>
      <vt:lpstr>Machine Learning Study</vt:lpstr>
      <vt:lpstr>개요</vt:lpstr>
      <vt:lpstr>1. 머신 러닝의 학습 방법</vt:lpstr>
      <vt:lpstr>다양한 종류의 머신 러닝 알고리즘</vt:lpstr>
      <vt:lpstr>머신 러닝의 알고리즘의 분류</vt:lpstr>
      <vt:lpstr>지도 학습(Supervised Learning)</vt:lpstr>
      <vt:lpstr>자율 학습(Un-supervised Learning)</vt:lpstr>
      <vt:lpstr>강화 학습(Reinforcement Learning)</vt:lpstr>
      <vt:lpstr>2. Boosting</vt:lpstr>
      <vt:lpstr>Boosting</vt:lpstr>
      <vt:lpstr>Boosting 학습 방법</vt:lpstr>
      <vt:lpstr>Boosting 학습 방법 </vt:lpstr>
      <vt:lpstr>Boosting 학습 방법</vt:lpstr>
      <vt:lpstr>Boosting 학습 방법</vt:lpstr>
      <vt:lpstr>3. Bagging</vt:lpstr>
      <vt:lpstr>Bagging</vt:lpstr>
      <vt:lpstr>Bagging</vt:lpstr>
      <vt:lpstr>Bagging의 예</vt:lpstr>
      <vt:lpstr>Bagging을 적용하면 안되는 경우</vt:lpstr>
      <vt:lpstr>Bagging과 Boosting의 차이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Study</dc:title>
  <dc:creator>KIM KHEL</dc:creator>
  <cp:lastModifiedBy>KIM KHEL</cp:lastModifiedBy>
  <cp:revision>24</cp:revision>
  <dcterms:created xsi:type="dcterms:W3CDTF">2018-09-10T00:52:33Z</dcterms:created>
  <dcterms:modified xsi:type="dcterms:W3CDTF">2018-09-12T02:01:19Z</dcterms:modified>
</cp:coreProperties>
</file>