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58" r:id="rId5"/>
    <p:sldId id="272" r:id="rId6"/>
    <p:sldId id="260" r:id="rId7"/>
    <p:sldId id="269" r:id="rId8"/>
    <p:sldId id="261" r:id="rId9"/>
    <p:sldId id="270" r:id="rId10"/>
    <p:sldId id="271" r:id="rId11"/>
    <p:sldId id="284" r:id="rId12"/>
    <p:sldId id="262" r:id="rId13"/>
    <p:sldId id="273" r:id="rId14"/>
    <p:sldId id="263" r:id="rId15"/>
    <p:sldId id="264" r:id="rId16"/>
    <p:sldId id="265" r:id="rId17"/>
    <p:sldId id="266" r:id="rId18"/>
    <p:sldId id="275" r:id="rId19"/>
    <p:sldId id="267" r:id="rId20"/>
    <p:sldId id="276" r:id="rId21"/>
    <p:sldId id="268" r:id="rId22"/>
    <p:sldId id="278" r:id="rId23"/>
    <p:sldId id="279" r:id="rId24"/>
    <p:sldId id="259" r:id="rId25"/>
    <p:sldId id="280" r:id="rId26"/>
    <p:sldId id="281" r:id="rId27"/>
    <p:sldId id="282" r:id="rId28"/>
    <p:sldId id="283" r:id="rId29"/>
    <p:sldId id="277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KHEL" initials="KK" lastIdx="4" clrIdx="0">
    <p:extLst>
      <p:ext uri="{19B8F6BF-5375-455C-9EA6-DF929625EA0E}">
        <p15:presenceInfo xmlns:p15="http://schemas.microsoft.com/office/powerpoint/2012/main" userId="26bf55ba11a2536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5" autoAdjust="0"/>
    <p:restoredTop sz="94660"/>
  </p:normalViewPr>
  <p:slideViewPr>
    <p:cSldViewPr snapToGrid="0">
      <p:cViewPr varScale="1">
        <p:scale>
          <a:sx n="85" d="100"/>
          <a:sy n="85" d="100"/>
        </p:scale>
        <p:origin x="34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11T11:24:55.309" idx="1">
    <p:pos x="6844" y="1100"/>
    <p:text>수학과 머신 러닝의 연관성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11T11:35:32.561" idx="2">
    <p:pos x="7339" y="2022"/>
    <p:text>input?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11T11:37:44.562" idx="3">
    <p:pos x="6092" y="1173"/>
    <p:text>5개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11T11:44:15.131" idx="4">
    <p:pos x="5401" y="1536"/>
    <p:text>U-pro-centron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DADA-7B68-424D-8534-DF98EBD20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230993-207A-4732-A4FA-73012F385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DE8B4A-ABAA-4C41-8F44-D6FF65BA1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6B516-EF62-4778-A75B-598A14D499E8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C40546-A1F0-4E71-992E-42E3D5904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D84865-53E2-4EB2-B79D-8EB89DBC4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0C1F3-AC5D-496B-8F71-916CD47FBA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249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74F9ED-4962-4106-A619-4040FC6A5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AB2763-0E88-4A8F-962E-FA0C741B7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6C1ED7-02CF-4DAB-8E6B-7E7E4F10E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6B516-EF62-4778-A75B-598A14D499E8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B08857-5F92-43D4-B6CE-E6D1AF215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72F96A-4D13-46AA-A275-EE638CC4C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0C1F3-AC5D-496B-8F71-916CD47FBA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715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8B7D87E-81BC-42C2-940A-F0ED0D3B14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2A9E00-B16B-41B8-99B4-A7432BA2D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9AAABB-73DA-4406-B33E-D9B9D6820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6B516-EF62-4778-A75B-598A14D499E8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8B84DB-E58A-4440-82C1-4B72372CD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7666C-D905-4737-B525-8F22C63ED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0C1F3-AC5D-496B-8F71-916CD47FBA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66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F92EB-CAA8-4EB2-B787-1DC3171D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F34F54-C580-40F9-B866-68BF8A459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E48AE5-9668-4415-B35A-149C6C26A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6B516-EF62-4778-A75B-598A14D499E8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E0B1C1-0EC4-41F1-8DAF-70D7BD40E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527AA8-29D5-4360-8F01-9127022BE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0C1F3-AC5D-496B-8F71-916CD47FBA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277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6F968D-7B20-4AC7-A220-1C0EB329B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273EE6-8939-43E6-9587-FA894EBF1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FC099F-58C6-4407-84CF-A4E716493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6B516-EF62-4778-A75B-598A14D499E8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94FD2F-6308-4141-A5D6-33293A01B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97EBD1-026D-44CA-A317-F693B65EB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0C1F3-AC5D-496B-8F71-916CD47FBA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388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3FDEA8-E684-4EB8-9547-421DB49BD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86CDFA-C760-4822-969F-BEAD1876A5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1416B9-C701-483B-8B62-60A8AEED36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E81CC3-48F0-4A0F-8183-07E125ABB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6B516-EF62-4778-A75B-598A14D499E8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9CF28D-E976-4F85-9421-76D90683F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33A4DF-DBA9-4770-9B99-3FDC1D699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0C1F3-AC5D-496B-8F71-916CD47FBA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926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06354D-6C5B-40F9-A6DA-929202246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79FD2C-75F9-4A0A-867C-DC09FAA4D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37BD73-3841-4768-B413-D671FA19D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BEDBB0-58DA-4A9B-B27F-7724A6B26C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689E50C-055A-4393-9984-A4B9765C83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838760-6491-4C7E-8660-02B92EE82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6B516-EF62-4778-A75B-598A14D499E8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3AD8740-2132-4CB2-94F2-344DB46E3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5E60253-19ED-4F69-AD69-479847FC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0C1F3-AC5D-496B-8F71-916CD47FBA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230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F78B1-56E1-444C-9A2C-DCA1D1137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FA9DC5-C49C-479E-855D-476D5DA8F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6B516-EF62-4778-A75B-598A14D499E8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DE79565-65F3-4F4C-B340-8C07107A9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D926F9-F262-4252-9E7D-2FD64CB44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0C1F3-AC5D-496B-8F71-916CD47FBA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840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B2F780-3F91-4031-82D8-D02718443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6B516-EF62-4778-A75B-598A14D499E8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ADEABE-E2C3-42A4-A554-58C01DE73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A9F773-E547-4412-AAAE-8B1E5125D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0C1F3-AC5D-496B-8F71-916CD47FBA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12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40374-BAE7-498F-88C8-51C3ECA3F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8AF22-2B46-46E7-AF07-09D69E458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0EFBDD-AFFC-4D3D-9E31-D3F458511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152681-6997-4F4E-A972-E206AAC36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6B516-EF62-4778-A75B-598A14D499E8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CA2191-1136-4D97-A920-74D10CD2D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ACBFCF-50AD-4F18-AC93-3200F03BB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0C1F3-AC5D-496B-8F71-916CD47FBA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004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E0538B-8E30-4A6E-8B71-7853F0168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F2B3577-2CFD-4E05-936A-ECB394781C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017C8D-4A21-448E-8A2D-A77611DF5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78E054-0A41-41DB-A56C-A51978AB0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6B516-EF62-4778-A75B-598A14D499E8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19C7E0-35F3-4F59-9683-A3D3E462B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E15594-3925-4B78-9DB9-D2B903072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0C1F3-AC5D-496B-8F71-916CD47FBA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0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CCED99-816A-4BD0-9E8B-F8CAEE686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F19BED-4077-44D4-B196-0A8CD463A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D634A6-02DF-49F3-B9BD-BB6F6B5BB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6B516-EF62-4778-A75B-598A14D499E8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765219-609A-48B7-A790-066EDA0629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5F17DD-04BD-46C3-BCC3-2713EE85F6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0C1F3-AC5D-496B-8F71-916CD47FBA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67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B34FD-A2CF-4F04-B6E1-44D3FB6548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Machine Learning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Study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11C11C-0C61-442F-BD4E-E64576375C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1021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ABF994-9947-4BEF-B107-A127D7C76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인간의 두뇌</a:t>
            </a:r>
          </a:p>
        </p:txBody>
      </p:sp>
      <p:pic>
        <p:nvPicPr>
          <p:cNvPr id="5" name="내용 개체 틀 4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B9F10D6F-DBC0-40DF-977F-02C4C9CA02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450223" cy="290944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124E61-27E5-4DCB-9566-99A88B463081}"/>
              </a:ext>
            </a:extLst>
          </p:cNvPr>
          <p:cNvSpPr txBox="1"/>
          <p:nvPr/>
        </p:nvSpPr>
        <p:spPr>
          <a:xfrm>
            <a:off x="6358596" y="1690688"/>
            <a:ext cx="536858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시냅스</a:t>
            </a:r>
            <a:r>
              <a:rPr lang="en-US" altLang="ko-KR" b="1" dirty="0">
                <a:solidFill>
                  <a:schemeClr val="bg1"/>
                </a:solidFill>
              </a:rPr>
              <a:t>(Synapse)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수상돌기와 </a:t>
            </a:r>
            <a:r>
              <a:rPr lang="ko-KR" altLang="en-US" dirty="0" err="1">
                <a:solidFill>
                  <a:schemeClr val="bg1"/>
                </a:solidFill>
              </a:rPr>
              <a:t>축삭돌기</a:t>
            </a:r>
            <a:r>
              <a:rPr lang="ko-KR" altLang="en-US" dirty="0">
                <a:solidFill>
                  <a:schemeClr val="bg1"/>
                </a:solidFill>
              </a:rPr>
              <a:t> 사이에 있는 부분으로 신호 전달의 세기</a:t>
            </a:r>
            <a:r>
              <a:rPr lang="en-US" altLang="ko-KR" dirty="0">
                <a:solidFill>
                  <a:schemeClr val="bg1"/>
                </a:solidFill>
              </a:rPr>
              <a:t>(weight)</a:t>
            </a:r>
            <a:r>
              <a:rPr lang="ko-KR" altLang="en-US" dirty="0">
                <a:solidFill>
                  <a:schemeClr val="bg1"/>
                </a:solidFill>
              </a:rPr>
              <a:t>를 담당하며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학습에 있어 매우 중요한 역할을 한다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즉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어떤 세포의 </a:t>
            </a:r>
            <a:r>
              <a:rPr lang="ko-KR" altLang="en-US" dirty="0" err="1">
                <a:solidFill>
                  <a:schemeClr val="bg1"/>
                </a:solidFill>
              </a:rPr>
              <a:t>축삭돌기로부터</a:t>
            </a:r>
            <a:r>
              <a:rPr lang="ko-KR" altLang="en-US" dirty="0">
                <a:solidFill>
                  <a:schemeClr val="bg1"/>
                </a:solidFill>
              </a:rPr>
              <a:t> 전달된 신호를 다음 세포로 보낼 때의 가중치를 결정하며</a:t>
            </a:r>
            <a:r>
              <a:rPr lang="en-US" altLang="ko-KR" dirty="0">
                <a:solidFill>
                  <a:schemeClr val="bg1"/>
                </a:solidFill>
              </a:rPr>
              <a:t>, 0</a:t>
            </a:r>
            <a:r>
              <a:rPr lang="ko-KR" altLang="en-US" dirty="0">
                <a:solidFill>
                  <a:schemeClr val="bg1"/>
                </a:solidFill>
              </a:rPr>
              <a:t>과 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사이의 범위의 숫자를 곱해주는 것으로 이해하면 된다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0</a:t>
            </a:r>
            <a:r>
              <a:rPr lang="ko-KR" altLang="en-US" dirty="0">
                <a:solidFill>
                  <a:schemeClr val="bg1"/>
                </a:solidFill>
              </a:rPr>
              <a:t>이면 전달되는 모든 신호가 무시 되고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그 값이 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쪽으로 갈수록 신호의 손실이 없이 그대로 전달이  되며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학습을 하게 되면 이 시냅스의 세기가 바뀌게 된다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각 세포로 연결되는 수많은 시냅스의 세기</a:t>
            </a:r>
            <a:r>
              <a:rPr lang="en-US" altLang="ko-KR" dirty="0">
                <a:solidFill>
                  <a:schemeClr val="bg1"/>
                </a:solidFill>
              </a:rPr>
              <a:t>(weight)</a:t>
            </a:r>
            <a:r>
              <a:rPr lang="ko-KR" altLang="en-US" dirty="0">
                <a:solidFill>
                  <a:schemeClr val="bg1"/>
                </a:solidFill>
              </a:rPr>
              <a:t>가 학습의도에 따라 변하게 되는 것이다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200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ABF994-9947-4BEF-B107-A127D7C76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틀린 그림 찾기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0141B1A-9D23-4B8E-B9B1-F401ABE97F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8717280" cy="4922376"/>
          </a:xfrm>
        </p:spPr>
      </p:pic>
    </p:spTree>
    <p:extLst>
      <p:ext uri="{BB962C8B-B14F-4D97-AF65-F5344CB8AC3E}">
        <p14:creationId xmlns:p14="http://schemas.microsoft.com/office/powerpoint/2010/main" val="673311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ABF994-9947-4BEF-B107-A127D7C76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Hebbian Rule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78DC01-65CB-4104-9964-9DDEDA4B8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학습이란 시냅스 연결의 세기를 결정하는 것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ko-KR" altLang="en-US" dirty="0">
                <a:solidFill>
                  <a:schemeClr val="bg1"/>
                </a:solidFill>
              </a:rPr>
              <a:t>개의 연결된 세포가 동시에 활성화 되는 경우에는 시냅스의 세기를 올리는 것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 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학습의 중요한 요소인 시냅스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(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인공 뉴런에서는 가중치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(weight)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에 해당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)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와 </a:t>
            </a:r>
            <a:r>
              <a:rPr lang="ko-KR" altLang="en-US" dirty="0" err="1">
                <a:solidFill>
                  <a:schemeClr val="bg1"/>
                </a:solidFill>
                <a:sym typeface="Wingdings" panose="05000000000000000000" pitchFamily="2" charset="2"/>
              </a:rPr>
              <a:t>세포체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(soma, 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인공 뉴런에서는 활성함수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(activation function)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에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해당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)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의 개념을 갖는 인공 뉴런을 만든다면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, 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학습이 가능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228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B34FD-A2CF-4F04-B6E1-44D3FB6548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4. </a:t>
            </a:r>
            <a:r>
              <a:rPr lang="ko-KR" altLang="en-US" dirty="0">
                <a:solidFill>
                  <a:schemeClr val="bg1"/>
                </a:solidFill>
              </a:rPr>
              <a:t>인공신경망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11C11C-0C61-442F-BD4E-E64576375C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0964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ABF994-9947-4BEF-B107-A127D7C76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생물학적인 세포와 인공 세포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80E7589E-8AA0-4771-9E2C-23CB8E1C91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0603894"/>
              </p:ext>
            </p:extLst>
          </p:nvPr>
        </p:nvGraphicFramePr>
        <p:xfrm>
          <a:off x="838200" y="1825624"/>
          <a:ext cx="10515600" cy="4277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5435622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135647875"/>
                    </a:ext>
                  </a:extLst>
                </a:gridCol>
              </a:tblGrid>
              <a:tr h="8555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800" dirty="0"/>
                        <a:t>Biological Neural Network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800" dirty="0"/>
                        <a:t>Artificial Neural Network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033871"/>
                  </a:ext>
                </a:extLst>
              </a:tr>
              <a:tr h="8555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800" dirty="0"/>
                        <a:t>Soma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800" dirty="0"/>
                        <a:t>Neuron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72516"/>
                  </a:ext>
                </a:extLst>
              </a:tr>
              <a:tr h="8555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800" dirty="0"/>
                        <a:t>Dendrite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800" dirty="0"/>
                        <a:t>Input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908126"/>
                  </a:ext>
                </a:extLst>
              </a:tr>
              <a:tr h="8555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800" dirty="0"/>
                        <a:t>Axon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800" dirty="0"/>
                        <a:t>Output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81320"/>
                  </a:ext>
                </a:extLst>
              </a:tr>
              <a:tr h="8555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800" dirty="0"/>
                        <a:t>Synapse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800" dirty="0"/>
                        <a:t>Weight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372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3901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ABF994-9947-4BEF-B107-A127D7C76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인공 신경망 구조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 err="1">
                <a:solidFill>
                  <a:schemeClr val="bg1"/>
                </a:solidFill>
              </a:rPr>
              <a:t>퍼셉트론</a:t>
            </a:r>
            <a:r>
              <a:rPr lang="en-US" altLang="ko-KR" dirty="0">
                <a:solidFill>
                  <a:schemeClr val="bg1"/>
                </a:solidFill>
              </a:rPr>
              <a:t>(perceptron)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0429C1B-89BA-49F5-96C5-88F16F05E6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526695" cy="4025218"/>
          </a:xfrm>
        </p:spPr>
      </p:pic>
    </p:spTree>
    <p:extLst>
      <p:ext uri="{BB962C8B-B14F-4D97-AF65-F5344CB8AC3E}">
        <p14:creationId xmlns:p14="http://schemas.microsoft.com/office/powerpoint/2010/main" val="236876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ABF994-9947-4BEF-B107-A127D7C76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인공 신경망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78DC01-65CB-4104-9964-9DDEDA4B8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특정 </a:t>
            </a:r>
            <a:r>
              <a:rPr lang="en-US" altLang="ko-KR" dirty="0">
                <a:solidFill>
                  <a:schemeClr val="bg1"/>
                </a:solidFill>
              </a:rPr>
              <a:t>threshold </a:t>
            </a:r>
            <a:r>
              <a:rPr lang="ko-KR" altLang="en-US" dirty="0">
                <a:solidFill>
                  <a:schemeClr val="bg1"/>
                </a:solidFill>
              </a:rPr>
              <a:t>이상이면 반응 하고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그 이하는 무시되는 기능을 활성 함수</a:t>
            </a:r>
            <a:r>
              <a:rPr lang="en-US" altLang="ko-KR" dirty="0">
                <a:solidFill>
                  <a:schemeClr val="bg1"/>
                </a:solidFill>
              </a:rPr>
              <a:t>(activation function)</a:t>
            </a:r>
            <a:r>
              <a:rPr lang="ko-KR" altLang="en-US" dirty="0">
                <a:solidFill>
                  <a:schemeClr val="bg1"/>
                </a:solidFill>
              </a:rPr>
              <a:t>이라고 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선형적인 성질 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 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선형적으로 구별이 가능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(linearly separable)  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분류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(classification)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에서는 유용함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하지만 이는 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XOR 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문제를 풀 수 없다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.(single layer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가 아니라 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multi-layer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를 이용하면 구현할 수 있다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.)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69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ABF994-9947-4BEF-B107-A127D7C76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AND, OR, NOT </a:t>
            </a:r>
            <a:r>
              <a:rPr lang="ko-KR" altLang="en-US" dirty="0">
                <a:solidFill>
                  <a:schemeClr val="bg1"/>
                </a:solidFill>
              </a:rPr>
              <a:t>과 </a:t>
            </a:r>
            <a:r>
              <a:rPr lang="en-US" altLang="ko-KR" dirty="0">
                <a:solidFill>
                  <a:schemeClr val="bg1"/>
                </a:solidFill>
              </a:rPr>
              <a:t>XOR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내용 개체 틀 4" descr="텍스트, 지도이(가) 표시된 사진&#10;&#10;매우 높은 신뢰도로 생성된 설명">
            <a:extLst>
              <a:ext uri="{FF2B5EF4-FFF2-40B4-BE49-F238E27FC236}">
                <a16:creationId xmlns:a16="http://schemas.microsoft.com/office/drawing/2014/main" id="{24D44B5C-5817-441F-A7B8-FCA391E9E1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7"/>
            <a:ext cx="6646333" cy="4187083"/>
          </a:xfrm>
        </p:spPr>
      </p:pic>
    </p:spTree>
    <p:extLst>
      <p:ext uri="{BB962C8B-B14F-4D97-AF65-F5344CB8AC3E}">
        <p14:creationId xmlns:p14="http://schemas.microsoft.com/office/powerpoint/2010/main" val="3555393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B34FD-A2CF-4F04-B6E1-44D3FB6548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5. </a:t>
            </a:r>
            <a:r>
              <a:rPr lang="ko-KR" altLang="en-US" dirty="0">
                <a:solidFill>
                  <a:schemeClr val="bg1"/>
                </a:solidFill>
              </a:rPr>
              <a:t>활성 함수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(activation function)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11C11C-0C61-442F-BD4E-E64576375C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4192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ABF994-9947-4BEF-B107-A127D7C76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활성 함수의 여러 형태</a:t>
            </a:r>
          </a:p>
        </p:txBody>
      </p:sp>
      <p:pic>
        <p:nvPicPr>
          <p:cNvPr id="5" name="내용 개체 틀 4" descr="시계이(가) 표시된 사진&#10;&#10;매우 높은 신뢰도로 생성된 설명">
            <a:extLst>
              <a:ext uri="{FF2B5EF4-FFF2-40B4-BE49-F238E27FC236}">
                <a16:creationId xmlns:a16="http://schemas.microsoft.com/office/drawing/2014/main" id="{8F8D253C-D58B-42BB-A64D-DC3CBF718A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8148066" cy="4219782"/>
          </a:xfrm>
        </p:spPr>
      </p:pic>
    </p:spTree>
    <p:extLst>
      <p:ext uri="{BB962C8B-B14F-4D97-AF65-F5344CB8AC3E}">
        <p14:creationId xmlns:p14="http://schemas.microsoft.com/office/powerpoint/2010/main" val="35327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4A5591-59BB-4E57-BD24-271027E1E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E62035-7813-472E-95DB-0DC80050E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1. </a:t>
            </a:r>
            <a:r>
              <a:rPr lang="ko-KR" altLang="en-US" dirty="0">
                <a:solidFill>
                  <a:schemeClr val="bg1"/>
                </a:solidFill>
              </a:rPr>
              <a:t>스터디의 목적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2. </a:t>
            </a:r>
            <a:r>
              <a:rPr lang="ko-KR" altLang="en-US" dirty="0">
                <a:solidFill>
                  <a:schemeClr val="bg1"/>
                </a:solidFill>
              </a:rPr>
              <a:t>학습의 정의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3. </a:t>
            </a:r>
            <a:r>
              <a:rPr lang="ko-KR" altLang="en-US" dirty="0">
                <a:solidFill>
                  <a:schemeClr val="bg1"/>
                </a:solidFill>
              </a:rPr>
              <a:t>학습의 미시적인 수준에서의 의미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4. </a:t>
            </a:r>
            <a:r>
              <a:rPr lang="ko-KR" altLang="en-US" dirty="0">
                <a:solidFill>
                  <a:schemeClr val="bg1"/>
                </a:solidFill>
              </a:rPr>
              <a:t>인공 신경망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5. </a:t>
            </a:r>
            <a:r>
              <a:rPr lang="ko-KR" altLang="en-US" dirty="0">
                <a:solidFill>
                  <a:schemeClr val="bg1"/>
                </a:solidFill>
              </a:rPr>
              <a:t>활성 함수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6. </a:t>
            </a:r>
            <a:r>
              <a:rPr lang="ko-KR" altLang="en-US" dirty="0">
                <a:solidFill>
                  <a:schemeClr val="bg1"/>
                </a:solidFill>
              </a:rPr>
              <a:t>머신 러닝의 </a:t>
            </a:r>
            <a:r>
              <a:rPr lang="en-US" altLang="ko-KR" dirty="0">
                <a:solidFill>
                  <a:schemeClr val="bg1"/>
                </a:solidFill>
              </a:rPr>
              <a:t>framework</a:t>
            </a: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039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ABF994-9947-4BEF-B107-A127D7C76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활성 함수의 여러 형태</a:t>
            </a:r>
          </a:p>
        </p:txBody>
      </p:sp>
      <p:pic>
        <p:nvPicPr>
          <p:cNvPr id="5" name="내용 개체 틀 4" descr="시계이(가) 표시된 사진&#10;&#10;매우 높은 신뢰도로 생성된 설명">
            <a:extLst>
              <a:ext uri="{FF2B5EF4-FFF2-40B4-BE49-F238E27FC236}">
                <a16:creationId xmlns:a16="http://schemas.microsoft.com/office/drawing/2014/main" id="{8F8D253C-D58B-42BB-A64D-DC3CBF718A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257800" cy="272294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1D61BBC-B05F-4AD7-9B44-41BB64237868}"/>
              </a:ext>
            </a:extLst>
          </p:cNvPr>
          <p:cNvSpPr txBox="1"/>
          <p:nvPr/>
        </p:nvSpPr>
        <p:spPr>
          <a:xfrm>
            <a:off x="6687255" y="1690688"/>
            <a:ext cx="466654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“sign function”</a:t>
            </a:r>
            <a:r>
              <a:rPr lang="ko-KR" altLang="en-US" dirty="0">
                <a:solidFill>
                  <a:schemeClr val="bg1"/>
                </a:solidFill>
              </a:rPr>
              <a:t>이나 </a:t>
            </a:r>
            <a:r>
              <a:rPr lang="en-US" altLang="ko-KR" dirty="0">
                <a:solidFill>
                  <a:schemeClr val="bg1"/>
                </a:solidFill>
              </a:rPr>
              <a:t>step function”</a:t>
            </a:r>
            <a:r>
              <a:rPr lang="ko-KR" altLang="en-US" dirty="0">
                <a:solidFill>
                  <a:schemeClr val="bg1"/>
                </a:solidFill>
              </a:rPr>
              <a:t>은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단지 두개의 값만 가능하기 때문에 표현의 한계가 많다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“linear function”</a:t>
            </a:r>
            <a:r>
              <a:rPr lang="ko-KR" altLang="en-US" dirty="0">
                <a:solidFill>
                  <a:schemeClr val="bg1"/>
                </a:solidFill>
              </a:rPr>
              <a:t>을 사용할지라도 비선형 조건을 표현할 수 없다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주로 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sigmoid 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함수나 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hyperbolic tangent 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같은 비선형 함수를 활성함수로 사용한다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하지만 </a:t>
            </a:r>
            <a:r>
              <a:rPr lang="en-US" altLang="ko-KR" dirty="0">
                <a:solidFill>
                  <a:schemeClr val="bg1"/>
                </a:solidFill>
              </a:rPr>
              <a:t>sigmoid </a:t>
            </a:r>
            <a:r>
              <a:rPr lang="ko-KR" altLang="en-US" dirty="0">
                <a:solidFill>
                  <a:schemeClr val="bg1"/>
                </a:solidFill>
              </a:rPr>
              <a:t>함수를 사용한다 해도 망이 깊어지는 </a:t>
            </a:r>
            <a:r>
              <a:rPr lang="en-US" altLang="ko-KR" dirty="0">
                <a:solidFill>
                  <a:schemeClr val="bg1"/>
                </a:solidFill>
              </a:rPr>
              <a:t>Deep Neural Network </a:t>
            </a:r>
            <a:r>
              <a:rPr lang="ko-KR" altLang="en-US" dirty="0">
                <a:solidFill>
                  <a:schemeClr val="bg1"/>
                </a:solidFill>
              </a:rPr>
              <a:t>에서는 학습의 어려움으로 인해 </a:t>
            </a:r>
            <a:r>
              <a:rPr lang="en-US" altLang="ko-KR" dirty="0" err="1">
                <a:solidFill>
                  <a:schemeClr val="bg1"/>
                </a:solidFill>
              </a:rPr>
              <a:t>ReLU</a:t>
            </a:r>
            <a:r>
              <a:rPr lang="en-US" altLang="ko-KR" dirty="0">
                <a:solidFill>
                  <a:schemeClr val="bg1"/>
                </a:solidFill>
              </a:rPr>
              <a:t>(Rectifier Linear Unit)</a:t>
            </a:r>
            <a:r>
              <a:rPr lang="ko-KR" altLang="en-US" dirty="0">
                <a:solidFill>
                  <a:schemeClr val="bg1"/>
                </a:solidFill>
              </a:rPr>
              <a:t>을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주로 사용한다</a:t>
            </a:r>
          </a:p>
        </p:txBody>
      </p:sp>
    </p:spTree>
    <p:extLst>
      <p:ext uri="{BB962C8B-B14F-4D97-AF65-F5344CB8AC3E}">
        <p14:creationId xmlns:p14="http://schemas.microsoft.com/office/powerpoint/2010/main" val="1435231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ABF994-9947-4BEF-B107-A127D7C76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bg1"/>
                </a:solidFill>
              </a:rPr>
              <a:t>ReLU</a:t>
            </a:r>
            <a:r>
              <a:rPr lang="en-US" altLang="ko-KR" dirty="0">
                <a:solidFill>
                  <a:schemeClr val="bg1"/>
                </a:solidFill>
              </a:rPr>
              <a:t>(Rectifier Linear Unit)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내용 개체 틀 4" descr="텍스트, 지도이(가) 표시된 사진&#10;&#10;매우 높은 신뢰도로 생성된 설명">
            <a:extLst>
              <a:ext uri="{FF2B5EF4-FFF2-40B4-BE49-F238E27FC236}">
                <a16:creationId xmlns:a16="http://schemas.microsoft.com/office/drawing/2014/main" id="{2ABAD6DE-3D01-4305-99AA-A2F8DEFD4C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7"/>
            <a:ext cx="5787887" cy="4463771"/>
          </a:xfrm>
        </p:spPr>
      </p:pic>
    </p:spTree>
    <p:extLst>
      <p:ext uri="{BB962C8B-B14F-4D97-AF65-F5344CB8AC3E}">
        <p14:creationId xmlns:p14="http://schemas.microsoft.com/office/powerpoint/2010/main" val="1261327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B34FD-A2CF-4F04-B6E1-44D3FB6548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6. </a:t>
            </a:r>
            <a:r>
              <a:rPr lang="ko-KR" altLang="en-US" dirty="0">
                <a:solidFill>
                  <a:schemeClr val="bg1"/>
                </a:solidFill>
              </a:rPr>
              <a:t>머신 러닝의 </a:t>
            </a:r>
            <a:r>
              <a:rPr lang="en-US" altLang="ko-KR" dirty="0">
                <a:solidFill>
                  <a:schemeClr val="bg1"/>
                </a:solidFill>
              </a:rPr>
              <a:t>framework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11C11C-0C61-442F-BD4E-E64576375C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577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89CA3-E8CE-40F9-B3C0-D7EA7ADC8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머신 러닝과 일반적인 프로그래밍의 차이</a:t>
            </a:r>
          </a:p>
        </p:txBody>
      </p:sp>
      <p:pic>
        <p:nvPicPr>
          <p:cNvPr id="5" name="내용 개체 틀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09627FC1-9736-41C5-986F-B9C9228E09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08200"/>
            <a:ext cx="10515600" cy="2641599"/>
          </a:xfrm>
        </p:spPr>
      </p:pic>
    </p:spTree>
    <p:extLst>
      <p:ext uri="{BB962C8B-B14F-4D97-AF65-F5344CB8AC3E}">
        <p14:creationId xmlns:p14="http://schemas.microsoft.com/office/powerpoint/2010/main" val="2835677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89CA3-E8CE-40F9-B3C0-D7EA7ADC8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머신 러닝 </a:t>
            </a:r>
            <a:r>
              <a:rPr lang="en-US" altLang="ko-KR" dirty="0">
                <a:solidFill>
                  <a:schemeClr val="bg1"/>
                </a:solidFill>
              </a:rPr>
              <a:t>framework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7BED28-0959-4507-8318-45AFCACBC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머신 러닝이란 학습 집합</a:t>
            </a:r>
            <a:r>
              <a:rPr lang="en-US" altLang="ko-KR" dirty="0">
                <a:solidFill>
                  <a:schemeClr val="bg1"/>
                </a:solidFill>
              </a:rPr>
              <a:t>(training set)</a:t>
            </a:r>
            <a:r>
              <a:rPr lang="ko-KR" altLang="en-US" dirty="0">
                <a:solidFill>
                  <a:schemeClr val="bg1"/>
                </a:solidFill>
              </a:rPr>
              <a:t>을 이용해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예측 함수 </a:t>
            </a:r>
            <a:r>
              <a:rPr lang="en-US" altLang="ko-KR" dirty="0">
                <a:solidFill>
                  <a:schemeClr val="bg1"/>
                </a:solidFill>
              </a:rPr>
              <a:t>“f”</a:t>
            </a:r>
            <a:r>
              <a:rPr lang="ko-KR" altLang="en-US" dirty="0">
                <a:solidFill>
                  <a:schemeClr val="bg1"/>
                </a:solidFill>
              </a:rPr>
              <a:t>를 만들어 내는 과정이라 생각할 수 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학습 결과 달아주는 것을 </a:t>
            </a:r>
            <a:r>
              <a:rPr lang="en-US" altLang="ko-KR" dirty="0">
                <a:solidFill>
                  <a:schemeClr val="bg1"/>
                </a:solidFill>
              </a:rPr>
              <a:t>label(</a:t>
            </a:r>
            <a:r>
              <a:rPr lang="ko-KR" altLang="en-US" dirty="0">
                <a:solidFill>
                  <a:schemeClr val="bg1"/>
                </a:solidFill>
              </a:rPr>
              <a:t>꼬리표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r>
              <a:rPr lang="ko-KR" altLang="en-US" dirty="0">
                <a:solidFill>
                  <a:schemeClr val="bg1"/>
                </a:solidFill>
              </a:rPr>
              <a:t>을 달아준다고 표현하며</a:t>
            </a:r>
            <a:r>
              <a:rPr lang="en-US" altLang="ko-KR" dirty="0">
                <a:solidFill>
                  <a:schemeClr val="bg1"/>
                </a:solidFill>
              </a:rPr>
              <a:t>, label</a:t>
            </a:r>
            <a:r>
              <a:rPr lang="ko-KR" altLang="en-US" dirty="0">
                <a:solidFill>
                  <a:schemeClr val="bg1"/>
                </a:solidFill>
              </a:rPr>
              <a:t>이 달려 있는 데이터를 이용한 학습법을 지도학습</a:t>
            </a:r>
            <a:r>
              <a:rPr lang="en-US" altLang="ko-KR" dirty="0">
                <a:solidFill>
                  <a:schemeClr val="bg1"/>
                </a:solidFill>
              </a:rPr>
              <a:t>(supervised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learning)</a:t>
            </a:r>
            <a:r>
              <a:rPr lang="ko-KR" altLang="en-US" dirty="0">
                <a:solidFill>
                  <a:schemeClr val="bg1"/>
                </a:solidFill>
              </a:rPr>
              <a:t>이라고 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학습의 질을 높이려면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학습 데이터가 많아야 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55685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89CA3-E8CE-40F9-B3C0-D7EA7ADC8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머신 러닝의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7BED28-0959-4507-8318-45AFCACBC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학습</a:t>
            </a:r>
            <a:r>
              <a:rPr lang="en-US" altLang="ko-KR" dirty="0">
                <a:solidFill>
                  <a:schemeClr val="bg1"/>
                </a:solidFill>
              </a:rPr>
              <a:t>(training)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5" name="그림 4" descr="개체이(가) 표시된 사진&#10;&#10;높은 신뢰도로 생성된 설명">
            <a:extLst>
              <a:ext uri="{FF2B5EF4-FFF2-40B4-BE49-F238E27FC236}">
                <a16:creationId xmlns:a16="http://schemas.microsoft.com/office/drawing/2014/main" id="{F45A23E3-E521-4955-A504-B120D7AACC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10506"/>
            <a:ext cx="8871857" cy="353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9749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89CA3-E8CE-40F9-B3C0-D7EA7ADC8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머신 러닝의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7BED28-0959-4507-8318-45AFCACBC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검사</a:t>
            </a:r>
            <a:r>
              <a:rPr lang="en-US" altLang="ko-KR" dirty="0">
                <a:solidFill>
                  <a:schemeClr val="bg1"/>
                </a:solidFill>
              </a:rPr>
              <a:t>(testing)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5" name="그림 4" descr="개체이(가) 표시된 사진&#10;&#10;매우 높은 신뢰도로 생성된 설명">
            <a:extLst>
              <a:ext uri="{FF2B5EF4-FFF2-40B4-BE49-F238E27FC236}">
                <a16:creationId xmlns:a16="http://schemas.microsoft.com/office/drawing/2014/main" id="{EB9BF591-99A4-4F20-906A-A3BEA98D2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30626"/>
            <a:ext cx="10509496" cy="314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7739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89CA3-E8CE-40F9-B3C0-D7EA7ADC8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머신 러닝의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7BED28-0959-4507-8318-45AFCACBC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검증</a:t>
            </a:r>
            <a:r>
              <a:rPr lang="en-US" altLang="ko-KR" dirty="0">
                <a:solidFill>
                  <a:schemeClr val="bg1"/>
                </a:solidFill>
              </a:rPr>
              <a:t>(validation)</a:t>
            </a:r>
          </a:p>
          <a:p>
            <a:pPr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검증은 학습과 다른 데이터를 이용해 학습이 제대로 되었는지를 확인하는 것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* </a:t>
            </a:r>
            <a:r>
              <a:rPr lang="ko-KR" altLang="en-US" dirty="0">
                <a:solidFill>
                  <a:schemeClr val="bg1"/>
                </a:solidFill>
              </a:rPr>
              <a:t>너무 주어진 학습데이터에만 특화가 된다면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학습 데이터에서 조금만 벗어난 입력이 들어오더라도 결과가 나쁘게 나올 수 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*</a:t>
            </a:r>
            <a:r>
              <a:rPr lang="ko-KR" altLang="en-US" dirty="0">
                <a:solidFill>
                  <a:schemeClr val="bg1"/>
                </a:solidFill>
              </a:rPr>
              <a:t> 이를 </a:t>
            </a:r>
            <a:r>
              <a:rPr lang="en-US" altLang="ko-KR" dirty="0">
                <a:solidFill>
                  <a:schemeClr val="bg1"/>
                </a:solidFill>
              </a:rPr>
              <a:t>“</a:t>
            </a:r>
            <a:r>
              <a:rPr lang="ko-KR" altLang="en-US" dirty="0" err="1">
                <a:solidFill>
                  <a:schemeClr val="bg1"/>
                </a:solidFill>
              </a:rPr>
              <a:t>오버피팅</a:t>
            </a:r>
            <a:r>
              <a:rPr lang="en-US" altLang="ko-KR" dirty="0">
                <a:solidFill>
                  <a:schemeClr val="bg1"/>
                </a:solidFill>
              </a:rPr>
              <a:t>(overfitting)”</a:t>
            </a:r>
            <a:r>
              <a:rPr lang="ko-KR" altLang="en-US" dirty="0">
                <a:solidFill>
                  <a:schemeClr val="bg1"/>
                </a:solidFill>
              </a:rPr>
              <a:t>이라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919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89CA3-E8CE-40F9-B3C0-D7EA7ADC8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학습은 일반화</a:t>
            </a:r>
            <a:r>
              <a:rPr lang="en-US" altLang="ko-KR" dirty="0">
                <a:solidFill>
                  <a:schemeClr val="bg1"/>
                </a:solidFill>
              </a:rPr>
              <a:t>(Generalization)</a:t>
            </a:r>
            <a:r>
              <a:rPr lang="ko-KR" altLang="en-US" dirty="0">
                <a:solidFill>
                  <a:schemeClr val="bg1"/>
                </a:solidFill>
              </a:rPr>
              <a:t>의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7BED28-0959-4507-8318-45AFCACBC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일반화를 잘 시키려면 양질의 많은 학습 데이터와 좋은 알고리즘이 필요하다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학습에 필요한 많은 시스템 변수</a:t>
            </a:r>
            <a:r>
              <a:rPr lang="en-US" altLang="ko-KR" dirty="0">
                <a:solidFill>
                  <a:schemeClr val="bg1"/>
                </a:solidFill>
              </a:rPr>
              <a:t>(hyper-parameter)</a:t>
            </a:r>
            <a:r>
              <a:rPr lang="ko-KR" altLang="en-US" dirty="0">
                <a:solidFill>
                  <a:schemeClr val="bg1"/>
                </a:solidFill>
              </a:rPr>
              <a:t>를 설계자가 잘 설정을 해줘야 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설계자의 역할 </a:t>
            </a:r>
            <a:r>
              <a:rPr lang="en-US" altLang="ko-KR" dirty="0">
                <a:solidFill>
                  <a:schemeClr val="bg1"/>
                </a:solidFill>
              </a:rPr>
              <a:t>– </a:t>
            </a:r>
            <a:r>
              <a:rPr lang="ko-KR" altLang="en-US" u="sng" dirty="0">
                <a:solidFill>
                  <a:schemeClr val="bg1"/>
                </a:solidFill>
              </a:rPr>
              <a:t>좋은 알고리즘</a:t>
            </a:r>
            <a:r>
              <a:rPr lang="ko-KR" altLang="en-US" dirty="0">
                <a:solidFill>
                  <a:schemeClr val="bg1"/>
                </a:solidFill>
              </a:rPr>
              <a:t>을 선별하여 사용하고 </a:t>
            </a:r>
            <a:r>
              <a:rPr lang="ko-KR" altLang="en-US" u="sng" dirty="0">
                <a:solidFill>
                  <a:schemeClr val="bg1"/>
                </a:solidFill>
              </a:rPr>
              <a:t>질 좋고 많은 학습 데이터</a:t>
            </a:r>
            <a:r>
              <a:rPr lang="ko-KR" altLang="en-US" dirty="0">
                <a:solidFill>
                  <a:schemeClr val="bg1"/>
                </a:solidFill>
              </a:rPr>
              <a:t>를 알고리즘에게 주는 것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18240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088F15-7F32-431B-8698-888C6E9FC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>
                <a:solidFill>
                  <a:schemeClr val="bg1"/>
                </a:solidFill>
              </a:rPr>
              <a:t>출처 </a:t>
            </a:r>
            <a:r>
              <a:rPr lang="en-US" altLang="ko-KR" dirty="0">
                <a:solidFill>
                  <a:schemeClr val="bg1"/>
                </a:solidFill>
              </a:rPr>
              <a:t>– Laon People </a:t>
            </a:r>
            <a:r>
              <a:rPr lang="ko-KR" altLang="en-US" dirty="0">
                <a:solidFill>
                  <a:schemeClr val="bg1"/>
                </a:solidFill>
              </a:rPr>
              <a:t>블로그</a:t>
            </a:r>
          </a:p>
        </p:txBody>
      </p:sp>
    </p:spTree>
    <p:extLst>
      <p:ext uri="{BB962C8B-B14F-4D97-AF65-F5344CB8AC3E}">
        <p14:creationId xmlns:p14="http://schemas.microsoft.com/office/powerpoint/2010/main" val="3830813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B34FD-A2CF-4F04-B6E1-44D3FB6548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1. </a:t>
            </a:r>
            <a:r>
              <a:rPr lang="ko-KR" altLang="en-US" dirty="0">
                <a:solidFill>
                  <a:schemeClr val="bg1"/>
                </a:solidFill>
              </a:rPr>
              <a:t>스터디의 목적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11C11C-0C61-442F-BD4E-E64576375C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0316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ABF994-9947-4BEF-B107-A127D7C76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스터디의 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78DC01-65CB-4104-9964-9DDEDA4B8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4</a:t>
            </a:r>
            <a:r>
              <a:rPr lang="ko-KR" altLang="en-US" dirty="0">
                <a:solidFill>
                  <a:schemeClr val="bg1"/>
                </a:solidFill>
              </a:rPr>
              <a:t>차 산업의 핵심 기술 중 하나인 머신 러닝에 대해 공부한다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머신 러닝에 대한 기초 지식을 습득한다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머신 러닝에 대한 기초 알고리즘을 배운다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머신 러닝을 이용해서 프로그램을 제작한다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9389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B34FD-A2CF-4F04-B6E1-44D3FB6548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2. </a:t>
            </a:r>
            <a:r>
              <a:rPr lang="ko-KR" altLang="en-US" dirty="0">
                <a:solidFill>
                  <a:schemeClr val="bg1"/>
                </a:solidFill>
              </a:rPr>
              <a:t>학습의 정의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11C11C-0C61-442F-BD4E-E64576375C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729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ABF994-9947-4BEF-B107-A127D7C76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학습이란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78DC01-65CB-4104-9964-9DDEDA4B8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학습은 </a:t>
            </a:r>
            <a:r>
              <a:rPr lang="ko-KR" altLang="en-US" u="sng" dirty="0">
                <a:solidFill>
                  <a:schemeClr val="bg1"/>
                </a:solidFill>
              </a:rPr>
              <a:t>사용한 데이터</a:t>
            </a:r>
            <a:r>
              <a:rPr lang="ko-KR" altLang="en-US" dirty="0">
                <a:solidFill>
                  <a:schemeClr val="bg1"/>
                </a:solidFill>
              </a:rPr>
              <a:t>로부터 </a:t>
            </a:r>
            <a:r>
              <a:rPr lang="ko-KR" altLang="en-US" u="sng" dirty="0">
                <a:solidFill>
                  <a:schemeClr val="bg1"/>
                </a:solidFill>
              </a:rPr>
              <a:t>중요한 특징</a:t>
            </a:r>
            <a:r>
              <a:rPr lang="ko-KR" altLang="en-US" dirty="0">
                <a:solidFill>
                  <a:schemeClr val="bg1"/>
                </a:solidFill>
              </a:rPr>
              <a:t>을 끄집어내고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그 특징으로부터 </a:t>
            </a:r>
            <a:r>
              <a:rPr lang="ko-KR" altLang="en-US" u="sng" dirty="0">
                <a:solidFill>
                  <a:schemeClr val="bg1"/>
                </a:solidFill>
              </a:rPr>
              <a:t>일반화</a:t>
            </a:r>
            <a:r>
              <a:rPr lang="ko-KR" altLang="en-US" dirty="0">
                <a:solidFill>
                  <a:schemeClr val="bg1"/>
                </a:solidFill>
              </a:rPr>
              <a:t>를 거쳐 </a:t>
            </a:r>
            <a:r>
              <a:rPr lang="ko-KR" altLang="en-US" u="sng" dirty="0">
                <a:solidFill>
                  <a:schemeClr val="bg1"/>
                </a:solidFill>
              </a:rPr>
              <a:t>예측할 수 있는 능력</a:t>
            </a:r>
            <a:r>
              <a:rPr lang="ko-KR" altLang="en-US" dirty="0">
                <a:solidFill>
                  <a:schemeClr val="bg1"/>
                </a:solidFill>
              </a:rPr>
              <a:t>을 세우는 것을 말한다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학습에 사용하는 데이터의 </a:t>
            </a:r>
            <a:r>
              <a:rPr lang="en-US" altLang="ko-KR" dirty="0">
                <a:solidFill>
                  <a:schemeClr val="bg1"/>
                </a:solidFill>
              </a:rPr>
              <a:t>‘</a:t>
            </a:r>
            <a:r>
              <a:rPr lang="ko-KR" altLang="en-US" dirty="0">
                <a:solidFill>
                  <a:schemeClr val="bg1"/>
                </a:solidFill>
              </a:rPr>
              <a:t>양</a:t>
            </a:r>
            <a:r>
              <a:rPr lang="en-US" altLang="ko-KR" dirty="0">
                <a:solidFill>
                  <a:schemeClr val="bg1"/>
                </a:solidFill>
              </a:rPr>
              <a:t>’</a:t>
            </a:r>
            <a:r>
              <a:rPr lang="ko-KR" altLang="en-US" dirty="0">
                <a:solidFill>
                  <a:schemeClr val="bg1"/>
                </a:solidFill>
              </a:rPr>
              <a:t>만 중요한 것이 아니라</a:t>
            </a:r>
            <a:r>
              <a:rPr lang="en-US" altLang="ko-KR" dirty="0">
                <a:solidFill>
                  <a:schemeClr val="bg1"/>
                </a:solidFill>
              </a:rPr>
              <a:t>, ‘</a:t>
            </a:r>
            <a:r>
              <a:rPr lang="ko-KR" altLang="en-US" dirty="0">
                <a:solidFill>
                  <a:schemeClr val="bg1"/>
                </a:solidFill>
              </a:rPr>
              <a:t>질</a:t>
            </a:r>
            <a:r>
              <a:rPr lang="en-US" altLang="ko-KR" dirty="0">
                <a:solidFill>
                  <a:schemeClr val="bg1"/>
                </a:solidFill>
              </a:rPr>
              <a:t>’</a:t>
            </a:r>
            <a:r>
              <a:rPr lang="ko-KR" altLang="en-US" dirty="0">
                <a:solidFill>
                  <a:schemeClr val="bg1"/>
                </a:solidFill>
              </a:rPr>
              <a:t>도 매우 중요하다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학습에는 오류가 있을 수 있으며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오류가 발생하더라도 재학습을 통해 학습의 질을 개선할 수 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327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B34FD-A2CF-4F04-B6E1-44D3FB6548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3. </a:t>
            </a:r>
            <a:r>
              <a:rPr lang="ko-KR" altLang="en-US" dirty="0">
                <a:solidFill>
                  <a:schemeClr val="bg1"/>
                </a:solidFill>
              </a:rPr>
              <a:t>학습의 미시적인 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수준에서의 의미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11C11C-0C61-442F-BD4E-E64576375C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3495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ABF994-9947-4BEF-B107-A127D7C76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인간의 두뇌</a:t>
            </a:r>
          </a:p>
        </p:txBody>
      </p:sp>
      <p:pic>
        <p:nvPicPr>
          <p:cNvPr id="5" name="내용 개체 틀 4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B9F10D6F-DBC0-40DF-977F-02C4C9CA02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8"/>
            <a:ext cx="8729547" cy="4531692"/>
          </a:xfrm>
        </p:spPr>
      </p:pic>
    </p:spTree>
    <p:extLst>
      <p:ext uri="{BB962C8B-B14F-4D97-AF65-F5344CB8AC3E}">
        <p14:creationId xmlns:p14="http://schemas.microsoft.com/office/powerpoint/2010/main" val="436744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ABF994-9947-4BEF-B107-A127D7C76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인간의 두뇌</a:t>
            </a:r>
          </a:p>
        </p:txBody>
      </p:sp>
      <p:pic>
        <p:nvPicPr>
          <p:cNvPr id="5" name="내용 개체 틀 4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B9F10D6F-DBC0-40DF-977F-02C4C9CA02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450223" cy="290944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124E61-27E5-4DCB-9566-99A88B463081}"/>
              </a:ext>
            </a:extLst>
          </p:cNvPr>
          <p:cNvSpPr txBox="1"/>
          <p:nvPr/>
        </p:nvSpPr>
        <p:spPr>
          <a:xfrm>
            <a:off x="6358596" y="1690688"/>
            <a:ext cx="536858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bg1"/>
                </a:solidFill>
              </a:rPr>
              <a:t>세포체</a:t>
            </a:r>
            <a:r>
              <a:rPr lang="en-US" altLang="ko-KR" b="1" dirty="0">
                <a:solidFill>
                  <a:schemeClr val="bg1"/>
                </a:solidFill>
              </a:rPr>
              <a:t>(Soma)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세포로 들어온 신호의 수준을 판단하여 일정 수준 이하의 신호는 무시하고 일정 수준을 넘게 되면 받은 신호에 응답하여 다음 세포로 신호를 전송한다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즉 세포체는 활성함수</a:t>
            </a:r>
            <a:r>
              <a:rPr lang="en-US" altLang="ko-KR" dirty="0">
                <a:solidFill>
                  <a:schemeClr val="bg1"/>
                </a:solidFill>
              </a:rPr>
              <a:t>(activation function) </a:t>
            </a:r>
            <a:r>
              <a:rPr lang="ko-KR" altLang="en-US" dirty="0">
                <a:solidFill>
                  <a:schemeClr val="bg1"/>
                </a:solidFill>
              </a:rPr>
              <a:t>기능을 담당한다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b="1" dirty="0">
                <a:solidFill>
                  <a:schemeClr val="bg1"/>
                </a:solidFill>
              </a:rPr>
              <a:t>수상돌기</a:t>
            </a:r>
            <a:r>
              <a:rPr lang="en-US" altLang="ko-KR" b="1" dirty="0">
                <a:solidFill>
                  <a:schemeClr val="bg1"/>
                </a:solidFill>
              </a:rPr>
              <a:t>(Dendrite)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세포로 전달되는 신호를 받아들이는 부분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b="1" dirty="0" err="1">
                <a:solidFill>
                  <a:schemeClr val="bg1"/>
                </a:solidFill>
              </a:rPr>
              <a:t>축삭돌기</a:t>
            </a:r>
            <a:r>
              <a:rPr lang="en-US" altLang="ko-KR" b="1" dirty="0">
                <a:solidFill>
                  <a:schemeClr val="bg1"/>
                </a:solidFill>
              </a:rPr>
              <a:t>(Axon)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세포에서 다른 세포로 신호를 전달하는 부분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435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718</Words>
  <Application>Microsoft Office PowerPoint</Application>
  <PresentationFormat>와이드스크린</PresentationFormat>
  <Paragraphs>96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맑은 고딕</vt:lpstr>
      <vt:lpstr>Arial</vt:lpstr>
      <vt:lpstr>Wingdings</vt:lpstr>
      <vt:lpstr>Office 테마</vt:lpstr>
      <vt:lpstr>Machine Learning Study</vt:lpstr>
      <vt:lpstr>개요</vt:lpstr>
      <vt:lpstr>1. 스터디의 목적</vt:lpstr>
      <vt:lpstr>스터디의 목적</vt:lpstr>
      <vt:lpstr>2. 학습의 정의</vt:lpstr>
      <vt:lpstr>학습이란</vt:lpstr>
      <vt:lpstr>3. 학습의 미시적인  수준에서의 의미</vt:lpstr>
      <vt:lpstr>인간의 두뇌</vt:lpstr>
      <vt:lpstr>인간의 두뇌</vt:lpstr>
      <vt:lpstr>인간의 두뇌</vt:lpstr>
      <vt:lpstr>틀린 그림 찾기</vt:lpstr>
      <vt:lpstr>Hebbian Rule</vt:lpstr>
      <vt:lpstr>4. 인공신경망</vt:lpstr>
      <vt:lpstr>생물학적인 세포와 인공 세포</vt:lpstr>
      <vt:lpstr>인공 신경망 구조, 퍼셉트론(perceptron)</vt:lpstr>
      <vt:lpstr>인공 신경망 구조</vt:lpstr>
      <vt:lpstr>AND, OR, NOT 과 XOR</vt:lpstr>
      <vt:lpstr>5. 활성 함수 (activation function)</vt:lpstr>
      <vt:lpstr>활성 함수의 여러 형태</vt:lpstr>
      <vt:lpstr>활성 함수의 여러 형태</vt:lpstr>
      <vt:lpstr>ReLU(Rectifier Linear Unit)</vt:lpstr>
      <vt:lpstr>6. 머신 러닝의 framework</vt:lpstr>
      <vt:lpstr>머신 러닝과 일반적인 프로그래밍의 차이</vt:lpstr>
      <vt:lpstr>머신 러닝 framework</vt:lpstr>
      <vt:lpstr>머신 러닝의 과정</vt:lpstr>
      <vt:lpstr>머신 러닝의 과정</vt:lpstr>
      <vt:lpstr>머신 러닝의 과정</vt:lpstr>
      <vt:lpstr>학습은 일반화(Generalization)의 과정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Study</dc:title>
  <dc:creator>KIM KHEL</dc:creator>
  <cp:lastModifiedBy>KIM KHEL</cp:lastModifiedBy>
  <cp:revision>21</cp:revision>
  <dcterms:created xsi:type="dcterms:W3CDTF">2018-09-09T01:15:09Z</dcterms:created>
  <dcterms:modified xsi:type="dcterms:W3CDTF">2018-09-11T08:40:22Z</dcterms:modified>
</cp:coreProperties>
</file>