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0223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호" userId="9a221adf-fc46-4e62-88dc-de440780d826" providerId="ADAL" clId="{DA7E4A3A-666D-9847-A05E-0C46C620F178}"/>
    <pc:docChg chg="custSel modSld">
      <pc:chgData name="김현호" userId="9a221adf-fc46-4e62-88dc-de440780d826" providerId="ADAL" clId="{DA7E4A3A-666D-9847-A05E-0C46C620F178}" dt="2018-11-07T04:21:44.553" v="4" actId="478"/>
      <pc:docMkLst>
        <pc:docMk/>
      </pc:docMkLst>
      <pc:sldChg chg="delSp delAnim">
        <pc:chgData name="김현호" userId="9a221adf-fc46-4e62-88dc-de440780d826" providerId="ADAL" clId="{DA7E4A3A-666D-9847-A05E-0C46C620F178}" dt="2018-11-07T04:20:59.859" v="2" actId="478"/>
        <pc:sldMkLst>
          <pc:docMk/>
          <pc:sldMk cId="2268796485" sldId="261"/>
        </pc:sldMkLst>
        <pc:spChg chg="del">
          <ac:chgData name="김현호" userId="9a221adf-fc46-4e62-88dc-de440780d826" providerId="ADAL" clId="{DA7E4A3A-666D-9847-A05E-0C46C620F178}" dt="2018-11-07T04:20:59.859" v="2" actId="478"/>
          <ac:spMkLst>
            <pc:docMk/>
            <pc:sldMk cId="2268796485" sldId="261"/>
            <ac:spMk id="7" creationId="{1FEC7FE5-E3E9-406C-9898-4186D0D09D3F}"/>
          </ac:spMkLst>
        </pc:spChg>
        <pc:spChg chg="del">
          <ac:chgData name="김현호" userId="9a221adf-fc46-4e62-88dc-de440780d826" providerId="ADAL" clId="{DA7E4A3A-666D-9847-A05E-0C46C620F178}" dt="2018-11-07T04:20:57.453" v="1" actId="478"/>
          <ac:spMkLst>
            <pc:docMk/>
            <pc:sldMk cId="2268796485" sldId="261"/>
            <ac:spMk id="8" creationId="{17B40B11-6344-4CD9-89E2-BBFC8CB12EFD}"/>
          </ac:spMkLst>
        </pc:spChg>
        <pc:spChg chg="del">
          <ac:chgData name="김현호" userId="9a221adf-fc46-4e62-88dc-de440780d826" providerId="ADAL" clId="{DA7E4A3A-666D-9847-A05E-0C46C620F178}" dt="2018-11-07T04:20:54.576" v="0" actId="478"/>
          <ac:spMkLst>
            <pc:docMk/>
            <pc:sldMk cId="2268796485" sldId="261"/>
            <ac:spMk id="9" creationId="{85DEAB66-077F-41D8-A70B-7D0650F2501E}"/>
          </ac:spMkLst>
        </pc:spChg>
      </pc:sldChg>
      <pc:sldChg chg="delSp delAnim">
        <pc:chgData name="김현호" userId="9a221adf-fc46-4e62-88dc-de440780d826" providerId="ADAL" clId="{DA7E4A3A-666D-9847-A05E-0C46C620F178}" dt="2018-11-07T04:21:44.553" v="4" actId="478"/>
        <pc:sldMkLst>
          <pc:docMk/>
          <pc:sldMk cId="1841340676" sldId="271"/>
        </pc:sldMkLst>
        <pc:spChg chg="del">
          <ac:chgData name="김현호" userId="9a221adf-fc46-4e62-88dc-de440780d826" providerId="ADAL" clId="{DA7E4A3A-666D-9847-A05E-0C46C620F178}" dt="2018-11-07T04:21:44.553" v="4" actId="478"/>
          <ac:spMkLst>
            <pc:docMk/>
            <pc:sldMk cId="1841340676" sldId="271"/>
            <ac:spMk id="7" creationId="{FFD023AE-0FFA-49ED-A291-798E671FD0B8}"/>
          </ac:spMkLst>
        </pc:spChg>
        <pc:spChg chg="del">
          <ac:chgData name="김현호" userId="9a221adf-fc46-4e62-88dc-de440780d826" providerId="ADAL" clId="{DA7E4A3A-666D-9847-A05E-0C46C620F178}" dt="2018-11-07T04:21:40.953" v="3" actId="478"/>
          <ac:spMkLst>
            <pc:docMk/>
            <pc:sldMk cId="1841340676" sldId="271"/>
            <ac:spMk id="8" creationId="{A2EA482F-7345-4B02-877E-7496CEADB8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BD27-4A96-44B9-B4F1-541E2DFE8B03}" type="datetimeFigureOut">
              <a:rPr lang="ko-KR" altLang="en-US" smtClean="0"/>
              <a:t>2018. 11. 7.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316F7-5810-473C-9C63-050563132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8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20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표를 통해서</a:t>
            </a:r>
            <a:r>
              <a:rPr lang="en-US" altLang="ko-KR" dirty="0"/>
              <a:t>…Decision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를 만들었다</a:t>
            </a:r>
            <a:r>
              <a:rPr lang="en-US" altLang="ko-KR" dirty="0"/>
              <a:t>. </a:t>
            </a:r>
            <a:r>
              <a:rPr lang="ko-KR" altLang="en-US" dirty="0"/>
              <a:t>근데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4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표를 통해서</a:t>
            </a:r>
            <a:r>
              <a:rPr lang="en-US" altLang="ko-KR" dirty="0"/>
              <a:t>…Decision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를 만들었다</a:t>
            </a:r>
            <a:r>
              <a:rPr lang="en-US" altLang="ko-KR" dirty="0"/>
              <a:t>. </a:t>
            </a:r>
            <a:r>
              <a:rPr lang="ko-KR" altLang="en-US" dirty="0"/>
              <a:t>근데</a:t>
            </a:r>
            <a:r>
              <a:rPr lang="en-US" altLang="ko-KR" dirty="0"/>
              <a:t>…. </a:t>
            </a:r>
            <a:r>
              <a:rPr lang="ko-KR" altLang="en-US" dirty="0"/>
              <a:t>이 데이터로 테스트 하면 사람과 돌고래는 포유류가 아니라고 함</a:t>
            </a:r>
            <a:r>
              <a:rPr lang="en-US" altLang="ko-KR" dirty="0"/>
              <a:t>. (</a:t>
            </a:r>
            <a:r>
              <a:rPr lang="ko-KR" altLang="en-US" dirty="0"/>
              <a:t>왜냐하면 다리가 </a:t>
            </a:r>
            <a:r>
              <a:rPr lang="en-US" altLang="ko-KR" dirty="0"/>
              <a:t>2</a:t>
            </a:r>
            <a:r>
              <a:rPr lang="ko-KR" altLang="en-US" dirty="0"/>
              <a:t>개이기 때문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1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그림처럼 가지를 쳐낸다</a:t>
            </a:r>
            <a:r>
              <a:rPr lang="en-US" altLang="ko-KR" dirty="0"/>
              <a:t>.</a:t>
            </a:r>
          </a:p>
          <a:p>
            <a:pPr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Pre-Pruning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halting(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of subtree construction at some node after checking some measures. These measures can be information gain, Gini index, etc.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Post-Pruning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 decision tree to its entirety. Trim(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the nodes of the decision tree in a bottom-up fashion. It is done by replacing the node with leaf.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32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가지치기는 사람이 해주나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0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데이터를 먹이면 </a:t>
            </a:r>
            <a:r>
              <a:rPr lang="en-US" altLang="ko-KR" dirty="0"/>
              <a:t>tree</a:t>
            </a:r>
            <a:r>
              <a:rPr lang="ko-KR" altLang="en-US" dirty="0"/>
              <a:t>를 형성하고</a:t>
            </a:r>
            <a:r>
              <a:rPr lang="en-US" altLang="ko-KR" dirty="0"/>
              <a:t>, </a:t>
            </a:r>
            <a:r>
              <a:rPr lang="ko-KR" altLang="en-US" dirty="0"/>
              <a:t>후에 데이터를 넣으면 값을 출력해줌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3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5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타이타닉 호에서의 생존여부를 나타내는 예제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가지에는 또 다른 노드가 올 수도 있고 잎이 올 수도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잎에는 최종결과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생존 또는 사망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예제에선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생존확률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중 그 잎에 해당될 확률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8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Compact : </a:t>
            </a:r>
            <a:r>
              <a:rPr lang="ko-KR" altLang="en-US" dirty="0"/>
              <a:t>트리가 골고루 자란다</a:t>
            </a:r>
            <a:endParaRPr lang="en-US" altLang="ko-KR" dirty="0"/>
          </a:p>
          <a:p>
            <a:r>
              <a:rPr lang="ko-KR" altLang="en-US" dirty="0" err="1"/>
              <a:t>특정값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?</a:t>
            </a:r>
            <a:r>
              <a:rPr lang="ko-KR" altLang="en-US" dirty="0"/>
              <a:t> 다음 예제를 함께 하며 설명하겠음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6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일동안 골프를 치거나 치지 않거나 한 경우의 수를 보여준다</a:t>
            </a:r>
            <a:r>
              <a:rPr lang="en-US" altLang="ko-KR" dirty="0"/>
              <a:t>. </a:t>
            </a:r>
            <a:r>
              <a:rPr lang="ko-KR" altLang="en-US" dirty="0"/>
              <a:t>보고 한번에 특정 경우에 골프를 칠지 말지를 판단하는 것은 쉽지 않다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Decision Tree</a:t>
            </a:r>
            <a:r>
              <a:rPr lang="ko-KR" altLang="en-US" dirty="0"/>
              <a:t>를 사용하면 깔끔하게 정리할 수 있고 쉽게 예측할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먼저 우리가 판단할 것</a:t>
            </a:r>
            <a:r>
              <a:rPr lang="en-US" altLang="ko-KR" dirty="0"/>
              <a:t>, </a:t>
            </a:r>
            <a:r>
              <a:rPr lang="ko-KR" altLang="en-US" dirty="0"/>
              <a:t>즉 우리의 목적은 골프를 칠 것인지 안칠 것인지 판단하는 것</a:t>
            </a:r>
            <a:endParaRPr lang="en-US" altLang="ko-KR" dirty="0"/>
          </a:p>
          <a:p>
            <a:r>
              <a:rPr lang="ko-KR" altLang="en-US" dirty="0"/>
              <a:t>예제의 </a:t>
            </a:r>
            <a:r>
              <a:rPr lang="en-US" altLang="ko-KR" dirty="0"/>
              <a:t>4</a:t>
            </a:r>
            <a:r>
              <a:rPr lang="ko-KR" altLang="en-US" dirty="0"/>
              <a:t>개의 속성은 </a:t>
            </a:r>
            <a:r>
              <a:rPr lang="en-US" altLang="ko-KR" dirty="0"/>
              <a:t>Temperature, Outlook, Humidity, Windy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</a:t>
            </a:r>
            <a:r>
              <a:rPr lang="en-US" altLang="ko-KR" dirty="0"/>
              <a:t>Decision Tree</a:t>
            </a:r>
            <a:r>
              <a:rPr lang="ko-KR" altLang="en-US" dirty="0"/>
              <a:t>를 만들려면 각각의 속성에 대한 </a:t>
            </a:r>
            <a:r>
              <a:rPr lang="en-US" altLang="ko-KR" dirty="0"/>
              <a:t>Entropy</a:t>
            </a:r>
            <a:r>
              <a:rPr lang="ko-KR" altLang="en-US" dirty="0"/>
              <a:t>를 계산해야 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칠판에 계산</a:t>
            </a:r>
            <a:r>
              <a:rPr lang="en-US" altLang="ko-KR" dirty="0"/>
              <a:t>, </a:t>
            </a:r>
            <a:r>
              <a:rPr lang="ko-KR" altLang="en-US" dirty="0" err="1"/>
              <a:t>특정값</a:t>
            </a:r>
            <a:r>
              <a:rPr lang="ko-KR" altLang="en-US" dirty="0"/>
              <a:t> </a:t>
            </a:r>
            <a:r>
              <a:rPr lang="en-US" altLang="ko-KR" dirty="0"/>
              <a:t>I </a:t>
            </a:r>
            <a:r>
              <a:rPr lang="ko-KR" altLang="en-US" dirty="0"/>
              <a:t>에 대해 설명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Ht</a:t>
            </a:r>
            <a:r>
              <a:rPr lang="en-US" altLang="ko-KR" dirty="0"/>
              <a:t> = 1.07, Ho = 1.09, </a:t>
            </a:r>
            <a:r>
              <a:rPr lang="en-US" altLang="ko-KR" dirty="0" err="1"/>
              <a:t>Hh</a:t>
            </a:r>
            <a:r>
              <a:rPr lang="en-US" altLang="ko-KR" dirty="0"/>
              <a:t> = 0.69, </a:t>
            </a:r>
            <a:r>
              <a:rPr lang="en-US" altLang="ko-KR" dirty="0" err="1"/>
              <a:t>Hw</a:t>
            </a:r>
            <a:r>
              <a:rPr lang="en-US" altLang="ko-KR" dirty="0"/>
              <a:t> = 0.68</a:t>
            </a:r>
          </a:p>
          <a:p>
            <a:r>
              <a:rPr lang="ko-KR" altLang="en-US" dirty="0"/>
              <a:t>계산을 하면 </a:t>
            </a:r>
            <a:r>
              <a:rPr lang="en-US" altLang="ko-KR" dirty="0"/>
              <a:t>Outlook</a:t>
            </a:r>
            <a:r>
              <a:rPr lang="ko-KR" altLang="en-US" dirty="0"/>
              <a:t>이 최고의 </a:t>
            </a:r>
            <a:r>
              <a:rPr lang="en-US" altLang="ko-KR" dirty="0"/>
              <a:t>Entropy</a:t>
            </a:r>
            <a:r>
              <a:rPr lang="ko-KR" altLang="en-US" dirty="0"/>
              <a:t>가 나오기때문에 </a:t>
            </a:r>
            <a:r>
              <a:rPr lang="en-US" altLang="ko-KR" dirty="0"/>
              <a:t>Outlook</a:t>
            </a:r>
            <a:r>
              <a:rPr lang="ko-KR" altLang="en-US" dirty="0"/>
              <a:t>을 </a:t>
            </a:r>
            <a:r>
              <a:rPr lang="en-US" altLang="ko-KR" dirty="0"/>
              <a:t>root node</a:t>
            </a:r>
            <a:r>
              <a:rPr lang="ko-KR" altLang="en-US" dirty="0"/>
              <a:t>로 결정을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그후 </a:t>
            </a:r>
            <a:r>
              <a:rPr lang="en-US" altLang="ko-KR" dirty="0"/>
              <a:t>Outlook </a:t>
            </a:r>
            <a:r>
              <a:rPr lang="ko-KR" altLang="en-US" dirty="0"/>
              <a:t>속성에 있는 </a:t>
            </a:r>
            <a:r>
              <a:rPr lang="en-US" altLang="ko-KR" dirty="0"/>
              <a:t>3</a:t>
            </a:r>
            <a:r>
              <a:rPr lang="ko-KR" altLang="en-US" dirty="0"/>
              <a:t>가지 값을 사용하여 같은 방식으로 다음 노드를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 경우에 데이터의 분포에 따른 엔트로피 변화를 보여주는 그림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앞의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특정값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코딩에 필요한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bit?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효율이 올라간다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엔트로피가 올라간다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효율적인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만들어진다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쓰는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단위가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6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데이터에선 좋은 결과를 내지만 실제 테스트 데이터에 대한 결과는 오히려 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나빠지는것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72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표를 통해서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laonple&amp;logNo=220861527086&amp;categoryNo=31&amp;parentCategoryNo=0&amp;viewDate=&amp;currentPage=1&amp;postListTopCurrentPage=1&amp;from=postList&amp;userTopListOpen=true&amp;userTopListCount=10&amp;userTopListManageOpen=false&amp;userTopListCurrentPage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9B3E6-32D6-4C40-9713-37885629A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study week2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6A517-07A1-432C-84E3-149E8307A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48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3B0F-8863-44B5-992F-75BB1D31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만들기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5C22C7-2D88-4B76-8931-9B7169185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699" y="2057401"/>
            <a:ext cx="6106602" cy="4039120"/>
          </a:xfrm>
        </p:spPr>
      </p:pic>
    </p:spTree>
    <p:extLst>
      <p:ext uri="{BB962C8B-B14F-4D97-AF65-F5344CB8AC3E}">
        <p14:creationId xmlns:p14="http://schemas.microsoft.com/office/powerpoint/2010/main" val="376496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F1111-49D5-422A-90EA-74C617A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만들기와 엔트로피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E699748-0BF8-438E-91F9-E818CC4A60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1" y="2193925"/>
            <a:ext cx="4503420" cy="402431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87B68-9A70-4F69-8871-7B35E5246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분포가 고르면 큰 값을 가짐</a:t>
            </a:r>
            <a:endParaRPr lang="en-US" altLang="ko-KR" dirty="0"/>
          </a:p>
          <a:p>
            <a:r>
              <a:rPr lang="ko-KR" altLang="en-US" dirty="0"/>
              <a:t>특정 값으로 몰려 있으면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ko-KR" altLang="en-US" dirty="0" err="1"/>
              <a:t>가까워짐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28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B0E6-67F6-4A5E-AECD-081F039C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에서 </a:t>
            </a:r>
            <a:r>
              <a:rPr lang="en-US" altLang="ko-KR" dirty="0"/>
              <a:t>overfitting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854728B-5B40-419C-993A-AABE89CF94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799" y="2194559"/>
            <a:ext cx="6335987" cy="389906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530859-7787-4EC5-A374-DE0F1B184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9520" y="2194559"/>
            <a:ext cx="3916680" cy="4024125"/>
          </a:xfrm>
        </p:spPr>
        <p:txBody>
          <a:bodyPr/>
          <a:lstStyle/>
          <a:p>
            <a:r>
              <a:rPr lang="ko-KR" altLang="en-US" dirty="0"/>
              <a:t>통상적으로 크기 </a:t>
            </a:r>
            <a:r>
              <a:rPr lang="en-US" altLang="ko-KR" dirty="0"/>
              <a:t>(# nodes)</a:t>
            </a:r>
            <a:r>
              <a:rPr lang="ko-KR" altLang="en-US" dirty="0"/>
              <a:t>가 대략적으로 </a:t>
            </a:r>
            <a:r>
              <a:rPr lang="en-US" altLang="ko-KR" dirty="0"/>
              <a:t>23 </a:t>
            </a:r>
            <a:r>
              <a:rPr lang="ko-KR" altLang="en-US" dirty="0" err="1"/>
              <a:t>이상되면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에 대한 정확도가 점점 감소</a:t>
            </a:r>
            <a:endParaRPr lang="en-US" altLang="ko-KR" dirty="0"/>
          </a:p>
          <a:p>
            <a:r>
              <a:rPr lang="ko-KR" altLang="en-US" dirty="0"/>
              <a:t>트리가 커지면 세밀한 분류 가 가능하지만</a:t>
            </a:r>
            <a:r>
              <a:rPr lang="en-US" altLang="ko-KR" dirty="0"/>
              <a:t>, overfitting </a:t>
            </a:r>
            <a:r>
              <a:rPr lang="ko-KR" altLang="en-US" dirty="0"/>
              <a:t>확률이 올라감</a:t>
            </a:r>
          </a:p>
        </p:txBody>
      </p:sp>
    </p:spTree>
    <p:extLst>
      <p:ext uri="{BB962C8B-B14F-4D97-AF65-F5344CB8AC3E}">
        <p14:creationId xmlns:p14="http://schemas.microsoft.com/office/powerpoint/2010/main" val="364798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7955-932A-41CA-B740-4C212BE6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 </a:t>
            </a:r>
            <a:r>
              <a:rPr lang="ko-KR" altLang="en-US" dirty="0"/>
              <a:t>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99ED73-1C92-4DEF-AD4B-C483C81A1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8333" y="2105673"/>
            <a:ext cx="9095334" cy="3987954"/>
          </a:xfrm>
        </p:spPr>
      </p:pic>
    </p:spTree>
    <p:extLst>
      <p:ext uri="{BB962C8B-B14F-4D97-AF65-F5344CB8AC3E}">
        <p14:creationId xmlns:p14="http://schemas.microsoft.com/office/powerpoint/2010/main" val="111448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7955-932A-41CA-B740-4C212BE6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 </a:t>
            </a:r>
            <a:r>
              <a:rPr lang="ko-KR" altLang="en-US" dirty="0"/>
              <a:t>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99ED73-1C92-4DEF-AD4B-C483C81A1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670" y="2105673"/>
            <a:ext cx="5800660" cy="3987954"/>
          </a:xfrm>
        </p:spPr>
      </p:pic>
    </p:spTree>
    <p:extLst>
      <p:ext uri="{BB962C8B-B14F-4D97-AF65-F5344CB8AC3E}">
        <p14:creationId xmlns:p14="http://schemas.microsoft.com/office/powerpoint/2010/main" val="175034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7955-932A-41CA-B740-4C212BE6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 </a:t>
            </a:r>
            <a:r>
              <a:rPr lang="ko-KR" altLang="en-US" dirty="0"/>
              <a:t>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99ED73-1C92-4DEF-AD4B-C483C81A1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958" y="2057401"/>
            <a:ext cx="9206084" cy="4036226"/>
          </a:xfrm>
        </p:spPr>
      </p:pic>
    </p:spTree>
    <p:extLst>
      <p:ext uri="{BB962C8B-B14F-4D97-AF65-F5344CB8AC3E}">
        <p14:creationId xmlns:p14="http://schemas.microsoft.com/office/powerpoint/2010/main" val="163836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B5CDF-3C67-4242-A1D9-17BCAED1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r>
              <a:rPr lang="ko-KR" altLang="en-US" dirty="0"/>
              <a:t> 피하는 방법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3200" dirty="0"/>
              <a:t>가지치기</a:t>
            </a:r>
            <a:r>
              <a:rPr lang="en-US" altLang="ko-KR" sz="3200" dirty="0"/>
              <a:t>(pruning)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1A25EE2-0FBF-483E-99F2-5AA5FFEBA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17419"/>
            <a:ext cx="5737860" cy="401993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FF691-5E06-4651-A3A8-FBF62D59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2320" y="2194559"/>
            <a:ext cx="4373880" cy="4024125"/>
          </a:xfrm>
        </p:spPr>
        <p:txBody>
          <a:bodyPr/>
          <a:lstStyle/>
          <a:p>
            <a:r>
              <a:rPr lang="ko-KR" altLang="en-US" dirty="0"/>
              <a:t>학습데이터에 대한 </a:t>
            </a:r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test</a:t>
            </a:r>
            <a:r>
              <a:rPr lang="ko-KR" altLang="en-US" dirty="0"/>
              <a:t>데이터에 대한 </a:t>
            </a:r>
            <a:r>
              <a:rPr lang="en-US" altLang="ko-KR" dirty="0"/>
              <a:t>error 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ko-KR" altLang="en-US" dirty="0"/>
              <a:t>학습 </a:t>
            </a:r>
            <a:r>
              <a:rPr lang="en-US" altLang="ko-KR" dirty="0"/>
              <a:t>data</a:t>
            </a:r>
            <a:r>
              <a:rPr lang="ko-KR" altLang="en-US" dirty="0"/>
              <a:t>를 통해 학습시킨 후 결과 검증을 위한 </a:t>
            </a:r>
            <a:r>
              <a:rPr lang="en-US" altLang="ko-KR" dirty="0"/>
              <a:t>validation data</a:t>
            </a:r>
            <a:r>
              <a:rPr lang="ko-KR" altLang="en-US" dirty="0"/>
              <a:t>를 이용해 학습결과의 특화 여부를 판단하고</a:t>
            </a:r>
            <a:r>
              <a:rPr lang="en-US" altLang="ko-KR" dirty="0"/>
              <a:t>, pre-prunin</a:t>
            </a:r>
            <a:r>
              <a:rPr lang="ko-KR" altLang="en-US" dirty="0"/>
              <a:t>과 </a:t>
            </a:r>
            <a:r>
              <a:rPr lang="en-US" altLang="ko-KR" dirty="0"/>
              <a:t>post-prunin</a:t>
            </a:r>
            <a:r>
              <a:rPr lang="ko-KR" altLang="en-US" dirty="0"/>
              <a:t>을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34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C4D2-5A02-4AAB-95D1-6CA4CB0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r>
              <a:rPr lang="ko-KR" altLang="en-US" dirty="0"/>
              <a:t> 피하는 방법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3200" dirty="0"/>
              <a:t>가지치기</a:t>
            </a:r>
            <a:r>
              <a:rPr lang="en-US" altLang="ko-KR" sz="3200" dirty="0"/>
              <a:t>(pruning)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33D452-19BE-40E1-90FA-4DB3D3D38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910" y="2058843"/>
            <a:ext cx="6510179" cy="4034784"/>
          </a:xfrm>
        </p:spPr>
      </p:pic>
    </p:spTree>
    <p:extLst>
      <p:ext uri="{BB962C8B-B14F-4D97-AF65-F5344CB8AC3E}">
        <p14:creationId xmlns:p14="http://schemas.microsoft.com/office/powerpoint/2010/main" val="425782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1EB86-28EB-47C2-BE57-EDB380F7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B2657-FC60-4371-A37E-94A4A908D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/>
              <a:t>장점</a:t>
            </a:r>
            <a:endParaRPr lang="en-US" altLang="ko-KR" b="1" dirty="0"/>
          </a:p>
          <a:p>
            <a:r>
              <a:rPr lang="ko-KR" altLang="en-US" dirty="0"/>
              <a:t>빠르게 구현가능</a:t>
            </a:r>
            <a:endParaRPr lang="en-US" altLang="ko-KR" dirty="0"/>
          </a:p>
          <a:p>
            <a:r>
              <a:rPr lang="ko-KR" altLang="en-US" dirty="0"/>
              <a:t>특징의 유형에 상관없이 잘 동작</a:t>
            </a:r>
            <a:endParaRPr lang="en-US" altLang="ko-KR" dirty="0"/>
          </a:p>
          <a:p>
            <a:r>
              <a:rPr lang="ko-KR" altLang="en-US" dirty="0"/>
              <a:t>특이점</a:t>
            </a:r>
            <a:r>
              <a:rPr lang="en-US" altLang="ko-KR" dirty="0"/>
              <a:t>(outlier)</a:t>
            </a:r>
            <a:r>
              <a:rPr lang="ko-KR" altLang="en-US" dirty="0"/>
              <a:t>에 대하여 상대적으로 덜 민감</a:t>
            </a:r>
            <a:endParaRPr lang="en-US" altLang="ko-KR" dirty="0"/>
          </a:p>
          <a:p>
            <a:r>
              <a:rPr lang="ko-KR" altLang="en-US" dirty="0"/>
              <a:t>튜닝이 필요한 파라미터의 개수가 작음</a:t>
            </a:r>
            <a:endParaRPr lang="en-US" altLang="ko-KR" dirty="0"/>
          </a:p>
          <a:p>
            <a:r>
              <a:rPr lang="ko-KR" altLang="en-US" dirty="0"/>
              <a:t>값이 빠진 경우도 효율적으로 처리가 가능</a:t>
            </a:r>
            <a:endParaRPr lang="en-US" altLang="ko-KR" dirty="0"/>
          </a:p>
          <a:p>
            <a:r>
              <a:rPr lang="ko-KR" altLang="en-US" dirty="0"/>
              <a:t>해석이 </a:t>
            </a:r>
            <a:r>
              <a:rPr lang="ko-KR" altLang="en-US" dirty="0" err="1"/>
              <a:t>쉬워짐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550D6-B650-4C3A-9435-31C82BFCB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/>
              <a:t>단점</a:t>
            </a:r>
            <a:endParaRPr lang="en-US" altLang="ko-KR" b="1" dirty="0"/>
          </a:p>
          <a:p>
            <a:r>
              <a:rPr lang="en-US" altLang="ko-KR" dirty="0"/>
              <a:t>Only axis-aligned splits of data</a:t>
            </a:r>
          </a:p>
          <a:p>
            <a:r>
              <a:rPr lang="en-US" altLang="ko-KR" dirty="0"/>
              <a:t>Greedy</a:t>
            </a:r>
            <a:br>
              <a:rPr lang="en-US" altLang="ko-KR" dirty="0"/>
            </a:br>
            <a:r>
              <a:rPr lang="en-US" altLang="ko-KR" dirty="0"/>
              <a:t>(may not find best tree. Exponentially many possible trees.)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71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2DE9E-EBDC-4CDA-BFC6-2AAD8DD0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E8586-E439-439F-8C03-0D6BA03E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hlinkClick r:id="rId2"/>
              </a:rPr>
              <a:t>http://blog.naver.com/PostView.nhn?blogId=laonple&amp;logNo=220861527086&amp;categoryNo=31&amp;parentCategoryNo=0&amp;viewDate=&amp;currentPage=1&amp;postListTopCurrentPage=1&amp;from=postList&amp;userTopListOpen=true&amp;userTopListCount=10&amp;userTopListManageOpen=false&amp;userTopListCurrentPage=1</a:t>
            </a:r>
            <a:endParaRPr lang="ko-KR" altLang="ko-KR" dirty="0"/>
          </a:p>
          <a:p>
            <a:r>
              <a:rPr lang="en-US" altLang="ko-KR" dirty="0"/>
              <a:t>https://www.youtube.com/watch?v=A-iqpbz7IDE&amp;list=PLBv09BD7ez_4temBw7vLA19p3tdQH6FYO&amp;index=8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0279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A4A12-2B26-4943-A955-909998C5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BC914-222F-4196-B22E-B621286D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ko-KR" altLang="en-US" dirty="0"/>
              <a:t>시드니 대학의 </a:t>
            </a:r>
            <a:r>
              <a:rPr lang="en-US" altLang="ko-KR" dirty="0"/>
              <a:t>J. Ross Quinlan</a:t>
            </a:r>
            <a:r>
              <a:rPr lang="ko-KR" altLang="en-US" dirty="0"/>
              <a:t>이 한 모델을 만들었고 그것을 그의 책</a:t>
            </a:r>
            <a:r>
              <a:rPr lang="en-US" altLang="ko-KR" dirty="0"/>
              <a:t> ‘Machine Learning, Vol.1, No.1, in</a:t>
            </a:r>
            <a:r>
              <a:rPr lang="ko-KR" altLang="en-US" dirty="0"/>
              <a:t> </a:t>
            </a:r>
            <a:r>
              <a:rPr lang="en-US" altLang="ko-KR" dirty="0"/>
              <a:t>1975’</a:t>
            </a:r>
            <a:r>
              <a:rPr lang="ko-KR" altLang="en-US" dirty="0"/>
              <a:t>에 실음</a:t>
            </a:r>
            <a:endParaRPr lang="en-US" altLang="ko-KR" dirty="0"/>
          </a:p>
          <a:p>
            <a:r>
              <a:rPr lang="ko-KR" altLang="en-US" dirty="0"/>
              <a:t>그의 첫 </a:t>
            </a:r>
            <a:r>
              <a:rPr lang="en-US" altLang="ko-KR" dirty="0"/>
              <a:t>Decision Tree </a:t>
            </a:r>
            <a:r>
              <a:rPr lang="ko-KR" altLang="en-US" dirty="0"/>
              <a:t>알고리즘은 </a:t>
            </a:r>
            <a:r>
              <a:rPr lang="en-US" altLang="ko-KR" dirty="0"/>
              <a:t>Iterative </a:t>
            </a:r>
            <a:r>
              <a:rPr lang="en-US" altLang="ko-KR" dirty="0" err="1"/>
              <a:t>Dichotomiser</a:t>
            </a:r>
            <a:r>
              <a:rPr lang="en-US" altLang="ko-KR" dirty="0"/>
              <a:t> 3 (ID3) </a:t>
            </a:r>
            <a:r>
              <a:rPr lang="ko-KR" altLang="en-US" dirty="0"/>
              <a:t>이라고 부름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669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AFAE6-6FBD-4D88-9765-062738F7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7A0C7-74E2-4819-A46A-CE76D357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는 나무 모양의 그래프를 사용하여 최적의 결정을 할 수 있도록 돕는 방법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Machine Learning</a:t>
            </a:r>
            <a:r>
              <a:rPr lang="ko-KR" altLang="en-US" dirty="0"/>
              <a:t>에 이 </a:t>
            </a:r>
            <a:r>
              <a:rPr lang="en-US" altLang="ko-KR" dirty="0"/>
              <a:t>Decision Tree</a:t>
            </a:r>
            <a:r>
              <a:rPr lang="ko-KR" altLang="en-US" dirty="0"/>
              <a:t>를 적용한 것을 </a:t>
            </a:r>
            <a:r>
              <a:rPr lang="en-US" altLang="ko-KR" dirty="0"/>
              <a:t>‘Decision Tree Learning’ </a:t>
            </a:r>
            <a:r>
              <a:rPr lang="ko-KR" altLang="en-US" dirty="0"/>
              <a:t>혹은 </a:t>
            </a:r>
            <a:r>
              <a:rPr lang="en-US" altLang="ko-KR" dirty="0"/>
              <a:t>‘Decision Tree’ </a:t>
            </a:r>
            <a:r>
              <a:rPr lang="ko-KR" altLang="en-US" dirty="0"/>
              <a:t>라고 부름</a:t>
            </a:r>
          </a:p>
        </p:txBody>
      </p:sp>
    </p:spTree>
    <p:extLst>
      <p:ext uri="{BB962C8B-B14F-4D97-AF65-F5344CB8AC3E}">
        <p14:creationId xmlns:p14="http://schemas.microsoft.com/office/powerpoint/2010/main" val="297487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4746-A22D-4670-8BA1-2D81C85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4D095-E3A9-41E2-AB50-38736AEF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기회비용에 대한 고려</a:t>
            </a:r>
            <a:r>
              <a:rPr lang="en-US" altLang="ko-KR" dirty="0"/>
              <a:t>, </a:t>
            </a:r>
            <a:r>
              <a:rPr lang="ko-KR" altLang="en-US" dirty="0"/>
              <a:t>기대 이익 계산</a:t>
            </a:r>
            <a:r>
              <a:rPr lang="en-US" altLang="ko-KR" dirty="0"/>
              <a:t>, </a:t>
            </a:r>
            <a:r>
              <a:rPr lang="ko-KR" altLang="en-US" dirty="0"/>
              <a:t>자원의 효율적 사용이나 위험관리 등 효율적 결정이 필요한 분야에 사용</a:t>
            </a:r>
          </a:p>
        </p:txBody>
      </p:sp>
    </p:spTree>
    <p:extLst>
      <p:ext uri="{BB962C8B-B14F-4D97-AF65-F5344CB8AC3E}">
        <p14:creationId xmlns:p14="http://schemas.microsoft.com/office/powerpoint/2010/main" val="114203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4EC3D-CA75-41FE-88EE-7074E48C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C44FD-B1C6-4995-8CFA-E45C3C20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항목에 대한 </a:t>
            </a:r>
            <a:r>
              <a:rPr lang="ko-KR" altLang="en-US" dirty="0" err="1"/>
              <a:t>관측값</a:t>
            </a:r>
            <a:r>
              <a:rPr lang="en-US" altLang="ko-KR" dirty="0"/>
              <a:t>(</a:t>
            </a:r>
            <a:r>
              <a:rPr lang="en-US" altLang="ko-KR" dirty="0" err="1"/>
              <a:t>observatioin</a:t>
            </a:r>
            <a:r>
              <a:rPr lang="en-US" altLang="ko-KR" dirty="0"/>
              <a:t>)</a:t>
            </a:r>
            <a:r>
              <a:rPr lang="ko-KR" altLang="en-US" dirty="0"/>
              <a:t>에 대하여 가지</a:t>
            </a:r>
            <a:r>
              <a:rPr lang="en-US" altLang="ko-KR" dirty="0"/>
              <a:t>(branch) </a:t>
            </a:r>
            <a:r>
              <a:rPr lang="ko-KR" altLang="en-US" dirty="0"/>
              <a:t>끝에 위치하는 </a:t>
            </a:r>
            <a:r>
              <a:rPr lang="ko-KR" altLang="en-US" dirty="0" err="1"/>
              <a:t>기대값</a:t>
            </a:r>
            <a:r>
              <a:rPr lang="en-US" altLang="ko-KR" dirty="0"/>
              <a:t>(target)</a:t>
            </a:r>
            <a:r>
              <a:rPr lang="ko-KR" altLang="en-US" dirty="0"/>
              <a:t>과 연결시켜주는 예측 모델</a:t>
            </a:r>
            <a:r>
              <a:rPr lang="en-US" altLang="ko-KR" dirty="0"/>
              <a:t>(predictive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90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BB347-34E9-4CA9-8820-9FEEEE7A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element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F5F146-F119-4FD7-9829-5969657ED8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799" y="2190862"/>
            <a:ext cx="6673857" cy="402412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8FCC7-835C-447F-8227-6C0DFADA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194559"/>
            <a:ext cx="3848100" cy="402412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대 요소</a:t>
            </a:r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(node):</a:t>
            </a:r>
          </a:p>
          <a:p>
            <a:r>
              <a:rPr lang="ko-KR" altLang="en-US" dirty="0"/>
              <a:t>가지</a:t>
            </a:r>
            <a:r>
              <a:rPr lang="en-US" altLang="ko-KR" dirty="0"/>
              <a:t>(branch):</a:t>
            </a:r>
          </a:p>
          <a:p>
            <a:r>
              <a:rPr lang="ko-KR" altLang="en-US" dirty="0"/>
              <a:t>잎</a:t>
            </a:r>
            <a:r>
              <a:rPr lang="en-US" altLang="ko-KR" dirty="0"/>
              <a:t>(leaf node):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예시에서</a:t>
            </a:r>
            <a:r>
              <a:rPr lang="en-US" altLang="ko-KR" dirty="0"/>
              <a:t>)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바람은 판단의 기준</a:t>
            </a:r>
            <a:endParaRPr lang="en-US" altLang="ko-KR" dirty="0"/>
          </a:p>
          <a:p>
            <a:r>
              <a:rPr lang="ko-KR" altLang="en-US" dirty="0"/>
              <a:t>목적에 따라 많은 것이 올 수 있음</a:t>
            </a:r>
            <a:endParaRPr lang="en-US" altLang="ko-KR" dirty="0"/>
          </a:p>
          <a:p>
            <a:r>
              <a:rPr lang="ko-KR" altLang="en-US" dirty="0"/>
              <a:t>속성엔 여러 값이 있을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79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CC9B5-2E8C-4DFF-8416-83B7B2C5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learning </a:t>
            </a:r>
            <a:r>
              <a:rPr lang="ko-KR" altLang="en-US" dirty="0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D47333-1008-4FD8-84F7-A928A7EA6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8960" y="2057401"/>
            <a:ext cx="5974080" cy="4372988"/>
          </a:xfrm>
        </p:spPr>
      </p:pic>
    </p:spTree>
    <p:extLst>
      <p:ext uri="{BB962C8B-B14F-4D97-AF65-F5344CB8AC3E}">
        <p14:creationId xmlns:p14="http://schemas.microsoft.com/office/powerpoint/2010/main" val="151326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C73F8-D4C7-4248-AD88-97162ADA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만들기와 엔트로피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5EED4-D929-421D-A4DF-3625695D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를 구성하는 방법은 여러가지</a:t>
            </a:r>
            <a:endParaRPr lang="en-US" altLang="ko-KR" dirty="0"/>
          </a:p>
          <a:p>
            <a:r>
              <a:rPr lang="ko-KR" altLang="en-US" dirty="0"/>
              <a:t>속성이 여러 개 있는 경우 어떤 속성을 </a:t>
            </a:r>
            <a:r>
              <a:rPr lang="en-US" altLang="ko-KR" dirty="0"/>
              <a:t>root node</a:t>
            </a:r>
            <a:r>
              <a:rPr lang="ko-KR" altLang="en-US" dirty="0"/>
              <a:t>에 둘지 중요</a:t>
            </a:r>
            <a:endParaRPr lang="en-US" altLang="ko-KR" dirty="0"/>
          </a:p>
          <a:p>
            <a:r>
              <a:rPr lang="ko-KR" altLang="en-US" dirty="0"/>
              <a:t>일반적으로 더 </a:t>
            </a:r>
            <a:r>
              <a:rPr lang="en-US" altLang="ko-KR" dirty="0"/>
              <a:t>compact </a:t>
            </a:r>
            <a:r>
              <a:rPr lang="ko-KR" altLang="en-US" dirty="0"/>
              <a:t>하게 만드는게 목적</a:t>
            </a:r>
            <a:endParaRPr lang="en-US" altLang="ko-KR" dirty="0"/>
          </a:p>
          <a:p>
            <a:r>
              <a:rPr lang="ko-KR" altLang="en-US" dirty="0"/>
              <a:t>그것을 위해 </a:t>
            </a:r>
            <a:r>
              <a:rPr lang="en-US" altLang="ko-KR" dirty="0"/>
              <a:t>‘</a:t>
            </a:r>
            <a:r>
              <a:rPr lang="ko-KR" altLang="en-US" dirty="0"/>
              <a:t>엔트로피</a:t>
            </a:r>
            <a:r>
              <a:rPr lang="en-US" altLang="ko-KR" dirty="0"/>
              <a:t>’</a:t>
            </a:r>
            <a:r>
              <a:rPr lang="ko-KR" altLang="en-US" dirty="0"/>
              <a:t>를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en-US" altLang="ko-KR" baseline="-25000" dirty="0"/>
              <a:t>i</a:t>
            </a:r>
            <a:r>
              <a:rPr lang="en-US" altLang="ko-KR" dirty="0"/>
              <a:t> : </a:t>
            </a:r>
            <a:r>
              <a:rPr lang="ko-KR" altLang="en-US" dirty="0"/>
              <a:t>특정 값 </a:t>
            </a:r>
            <a:r>
              <a:rPr lang="en-US" altLang="ko-KR" dirty="0" err="1"/>
              <a:t>i</a:t>
            </a:r>
            <a:r>
              <a:rPr lang="ko-KR" altLang="en-US" dirty="0"/>
              <a:t>가 일어날 확률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952B9-475D-4A16-841D-DED13576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33" y="4046602"/>
            <a:ext cx="3406734" cy="12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3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3B0F-8863-44B5-992F-75BB1D31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만들기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5C22C7-2D88-4B76-8931-9B7169185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2590" y="2057401"/>
            <a:ext cx="8846820" cy="4039120"/>
          </a:xfrm>
        </p:spPr>
      </p:pic>
    </p:spTree>
    <p:extLst>
      <p:ext uri="{BB962C8B-B14F-4D97-AF65-F5344CB8AC3E}">
        <p14:creationId xmlns:p14="http://schemas.microsoft.com/office/powerpoint/2010/main" val="6151838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338</TotalTime>
  <Words>858</Words>
  <Application>Microsoft Office PowerPoint</Application>
  <PresentationFormat>Widescreen</PresentationFormat>
  <Paragraphs>120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비행기 구름</vt:lpstr>
      <vt:lpstr>Machine learning study week2</vt:lpstr>
      <vt:lpstr>역사</vt:lpstr>
      <vt:lpstr>소개</vt:lpstr>
      <vt:lpstr>특징</vt:lpstr>
      <vt:lpstr>역할</vt:lpstr>
      <vt:lpstr>Decision tree element</vt:lpstr>
      <vt:lpstr>Decision tree learning 예제</vt:lpstr>
      <vt:lpstr>Decision tree만들기와 엔트로피</vt:lpstr>
      <vt:lpstr>Decision tree만들기 예제</vt:lpstr>
      <vt:lpstr>Decision tree만들기 예제</vt:lpstr>
      <vt:lpstr>Decision tree만들기와 엔트로피</vt:lpstr>
      <vt:lpstr>Decision tree에서 overfitting</vt:lpstr>
      <vt:lpstr>Overfitting 예</vt:lpstr>
      <vt:lpstr>Overfitting 예</vt:lpstr>
      <vt:lpstr>Overfitting 예</vt:lpstr>
      <vt:lpstr>Overfitting 피하는 방법 - 가지치기(pruning)</vt:lpstr>
      <vt:lpstr>Overfitting 피하는 방법 - 가지치기(pruning)</vt:lpstr>
      <vt:lpstr>Decision Tree의 장단점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week2</dc:title>
  <dc:creator>Beak Seoung Yeul</dc:creator>
  <cp:lastModifiedBy>김현호</cp:lastModifiedBy>
  <cp:revision>30</cp:revision>
  <dcterms:created xsi:type="dcterms:W3CDTF">2018-09-15T12:56:07Z</dcterms:created>
  <dcterms:modified xsi:type="dcterms:W3CDTF">2018-11-07T04:21:51Z</dcterms:modified>
</cp:coreProperties>
</file>