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0223" autoAdjust="0"/>
  </p:normalViewPr>
  <p:slideViewPr>
    <p:cSldViewPr snapToGrid="0">
      <p:cViewPr varScale="1">
        <p:scale>
          <a:sx n="67" d="100"/>
          <a:sy n="6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BD27-4A96-44B9-B4F1-541E2DFE8B03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16F7-5810-473C-9C63-050563132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간단히 말해서</a:t>
            </a:r>
            <a:r>
              <a:rPr lang="en-US" altLang="ko-KR" dirty="0"/>
              <a:t>, naïve Bayes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는 한 클래스의 특징의 존재가 그 클래스의 다른 특징의 존재와 연관이 안되 있다고 가정한다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만약 빨간색이고</a:t>
            </a:r>
            <a:r>
              <a:rPr lang="en-US" altLang="ko-KR" dirty="0"/>
              <a:t>, </a:t>
            </a:r>
            <a:r>
              <a:rPr lang="ko-KR" altLang="en-US" dirty="0"/>
              <a:t>둥글며</a:t>
            </a:r>
            <a:r>
              <a:rPr lang="en-US" altLang="ko-KR" dirty="0"/>
              <a:t>, 4</a:t>
            </a:r>
            <a:r>
              <a:rPr lang="ko-KR" altLang="en-US" dirty="0"/>
              <a:t>인치 둘레인 과일을 사과라고 하자</a:t>
            </a:r>
            <a:r>
              <a:rPr lang="en-US" altLang="ko-KR" dirty="0"/>
              <a:t>. </a:t>
            </a:r>
            <a:r>
              <a:rPr lang="ko-KR" altLang="en-US" dirty="0"/>
              <a:t>이 특징들은 서로 종속적임에도 불구하고 </a:t>
            </a:r>
            <a:r>
              <a:rPr lang="en-US" altLang="ko-KR" dirty="0"/>
              <a:t>naïve Bayes classifier</a:t>
            </a:r>
            <a:r>
              <a:rPr lang="ko-KR" altLang="en-US" dirty="0"/>
              <a:t>는 이 모든 특징들이 일어날 확률을 전부 독립이라고 가정하고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통해서 이해하자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1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</a:t>
            </a:r>
            <a:r>
              <a:rPr lang="en-US" altLang="ko-KR" dirty="0" err="1"/>
              <a:t>male|drew</a:t>
            </a:r>
            <a:r>
              <a:rPr lang="en-US" altLang="ko-KR" dirty="0"/>
              <a:t>) : drew</a:t>
            </a:r>
            <a:r>
              <a:rPr lang="ko-KR" altLang="en-US" dirty="0"/>
              <a:t>의 이름을 가진 사람이 남자일 확률</a:t>
            </a:r>
            <a:endParaRPr lang="en-US" altLang="ko-KR" dirty="0"/>
          </a:p>
          <a:p>
            <a:r>
              <a:rPr lang="en-US" altLang="ko-KR" dirty="0"/>
              <a:t>P(</a:t>
            </a:r>
            <a:r>
              <a:rPr lang="en-US" altLang="ko-KR" dirty="0" err="1"/>
              <a:t>drew|male</a:t>
            </a:r>
            <a:r>
              <a:rPr lang="en-US" altLang="ko-KR" dirty="0"/>
              <a:t>) : </a:t>
            </a:r>
            <a:r>
              <a:rPr lang="ko-KR" altLang="en-US" dirty="0"/>
              <a:t>남자가 </a:t>
            </a:r>
            <a:r>
              <a:rPr lang="en-US" altLang="ko-KR" dirty="0"/>
              <a:t>drew</a:t>
            </a:r>
            <a:r>
              <a:rPr lang="ko-KR" altLang="en-US" dirty="0"/>
              <a:t>의 이름을 가질 확률</a:t>
            </a:r>
            <a:endParaRPr lang="en-US" altLang="ko-KR" dirty="0"/>
          </a:p>
          <a:p>
            <a:r>
              <a:rPr lang="en-US" altLang="ko-KR" dirty="0"/>
              <a:t>P(male) : </a:t>
            </a:r>
            <a:r>
              <a:rPr lang="ko-KR" altLang="en-US" dirty="0"/>
              <a:t>남자일 확률</a:t>
            </a:r>
            <a:endParaRPr lang="en-US" altLang="ko-KR" dirty="0"/>
          </a:p>
          <a:p>
            <a:r>
              <a:rPr lang="en-US" altLang="ko-KR" dirty="0"/>
              <a:t>P(drew) : </a:t>
            </a:r>
            <a:r>
              <a:rPr lang="ko-KR" altLang="en-US" dirty="0"/>
              <a:t>이름이 </a:t>
            </a:r>
            <a:r>
              <a:rPr lang="en-US" altLang="ko-KR" dirty="0"/>
              <a:t>drew</a:t>
            </a:r>
            <a:r>
              <a:rPr lang="ko-KR" altLang="en-US" dirty="0"/>
              <a:t>일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6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</a:t>
            </a:r>
            <a:r>
              <a:rPr lang="en-US" altLang="ko-KR" dirty="0" err="1"/>
              <a:t>male|drew</a:t>
            </a:r>
            <a:r>
              <a:rPr lang="en-US" altLang="ko-KR" dirty="0"/>
              <a:t>) : drew</a:t>
            </a:r>
            <a:r>
              <a:rPr lang="ko-KR" altLang="en-US" dirty="0"/>
              <a:t>의 이름을 가진 사람이 남자일 확률</a:t>
            </a:r>
            <a:endParaRPr lang="en-US" altLang="ko-KR" dirty="0"/>
          </a:p>
          <a:p>
            <a:r>
              <a:rPr lang="en-US" altLang="ko-KR" dirty="0"/>
              <a:t>P(</a:t>
            </a:r>
            <a:r>
              <a:rPr lang="en-US" altLang="ko-KR" dirty="0" err="1"/>
              <a:t>drew|male</a:t>
            </a:r>
            <a:r>
              <a:rPr lang="en-US" altLang="ko-KR" dirty="0"/>
              <a:t>) : </a:t>
            </a:r>
            <a:r>
              <a:rPr lang="ko-KR" altLang="en-US" dirty="0"/>
              <a:t>남자가 </a:t>
            </a:r>
            <a:r>
              <a:rPr lang="en-US" altLang="ko-KR" dirty="0"/>
              <a:t>drew</a:t>
            </a:r>
            <a:r>
              <a:rPr lang="ko-KR" altLang="en-US" dirty="0"/>
              <a:t>의 이름을 가질 확률</a:t>
            </a:r>
            <a:endParaRPr lang="en-US" altLang="ko-KR" dirty="0"/>
          </a:p>
          <a:p>
            <a:r>
              <a:rPr lang="en-US" altLang="ko-KR" dirty="0"/>
              <a:t>P(male) : </a:t>
            </a:r>
            <a:r>
              <a:rPr lang="ko-KR" altLang="en-US" dirty="0"/>
              <a:t>남자일 확률</a:t>
            </a:r>
            <a:endParaRPr lang="en-US" altLang="ko-KR" dirty="0"/>
          </a:p>
          <a:p>
            <a:r>
              <a:rPr lang="en-US" altLang="ko-KR" dirty="0"/>
              <a:t>P(drew) : </a:t>
            </a:r>
            <a:r>
              <a:rPr lang="ko-KR" altLang="en-US" dirty="0"/>
              <a:t>이름이 </a:t>
            </a:r>
            <a:r>
              <a:rPr lang="en-US" altLang="ko-KR" dirty="0"/>
              <a:t>drew</a:t>
            </a:r>
            <a:r>
              <a:rPr lang="ko-KR" altLang="en-US" dirty="0"/>
              <a:t>일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</a:t>
            </a:r>
            <a:r>
              <a:rPr lang="en-US" altLang="ko-KR" dirty="0" err="1"/>
              <a:t>male|drew</a:t>
            </a:r>
            <a:r>
              <a:rPr lang="en-US" altLang="ko-KR" dirty="0"/>
              <a:t>) : drew</a:t>
            </a:r>
            <a:r>
              <a:rPr lang="ko-KR" altLang="en-US" dirty="0"/>
              <a:t>의 이름을 가진 사람이 남자일 확률</a:t>
            </a:r>
            <a:endParaRPr lang="en-US" altLang="ko-KR" dirty="0"/>
          </a:p>
          <a:p>
            <a:r>
              <a:rPr lang="en-US" altLang="ko-KR" dirty="0"/>
              <a:t>P(</a:t>
            </a:r>
            <a:r>
              <a:rPr lang="en-US" altLang="ko-KR" dirty="0" err="1"/>
              <a:t>drew|male</a:t>
            </a:r>
            <a:r>
              <a:rPr lang="en-US" altLang="ko-KR" dirty="0"/>
              <a:t>) : </a:t>
            </a:r>
            <a:r>
              <a:rPr lang="ko-KR" altLang="en-US" dirty="0"/>
              <a:t>남자가 </a:t>
            </a:r>
            <a:r>
              <a:rPr lang="en-US" altLang="ko-KR" dirty="0"/>
              <a:t>drew</a:t>
            </a:r>
            <a:r>
              <a:rPr lang="ko-KR" altLang="en-US" dirty="0"/>
              <a:t>의 이름을 가질 확률</a:t>
            </a:r>
            <a:endParaRPr lang="en-US" altLang="ko-KR" dirty="0"/>
          </a:p>
          <a:p>
            <a:r>
              <a:rPr lang="en-US" altLang="ko-KR" dirty="0"/>
              <a:t>P(male) : </a:t>
            </a:r>
            <a:r>
              <a:rPr lang="ko-KR" altLang="en-US" dirty="0"/>
              <a:t>남자일 확률</a:t>
            </a:r>
            <a:endParaRPr lang="en-US" altLang="ko-KR" dirty="0"/>
          </a:p>
          <a:p>
            <a:r>
              <a:rPr lang="en-US" altLang="ko-KR" dirty="0"/>
              <a:t>P(drew) : </a:t>
            </a:r>
            <a:r>
              <a:rPr lang="ko-KR" altLang="en-US" dirty="0"/>
              <a:t>이름이 </a:t>
            </a:r>
            <a:r>
              <a:rPr lang="en-US" altLang="ko-KR" dirty="0"/>
              <a:t>drew</a:t>
            </a:r>
            <a:r>
              <a:rPr lang="ko-KR" altLang="en-US" dirty="0"/>
              <a:t>일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7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r.edu/~eamonn/CE/Bayesian%20Classification%20withInsect_examples.pdf" TargetMode="External"/><Relationship Id="rId2" Type="http://schemas.openxmlformats.org/officeDocument/2006/relationships/hyperlink" Target="https://stackoverflow.com/questions/10614754/what-is-naive-in-a-naive-bayes-class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B3E6-32D6-4C40-9713-37885629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 week2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6A517-07A1-432C-84E3-149E8307A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4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2695-1103-4755-A15E-4A892D7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EF85A-AA47-4A38-A895-2C0BC36A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https://stackoverflow.com/questions/10614754/what-is-naive-in-a-naive-bayes-classifier</a:t>
            </a:r>
            <a:endParaRPr lang="ko-KR" altLang="ko-KR" dirty="0"/>
          </a:p>
          <a:p>
            <a:r>
              <a:rPr lang="en-US" altLang="ko-KR" u="sng" dirty="0">
                <a:hlinkClick r:id="rId3"/>
              </a:rPr>
              <a:t>http://www.cs.ucr.edu/~eamonn/CE/Bayesian%20Classification%20withInsect_examples.pdf</a:t>
            </a:r>
            <a:endParaRPr lang="ko-KR" altLang="ko-KR" dirty="0"/>
          </a:p>
          <a:p>
            <a:r>
              <a:rPr lang="en-US" altLang="ko-KR" dirty="0"/>
              <a:t>http://blog.naver.com/PostView.nhn?blogId=laonple&amp;logNo=220867768192&amp;categoryNo=31&amp;parentCategoryNo=0&amp;viewDate=&amp;currentPage=1&amp;postListTopCurrentPage=&amp;from=postList&amp;userTopListOpen=true&amp;userTopListCount=10&amp;userTopListManageOpen=false&amp;userTopListCurrentPage=1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0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4535-2DF5-40A6-A548-C10BA00D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A4192-1891-4159-859A-79DA4FC3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‘Bayes </a:t>
            </a:r>
            <a:r>
              <a:rPr lang="ko-KR" altLang="en-US" dirty="0"/>
              <a:t>법칙</a:t>
            </a:r>
            <a:r>
              <a:rPr lang="en-US" altLang="ko-KR" dirty="0"/>
              <a:t>’</a:t>
            </a:r>
            <a:r>
              <a:rPr lang="ko-KR" altLang="en-US" dirty="0"/>
              <a:t>에 기반한 분류기</a:t>
            </a:r>
            <a:r>
              <a:rPr lang="en-US" altLang="ko-KR" dirty="0"/>
              <a:t>(classifier) </a:t>
            </a:r>
            <a:r>
              <a:rPr lang="ko-KR" altLang="en-US" dirty="0"/>
              <a:t>혹은 학습 방법</a:t>
            </a:r>
            <a:endParaRPr lang="en-US" altLang="ko-KR" dirty="0"/>
          </a:p>
          <a:p>
            <a:r>
              <a:rPr lang="en-US" altLang="ko-KR" dirty="0"/>
              <a:t>‘naïve’</a:t>
            </a:r>
            <a:r>
              <a:rPr lang="ko-KR" altLang="en-US" dirty="0"/>
              <a:t>가 붙는 이유는 그것의 가정이 맞을 수도 틀릴 수도 있기 때문</a:t>
            </a:r>
            <a:br>
              <a:rPr lang="en-US" altLang="ko-KR" dirty="0"/>
            </a:br>
            <a:r>
              <a:rPr lang="en-US" altLang="ko-KR" dirty="0"/>
              <a:t>( It’s “naïve” because it makes assumptions that may or may not turn out to be correct. )</a:t>
            </a:r>
          </a:p>
          <a:p>
            <a:r>
              <a:rPr lang="en-US" altLang="ko-KR" dirty="0"/>
              <a:t>‘Simple Bayes’ </a:t>
            </a:r>
            <a:r>
              <a:rPr lang="ko-KR" altLang="en-US" dirty="0"/>
              <a:t>나 </a:t>
            </a:r>
            <a:r>
              <a:rPr lang="en-US" altLang="ko-KR" dirty="0"/>
              <a:t>‘Idiot Bayes’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r>
              <a:rPr lang="ko-KR" altLang="en-US" dirty="0"/>
              <a:t>특징이 많을 때 </a:t>
            </a:r>
            <a:r>
              <a:rPr lang="en-US" altLang="ko-KR" dirty="0"/>
              <a:t>‘</a:t>
            </a:r>
            <a:r>
              <a:rPr lang="ko-KR" altLang="en-US" dirty="0"/>
              <a:t>단순화</a:t>
            </a:r>
            <a:r>
              <a:rPr lang="en-US" altLang="ko-KR" dirty="0"/>
              <a:t>’</a:t>
            </a:r>
            <a:r>
              <a:rPr lang="ko-KR" altLang="en-US" dirty="0"/>
              <a:t>시켜 빠르게 판단을 내릴 때 주로 사용됨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문서 분류</a:t>
            </a:r>
            <a:r>
              <a:rPr lang="en-US" altLang="ko-KR" dirty="0"/>
              <a:t>, </a:t>
            </a:r>
            <a:r>
              <a:rPr lang="ko-KR" altLang="en-US" dirty="0"/>
              <a:t>질병 진단</a:t>
            </a:r>
            <a:r>
              <a:rPr lang="en-US" altLang="ko-KR" dirty="0"/>
              <a:t>,</a:t>
            </a:r>
            <a:r>
              <a:rPr lang="ko-KR" altLang="en-US" dirty="0"/>
              <a:t> 스팸 메일 분류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4436A-E49C-437E-89C3-43EC0CD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altLang="ko-KR" dirty="0"/>
              <a:t>Bayes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r>
              <a:rPr lang="ko-KR" altLang="en-US" dirty="0"/>
              <a:t>에서 유도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B57CC7-55EF-42B7-98A9-6ACADCEAD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39592"/>
            <a:ext cx="4934639" cy="273405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B98309-A096-4AEC-8A7F-DCF5EC91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94559"/>
            <a:ext cx="5410200" cy="4024125"/>
          </a:xfrm>
        </p:spPr>
        <p:txBody>
          <a:bodyPr/>
          <a:lstStyle/>
          <a:p>
            <a:r>
              <a:rPr lang="en-US" altLang="ko-KR" dirty="0"/>
              <a:t>P(</a:t>
            </a:r>
            <a:r>
              <a:rPr lang="en-US" altLang="ko-KR" dirty="0" err="1"/>
              <a:t>c|x</a:t>
            </a:r>
            <a:r>
              <a:rPr lang="en-US" altLang="ko-KR" dirty="0"/>
              <a:t>)</a:t>
            </a:r>
            <a:r>
              <a:rPr lang="ko-KR" altLang="ko-KR" dirty="0"/>
              <a:t>는 특정 개체</a:t>
            </a:r>
            <a:r>
              <a:rPr lang="en-US" altLang="ko-KR" dirty="0"/>
              <a:t>x</a:t>
            </a:r>
            <a:r>
              <a:rPr lang="ko-KR" altLang="ko-KR" dirty="0"/>
              <a:t>가 특정 그룹 </a:t>
            </a:r>
            <a:r>
              <a:rPr lang="en-US" altLang="ko-KR" dirty="0"/>
              <a:t>c</a:t>
            </a:r>
            <a:r>
              <a:rPr lang="ko-KR" altLang="ko-KR" dirty="0"/>
              <a:t>에 속할 사후 확률</a:t>
            </a:r>
            <a:r>
              <a:rPr lang="en-US" altLang="ko-KR" dirty="0"/>
              <a:t>(posterior Probability)</a:t>
            </a:r>
            <a:r>
              <a:rPr lang="ko-KR" altLang="ko-KR" dirty="0"/>
              <a:t>이며 </a:t>
            </a:r>
            <a:r>
              <a:rPr lang="en-US" altLang="ko-KR" dirty="0"/>
              <a:t>Naïve Bayes</a:t>
            </a:r>
            <a:r>
              <a:rPr lang="ko-KR" altLang="ko-KR" dirty="0"/>
              <a:t>를 통해 구하고자 하는 것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x|c</a:t>
            </a:r>
            <a:r>
              <a:rPr lang="en-US" altLang="ko-KR" dirty="0"/>
              <a:t>)</a:t>
            </a:r>
            <a:r>
              <a:rPr lang="ko-KR" altLang="ko-KR" dirty="0"/>
              <a:t>는 특정 그룹 </a:t>
            </a:r>
            <a:r>
              <a:rPr lang="en-US" altLang="ko-KR" dirty="0"/>
              <a:t>c</a:t>
            </a:r>
            <a:r>
              <a:rPr lang="ko-KR" altLang="ko-KR" dirty="0"/>
              <a:t>인 경우에 특정 개체 </a:t>
            </a:r>
            <a:r>
              <a:rPr lang="en-US" altLang="ko-KR" dirty="0"/>
              <a:t>x</a:t>
            </a:r>
            <a:r>
              <a:rPr lang="ko-KR" altLang="ko-KR" dirty="0"/>
              <a:t>가 거기에 속할 조건부 확률이며 가능성</a:t>
            </a:r>
            <a:r>
              <a:rPr lang="en-US" altLang="ko-KR" dirty="0"/>
              <a:t>(Likelihood)</a:t>
            </a:r>
            <a:endParaRPr lang="ko-KR" altLang="ko-KR" dirty="0"/>
          </a:p>
          <a:p>
            <a:r>
              <a:rPr lang="en-US" altLang="ko-KR" dirty="0"/>
              <a:t>P(c)</a:t>
            </a:r>
            <a:r>
              <a:rPr lang="ko-KR" altLang="ko-KR" dirty="0"/>
              <a:t>는 특정 그룹</a:t>
            </a:r>
            <a:r>
              <a:rPr lang="en-US" altLang="ko-KR" dirty="0"/>
              <a:t> c</a:t>
            </a:r>
            <a:r>
              <a:rPr lang="ko-KR" altLang="ko-KR" dirty="0"/>
              <a:t>가 발생할 빈도</a:t>
            </a:r>
            <a:r>
              <a:rPr lang="en-US" altLang="ko-KR" dirty="0"/>
              <a:t>, </a:t>
            </a:r>
            <a:r>
              <a:rPr lang="ko-KR" altLang="ko-KR" dirty="0"/>
              <a:t>즉 클래스 사전 고유 확률</a:t>
            </a:r>
            <a:r>
              <a:rPr lang="en-US" altLang="ko-KR" dirty="0"/>
              <a:t>(Class Prior Probability)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A084F25-BBD9-42BC-8BEC-FF0099BD94D5}"/>
              </a:ext>
            </a:extLst>
          </p:cNvPr>
          <p:cNvSpPr txBox="1">
            <a:spLocks/>
          </p:cNvSpPr>
          <p:nvPr/>
        </p:nvSpPr>
        <p:spPr>
          <a:xfrm>
            <a:off x="6096000" y="2194559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P(x)</a:t>
            </a:r>
            <a:r>
              <a:rPr lang="ko-KR" altLang="ko-KR" dirty="0"/>
              <a:t>는 특정 개체가 발생할 확률</a:t>
            </a:r>
            <a:r>
              <a:rPr lang="en-US" altLang="ko-KR" dirty="0"/>
              <a:t>, (Predictor </a:t>
            </a:r>
            <a:r>
              <a:rPr lang="ko-KR" altLang="ko-KR" dirty="0"/>
              <a:t>사전 확률</a:t>
            </a:r>
            <a:r>
              <a:rPr lang="en-US" altLang="ko-KR" dirty="0"/>
              <a:t>),</a:t>
            </a:r>
            <a:r>
              <a:rPr lang="ko-KR" altLang="ko-KR" dirty="0"/>
              <a:t>이며 모든 그룹에 대해 동일하기 때문에 보통 이 항목은 무시됨</a:t>
            </a:r>
          </a:p>
          <a:p>
            <a:r>
              <a:rPr lang="ko-KR" altLang="ko-KR" dirty="0"/>
              <a:t>중요한 부분은 특정 개체 </a:t>
            </a:r>
            <a:r>
              <a:rPr lang="en-US" altLang="ko-KR" dirty="0"/>
              <a:t>x</a:t>
            </a:r>
            <a:r>
              <a:rPr lang="ko-KR" altLang="ko-KR" dirty="0"/>
              <a:t>를 규정 짓는 특징들</a:t>
            </a:r>
            <a:r>
              <a:rPr lang="en-US" altLang="ko-KR" dirty="0"/>
              <a:t>(x1, … , 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  <a:r>
              <a:rPr lang="ko-KR" altLang="ko-KR" dirty="0"/>
              <a:t>이 서로 독립적이라면</a:t>
            </a:r>
            <a:r>
              <a:rPr lang="en-US" altLang="ko-KR" dirty="0"/>
              <a:t>, P(</a:t>
            </a:r>
            <a:r>
              <a:rPr lang="en-US" altLang="ko-KR" dirty="0" err="1"/>
              <a:t>x|c</a:t>
            </a:r>
            <a:r>
              <a:rPr lang="en-US" altLang="ko-KR" dirty="0"/>
              <a:t>)</a:t>
            </a:r>
            <a:r>
              <a:rPr lang="ko-KR" altLang="ko-KR" dirty="0"/>
              <a:t>는 위 식처럼 각각의 특징들이 발생할 확률의 곱으로 쉽게 표현할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0FAE-E510-4B40-9B3A-05414E2B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r>
              <a:rPr lang="ko-KR" altLang="en-US" dirty="0"/>
              <a:t>에서 유도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3199E6-0F60-4AB9-B06B-BEFDEC94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7011" y="2057401"/>
            <a:ext cx="6717978" cy="4343291"/>
          </a:xfrm>
        </p:spPr>
      </p:pic>
    </p:spTree>
    <p:extLst>
      <p:ext uri="{BB962C8B-B14F-4D97-AF65-F5344CB8AC3E}">
        <p14:creationId xmlns:p14="http://schemas.microsoft.com/office/powerpoint/2010/main" val="13487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109-0CED-41A6-9D9F-CD963C7C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122B4-2CA6-4DEE-80C3-4C30BFF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‘drew’</a:t>
            </a:r>
            <a:r>
              <a:rPr lang="ko-KR" altLang="en-US" dirty="0"/>
              <a:t>라는 이름을 갖는 사람이 많이 있는 경우를 생각하자</a:t>
            </a:r>
            <a:r>
              <a:rPr lang="en-US" altLang="ko-KR" dirty="0"/>
              <a:t>. </a:t>
            </a:r>
            <a:r>
              <a:rPr lang="ko-KR" altLang="en-US" dirty="0"/>
              <a:t>아래 그림처럼 </a:t>
            </a:r>
            <a:r>
              <a:rPr lang="en-US" altLang="ko-KR" dirty="0"/>
              <a:t>‘drew’</a:t>
            </a:r>
            <a:r>
              <a:rPr lang="ko-KR" altLang="en-US" dirty="0"/>
              <a:t>는 여자일수도 남자일수도 있다</a:t>
            </a:r>
            <a:r>
              <a:rPr lang="en-US" altLang="ko-KR" dirty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drew’</a:t>
            </a:r>
            <a:r>
              <a:rPr lang="ko-KR" altLang="en-US" dirty="0"/>
              <a:t>라는 이름을 가진 남자그룹을 </a:t>
            </a:r>
            <a:r>
              <a:rPr lang="en-US" altLang="ko-KR" dirty="0"/>
              <a:t>c1, </a:t>
            </a:r>
            <a:r>
              <a:rPr lang="ko-KR" altLang="en-US" dirty="0"/>
              <a:t>여자그룹을 </a:t>
            </a:r>
            <a:r>
              <a:rPr lang="en-US" altLang="ko-KR" dirty="0"/>
              <a:t>c2</a:t>
            </a:r>
            <a:r>
              <a:rPr lang="ko-KR" altLang="en-US" dirty="0"/>
              <a:t>라고 하자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A09E8-0AA2-4CA4-A51F-A0A5A745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4" y="3691754"/>
            <a:ext cx="323895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109-0CED-41A6-9D9F-CD963C7C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122B4-2CA6-4DEE-80C3-4C30BFF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‘drew’</a:t>
            </a:r>
            <a:r>
              <a:rPr lang="ko-KR" altLang="en-US" dirty="0"/>
              <a:t>라는 사람이 </a:t>
            </a:r>
            <a:r>
              <a:rPr lang="en-US" altLang="ko-KR" dirty="0"/>
              <a:t>c1</a:t>
            </a:r>
            <a:r>
              <a:rPr lang="ko-KR" altLang="en-US" dirty="0"/>
              <a:t>에 속할 확률은 어떻게 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바로 아래 식처럼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1FB929-C932-4239-BD6F-9BA35477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81" y="3429000"/>
            <a:ext cx="7422238" cy="24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109-0CED-41A6-9D9F-CD963C7C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122B4-2CA6-4DEE-80C3-4C30BFF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한 경찰서에 있는 경찰관의 이름이 아래 표로 주어졌을 때</a:t>
            </a:r>
            <a:r>
              <a:rPr lang="en-US" altLang="ko-KR" dirty="0"/>
              <a:t>, </a:t>
            </a:r>
            <a:r>
              <a:rPr lang="ko-KR" altLang="en-US" dirty="0"/>
              <a:t>‘</a:t>
            </a:r>
            <a:r>
              <a:rPr lang="en-US" altLang="ko-KR" dirty="0"/>
              <a:t>drew’</a:t>
            </a:r>
            <a:r>
              <a:rPr lang="ko-KR" altLang="en-US" dirty="0"/>
              <a:t>라는 이름의 사람이 남자인지 여자인지 판별해보자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46DCC-F689-4493-ACD7-862C592F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67" y="3052937"/>
            <a:ext cx="4919266" cy="31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109-0CED-41A6-9D9F-CD963C7C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122B4-2CA6-4DEE-80C3-4C30BFFF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35640" cy="4137660"/>
          </a:xfrm>
        </p:spPr>
        <p:txBody>
          <a:bodyPr/>
          <a:lstStyle/>
          <a:p>
            <a:r>
              <a:rPr lang="ko-KR" altLang="en-US" dirty="0"/>
              <a:t>이 문제를 풀려면</a:t>
            </a:r>
            <a:r>
              <a:rPr lang="en-US" altLang="ko-KR" dirty="0"/>
              <a:t>, P(</a:t>
            </a:r>
            <a:r>
              <a:rPr lang="en-US" altLang="ko-KR" dirty="0" err="1"/>
              <a:t>male|drew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P(</a:t>
            </a:r>
            <a:r>
              <a:rPr lang="en-US" altLang="ko-KR" dirty="0" err="1"/>
              <a:t>female|drew</a:t>
            </a:r>
            <a:r>
              <a:rPr lang="en-US" altLang="ko-KR" dirty="0"/>
              <a:t>)</a:t>
            </a:r>
            <a:r>
              <a:rPr lang="ko-KR" altLang="en-US" dirty="0"/>
              <a:t>을 구해 큰 쪽을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Bayes </a:t>
            </a:r>
            <a:r>
              <a:rPr lang="ko-KR" altLang="en-US" dirty="0"/>
              <a:t>식에 따라 </a:t>
            </a:r>
            <a:r>
              <a:rPr lang="ko-KR" altLang="en-US" dirty="0" err="1"/>
              <a:t>계산을하면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‘drew’ </a:t>
            </a:r>
            <a:r>
              <a:rPr lang="ko-KR" altLang="en-US" dirty="0"/>
              <a:t>이름을 쓰는 경찰관은 여성일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BA39B5-6C60-4B5D-AF2C-3885E8FA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56" y="3131820"/>
            <a:ext cx="8017488" cy="22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EAE4-0DAF-48A1-B0C6-5FC791CE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r>
              <a:rPr lang="ko-KR" altLang="en-US" dirty="0"/>
              <a:t>의 장단점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36447-43BD-4B88-AA4C-FEC45A39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A251B-7D3F-469F-A791-B8F54E398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그룹이 여러 개 있는 </a:t>
            </a:r>
            <a:r>
              <a:rPr lang="en-US" altLang="ko-KR" dirty="0"/>
              <a:t>multi-class </a:t>
            </a:r>
            <a:r>
              <a:rPr lang="ko-KR" altLang="en-US" dirty="0"/>
              <a:t>분류에서 특히 쉽고 빠르게 예측이 가능</a:t>
            </a:r>
            <a:endParaRPr lang="en-US" altLang="ko-KR" dirty="0"/>
          </a:p>
          <a:p>
            <a:r>
              <a:rPr lang="ko-KR" altLang="en-US" dirty="0"/>
              <a:t>독립이라는 가정이 유효하면</a:t>
            </a:r>
            <a:r>
              <a:rPr lang="en-US" altLang="ko-KR" dirty="0"/>
              <a:t>, logistic regression</a:t>
            </a:r>
            <a:r>
              <a:rPr lang="ko-KR" altLang="en-US" dirty="0"/>
              <a:t>과 같은 다른 방식에 비해 훨씬 결과가 좋고</a:t>
            </a:r>
            <a:r>
              <a:rPr lang="en-US" altLang="ko-KR" dirty="0"/>
              <a:t>, </a:t>
            </a:r>
            <a:r>
              <a:rPr lang="ko-KR" altLang="en-US" dirty="0"/>
              <a:t>학습데이터도 적게 필요</a:t>
            </a:r>
            <a:endParaRPr lang="en-US" altLang="ko-KR" dirty="0"/>
          </a:p>
          <a:p>
            <a:r>
              <a:rPr lang="ko-KR" altLang="en-US" dirty="0"/>
              <a:t>수치형 데이터보다 범주형 데이터</a:t>
            </a:r>
            <a:r>
              <a:rPr lang="en-US" altLang="ko-KR" dirty="0"/>
              <a:t>(categorical data)</a:t>
            </a:r>
            <a:r>
              <a:rPr lang="ko-KR" altLang="en-US" dirty="0"/>
              <a:t>에 특히 효과적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67FD4F-CAC3-4FE1-B74A-268ACDBB2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1875B-B0B8-41A5-9AEE-A485845B90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학습데이터에는 없고 검사데이터에만 있는 범주</a:t>
            </a:r>
            <a:r>
              <a:rPr lang="en-US" altLang="ko-KR" dirty="0"/>
              <a:t>(category)</a:t>
            </a:r>
            <a:r>
              <a:rPr lang="ko-KR" altLang="en-US" dirty="0"/>
              <a:t>에선 확률이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되어 정상적 예측이 불가</a:t>
            </a:r>
            <a:r>
              <a:rPr lang="en-US" altLang="ko-KR" dirty="0"/>
              <a:t>(‘zero frequency’</a:t>
            </a:r>
            <a:r>
              <a:rPr lang="ko-KR" altLang="en-US" dirty="0"/>
              <a:t>라고 부름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이를 피하기 위해서 </a:t>
            </a:r>
            <a:r>
              <a:rPr lang="en-US" altLang="ko-KR" dirty="0"/>
              <a:t>smoothing technique</a:t>
            </a:r>
            <a:r>
              <a:rPr lang="ko-KR" altLang="en-US" dirty="0"/>
              <a:t>이 필요</a:t>
            </a:r>
            <a:r>
              <a:rPr lang="en-US" altLang="ko-KR" dirty="0"/>
              <a:t>(Laplace</a:t>
            </a:r>
            <a:r>
              <a:rPr lang="ko-KR" altLang="en-US" dirty="0"/>
              <a:t> 추정이 대표적 기법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독립이 라는 가정이 성립되지 않거나 약한 경우 신뢰도가 떨어짐</a:t>
            </a:r>
            <a:endParaRPr lang="en-US" altLang="ko-KR" dirty="0"/>
          </a:p>
          <a:p>
            <a:r>
              <a:rPr lang="ko-KR" altLang="en-US" dirty="0"/>
              <a:t>현실에는 완전히 독립적인 상황이 많지 않음</a:t>
            </a:r>
          </a:p>
        </p:txBody>
      </p:sp>
    </p:spTree>
    <p:extLst>
      <p:ext uri="{BB962C8B-B14F-4D97-AF65-F5344CB8AC3E}">
        <p14:creationId xmlns:p14="http://schemas.microsoft.com/office/powerpoint/2010/main" val="117356116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376</TotalTime>
  <Words>665</Words>
  <Application>Microsoft Office PowerPoint</Application>
  <PresentationFormat>와이드스크린</PresentationFormat>
  <Paragraphs>64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Century Gothic</vt:lpstr>
      <vt:lpstr>비행기 구름</vt:lpstr>
      <vt:lpstr>Machine learning study week2</vt:lpstr>
      <vt:lpstr>Naïve Bayes?</vt:lpstr>
      <vt:lpstr>Bayes Theorem에서 유도</vt:lpstr>
      <vt:lpstr>Bayes Theorem에서 유도</vt:lpstr>
      <vt:lpstr>Naïve Bayes의 예</vt:lpstr>
      <vt:lpstr>Naïve Bayes의 예</vt:lpstr>
      <vt:lpstr>Naïve Bayes의 예</vt:lpstr>
      <vt:lpstr>Naïve Bayes의 예</vt:lpstr>
      <vt:lpstr>Naïve Bayes의 장단점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week2</dc:title>
  <dc:creator>Beak Seoung Yeul</dc:creator>
  <cp:lastModifiedBy>Beak Seoung Yeul</cp:lastModifiedBy>
  <cp:revision>34</cp:revision>
  <dcterms:created xsi:type="dcterms:W3CDTF">2018-09-15T12:56:07Z</dcterms:created>
  <dcterms:modified xsi:type="dcterms:W3CDTF">2018-09-18T11:21:49Z</dcterms:modified>
</cp:coreProperties>
</file>