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0223" autoAdjust="0"/>
  </p:normalViewPr>
  <p:slideViewPr>
    <p:cSldViewPr snapToGrid="0">
      <p:cViewPr varScale="1">
        <p:scale>
          <a:sx n="67" d="100"/>
          <a:sy n="6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BD27-4A96-44B9-B4F1-541E2DFE8B03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16F7-5810-473C-9C63-050563132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L.S.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의미인지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알려주는 간략한 그림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분류가 잘된 것은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8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새로운 데이터가 들어올 경우 에러가 발생할 가능성이 높다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우측은 오류는 있지만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 예측을 더 잘할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3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질과 량 가운데 어느 한편을 늘리면 다른 한편은 그 만큼 줄어드는 것을 이르는 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반비례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limitation or restriction.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한계 혹은 제한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8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“regularization parameter”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부른다</a:t>
            </a:r>
          </a:p>
          <a:p>
            <a:r>
              <a:rPr lang="ko-KR" altLang="en-US" dirty="0"/>
              <a:t>일반화 시켜주는게 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3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(mapping)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새로운 공간에서 기준을 나누고 구별한다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계산의 복잡도가 입력공간의 차원수에 영향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쓰는 이유는 수식도 간단해지고 계산도 크게 복잡하지 않기 때문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onple.blog.me/220847975603" TargetMode="External"/><Relationship Id="rId2" Type="http://schemas.openxmlformats.org/officeDocument/2006/relationships/hyperlink" Target="https://www.quora.com/What-are-the-advantages-of-using-Kernel-methods-over-Neural-net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mit.edu/courses/electrical-engineering-and-computer-science/6-034-artificial-intelligence-fall-2010/lecture-videos/lecture-16-learning-support-vector-machin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B3E6-32D6-4C40-9713-37885629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 week2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6A517-07A1-432C-84E3-149E8307A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SVM (Support Vector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4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25CD-A1DD-4C8A-87B4-C73D0D41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r>
              <a:rPr lang="ko-KR" altLang="en-US" dirty="0"/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BF6C1-3324-4C30-88A1-07E61E32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분류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일반적으로 </a:t>
            </a:r>
            <a:r>
              <a:rPr lang="en-US" altLang="ko-KR" dirty="0"/>
              <a:t>margin</a:t>
            </a:r>
            <a:r>
              <a:rPr lang="ko-KR" altLang="en-US" dirty="0"/>
              <a:t>과 학습오류의 개수는 </a:t>
            </a:r>
            <a:r>
              <a:rPr lang="en-US" altLang="ko-KR" dirty="0"/>
              <a:t>trade-off</a:t>
            </a:r>
            <a:r>
              <a:rPr lang="ko-KR" altLang="en-US" dirty="0"/>
              <a:t>관계</a:t>
            </a:r>
            <a:br>
              <a:rPr lang="en-US" altLang="ko-KR" dirty="0"/>
            </a:br>
            <a:r>
              <a:rPr lang="ko-KR" altLang="en-US" dirty="0"/>
              <a:t>어떻게 분류할지는 목적에 따라 결정</a:t>
            </a:r>
            <a:endParaRPr lang="en-US" altLang="ko-KR" dirty="0"/>
          </a:p>
          <a:p>
            <a:r>
              <a:rPr lang="en-US" altLang="ko-KR" dirty="0"/>
              <a:t>Slack </a:t>
            </a:r>
            <a:r>
              <a:rPr lang="ko-KR" altLang="en-US" dirty="0"/>
              <a:t>변수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선형적으로 분류를 할 수 없는 경우에 분류를 위해 오차를 허용해야 하는데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constraint</a:t>
            </a:r>
            <a:r>
              <a:rPr lang="ko-KR" altLang="en-US" dirty="0"/>
              <a:t>를 완화하여 오차를 허용할 때 사용하는 변수다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함수로 대충 데이터를 뽑아 </a:t>
            </a:r>
            <a:r>
              <a:rPr lang="en-US" altLang="ko-KR" dirty="0"/>
              <a:t>machine</a:t>
            </a:r>
            <a:r>
              <a:rPr lang="ko-KR" altLang="en-US" dirty="0"/>
              <a:t>을 학습시키면 학습이 어렵거나 </a:t>
            </a:r>
            <a:r>
              <a:rPr lang="en-US" altLang="ko-KR" dirty="0"/>
              <a:t>overfitting </a:t>
            </a:r>
            <a:r>
              <a:rPr lang="ko-KR" altLang="en-US" dirty="0"/>
              <a:t>현상이 발생할 수 있는데 이것을 피하기 위해 고안된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04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048E-AB4F-4040-B72C-40A89E4B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변수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8D44C7-B9D8-419C-86D0-84BDB32092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194558"/>
            <a:ext cx="6172200" cy="402412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D8E0F-8142-4D70-8CE3-7E05023C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320" y="2194560"/>
            <a:ext cx="4373880" cy="4024124"/>
          </a:xfrm>
        </p:spPr>
        <p:txBody>
          <a:bodyPr/>
          <a:lstStyle/>
          <a:p>
            <a:r>
              <a:rPr lang="en-US" altLang="ko-KR" dirty="0"/>
              <a:t>Slack = 0 </a:t>
            </a:r>
            <a:r>
              <a:rPr lang="ko-KR" altLang="ko-KR" dirty="0"/>
              <a:t>정상</a:t>
            </a:r>
          </a:p>
          <a:p>
            <a:r>
              <a:rPr lang="en-US" altLang="ko-KR" dirty="0"/>
              <a:t>0&lt;slack&lt;1 margin violation</a:t>
            </a:r>
            <a:endParaRPr lang="ko-KR" altLang="ko-KR" dirty="0"/>
          </a:p>
          <a:p>
            <a:r>
              <a:rPr lang="en-US" altLang="ko-KR" dirty="0"/>
              <a:t>Slack&gt;1 </a:t>
            </a:r>
            <a:r>
              <a:rPr lang="ko-KR" altLang="ko-KR" dirty="0"/>
              <a:t>분류가 잘못됨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2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76D6-254D-467F-B110-A59E2B5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63041A-A39A-4019-AD88-1DF017CAE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</p:spPr>
            <p:txBody>
              <a:bodyPr/>
              <a:lstStyle/>
              <a:p>
                <a:r>
                  <a:rPr lang="en-US" altLang="ko-KR" dirty="0"/>
                  <a:t>SVM</a:t>
                </a:r>
                <a:r>
                  <a:rPr lang="ko-KR" altLang="en-US" dirty="0"/>
                  <a:t> 최적화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의 최대화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수행할 때 </a:t>
                </a:r>
                <a:r>
                  <a:rPr lang="en-US" altLang="ko-KR" dirty="0"/>
                  <a:t>slack</a:t>
                </a:r>
                <a:r>
                  <a:rPr lang="ko-KR" altLang="en-US" dirty="0"/>
                  <a:t> 까지 고려하면 아래식으로 표현가능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Regularization : Overfitting</a:t>
                </a:r>
                <a:r>
                  <a:rPr lang="ko-KR" altLang="en-US" dirty="0"/>
                  <a:t>을 막기위한 </a:t>
                </a:r>
                <a:r>
                  <a:rPr lang="en-US" altLang="ko-KR" dirty="0"/>
                  <a:t>penalty </a:t>
                </a:r>
                <a:r>
                  <a:rPr lang="ko-KR" altLang="en-US" dirty="0"/>
                  <a:t>항</a:t>
                </a:r>
                <a:endParaRPr lang="en-US" altLang="ko-KR" dirty="0"/>
              </a:p>
              <a:p>
                <a:r>
                  <a:rPr lang="en-US" altLang="ko-KR" dirty="0"/>
                  <a:t>C</a:t>
                </a:r>
                <a:r>
                  <a:rPr lang="ko-KR" altLang="en-US" dirty="0"/>
                  <a:t>값이 크면 허용오차의 개수가 작아야 하기 때문에 </a:t>
                </a:r>
                <a:r>
                  <a:rPr lang="en-US" altLang="ko-KR" dirty="0"/>
                  <a:t>margin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좁아짐</a:t>
                </a:r>
                <a:br>
                  <a:rPr lang="en-US" altLang="ko-KR" dirty="0"/>
                </a:br>
                <a:r>
                  <a:rPr lang="en-US" altLang="ko-KR" dirty="0"/>
                  <a:t>C</a:t>
                </a:r>
                <a:r>
                  <a:rPr lang="ko-KR" altLang="en-US" dirty="0"/>
                  <a:t>값이 무한대로 가면 학습오차가 생기면 안됨</a:t>
                </a:r>
                <a:endParaRPr lang="en-US" altLang="ko-KR" dirty="0"/>
              </a:p>
              <a:p>
                <a:r>
                  <a:rPr lang="en-US" altLang="ko-KR" dirty="0"/>
                  <a:t>C</a:t>
                </a:r>
                <a:r>
                  <a:rPr lang="ko-KR" altLang="en-US" dirty="0"/>
                  <a:t>값이 작아지면 </a:t>
                </a:r>
                <a:r>
                  <a:rPr lang="en-US" altLang="ko-KR" dirty="0"/>
                  <a:t>margin</a:t>
                </a:r>
                <a:r>
                  <a:rPr lang="ko-KR" altLang="en-US" dirty="0"/>
                  <a:t>이 커짐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63041A-A39A-4019-AD88-1DF017CAE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  <a:blipFill>
                <a:blip r:embed="rId3"/>
                <a:stretch>
                  <a:fillRect l="-676" t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3F7AEE5-6607-4DDA-BB0C-485E00315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188" y="2846038"/>
            <a:ext cx="3421623" cy="8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D8F6-BA0B-4C66-A92C-2D477A7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764373"/>
            <a:ext cx="9128760" cy="1293028"/>
          </a:xfrm>
        </p:spPr>
        <p:txBody>
          <a:bodyPr/>
          <a:lstStyle/>
          <a:p>
            <a:r>
              <a:rPr lang="ko-KR" altLang="en-US" dirty="0"/>
              <a:t>비선형 특징들에 대한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60716-E284-4497-AB6A-522FC31A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했던 것들을 이제 더 높은 차원에서 할 차례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구분을 이제 선에서 그보다 차원이 높은 초평으로 함</a:t>
            </a:r>
          </a:p>
        </p:txBody>
      </p:sp>
    </p:spTree>
    <p:extLst>
      <p:ext uri="{BB962C8B-B14F-4D97-AF65-F5344CB8AC3E}">
        <p14:creationId xmlns:p14="http://schemas.microsoft.com/office/powerpoint/2010/main" val="40719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D8F6-BA0B-4C66-A92C-2D477A7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764373"/>
            <a:ext cx="9128760" cy="1293028"/>
          </a:xfrm>
        </p:spPr>
        <p:txBody>
          <a:bodyPr/>
          <a:lstStyle/>
          <a:p>
            <a:r>
              <a:rPr lang="ko-KR" altLang="en-US" dirty="0"/>
              <a:t>비선형 특징들에 대한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4B4AB5-BC40-40FB-97F9-341CBE80C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4511" y="2696042"/>
            <a:ext cx="8622977" cy="2674620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7041CAD-7D83-4C97-B1BB-DE740470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511" y="2050265"/>
            <a:ext cx="861689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B10B-13FA-4871-95FD-6C883271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880C34-C778-4957-A3A2-6B6F1AF03B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994" y="2194559"/>
            <a:ext cx="6456166" cy="402412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B9947-D232-499B-8711-D7FF4DD7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360" y="2194559"/>
            <a:ext cx="4053840" cy="4024125"/>
          </a:xfrm>
        </p:spPr>
        <p:txBody>
          <a:bodyPr/>
          <a:lstStyle/>
          <a:p>
            <a:r>
              <a:rPr lang="en-US" altLang="ko-KR" dirty="0"/>
              <a:t>Kernel trick:</a:t>
            </a:r>
          </a:p>
          <a:p>
            <a:r>
              <a:rPr lang="ko-KR" altLang="en-US" dirty="0"/>
              <a:t>저차원에서 비선형적으로 구분할 수 있음에도 </a:t>
            </a:r>
            <a:r>
              <a:rPr lang="en-US" altLang="ko-KR" dirty="0"/>
              <a:t>Kernel trick</a:t>
            </a:r>
            <a:r>
              <a:rPr lang="ko-KR" altLang="en-US" dirty="0"/>
              <a:t>을 쓰는 이유는 간결하게 표현이 가능하기 때문</a:t>
            </a:r>
            <a:endParaRPr lang="en-US" altLang="ko-KR" dirty="0"/>
          </a:p>
          <a:p>
            <a:pPr latinLnBrk="0"/>
            <a:r>
              <a:rPr lang="en-US" altLang="ko-KR" dirty="0"/>
              <a:t>The computational complexity of SVM does not depend on the dimensionality of the input space.</a:t>
            </a:r>
            <a:endParaRPr lang="ko-KR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864C32-9420-4C1F-9197-CBE1662BE3DB}"/>
              </a:ext>
            </a:extLst>
          </p:cNvPr>
          <p:cNvSpPr/>
          <p:nvPr/>
        </p:nvSpPr>
        <p:spPr>
          <a:xfrm>
            <a:off x="2013585" y="-2286000"/>
            <a:ext cx="8164830" cy="196595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Kernel Trick: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저차원에서는 선형적으로 구별이 불가능한 </a:t>
            </a:r>
            <a:r>
              <a:rPr lang="en-US" altLang="ko-KR" dirty="0"/>
              <a:t>data sets</a:t>
            </a:r>
            <a:r>
              <a:rPr lang="ko-KR" altLang="en-US" dirty="0"/>
              <a:t>을 고차원으로 </a:t>
            </a:r>
            <a:r>
              <a:rPr lang="en-US" altLang="ko-KR" dirty="0"/>
              <a:t>mapping</a:t>
            </a:r>
            <a:r>
              <a:rPr lang="ko-KR" altLang="en-US" dirty="0"/>
              <a:t>을 한 후 선형적으로 구별하는 방법</a:t>
            </a:r>
            <a:endParaRPr lang="en-US" altLang="ko-KR" dirty="0"/>
          </a:p>
          <a:p>
            <a:pPr algn="just"/>
            <a:r>
              <a:rPr lang="ko-KR" altLang="en-US" dirty="0"/>
              <a:t>이때 쓰이는 함수를 </a:t>
            </a:r>
            <a:r>
              <a:rPr lang="en-US" altLang="ko-KR" dirty="0"/>
              <a:t>Kernel function </a:t>
            </a:r>
            <a:r>
              <a:rPr lang="ko-KR" altLang="en-US" dirty="0"/>
              <a:t>이라 함</a:t>
            </a:r>
          </a:p>
        </p:txBody>
      </p:sp>
    </p:spTree>
    <p:extLst>
      <p:ext uri="{BB962C8B-B14F-4D97-AF65-F5344CB8AC3E}">
        <p14:creationId xmlns:p14="http://schemas.microsoft.com/office/powerpoint/2010/main" val="3315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876C-64DF-4D9F-B2F5-DE908338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3E411-11B6-4E09-9A9E-1931BECC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https://www.quora.com/What-are-the-advantages-of-using-Kernel-methods-over-Neural-networks</a:t>
            </a:r>
            <a:endParaRPr lang="ko-KR" altLang="ko-KR" dirty="0"/>
          </a:p>
          <a:p>
            <a:r>
              <a:rPr lang="en-US" altLang="ko-KR" dirty="0"/>
              <a:t>http://laonple.blog.me/220845107089</a:t>
            </a:r>
            <a:endParaRPr lang="ko-KR" altLang="ko-KR" dirty="0"/>
          </a:p>
          <a:p>
            <a:r>
              <a:rPr lang="en-US" altLang="ko-KR" u="sng" dirty="0">
                <a:hlinkClick r:id="rId3"/>
              </a:rPr>
              <a:t>https://laonple.blog.me/220847975603</a:t>
            </a:r>
            <a:endParaRPr lang="ko-KR" altLang="ko-KR" dirty="0"/>
          </a:p>
          <a:p>
            <a:r>
              <a:rPr lang="en-US" altLang="ko-KR" u="sng" dirty="0">
                <a:hlinkClick r:id="rId4"/>
              </a:rPr>
              <a:t>https://ocw.mit.edu/courses/electrical-engineering-and-computer-science/6-034-artificial-intelligence-fall-2010/lecture-videos/lecture-16-learning-support-vector-machines/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4A12-2B26-4943-A955-909998C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C914-222F-4196-B22E-B621286D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altLang="ko-KR" dirty="0"/>
              <a:t>1963</a:t>
            </a:r>
            <a:r>
              <a:rPr lang="ko-KR" altLang="en-US" dirty="0"/>
              <a:t>년 </a:t>
            </a:r>
            <a:br>
              <a:rPr lang="en-US" altLang="ko-KR" dirty="0"/>
            </a:br>
            <a:r>
              <a:rPr lang="en-US" altLang="ko-KR" dirty="0"/>
              <a:t>SVM</a:t>
            </a:r>
            <a:r>
              <a:rPr lang="ko-KR" altLang="en-US" dirty="0"/>
              <a:t> 알고리즘이 </a:t>
            </a:r>
            <a:r>
              <a:rPr lang="en-US" altLang="ko-KR" dirty="0"/>
              <a:t>Vladimir N. </a:t>
            </a:r>
            <a:r>
              <a:rPr lang="en-US" altLang="ko-KR" dirty="0" err="1"/>
              <a:t>Vapnik</a:t>
            </a:r>
            <a:r>
              <a:rPr lang="ko-KR" altLang="en-US" dirty="0"/>
              <a:t>과 </a:t>
            </a:r>
            <a:r>
              <a:rPr lang="en-US" altLang="ko-KR" dirty="0"/>
              <a:t>Alexey </a:t>
            </a:r>
            <a:r>
              <a:rPr lang="en-US" altLang="ko-KR" dirty="0" err="1"/>
              <a:t>Ya</a:t>
            </a:r>
            <a:r>
              <a:rPr lang="en-US" altLang="ko-KR" dirty="0"/>
              <a:t>. </a:t>
            </a:r>
            <a:r>
              <a:rPr lang="en-US" altLang="ko-KR" dirty="0" err="1"/>
              <a:t>Chervonekis</a:t>
            </a:r>
            <a:r>
              <a:rPr lang="ko-KR" altLang="en-US" dirty="0"/>
              <a:t>에 의해 개발</a:t>
            </a:r>
            <a:endParaRPr lang="en-US" altLang="ko-KR" dirty="0"/>
          </a:p>
          <a:p>
            <a:r>
              <a:rPr lang="ko-KR" altLang="en-US" dirty="0"/>
              <a:t>신경망에 비해 간결하고 뛰어난 성능을 보여서 </a:t>
            </a:r>
            <a:r>
              <a:rPr lang="en-US" altLang="ko-KR" dirty="0"/>
              <a:t>90</a:t>
            </a:r>
            <a:r>
              <a:rPr lang="ko-KR" altLang="en-US" dirty="0"/>
              <a:t>년대 들어 각광을 받음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6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FAE6-6FBD-4D88-9765-062738F7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7A0C7-74E2-4819-A46A-CE76D357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 Vector</a:t>
            </a:r>
            <a:r>
              <a:rPr lang="ko-KR" altLang="en-US" dirty="0"/>
              <a:t>와 </a:t>
            </a:r>
            <a:r>
              <a:rPr lang="en-US" altLang="ko-KR" dirty="0"/>
              <a:t>hyper-plane</a:t>
            </a:r>
            <a:r>
              <a:rPr lang="ko-KR" altLang="en-US" dirty="0"/>
              <a:t>이 주요 개념인 </a:t>
            </a:r>
            <a:r>
              <a:rPr lang="en-US" altLang="ko-KR" dirty="0"/>
              <a:t>Machine Learning Algorithm 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ko-KR" altLang="en-US" dirty="0"/>
              <a:t>지도 학습 모델 </a:t>
            </a:r>
          </a:p>
        </p:txBody>
      </p:sp>
    </p:spTree>
    <p:extLst>
      <p:ext uri="{BB962C8B-B14F-4D97-AF65-F5344CB8AC3E}">
        <p14:creationId xmlns:p14="http://schemas.microsoft.com/office/powerpoint/2010/main" val="29748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4746-A22D-4670-8BA1-2D81C85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4D095-E3A9-41E2-AB50-38736AEF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  <a:r>
              <a:rPr lang="ko-KR" altLang="en-US" dirty="0"/>
              <a:t>나 회귀분석</a:t>
            </a:r>
            <a:r>
              <a:rPr lang="en-US" altLang="ko-KR" dirty="0"/>
              <a:t>(regression)</a:t>
            </a:r>
            <a:r>
              <a:rPr lang="ko-KR" altLang="en-US" dirty="0"/>
              <a:t>에 사용이 가능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특히 분류 쪽의 성능이 뛰어남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Hyper-plane</a:t>
            </a:r>
            <a:r>
              <a:rPr lang="ko-KR" altLang="en-US" dirty="0"/>
              <a:t>을 이용해 카테고리를 나눔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0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4EC3D-CA75-41FE-88EE-7074E48C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C44FD-B1C6-4995-8CFA-E45C3C20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 집합을 바탕으로 새로운 데이터가 어느 집합에 속할지 판단하는 비확률적 이진 선형 분류모델을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데이터가 </a:t>
            </a:r>
            <a:r>
              <a:rPr lang="ko-KR" altLang="en-US" dirty="0" err="1"/>
              <a:t>사상된</a:t>
            </a:r>
            <a:r>
              <a:rPr lang="ko-KR" altLang="en-US" dirty="0"/>
              <a:t> 공간에서 분류모델은 경계로 표현이 되는데 </a:t>
            </a:r>
            <a:r>
              <a:rPr lang="en-US" altLang="ko-KR" dirty="0"/>
              <a:t>SVM</a:t>
            </a:r>
            <a:r>
              <a:rPr lang="ko-KR" altLang="en-US" dirty="0"/>
              <a:t>알고리즘은 그 중 가장 폭</a:t>
            </a:r>
            <a:r>
              <a:rPr lang="en-US" altLang="ko-KR" dirty="0"/>
              <a:t>(Margin)</a:t>
            </a:r>
            <a:r>
              <a:rPr lang="ko-KR" altLang="en-US" dirty="0"/>
              <a:t>이 큰 경계를 찾는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7879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B861-6A69-45F2-BB49-A979486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Linearly separability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FC9A92-188A-4755-9BE0-B99740A13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0022" y="2057401"/>
            <a:ext cx="6951955" cy="3981690"/>
          </a:xfrm>
        </p:spPr>
      </p:pic>
    </p:spTree>
    <p:extLst>
      <p:ext uri="{BB962C8B-B14F-4D97-AF65-F5344CB8AC3E}">
        <p14:creationId xmlns:p14="http://schemas.microsoft.com/office/powerpoint/2010/main" val="320993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DEAC-F994-4822-BD2F-FF857F8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Vector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Hyper-plane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26EE0DA-0875-4B19-B2AE-F7EA781496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6428" y="2236595"/>
            <a:ext cx="6112052" cy="381499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675BF-5055-467E-AE6C-201ED2A0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9500" y="2194560"/>
            <a:ext cx="4076700" cy="3899068"/>
          </a:xfrm>
        </p:spPr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은 최대의 </a:t>
            </a:r>
            <a:r>
              <a:rPr lang="en-US" altLang="ko-KR" dirty="0"/>
              <a:t>Margin</a:t>
            </a:r>
            <a:r>
              <a:rPr lang="ko-KR" altLang="en-US" dirty="0"/>
              <a:t>을 가진 경계를 구함</a:t>
            </a:r>
            <a:endParaRPr lang="en-US" altLang="ko-KR" dirty="0"/>
          </a:p>
          <a:p>
            <a:r>
              <a:rPr lang="ko-KR" altLang="en-US" dirty="0"/>
              <a:t>왜냐하면 새로운 데이터가 들어와도 잘 분류할 가능성이 커지기 때문</a:t>
            </a:r>
          </a:p>
        </p:txBody>
      </p:sp>
    </p:spTree>
    <p:extLst>
      <p:ext uri="{BB962C8B-B14F-4D97-AF65-F5344CB8AC3E}">
        <p14:creationId xmlns:p14="http://schemas.microsoft.com/office/powerpoint/2010/main" val="392807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DEAC-F994-4822-BD2F-FF857F8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Vector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Hyper-plane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26EE0DA-0875-4B19-B2AE-F7EA781496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428" y="2194559"/>
            <a:ext cx="6112052" cy="389906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4675BF-5055-467E-AE6C-201ED2A049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429500" y="2194560"/>
                <a:ext cx="4076700" cy="38990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Hyper-plane:</a:t>
                </a:r>
              </a:p>
              <a:p>
                <a:r>
                  <a:rPr lang="en-US" altLang="ko-KR" dirty="0"/>
                  <a:t>Support Vector:</a:t>
                </a:r>
              </a:p>
              <a:p>
                <a:r>
                  <a:rPr lang="en-US" altLang="ko-KR" dirty="0"/>
                  <a:t>Margin:</a:t>
                </a:r>
              </a:p>
              <a:p>
                <a:r>
                  <a:rPr lang="ko-KR" altLang="en-US" dirty="0"/>
                  <a:t>마진의 폭은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즉 마진의 폭이 최대가 되게 하려면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/>
                  <a:t>가 최소가 되어야 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/>
                  <a:t> 최소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최소</a:t>
                </a:r>
                <a:br>
                  <a:rPr lang="en-US" altLang="ko-KR" dirty="0"/>
                </a:br>
                <a:r>
                  <a:rPr lang="en-US" altLang="ko-KR" dirty="0"/>
                  <a:t>-&gt; quadratic optimization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최적화 방법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4675BF-5055-467E-AE6C-201ED2A04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429500" y="2194560"/>
                <a:ext cx="4076700" cy="3899068"/>
              </a:xfrm>
              <a:blipFill>
                <a:blip r:embed="rId3"/>
                <a:stretch>
                  <a:fillRect l="-1794" t="-2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FD1FD17-8FEB-475C-8246-D5ADC1EB2584}"/>
              </a:ext>
            </a:extLst>
          </p:cNvPr>
          <p:cNvSpPr/>
          <p:nvPr/>
        </p:nvSpPr>
        <p:spPr>
          <a:xfrm>
            <a:off x="2013585" y="2446021"/>
            <a:ext cx="8164830" cy="196595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Hyperplane: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In geometry, a hyperplane is a subspace whose dimension is one less than that of its ambient(</a:t>
            </a:r>
            <a:r>
              <a:rPr lang="ko-KR" altLang="ko-KR" dirty="0"/>
              <a:t>환경</a:t>
            </a:r>
            <a:r>
              <a:rPr lang="en-US" altLang="ko-KR" dirty="0"/>
              <a:t>) space. If a space is 3-d then its hyperplanes are the 2-d planes.</a:t>
            </a:r>
            <a:endParaRPr lang="ko-KR" altLang="ko-KR" dirty="0"/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1743B-9E4F-4E84-B903-B8B39A414EF9}"/>
              </a:ext>
            </a:extLst>
          </p:cNvPr>
          <p:cNvSpPr/>
          <p:nvPr/>
        </p:nvSpPr>
        <p:spPr>
          <a:xfrm>
            <a:off x="2013585" y="2446021"/>
            <a:ext cx="8164830" cy="2036911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Support Vector: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Hyperplane</a:t>
            </a:r>
            <a:r>
              <a:rPr lang="ko-KR" altLang="ko-KR" dirty="0"/>
              <a:t>으로부터 가장 가까이 있는 빨간색점과 파란색점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C7A71A-7609-4A48-A63F-0F7AF78466F5}"/>
              </a:ext>
            </a:extLst>
          </p:cNvPr>
          <p:cNvSpPr/>
          <p:nvPr/>
        </p:nvSpPr>
        <p:spPr>
          <a:xfrm>
            <a:off x="2013585" y="2711202"/>
            <a:ext cx="8164830" cy="1506548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Margin (in SVM):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The distance between support vector and hyperplane.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946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C557-14ED-429C-9435-81DBD37A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189732-85B1-43F5-BADC-F99371F7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5030" y="2505759"/>
            <a:ext cx="8781940" cy="2673468"/>
          </a:xfrm>
        </p:spPr>
      </p:pic>
    </p:spTree>
    <p:extLst>
      <p:ext uri="{BB962C8B-B14F-4D97-AF65-F5344CB8AC3E}">
        <p14:creationId xmlns:p14="http://schemas.microsoft.com/office/powerpoint/2010/main" val="57532396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116</TotalTime>
  <Words>513</Words>
  <Application>Microsoft Office PowerPoint</Application>
  <PresentationFormat>와이드스크린</PresentationFormat>
  <Paragraphs>88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Century Gothic</vt:lpstr>
      <vt:lpstr>비행기 구름</vt:lpstr>
      <vt:lpstr>Machine learning study week2</vt:lpstr>
      <vt:lpstr>역사</vt:lpstr>
      <vt:lpstr>소개</vt:lpstr>
      <vt:lpstr>특징</vt:lpstr>
      <vt:lpstr>역할</vt:lpstr>
      <vt:lpstr>Linearly separability</vt:lpstr>
      <vt:lpstr>Support Vector &amp; Hyper-plane</vt:lpstr>
      <vt:lpstr>Support Vector &amp; Hyper-plane</vt:lpstr>
      <vt:lpstr>Slack 변수</vt:lpstr>
      <vt:lpstr>Slack 변수</vt:lpstr>
      <vt:lpstr>Slack 변수</vt:lpstr>
      <vt:lpstr>Regularization parameter</vt:lpstr>
      <vt:lpstr>비선형 특징들에 대한 classification</vt:lpstr>
      <vt:lpstr>비선형 특징들에 대한 classification</vt:lpstr>
      <vt:lpstr>Kernel trick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week2</dc:title>
  <dc:creator>Beak Seoung Yeul</dc:creator>
  <cp:lastModifiedBy>Beak Seoung Yeul</cp:lastModifiedBy>
  <cp:revision>13</cp:revision>
  <dcterms:created xsi:type="dcterms:W3CDTF">2018-09-15T12:56:07Z</dcterms:created>
  <dcterms:modified xsi:type="dcterms:W3CDTF">2018-09-17T08:52:52Z</dcterms:modified>
</cp:coreProperties>
</file>