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1" r:id="rId16"/>
    <p:sldId id="275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80229" autoAdjust="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7BD27-4A96-44B9-B4F1-541E2DFE8B03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316F7-5810-473C-9C63-050563132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58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31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 (mapping)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해서 새로운 공간에서 기준을 나누고 구별한다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56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8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414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L.S.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의미인지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알려주는 간략한 그림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36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가장 분류가 잘된 것은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287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좌측은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거의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새로운 데이터가 들어올 경우 에러가 발생할 가능성이 높다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우측은 오류는 있지만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크다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데이터 예측을 더 잘할 수도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135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Trade-off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질과 량 가운데 어느 한편을 늘리면 다른 한편은 그 만큼 줄어드는 것을 이르는 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반비례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limitation or restriction.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한계 혹은 제한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483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“regularization parameter”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부른다</a:t>
            </a:r>
          </a:p>
          <a:p>
            <a:r>
              <a:rPr lang="ko-KR" altLang="en-US" dirty="0"/>
              <a:t>일반화 시켜주는게 목적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32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계산의 복잡도가 입력공간의 차원수에 영향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받지 않는다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종합하면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kernel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trick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쓰는 이유는 수식도 간단해지고 계산도 크게 복잡하지 않기 때문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967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계산의 복잡도가 입력공간의 차원수에 영향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받지 않는다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종합하면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kernel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trick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쓰는 이유는 수식도 간단해지고 계산도 크게 복잡하지 않기 때문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16F7-5810-473C-9C63-05056313291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96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aonple.blog.me/22080188680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ZMgax46Rd3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9B3E6-32D6-4C40-9713-37885629A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Machine learning study week3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A6A517-07A1-432C-84E3-149E8307A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Auto encoder(AE)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48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1C557-14ED-429C-9435-81DBD37A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Stacked auto encoder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9FC44FD-B1C6-4995-8CFA-E45C3C203002}"/>
              </a:ext>
            </a:extLst>
          </p:cNvPr>
          <p:cNvSpPr txBox="1">
            <a:spLocks/>
          </p:cNvSpPr>
          <p:nvPr/>
        </p:nvSpPr>
        <p:spPr>
          <a:xfrm>
            <a:off x="5930332" y="1857049"/>
            <a:ext cx="5630594" cy="452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10" name="내용 개체 틀 4"/>
          <p:cNvSpPr txBox="1">
            <a:spLocks/>
          </p:cNvSpPr>
          <p:nvPr/>
        </p:nvSpPr>
        <p:spPr>
          <a:xfrm>
            <a:off x="6172199" y="2106737"/>
            <a:ext cx="5827543" cy="427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r>
              <a:rPr lang="en-US" altLang="ko-KR" dirty="0"/>
              <a:t>Hidden layer </a:t>
            </a:r>
            <a:r>
              <a:rPr lang="ko-KR" altLang="en-US" dirty="0"/>
              <a:t>를 여러 개를 쌓아서 구현할 수 있는  </a:t>
            </a:r>
            <a:r>
              <a:rPr lang="en-US" altLang="ko-KR" dirty="0"/>
              <a:t>AE</a:t>
            </a:r>
          </a:p>
          <a:p>
            <a:r>
              <a:rPr lang="en-US" altLang="ko-KR" dirty="0"/>
              <a:t>Hidden layer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개씩 떼어놓고 보면 기본 </a:t>
            </a:r>
            <a:r>
              <a:rPr lang="en-US" altLang="ko-KR" dirty="0"/>
              <a:t>AE</a:t>
            </a:r>
            <a:r>
              <a:rPr lang="ko-KR" altLang="en-US" dirty="0"/>
              <a:t>가 </a:t>
            </a:r>
            <a:r>
              <a:rPr lang="ko-KR" altLang="en-US" dirty="0" err="1"/>
              <a:t>적층되어</a:t>
            </a:r>
            <a:r>
              <a:rPr lang="ko-KR" altLang="en-US" dirty="0"/>
              <a:t> 있는 것</a:t>
            </a:r>
            <a:endParaRPr lang="en-US" altLang="ko-KR" dirty="0"/>
          </a:p>
          <a:p>
            <a:r>
              <a:rPr lang="ko-KR" altLang="en-US" dirty="0"/>
              <a:t>가장 압축된 </a:t>
            </a:r>
            <a:r>
              <a:rPr lang="en-US" altLang="ko-KR" dirty="0"/>
              <a:t>feature</a:t>
            </a:r>
            <a:r>
              <a:rPr lang="ko-KR" altLang="en-US" dirty="0"/>
              <a:t>가 얻어지는 </a:t>
            </a:r>
            <a:r>
              <a:rPr lang="en-US" altLang="ko-KR" dirty="0"/>
              <a:t>layer</a:t>
            </a:r>
            <a:r>
              <a:rPr lang="ko-KR" altLang="en-US" dirty="0"/>
              <a:t>를 </a:t>
            </a:r>
            <a:r>
              <a:rPr lang="en-US" altLang="ko-KR" dirty="0"/>
              <a:t>bottleneck hidden layer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Stacked AE</a:t>
            </a:r>
            <a:r>
              <a:rPr lang="ko-KR" altLang="en-US" dirty="0"/>
              <a:t>를 방식은 </a:t>
            </a:r>
            <a:r>
              <a:rPr lang="en-US" altLang="ko-KR" dirty="0"/>
              <a:t>Greedy Layer wise Training</a:t>
            </a:r>
            <a:r>
              <a:rPr lang="ko-KR" altLang="en-US" dirty="0"/>
              <a:t>방법을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9" y="2106737"/>
            <a:ext cx="5944430" cy="4153386"/>
          </a:xfrm>
        </p:spPr>
      </p:pic>
    </p:spTree>
    <p:extLst>
      <p:ext uri="{BB962C8B-B14F-4D97-AF65-F5344CB8AC3E}">
        <p14:creationId xmlns:p14="http://schemas.microsoft.com/office/powerpoint/2010/main" val="575323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25CD-A1DD-4C8A-87B4-C73D0D41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Stacked auto 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BF6C1-3324-4C30-88A1-07E61E32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Auto encoder</a:t>
            </a:r>
            <a:r>
              <a:rPr lang="ko-KR" altLang="en-US" dirty="0"/>
              <a:t>도 </a:t>
            </a:r>
            <a:r>
              <a:rPr lang="en-US" altLang="ko-KR" dirty="0"/>
              <a:t>MLP</a:t>
            </a:r>
            <a:r>
              <a:rPr lang="ko-KR" altLang="en-US" dirty="0"/>
              <a:t>와 마찬가지로 </a:t>
            </a:r>
            <a:r>
              <a:rPr lang="ko-KR" altLang="en-US" dirty="0" err="1"/>
              <a:t>역전파를</a:t>
            </a:r>
            <a:r>
              <a:rPr lang="ko-KR" altLang="en-US" dirty="0"/>
              <a:t> 통해서 학습을 하는데 활성함수의 </a:t>
            </a:r>
            <a:r>
              <a:rPr lang="ko-KR" altLang="en-US" dirty="0" err="1"/>
              <a:t>미분값이</a:t>
            </a:r>
            <a:r>
              <a:rPr lang="ko-KR" altLang="en-US" dirty="0"/>
              <a:t> </a:t>
            </a:r>
            <a:r>
              <a:rPr lang="en-US" altLang="ko-KR" dirty="0"/>
              <a:t>0 </a:t>
            </a:r>
            <a:r>
              <a:rPr lang="ko-KR" altLang="en-US" dirty="0"/>
              <a:t>근처로 가면 학습이 어려워지거나 느려지는 문제가 발생한다</a:t>
            </a:r>
            <a:r>
              <a:rPr lang="en-US" altLang="ko-KR" dirty="0"/>
              <a:t>. </a:t>
            </a:r>
            <a:r>
              <a:rPr lang="ko-KR" altLang="en-US" dirty="0"/>
              <a:t>이 문제를 피할 수 있는 것이 </a:t>
            </a:r>
            <a:r>
              <a:rPr lang="en-US" altLang="ko-KR" dirty="0"/>
              <a:t>Greedy Layer- Wise Training.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Greedy Layer-Wise Training </a:t>
            </a:r>
            <a:r>
              <a:rPr lang="ko-KR" altLang="en-US" dirty="0"/>
              <a:t>은 </a:t>
            </a:r>
            <a:r>
              <a:rPr lang="ko-KR" altLang="en-US" dirty="0" err="1"/>
              <a:t>첫번째로</a:t>
            </a:r>
            <a:r>
              <a:rPr lang="ko-KR" altLang="en-US" dirty="0"/>
              <a:t> </a:t>
            </a:r>
            <a:r>
              <a:rPr lang="en-US" altLang="ko-KR" dirty="0"/>
              <a:t>hidden layer</a:t>
            </a:r>
            <a:r>
              <a:rPr lang="ko-KR" altLang="en-US" dirty="0"/>
              <a:t>에 대한 학습을 진행한다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두 번째 </a:t>
            </a:r>
            <a:r>
              <a:rPr lang="en-US" altLang="ko-KR" dirty="0"/>
              <a:t>hidden layer</a:t>
            </a:r>
            <a:r>
              <a:rPr lang="ko-KR" altLang="en-US" dirty="0"/>
              <a:t>를 학습시킬 때는 학습 시킨 </a:t>
            </a:r>
            <a:r>
              <a:rPr lang="ko-KR" altLang="en-US" dirty="0" err="1"/>
              <a:t>첫번째</a:t>
            </a:r>
            <a:r>
              <a:rPr lang="ko-KR" altLang="en-US" dirty="0"/>
              <a:t> </a:t>
            </a:r>
            <a:r>
              <a:rPr lang="en-US" altLang="ko-KR" dirty="0"/>
              <a:t>hidden layer</a:t>
            </a:r>
            <a:r>
              <a:rPr lang="ko-KR" altLang="en-US" dirty="0"/>
              <a:t>의 </a:t>
            </a:r>
            <a:r>
              <a:rPr lang="ko-KR" altLang="en-US" dirty="0" err="1"/>
              <a:t>파라미터는</a:t>
            </a:r>
            <a:r>
              <a:rPr lang="ko-KR" altLang="en-US" dirty="0"/>
              <a:t> 고정시킨다</a:t>
            </a:r>
            <a:r>
              <a:rPr lang="en-US" altLang="ko-KR" dirty="0"/>
              <a:t>. </a:t>
            </a:r>
            <a:r>
              <a:rPr lang="ko-KR" altLang="en-US" dirty="0"/>
              <a:t>두 번째 </a:t>
            </a:r>
            <a:r>
              <a:rPr lang="en-US" altLang="ko-KR" dirty="0"/>
              <a:t>hidden layer</a:t>
            </a:r>
            <a:r>
              <a:rPr lang="ko-KR" altLang="en-US" dirty="0"/>
              <a:t>의 입력은 </a:t>
            </a:r>
            <a:r>
              <a:rPr lang="ko-KR" altLang="en-US" dirty="0" err="1"/>
              <a:t>첫번째</a:t>
            </a:r>
            <a:r>
              <a:rPr lang="ko-KR" altLang="en-US" dirty="0"/>
              <a:t> </a:t>
            </a:r>
            <a:r>
              <a:rPr lang="en-US" altLang="ko-KR" dirty="0"/>
              <a:t>hidden layer</a:t>
            </a:r>
            <a:r>
              <a:rPr lang="ko-KR" altLang="en-US" dirty="0"/>
              <a:t>의 입력을 사용하므로 결과적으로 기본 </a:t>
            </a:r>
            <a:r>
              <a:rPr lang="en-US" altLang="ko-KR" dirty="0"/>
              <a:t>auto encoder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  <a:r>
              <a:rPr lang="ko-KR" altLang="en-US" dirty="0"/>
              <a:t>그 다음 </a:t>
            </a:r>
            <a:r>
              <a:rPr lang="en-US" altLang="ko-KR" dirty="0"/>
              <a:t>layer</a:t>
            </a:r>
            <a:r>
              <a:rPr lang="ko-KR" altLang="en-US" dirty="0"/>
              <a:t>들도 마찬가지로 그 전 뉴런들의 </a:t>
            </a:r>
            <a:r>
              <a:rPr lang="ko-KR" altLang="en-US" dirty="0" err="1"/>
              <a:t>파라미터들을</a:t>
            </a:r>
            <a:r>
              <a:rPr lang="ko-KR" altLang="en-US" dirty="0"/>
              <a:t> 고정시키고 학습 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004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E048E-AB4F-4040-B72C-40A89E4B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Unsupervised pre-training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172700" cy="4024125"/>
          </a:xfrm>
        </p:spPr>
        <p:txBody>
          <a:bodyPr/>
          <a:lstStyle/>
          <a:p>
            <a:r>
              <a:rPr lang="ko-KR" altLang="en-US" dirty="0"/>
              <a:t>신경망을 학습시키려면 </a:t>
            </a:r>
            <a:r>
              <a:rPr lang="en-US" altLang="ko-KR" dirty="0"/>
              <a:t>label</a:t>
            </a:r>
            <a:r>
              <a:rPr lang="ko-KR" altLang="en-US" dirty="0"/>
              <a:t>이 달린 학습데이터가 필요한데 그런 데이터는 많이 없다</a:t>
            </a:r>
            <a:r>
              <a:rPr lang="en-US" altLang="ko-KR" dirty="0"/>
              <a:t>. </a:t>
            </a:r>
            <a:r>
              <a:rPr lang="ko-KR" altLang="en-US" dirty="0"/>
              <a:t>이 경우 </a:t>
            </a:r>
            <a:r>
              <a:rPr lang="en-US" altLang="ko-KR" dirty="0"/>
              <a:t>label</a:t>
            </a:r>
            <a:r>
              <a:rPr lang="ko-KR" altLang="en-US" dirty="0"/>
              <a:t>이 없는 데이터를 </a:t>
            </a:r>
            <a:r>
              <a:rPr lang="en-US" altLang="ko-KR" dirty="0"/>
              <a:t>greedy wise layer </a:t>
            </a:r>
            <a:r>
              <a:rPr lang="ko-KR" altLang="en-US" dirty="0"/>
              <a:t>방식으로 사전학습 시킬 수 있다</a:t>
            </a:r>
            <a:r>
              <a:rPr lang="en-US" altLang="ko-KR" dirty="0"/>
              <a:t>. </a:t>
            </a:r>
            <a:r>
              <a:rPr lang="ko-KR" altLang="en-US" dirty="0"/>
              <a:t>이것을 </a:t>
            </a:r>
            <a:r>
              <a:rPr lang="en-US" altLang="ko-KR" dirty="0"/>
              <a:t>unsupervised pre-training</a:t>
            </a:r>
            <a:r>
              <a:rPr lang="ko-KR" altLang="en-US" dirty="0"/>
              <a:t>이라고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 방법은 </a:t>
            </a:r>
            <a:r>
              <a:rPr lang="en-US" altLang="ko-KR" dirty="0"/>
              <a:t>2010</a:t>
            </a:r>
            <a:r>
              <a:rPr lang="ko-KR" altLang="en-US" dirty="0"/>
              <a:t>년 이후 </a:t>
            </a:r>
            <a:r>
              <a:rPr lang="en-US" altLang="ko-KR" dirty="0" err="1"/>
              <a:t>ReLU</a:t>
            </a:r>
            <a:r>
              <a:rPr lang="en-US" altLang="ko-KR" dirty="0"/>
              <a:t>(Rectifier Linear unit)</a:t>
            </a:r>
            <a:r>
              <a:rPr lang="ko-KR" altLang="en-US" dirty="0"/>
              <a:t>이라는 활성함수가 발표되고 </a:t>
            </a:r>
            <a:r>
              <a:rPr lang="en-US" altLang="ko-KR" dirty="0"/>
              <a:t>, dropout, </a:t>
            </a:r>
            <a:r>
              <a:rPr lang="en-US" altLang="ko-KR" dirty="0" err="1"/>
              <a:t>maxout</a:t>
            </a:r>
            <a:r>
              <a:rPr lang="en-US" altLang="ko-KR" dirty="0"/>
              <a:t>, data augmentation , batch normalization</a:t>
            </a:r>
            <a:r>
              <a:rPr lang="ko-KR" altLang="en-US" dirty="0"/>
              <a:t>방법이 발표되면서 사용하지 않게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방법들은 다음에 공부해 보도록 하겠다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21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C76D6-254D-467F-B110-A59E2B50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Denoising</a:t>
            </a:r>
            <a:r>
              <a:rPr lang="en-US" altLang="ko-KR" dirty="0"/>
              <a:t> auto encoder(DAE)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063041A-A39A-4019-AD88-1DF017CAEE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10820400" cy="4024125"/>
              </a:xfrm>
            </p:spPr>
            <p:txBody>
              <a:bodyPr/>
              <a:lstStyle/>
              <a:p>
                <a:r>
                  <a:rPr lang="en-US" altLang="ko-KR" dirty="0"/>
                  <a:t>Denoising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사전적 의미는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잡음을 제거하다</a:t>
                </a:r>
                <a:r>
                  <a:rPr lang="en-US" altLang="ko-KR" dirty="0"/>
                  <a:t>’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그러므로 </a:t>
                </a:r>
                <a:r>
                  <a:rPr lang="en-US" altLang="ko-KR" dirty="0"/>
                  <a:t>DAE </a:t>
                </a:r>
                <a:r>
                  <a:rPr lang="ko-KR" altLang="en-US" dirty="0"/>
                  <a:t>는 잡음을 제거할 수 있는 </a:t>
                </a:r>
                <a:r>
                  <a:rPr lang="en-US" altLang="ko-KR" dirty="0"/>
                  <a:t>AE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먼저 잡음이 없는 영상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에 잡음을 가하여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dirty="0" err="1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만들어낸다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그리고 출력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는 잡음이 잇는 영상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아니라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에 가까워지도록 학습을 시킨다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입력데이터에 약간의 잡음이 있어도 어느 정도 원영상을 복원해 낼 수 있는 장점이 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63041A-A39A-4019-AD88-1DF017CAE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10820400" cy="4024125"/>
              </a:xfrm>
              <a:blipFill rotWithShape="1">
                <a:blip r:embed="rId3"/>
                <a:stretch>
                  <a:fillRect l="-676" t="-1818" r="-676" b="-24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21" y="2943109"/>
            <a:ext cx="1017312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76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8D8F6-BA0B-4C66-A92C-2D477A7A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764373"/>
            <a:ext cx="9128760" cy="1293028"/>
          </a:xfrm>
        </p:spPr>
        <p:txBody>
          <a:bodyPr/>
          <a:lstStyle/>
          <a:p>
            <a:r>
              <a:rPr lang="en-US" altLang="ko-KR" dirty="0"/>
              <a:t>Sparse coding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10" y="2198138"/>
            <a:ext cx="2895410" cy="1813792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442912" y="1751647"/>
            <a:ext cx="11101387" cy="452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214938" y="2194559"/>
            <a:ext cx="5643562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라는 기저함수의 집합에 </a:t>
            </a:r>
            <a:r>
              <a:rPr lang="en-US" altLang="ko-KR" dirty="0"/>
              <a:t>s</a:t>
            </a:r>
            <a:r>
              <a:rPr lang="ko-KR" altLang="en-US" dirty="0"/>
              <a:t>라고 불리는 벡터를 곱해주는 형태가 되며</a:t>
            </a:r>
            <a:r>
              <a:rPr lang="en-US" altLang="ko-KR" dirty="0"/>
              <a:t>, </a:t>
            </a:r>
            <a:r>
              <a:rPr lang="ko-KR" altLang="en-US" dirty="0"/>
              <a:t>차원이 모두 </a:t>
            </a:r>
            <a:r>
              <a:rPr lang="en-US" altLang="ko-KR" dirty="0"/>
              <a:t>n</a:t>
            </a:r>
            <a:r>
              <a:rPr lang="ko-KR" altLang="en-US" dirty="0"/>
              <a:t>으로 동일하다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가 정해지면 </a:t>
            </a:r>
            <a:r>
              <a:rPr lang="en-US" altLang="ko-KR" dirty="0"/>
              <a:t>s</a:t>
            </a:r>
            <a:r>
              <a:rPr lang="ko-KR" altLang="en-US" dirty="0"/>
              <a:t>는</a:t>
            </a:r>
            <a:r>
              <a:rPr lang="en-US" altLang="ko-KR" dirty="0"/>
              <a:t> x</a:t>
            </a:r>
            <a:r>
              <a:rPr lang="ko-KR" altLang="en-US" dirty="0"/>
              <a:t>를 표현하는 벡터가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Complete</a:t>
            </a:r>
            <a:r>
              <a:rPr lang="ko-KR" altLang="en-US" dirty="0"/>
              <a:t>한 경우는 </a:t>
            </a:r>
            <a:r>
              <a:rPr lang="en-US" altLang="ko-KR" dirty="0"/>
              <a:t>s</a:t>
            </a:r>
            <a:r>
              <a:rPr lang="ko-KR" altLang="en-US" dirty="0"/>
              <a:t>와 </a:t>
            </a:r>
            <a:r>
              <a:rPr lang="en-US" altLang="ko-KR" dirty="0"/>
              <a:t>x</a:t>
            </a:r>
            <a:r>
              <a:rPr lang="ko-KR" altLang="en-US" dirty="0"/>
              <a:t>의 차원이  동일한 경우를</a:t>
            </a:r>
            <a:r>
              <a:rPr lang="en-US" altLang="ko-KR" dirty="0"/>
              <a:t> </a:t>
            </a:r>
            <a:r>
              <a:rPr lang="ko-KR" altLang="en-US" dirty="0"/>
              <a:t>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밑의 수식처럼 사용하는 기저함수의 차원</a:t>
            </a:r>
            <a:r>
              <a:rPr lang="en-US" altLang="ko-KR" dirty="0"/>
              <a:t>(m)</a:t>
            </a:r>
            <a:r>
              <a:rPr lang="ko-KR" altLang="en-US" dirty="0"/>
              <a:t>이 원 데이터의 차원</a:t>
            </a:r>
            <a:r>
              <a:rPr lang="en-US" altLang="ko-KR" dirty="0"/>
              <a:t>(n)</a:t>
            </a:r>
            <a:r>
              <a:rPr lang="ko-KR" altLang="en-US" dirty="0"/>
              <a:t>보다 큰 경우 우리는 </a:t>
            </a:r>
            <a:r>
              <a:rPr lang="en-US" altLang="ko-KR" dirty="0" err="1"/>
              <a:t>overcomplete</a:t>
            </a:r>
            <a:r>
              <a:rPr lang="ko-KR" altLang="en-US" dirty="0"/>
              <a:t>하다고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55" y="4476683"/>
            <a:ext cx="2857608" cy="179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4B10B-13FA-4871-95FD-6C883271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313" y="721511"/>
            <a:ext cx="8610600" cy="1293028"/>
          </a:xfrm>
        </p:spPr>
        <p:txBody>
          <a:bodyPr/>
          <a:lstStyle/>
          <a:p>
            <a:r>
              <a:rPr lang="en-US" altLang="ko-KR" dirty="0"/>
              <a:t>SPARSE CODING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5864C32-9420-4C1F-9197-CBE1662BE3DB}"/>
              </a:ext>
            </a:extLst>
          </p:cNvPr>
          <p:cNvSpPr/>
          <p:nvPr/>
        </p:nvSpPr>
        <p:spPr>
          <a:xfrm>
            <a:off x="2013585" y="-2286000"/>
            <a:ext cx="8164830" cy="1965959"/>
          </a:xfrm>
          <a:prstGeom prst="round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Kernel Trick:</a:t>
            </a:r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저차원에서는 선형적으로 구별이 불가능한 </a:t>
            </a:r>
            <a:r>
              <a:rPr lang="en-US" altLang="ko-KR" dirty="0"/>
              <a:t>data sets</a:t>
            </a:r>
            <a:r>
              <a:rPr lang="ko-KR" altLang="en-US" dirty="0"/>
              <a:t>을 고차원으로 </a:t>
            </a:r>
            <a:r>
              <a:rPr lang="en-US" altLang="ko-KR" dirty="0"/>
              <a:t>mapping</a:t>
            </a:r>
            <a:r>
              <a:rPr lang="ko-KR" altLang="en-US" dirty="0"/>
              <a:t>을 한 후 선형적으로 구별하는 방법</a:t>
            </a:r>
            <a:endParaRPr lang="en-US" altLang="ko-KR" dirty="0"/>
          </a:p>
          <a:p>
            <a:pPr algn="just"/>
            <a:r>
              <a:rPr lang="ko-KR" altLang="en-US" dirty="0"/>
              <a:t>이때 쓰이는 함수를 </a:t>
            </a:r>
            <a:r>
              <a:rPr lang="en-US" altLang="ko-KR" dirty="0"/>
              <a:t>Kernel function </a:t>
            </a:r>
            <a:r>
              <a:rPr lang="ko-KR" altLang="en-US" dirty="0"/>
              <a:t>이라 함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40" y="3005868"/>
            <a:ext cx="3505690" cy="885949"/>
          </a:xfrm>
        </p:spPr>
      </p:pic>
      <p:sp>
        <p:nvSpPr>
          <p:cNvPr id="9" name="내용 개체 틀 2"/>
          <p:cNvSpPr>
            <a:spLocks noGrp="1"/>
          </p:cNvSpPr>
          <p:nvPr>
            <p:ph sz="half" idx="1"/>
          </p:nvPr>
        </p:nvSpPr>
        <p:spPr>
          <a:xfrm>
            <a:off x="0" y="1859850"/>
            <a:ext cx="10558462" cy="4840988"/>
          </a:xfrm>
        </p:spPr>
        <p:txBody>
          <a:bodyPr>
            <a:normAutofit/>
          </a:bodyPr>
          <a:lstStyle/>
          <a:p>
            <a:r>
              <a:rPr lang="en-US" altLang="ko-KR" dirty="0"/>
              <a:t>Sparse coding</a:t>
            </a:r>
            <a:r>
              <a:rPr lang="ko-KR" altLang="en-US" dirty="0"/>
              <a:t>은 기본적으로 아래와 같은 식으로 표현이 가능한데 식의 왼쪽은 </a:t>
            </a:r>
            <a:r>
              <a:rPr lang="en-US" altLang="ko-KR" dirty="0"/>
              <a:t>auto encoder</a:t>
            </a:r>
            <a:r>
              <a:rPr lang="ko-KR" altLang="en-US" dirty="0"/>
              <a:t>에도 있는 </a:t>
            </a:r>
            <a:r>
              <a:rPr lang="en-US" altLang="ko-KR" dirty="0"/>
              <a:t>error</a:t>
            </a:r>
            <a:r>
              <a:rPr lang="ko-KR" altLang="en-US" dirty="0"/>
              <a:t>부분을 나타내고 오른쪽은 </a:t>
            </a:r>
            <a:r>
              <a:rPr lang="en-US" altLang="ko-KR" dirty="0" err="1"/>
              <a:t>sparsity</a:t>
            </a:r>
            <a:r>
              <a:rPr lang="ko-KR" altLang="en-US" dirty="0"/>
              <a:t>를 강제하기 위한 항목이다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01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4B10B-13FA-4871-95FD-6C883271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313" y="721511"/>
            <a:ext cx="8610600" cy="1293028"/>
          </a:xfrm>
        </p:spPr>
        <p:txBody>
          <a:bodyPr/>
          <a:lstStyle/>
          <a:p>
            <a:r>
              <a:rPr lang="en-US" altLang="ko-KR" dirty="0"/>
              <a:t>SPARSE CODING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5864C32-9420-4C1F-9197-CBE1662BE3DB}"/>
              </a:ext>
            </a:extLst>
          </p:cNvPr>
          <p:cNvSpPr/>
          <p:nvPr/>
        </p:nvSpPr>
        <p:spPr>
          <a:xfrm>
            <a:off x="2013585" y="-2286000"/>
            <a:ext cx="8164830" cy="1965959"/>
          </a:xfrm>
          <a:prstGeom prst="round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Kernel Trick:</a:t>
            </a:r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저차원에서는 선형적으로 구별이 불가능한 </a:t>
            </a:r>
            <a:r>
              <a:rPr lang="en-US" altLang="ko-KR" dirty="0"/>
              <a:t>data sets</a:t>
            </a:r>
            <a:r>
              <a:rPr lang="ko-KR" altLang="en-US" dirty="0"/>
              <a:t>을 고차원으로 </a:t>
            </a:r>
            <a:r>
              <a:rPr lang="en-US" altLang="ko-KR" dirty="0"/>
              <a:t>mapping</a:t>
            </a:r>
            <a:r>
              <a:rPr lang="ko-KR" altLang="en-US" dirty="0"/>
              <a:t>을 한 후 선형적으로 구별하는 방법</a:t>
            </a:r>
            <a:endParaRPr lang="en-US" altLang="ko-KR" dirty="0"/>
          </a:p>
          <a:p>
            <a:pPr algn="just"/>
            <a:r>
              <a:rPr lang="ko-KR" altLang="en-US" dirty="0"/>
              <a:t>이때 쓰이는 함수를 </a:t>
            </a:r>
            <a:r>
              <a:rPr lang="en-US" altLang="ko-KR" dirty="0"/>
              <a:t>Kernel function </a:t>
            </a:r>
            <a:r>
              <a:rPr lang="ko-KR" altLang="en-US" dirty="0"/>
              <a:t>이라 함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sz="half" idx="1"/>
          </p:nvPr>
        </p:nvSpPr>
        <p:spPr>
          <a:xfrm>
            <a:off x="4053840" y="3764850"/>
            <a:ext cx="10558462" cy="484098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0" y="1991295"/>
            <a:ext cx="5115639" cy="3210373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958" y="1990867"/>
            <a:ext cx="5334000" cy="3190733"/>
          </a:xfrm>
        </p:spPr>
      </p:pic>
      <p:sp>
        <p:nvSpPr>
          <p:cNvPr id="11" name="내용 개체 틀 2"/>
          <p:cNvSpPr>
            <a:spLocks noGrp="1"/>
          </p:cNvSpPr>
          <p:nvPr>
            <p:ph sz="half" idx="1"/>
          </p:nvPr>
        </p:nvSpPr>
        <p:spPr>
          <a:xfrm>
            <a:off x="816769" y="5288280"/>
            <a:ext cx="10558462" cy="1427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Sparse coding</a:t>
            </a:r>
            <a:r>
              <a:rPr lang="ko-KR" altLang="en-US" dirty="0"/>
              <a:t>을 이용하여</a:t>
            </a:r>
            <a:r>
              <a:rPr lang="en-US" altLang="ko-KR" dirty="0"/>
              <a:t> </a:t>
            </a:r>
            <a:r>
              <a:rPr lang="en-US" altLang="ko-KR" dirty="0" err="1"/>
              <a:t>denoising</a:t>
            </a:r>
            <a:r>
              <a:rPr lang="ko-KR" altLang="en-US" dirty="0"/>
              <a:t>을     다음 예는 </a:t>
            </a:r>
            <a:r>
              <a:rPr lang="en-US" altLang="ko-KR" dirty="0" err="1"/>
              <a:t>inpainting</a:t>
            </a:r>
            <a:r>
              <a:rPr lang="en-US" altLang="ko-KR" dirty="0"/>
              <a:t>(</a:t>
            </a:r>
            <a:r>
              <a:rPr lang="ko-KR" altLang="en-US" dirty="0"/>
              <a:t>영상복원기술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ko-KR" altLang="en-US" dirty="0"/>
              <a:t>한 예이다</a:t>
            </a:r>
            <a:r>
              <a:rPr lang="en-US" altLang="ko-KR" dirty="0"/>
              <a:t>.                                                      Sparse coding</a:t>
            </a:r>
            <a:r>
              <a:rPr lang="ko-KR" altLang="en-US" dirty="0"/>
              <a:t>을 참고한 경우이다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788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8D8F6-BA0B-4C66-A92C-2D477A7A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764373"/>
            <a:ext cx="9128760" cy="1293028"/>
          </a:xfrm>
        </p:spPr>
        <p:txBody>
          <a:bodyPr/>
          <a:lstStyle/>
          <a:p>
            <a:r>
              <a:rPr lang="en-US" altLang="ko-KR" dirty="0"/>
              <a:t>Sparse 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Sparse coding</a:t>
            </a:r>
            <a:r>
              <a:rPr lang="ko-KR" altLang="en-US" dirty="0"/>
              <a:t>도 </a:t>
            </a:r>
            <a:r>
              <a:rPr lang="en-US" altLang="ko-KR" dirty="0"/>
              <a:t>auto encoder</a:t>
            </a:r>
            <a:r>
              <a:rPr lang="ko-KR" altLang="en-US" dirty="0"/>
              <a:t>와 마찬가지로 데이터를 </a:t>
            </a:r>
            <a:r>
              <a:rPr lang="en-US" altLang="ko-KR" dirty="0"/>
              <a:t>compact</a:t>
            </a:r>
            <a:r>
              <a:rPr lang="ko-KR" altLang="en-US" dirty="0"/>
              <a:t>하게 만드는 것이 목적이다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Sparse coding</a:t>
            </a:r>
            <a:r>
              <a:rPr lang="ko-KR" altLang="en-US" dirty="0"/>
              <a:t>의 기저함수는 원 데이터보다 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벡터 </a:t>
            </a:r>
            <a:r>
              <a:rPr lang="en-US" altLang="ko-KR" dirty="0"/>
              <a:t>s</a:t>
            </a:r>
            <a:r>
              <a:rPr lang="ko-KR" altLang="en-US" dirty="0"/>
              <a:t>에서 대부분의 계수를 </a:t>
            </a:r>
            <a:r>
              <a:rPr lang="en-US" altLang="ko-KR" dirty="0"/>
              <a:t>0</a:t>
            </a:r>
            <a:r>
              <a:rPr lang="ko-KR" altLang="en-US" dirty="0"/>
              <a:t>으로 만들면 결과를 </a:t>
            </a:r>
            <a:r>
              <a:rPr lang="en-US" altLang="ko-KR" dirty="0"/>
              <a:t>compact</a:t>
            </a:r>
            <a:r>
              <a:rPr lang="ko-KR" altLang="en-US" dirty="0"/>
              <a:t>하게 만들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26" y="3923890"/>
            <a:ext cx="10187424" cy="29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65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3876C-64DF-4D9F-B2F5-DE908338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3E411-11B6-4E09-9A9E-1931BECCD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https://laonple.blog.me/220801886806</a:t>
            </a:r>
            <a:endParaRPr lang="en-US" altLang="ko-KR" dirty="0"/>
          </a:p>
          <a:p>
            <a:r>
              <a:rPr lang="en-US" altLang="ko-KR" i="1" dirty="0">
                <a:latin typeface="Cambria Math"/>
                <a:hlinkClick r:id="rId4"/>
              </a:rPr>
              <a:t>https://www.youtube.com/watch?v=ZMgax46Rd3g</a:t>
            </a:r>
            <a:endParaRPr lang="en-US" altLang="ko-KR" i="1" dirty="0">
              <a:latin typeface="Cambria Math"/>
            </a:endParaRPr>
          </a:p>
          <a:p>
            <a:r>
              <a:rPr lang="en-US" altLang="ko-KR" dirty="0"/>
              <a:t> http://t-robotics.blogspot.com/2015/12/pca.html#.W7RKbc4zaUl</a:t>
            </a:r>
          </a:p>
          <a:p>
            <a:pPr marL="0" indent="0">
              <a:buNone/>
            </a:pPr>
            <a:endParaRPr lang="en-US" altLang="ko-KR" b="1" i="1" dirty="0">
              <a:latin typeface="Cambria Math"/>
            </a:endParaRPr>
          </a:p>
          <a:p>
            <a:endParaRPr lang="en-US" altLang="ko-KR" b="1" dirty="0"/>
          </a:p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122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A4A12-2B26-4943-A955-909998C5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22170"/>
            <a:ext cx="8610600" cy="1293028"/>
          </a:xfrm>
        </p:spPr>
        <p:txBody>
          <a:bodyPr/>
          <a:lstStyle/>
          <a:p>
            <a:r>
              <a:rPr lang="en-US" altLang="ko-KR" dirty="0"/>
              <a:t>MLP(MULTI-LAYER PERCEPTRONE)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52" y="2295197"/>
            <a:ext cx="6120106" cy="3627301"/>
          </a:xfr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877A0C7-74E2-4819-A46A-CE76D357D698}"/>
              </a:ext>
            </a:extLst>
          </p:cNvPr>
          <p:cNvSpPr txBox="1">
            <a:spLocks/>
          </p:cNvSpPr>
          <p:nvPr/>
        </p:nvSpPr>
        <p:spPr>
          <a:xfrm>
            <a:off x="7019778" y="2194560"/>
            <a:ext cx="4486422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Hidden layer</a:t>
            </a:r>
            <a:r>
              <a:rPr lang="ko-KR" altLang="en-US" dirty="0"/>
              <a:t> 가 여러 개 있는 </a:t>
            </a:r>
            <a:r>
              <a:rPr lang="en-US" altLang="ko-KR" dirty="0"/>
              <a:t>perceptron</a:t>
            </a:r>
          </a:p>
          <a:p>
            <a:r>
              <a:rPr lang="ko-KR" altLang="en-US" dirty="0"/>
              <a:t>지도학습을 이용해 학습</a:t>
            </a:r>
            <a:endParaRPr lang="en-US" altLang="ko-KR" dirty="0"/>
          </a:p>
          <a:p>
            <a:r>
              <a:rPr lang="ko-KR" altLang="en-US" dirty="0"/>
              <a:t>실제 </a:t>
            </a:r>
            <a:r>
              <a:rPr lang="ko-KR" altLang="en-US" dirty="0" err="1"/>
              <a:t>출력값과</a:t>
            </a:r>
            <a:r>
              <a:rPr lang="ko-KR" altLang="en-US" dirty="0"/>
              <a:t> </a:t>
            </a:r>
            <a:r>
              <a:rPr lang="ko-KR" altLang="en-US" dirty="0" err="1"/>
              <a:t>기대값의</a:t>
            </a:r>
            <a:r>
              <a:rPr lang="ko-KR" altLang="en-US" dirty="0"/>
              <a:t> 차를 확인하여 </a:t>
            </a:r>
            <a:r>
              <a:rPr lang="ko-KR" altLang="en-US" dirty="0" err="1"/>
              <a:t>역전파</a:t>
            </a:r>
            <a:r>
              <a:rPr lang="en-US" altLang="ko-KR" dirty="0"/>
              <a:t>(back propagation)</a:t>
            </a:r>
            <a:r>
              <a:rPr lang="ko-KR" altLang="en-US" dirty="0"/>
              <a:t> 방법을 이용하여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조금씩 변화시키는 방식을 사용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69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A4A12-2B26-4943-A955-909998C5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668" y="272004"/>
            <a:ext cx="8610600" cy="1293028"/>
          </a:xfrm>
        </p:spPr>
        <p:txBody>
          <a:bodyPr/>
          <a:lstStyle/>
          <a:p>
            <a:r>
              <a:rPr lang="ko-KR" altLang="en-US" dirty="0" err="1"/>
              <a:t>역전파</a:t>
            </a:r>
            <a:r>
              <a:rPr lang="en-US" altLang="ko-KR" dirty="0"/>
              <a:t>(back propagation)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9877A0C7-74E2-4819-A46A-CE76D357D6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5538" y="1350499"/>
                <a:ext cx="4486422" cy="48681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x : input </a:t>
                </a:r>
              </a:p>
              <a:p>
                <a:r>
                  <a:rPr lang="en-US" altLang="ko-KR" dirty="0"/>
                  <a:t>y : output</a:t>
                </a:r>
              </a:p>
              <a:p>
                <a:r>
                  <a:rPr lang="en-US" altLang="ko-KR" dirty="0"/>
                  <a:t>w : </a:t>
                </a:r>
                <a:r>
                  <a:rPr lang="ko-KR" altLang="en-US" dirty="0"/>
                  <a:t>가중치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파라미터</a:t>
                </a:r>
                <a:r>
                  <a:rPr lang="en-US" altLang="ko-KR" dirty="0"/>
                  <a:t>, weight)</a:t>
                </a:r>
              </a:p>
              <a:p>
                <a:r>
                  <a:rPr lang="en-US" altLang="ko-KR" dirty="0"/>
                  <a:t>b : bias</a:t>
                </a:r>
              </a:p>
              <a:p>
                <a:r>
                  <a:rPr lang="en-US" altLang="ko-KR" dirty="0"/>
                  <a:t>E : error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기대값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wx</a:t>
                </a:r>
                <a:r>
                  <a:rPr lang="en-US" altLang="ko-KR" dirty="0"/>
                  <a:t> +b</a:t>
                </a:r>
              </a:p>
              <a:p>
                <a:r>
                  <a:rPr lang="en-US" altLang="ko-KR" dirty="0"/>
                  <a:t>f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(</m:t>
                    </m:r>
                    <m:r>
                      <a:rPr lang="ko-KR" altLang="en-US" i="1">
                        <a:latin typeface="Cambria Math"/>
                      </a:rPr>
                      <m:t>𝜎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 : </a:t>
                </a:r>
                <a:r>
                  <a:rPr lang="ko-KR" altLang="en-US" dirty="0"/>
                  <a:t>활성함수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Random</a:t>
                </a:r>
                <a:r>
                  <a:rPr lang="ko-KR" altLang="en-US" dirty="0"/>
                  <a:t>하게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조절하는 것은 시간이 너무 많이 걸림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Error</a:t>
                </a:r>
                <a:r>
                  <a:rPr lang="ko-KR" altLang="en-US" dirty="0"/>
                  <a:t>를 이용해서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를 결정</a:t>
                </a: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="" xmlns:a16="http://schemas.microsoft.com/office/drawing/2014/main" id="{9877A0C7-74E2-4819-A46A-CE76D357D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538" y="1350499"/>
                <a:ext cx="4486422" cy="4868186"/>
              </a:xfrm>
              <a:prstGeom prst="rect">
                <a:avLst/>
              </a:prstGeom>
              <a:blipFill rotWithShape="1">
                <a:blip r:embed="rId3"/>
                <a:stretch>
                  <a:fillRect l="-1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0" y="1350499"/>
            <a:ext cx="7019778" cy="5261316"/>
          </a:xfrm>
        </p:spPr>
      </p:pic>
    </p:spTree>
    <p:extLst>
      <p:ext uri="{BB962C8B-B14F-4D97-AF65-F5344CB8AC3E}">
        <p14:creationId xmlns:p14="http://schemas.microsoft.com/office/powerpoint/2010/main" val="417569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AFAE6-6FBD-4D88-9765-062738F7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00139"/>
            <a:ext cx="8610600" cy="1293028"/>
          </a:xfrm>
        </p:spPr>
        <p:txBody>
          <a:bodyPr/>
          <a:lstStyle/>
          <a:p>
            <a:r>
              <a:rPr lang="ko-KR" altLang="en-US" dirty="0" err="1"/>
              <a:t>역전파</a:t>
            </a:r>
            <a:r>
              <a:rPr lang="en-US" altLang="ko-KR" dirty="0"/>
              <a:t>(back propagation)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15" y="1603717"/>
            <a:ext cx="6841570" cy="505030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9877A0C7-74E2-4819-A46A-CE76D357D6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5538" y="1561515"/>
                <a:ext cx="4486422" cy="48681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dirty="0"/>
                  <a:t>W 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경우 만약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를 결정하고 싶으면 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에 대한 </a:t>
                </a:r>
                <a:r>
                  <a:rPr lang="en-US" altLang="ko-KR" dirty="0"/>
                  <a:t>E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변화량을</a:t>
                </a:r>
                <a:r>
                  <a:rPr lang="ko-KR" altLang="en-US" dirty="0"/>
                  <a:t> 계산 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𝑢𝑝𝑑𝑎𝑡𝑒𝑑</m:t>
                        </m:r>
                      </m:sub>
                    </m:sSub>
                  </m:oMath>
                </a14:m>
                <a:r>
                  <a:rPr lang="en-US" altLang="ko-KR" i="1" dirty="0">
                    <a:latin typeface="Cambria Math"/>
                  </a:rPr>
                  <a:t> : </a:t>
                </a:r>
                <a:r>
                  <a:rPr lang="ko-KR" altLang="en-US" i="1" dirty="0">
                    <a:latin typeface="Cambria Math"/>
                  </a:rPr>
                  <a:t>새로 바꿀 </a:t>
                </a:r>
                <a:r>
                  <a:rPr lang="en-US" altLang="ko-KR" i="1" dirty="0">
                    <a:latin typeface="Cambria Math"/>
                  </a:rPr>
                  <a:t>w</a:t>
                </a:r>
                <a:r>
                  <a:rPr lang="ko-KR" altLang="en-US" i="1" dirty="0">
                    <a:latin typeface="Cambria Math"/>
                  </a:rPr>
                  <a:t> </a:t>
                </a:r>
                <a:endParaRPr lang="en-US" altLang="ko-KR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i="1" dirty="0">
                    <a:latin typeface="Cambria Math"/>
                  </a:rPr>
                  <a:t>:  learning rate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ko-KR" altLang="en-US" i="1" smtClean="0">
                            <a:latin typeface="Cambria Math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ko-KR" dirty="0"/>
                  <a:t> &gt;0 =&gt; w</a:t>
                </a:r>
                <a:r>
                  <a:rPr lang="ko-KR" altLang="en-US" dirty="0"/>
                  <a:t> 증가하면 </a:t>
                </a:r>
                <a:r>
                  <a:rPr lang="en-US" altLang="ko-KR" dirty="0"/>
                  <a:t> error </a:t>
                </a:r>
                <a:r>
                  <a:rPr lang="ko-KR" altLang="en-US" dirty="0"/>
                  <a:t>증가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    =&gt; w</a:t>
                </a:r>
                <a:r>
                  <a:rPr lang="ko-KR" altLang="en-US" dirty="0"/>
                  <a:t>를 </a:t>
                </a:r>
                <a:r>
                  <a:rPr lang="ko-KR" altLang="en-US" dirty="0" err="1"/>
                  <a:t>감소시켜야함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ko-KR" dirty="0"/>
                  <a:t> &lt;0</a:t>
                </a:r>
                <a:r>
                  <a:rPr lang="en-US" altLang="ko-KR" i="1" dirty="0">
                    <a:latin typeface="Cambria Math"/>
                  </a:rPr>
                  <a:t>  =&gt; w </a:t>
                </a:r>
                <a:r>
                  <a:rPr lang="ko-KR" altLang="en-US" i="1" dirty="0">
                    <a:latin typeface="Cambria Math"/>
                  </a:rPr>
                  <a:t>증가하면   </a:t>
                </a:r>
                <a:r>
                  <a:rPr lang="en-US" altLang="ko-KR" i="1" dirty="0">
                    <a:latin typeface="Cambria Math"/>
                  </a:rPr>
                  <a:t>error </a:t>
                </a:r>
                <a:r>
                  <a:rPr lang="ko-KR" altLang="en-US" i="1" dirty="0">
                    <a:latin typeface="Cambria Math"/>
                  </a:rPr>
                  <a:t>감소</a:t>
                </a:r>
                <a:endParaRPr lang="en-US" altLang="ko-KR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ko-KR" i="1" dirty="0">
                    <a:latin typeface="Cambria Math"/>
                  </a:rPr>
                  <a:t>              =&gt; w </a:t>
                </a:r>
                <a:r>
                  <a:rPr lang="ko-KR" altLang="en-US" i="1" dirty="0">
                    <a:latin typeface="Cambria Math"/>
                  </a:rPr>
                  <a:t>를 </a:t>
                </a:r>
                <a:r>
                  <a:rPr lang="ko-KR" altLang="en-US" i="1" dirty="0" err="1">
                    <a:latin typeface="Cambria Math"/>
                  </a:rPr>
                  <a:t>증가시켜야함</a:t>
                </a:r>
                <a:r>
                  <a:rPr lang="en-US" altLang="ko-KR" i="1" dirty="0">
                    <a:latin typeface="Cambria Math"/>
                  </a:rPr>
                  <a:t>       </a:t>
                </a:r>
              </a:p>
              <a:p>
                <a:pPr marL="0" indent="0">
                  <a:buNone/>
                </a:pPr>
                <a:r>
                  <a:rPr lang="en-US" altLang="ko-KR" i="1" dirty="0">
                    <a:latin typeface="Cambria Math"/>
                  </a:rPr>
                  <a:t>https://www.youtube.com/watch?v=ZMgax46Rd3g      </a:t>
                </a:r>
                <a:r>
                  <a:rPr lang="ko-KR" altLang="en-US" i="1" dirty="0">
                    <a:latin typeface="Cambria Math"/>
                  </a:rPr>
                  <a:t>참고</a:t>
                </a:r>
                <a:r>
                  <a:rPr lang="en-US" altLang="ko-KR" i="1" dirty="0">
                    <a:latin typeface="Cambria Math"/>
                  </a:rPr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8" name="내용 개체 틀 2">
                <a:extLst>
                  <a:ext uri="{FF2B5EF4-FFF2-40B4-BE49-F238E27FC236}">
                    <a16:creationId xmlns="" xmlns:a16="http://schemas.microsoft.com/office/drawing/2014/main" id="{9877A0C7-74E2-4819-A46A-CE76D357D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538" y="1561515"/>
                <a:ext cx="4486422" cy="4868186"/>
              </a:xfrm>
              <a:prstGeom prst="rect">
                <a:avLst/>
              </a:prstGeom>
              <a:blipFill rotWithShape="1">
                <a:blip r:embed="rId3"/>
                <a:stretch>
                  <a:fillRect l="-1766" t="-1502" r="-1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87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64746-A22D-4670-8BA1-2D81C85E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24759"/>
            <a:ext cx="8610600" cy="1293028"/>
          </a:xfrm>
        </p:spPr>
        <p:txBody>
          <a:bodyPr/>
          <a:lstStyle/>
          <a:p>
            <a:r>
              <a:rPr lang="en-US" altLang="ko-KR" dirty="0" err="1"/>
              <a:t>Autoencoder</a:t>
            </a:r>
            <a:r>
              <a:rPr lang="en-US" altLang="ko-KR" dirty="0"/>
              <a:t>(</a:t>
            </a:r>
            <a:r>
              <a:rPr lang="en-US" altLang="ko-KR" dirty="0" err="1"/>
              <a:t>ae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68" y="1477109"/>
            <a:ext cx="5993494" cy="4726744"/>
          </a:xfr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877A0C7-74E2-4819-A46A-CE76D357D698}"/>
              </a:ext>
            </a:extLst>
          </p:cNvPr>
          <p:cNvSpPr txBox="1">
            <a:spLocks/>
          </p:cNvSpPr>
          <p:nvPr/>
        </p:nvSpPr>
        <p:spPr>
          <a:xfrm>
            <a:off x="7019778" y="1617787"/>
            <a:ext cx="4486422" cy="48681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학습의 목표는 </a:t>
            </a:r>
            <a:r>
              <a:rPr lang="ko-KR" altLang="en-US" dirty="0" err="1"/>
              <a:t>출력값을</a:t>
            </a:r>
            <a:r>
              <a:rPr lang="ko-KR" altLang="en-US" dirty="0"/>
              <a:t> </a:t>
            </a:r>
            <a:r>
              <a:rPr lang="ko-KR" altLang="en-US" dirty="0" err="1"/>
              <a:t>입력값에</a:t>
            </a:r>
            <a:r>
              <a:rPr lang="ko-KR" altLang="en-US" dirty="0"/>
              <a:t> 근사시키는 것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Hidden layer </a:t>
            </a:r>
            <a:r>
              <a:rPr lang="ko-KR" altLang="en-US" dirty="0"/>
              <a:t>의 뉴런의 개수는 </a:t>
            </a:r>
            <a:r>
              <a:rPr lang="ko-KR" altLang="en-US" dirty="0" err="1"/>
              <a:t>입력값</a:t>
            </a:r>
            <a:r>
              <a:rPr lang="ko-KR" altLang="en-US" dirty="0"/>
              <a:t> 보다 일반적으로 작다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이렇게 차원을 줄이는 과정에서 유의미한 특성을 뽑아낸다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MLP</a:t>
            </a:r>
            <a:r>
              <a:rPr lang="ko-KR" altLang="en-US" dirty="0"/>
              <a:t>와 다르게 지도학습이 아니라 자율학습이다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입력에서 </a:t>
            </a:r>
            <a:r>
              <a:rPr lang="en-US" altLang="ko-KR" dirty="0"/>
              <a:t>hidden layer</a:t>
            </a:r>
            <a:r>
              <a:rPr lang="ko-KR" altLang="en-US" dirty="0"/>
              <a:t>로 넘어가는 과정은 </a:t>
            </a:r>
            <a:r>
              <a:rPr lang="en-US" altLang="ko-KR" dirty="0"/>
              <a:t>encoding</a:t>
            </a:r>
            <a:r>
              <a:rPr lang="ko-KR" altLang="en-US" dirty="0"/>
              <a:t>이라 하고</a:t>
            </a:r>
            <a:r>
              <a:rPr lang="en-US" altLang="ko-KR" dirty="0"/>
              <a:t> hidden layer</a:t>
            </a:r>
            <a:r>
              <a:rPr lang="ko-KR" altLang="en-US" dirty="0"/>
              <a:t>에서 </a:t>
            </a:r>
            <a:r>
              <a:rPr lang="ko-KR" altLang="en-US" dirty="0" err="1"/>
              <a:t>출력값으로</a:t>
            </a:r>
            <a:r>
              <a:rPr lang="ko-KR" altLang="en-US" dirty="0"/>
              <a:t> 넘어가는 것은 </a:t>
            </a:r>
            <a:r>
              <a:rPr lang="en-US" altLang="ko-KR" dirty="0"/>
              <a:t>decoding 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203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4EC3D-CA75-41FE-88EE-7074E48C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 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C44FD-B1C6-4995-8CFA-E45C3C203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46" y="1638943"/>
            <a:ext cx="5630594" cy="4523503"/>
          </a:xfrm>
        </p:spPr>
        <p:txBody>
          <a:bodyPr>
            <a:normAutofit fontScale="92500"/>
          </a:bodyPr>
          <a:lstStyle/>
          <a:p>
            <a:r>
              <a:rPr lang="ko-KR" altLang="en-US" b="1" dirty="0"/>
              <a:t>차원을 줄여서 유의미한 특징을 뽑아낸다</a:t>
            </a:r>
            <a:r>
              <a:rPr lang="en-US" altLang="ko-KR" b="1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예를 들어 </a:t>
            </a:r>
            <a:r>
              <a:rPr lang="en-US" altLang="ko-KR" dirty="0"/>
              <a:t>8</a:t>
            </a:r>
            <a:r>
              <a:rPr lang="ko-KR" altLang="en-US" dirty="0"/>
              <a:t>과 관련된 여러 가지 이미지를 </a:t>
            </a:r>
            <a:r>
              <a:rPr lang="en-US" altLang="ko-KR" dirty="0"/>
              <a:t>input</a:t>
            </a:r>
            <a:r>
              <a:rPr lang="ko-KR" altLang="en-US" dirty="0"/>
              <a:t>으로 넣었다고 해보자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이미지의 차원은 </a:t>
            </a:r>
            <a:r>
              <a:rPr lang="en-US" altLang="ko-KR" dirty="0"/>
              <a:t>256*256 *3 </a:t>
            </a:r>
            <a:r>
              <a:rPr lang="ko-KR" altLang="en-US" dirty="0" err="1"/>
              <a:t>라고하자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하지만 </a:t>
            </a:r>
            <a:r>
              <a:rPr lang="en-US" altLang="ko-KR" dirty="0"/>
              <a:t>8</a:t>
            </a:r>
            <a:r>
              <a:rPr lang="ko-KR" altLang="en-US" dirty="0"/>
              <a:t>에 관련된 이미지는 균일하게 흩어져 있는 것이 아닌 어느 부분에 모여 있을 것이고 그에 해당되는 </a:t>
            </a:r>
            <a:r>
              <a:rPr lang="en-US" altLang="ko-KR" dirty="0"/>
              <a:t>SUBSPACE</a:t>
            </a:r>
            <a:r>
              <a:rPr lang="ko-KR" altLang="en-US" dirty="0"/>
              <a:t>를 뽑아낼 수 있을 것이다</a:t>
            </a:r>
            <a:r>
              <a:rPr lang="en-US" altLang="ko-KR" dirty="0"/>
              <a:t>. </a:t>
            </a:r>
            <a:r>
              <a:rPr lang="ko-KR" altLang="en-US" dirty="0"/>
              <a:t>이것을</a:t>
            </a:r>
            <a:r>
              <a:rPr lang="en-US" altLang="ko-KR" dirty="0"/>
              <a:t> MANIFOLD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그림에서 </a:t>
            </a:r>
            <a:r>
              <a:rPr lang="en-US" altLang="ko-KR" dirty="0"/>
              <a:t>Auto encoder</a:t>
            </a:r>
            <a:r>
              <a:rPr lang="ko-KR" altLang="en-US" dirty="0"/>
              <a:t>에 </a:t>
            </a:r>
            <a:r>
              <a:rPr lang="en-US" altLang="ko-KR" dirty="0"/>
              <a:t>2d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압축하라고 명령을 내린다면 자동적으로 </a:t>
            </a:r>
            <a:r>
              <a:rPr lang="en-US" altLang="ko-KR" dirty="0"/>
              <a:t>rotation</a:t>
            </a:r>
            <a:r>
              <a:rPr lang="ko-KR" altLang="en-US" dirty="0"/>
              <a:t>과 </a:t>
            </a:r>
            <a:r>
              <a:rPr lang="en-US" altLang="ko-KR" dirty="0"/>
              <a:t>thickness</a:t>
            </a:r>
            <a:r>
              <a:rPr lang="ko-KR" altLang="en-US" dirty="0"/>
              <a:t>라는 </a:t>
            </a:r>
            <a:r>
              <a:rPr lang="en-US" altLang="ko-KR" dirty="0"/>
              <a:t>feature </a:t>
            </a:r>
            <a:r>
              <a:rPr lang="ko-KR" altLang="en-US" dirty="0"/>
              <a:t>두 개를 찾는 것을 보여주고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573" y="1732460"/>
            <a:ext cx="6148754" cy="484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0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0B861-6A69-45F2-BB49-A979486F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 encoder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9" y="2223655"/>
            <a:ext cx="5153891" cy="3834246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89" y="2213265"/>
            <a:ext cx="5155200" cy="393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3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4DEAC-F994-4822-BD2F-FF857F88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Dimensionality reduction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799" y="2194559"/>
            <a:ext cx="11074791" cy="4024125"/>
          </a:xfrm>
        </p:spPr>
        <p:txBody>
          <a:bodyPr>
            <a:normAutofit/>
          </a:bodyPr>
          <a:lstStyle/>
          <a:p>
            <a:r>
              <a:rPr lang="ko-KR" altLang="en-US" dirty="0"/>
              <a:t> 차원을 </a:t>
            </a:r>
            <a:r>
              <a:rPr lang="ko-KR" altLang="en-US" dirty="0" err="1"/>
              <a:t>의미있게</a:t>
            </a:r>
            <a:r>
              <a:rPr lang="ko-KR" altLang="en-US" dirty="0"/>
              <a:t> 줄이는 것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Auto encoder</a:t>
            </a:r>
            <a:r>
              <a:rPr lang="ko-KR" altLang="en-US" dirty="0"/>
              <a:t>의 </a:t>
            </a:r>
            <a:r>
              <a:rPr lang="en-US" altLang="ko-KR" dirty="0"/>
              <a:t>Hidden layer</a:t>
            </a:r>
            <a:r>
              <a:rPr lang="ko-KR" altLang="en-US" dirty="0"/>
              <a:t>의 뉴런의 개수가 입력보다 크거나 같으면 </a:t>
            </a:r>
            <a:r>
              <a:rPr lang="en-US" altLang="ko-KR" dirty="0"/>
              <a:t>identity</a:t>
            </a:r>
            <a:r>
              <a:rPr lang="ko-KR" altLang="en-US" dirty="0"/>
              <a:t>함수를 구현하는 것이 너무 쉽다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되면 유용한 </a:t>
            </a:r>
            <a:r>
              <a:rPr lang="en-US" altLang="ko-KR" dirty="0"/>
              <a:t>feature</a:t>
            </a:r>
            <a:r>
              <a:rPr lang="ko-KR" altLang="en-US" dirty="0"/>
              <a:t>를 얻어낼 수 없으므로 이를 막을 제한 조건으로 </a:t>
            </a:r>
            <a:r>
              <a:rPr lang="en-US" altLang="ko-KR" dirty="0"/>
              <a:t>hidden layer </a:t>
            </a:r>
            <a:r>
              <a:rPr lang="ko-KR" altLang="en-US" dirty="0"/>
              <a:t>뉴런의 개수를 낮춘다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주요한 차원 축소를 하는 기법으로 </a:t>
            </a:r>
            <a:r>
              <a:rPr lang="en-US" altLang="ko-KR" dirty="0"/>
              <a:t>PCA(principle component analysis) </a:t>
            </a:r>
            <a:r>
              <a:rPr lang="ko-KR" altLang="en-US" dirty="0"/>
              <a:t>도 있는데 </a:t>
            </a:r>
            <a:r>
              <a:rPr lang="en-US" altLang="ko-KR" dirty="0"/>
              <a:t>PCA</a:t>
            </a:r>
            <a:r>
              <a:rPr lang="ko-KR" altLang="en-US" dirty="0"/>
              <a:t>는 선형적인 한계가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07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4DEAC-F994-4822-BD2F-FF857F88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Dimensionality reduction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685799" y="2194559"/>
            <a:ext cx="5644663" cy="402412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PCA</a:t>
            </a:r>
            <a:r>
              <a:rPr lang="ko-KR" altLang="en-US" dirty="0"/>
              <a:t>의 선형적 한계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PCA</a:t>
            </a:r>
            <a:r>
              <a:rPr lang="ko-KR" altLang="en-US" dirty="0"/>
              <a:t> 분석의 가정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데이터를 나타내는 </a:t>
            </a:r>
            <a:r>
              <a:rPr lang="en-US" altLang="ko-KR" dirty="0" err="1"/>
              <a:t>submanifold</a:t>
            </a:r>
            <a:r>
              <a:rPr lang="ko-KR" altLang="en-US" dirty="0"/>
              <a:t>는 직선의 </a:t>
            </a:r>
            <a:r>
              <a:rPr lang="en-US" altLang="ko-KR" dirty="0"/>
              <a:t>basis</a:t>
            </a:r>
            <a:r>
              <a:rPr lang="ko-KR" altLang="en-US" dirty="0"/>
              <a:t>를 가지고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우리가 찾은 주축들은 서로 직교하고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만약 </a:t>
            </a:r>
            <a:r>
              <a:rPr lang="en-US" altLang="ko-KR" dirty="0"/>
              <a:t>3</a:t>
            </a:r>
            <a:r>
              <a:rPr lang="ko-KR" altLang="en-US" dirty="0"/>
              <a:t>차원 공간의 데이터들이 </a:t>
            </a:r>
            <a:r>
              <a:rPr lang="en-US" altLang="ko-KR" dirty="0"/>
              <a:t>2</a:t>
            </a:r>
            <a:r>
              <a:rPr lang="ko-KR" altLang="en-US" dirty="0"/>
              <a:t>차원 평면상에 가지런히 놓여있으면 </a:t>
            </a:r>
            <a:r>
              <a:rPr lang="en-US" altLang="ko-KR" dirty="0"/>
              <a:t>PCA</a:t>
            </a:r>
            <a:r>
              <a:rPr lang="ko-KR" altLang="en-US" dirty="0"/>
              <a:t>가 잘 작동 되겠지만 </a:t>
            </a:r>
            <a:r>
              <a:rPr lang="en-US" altLang="ko-KR" dirty="0"/>
              <a:t>2</a:t>
            </a:r>
            <a:r>
              <a:rPr lang="ko-KR" altLang="en-US" dirty="0"/>
              <a:t>차원 평면이 굽어있다면 </a:t>
            </a:r>
            <a:r>
              <a:rPr lang="en-US" altLang="ko-KR" dirty="0"/>
              <a:t>PCA</a:t>
            </a:r>
            <a:r>
              <a:rPr lang="ko-KR" altLang="en-US" dirty="0"/>
              <a:t>는 한계를 보일 것이다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참고 </a:t>
            </a:r>
            <a:r>
              <a:rPr lang="en-US" altLang="ko-KR" dirty="0"/>
              <a:t>: http://t-robotics.blogspot.com/2015/12/pca.html#.W7RKbc4zaUl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42" y="2278965"/>
            <a:ext cx="5458264" cy="431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39711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1079</TotalTime>
  <Words>1126</Words>
  <Application>Microsoft Office PowerPoint</Application>
  <PresentationFormat>와이드스크린</PresentationFormat>
  <Paragraphs>144</Paragraphs>
  <Slides>18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Cambria Math</vt:lpstr>
      <vt:lpstr>Century Gothic</vt:lpstr>
      <vt:lpstr>비행기 구름</vt:lpstr>
      <vt:lpstr>Machine learning study week3</vt:lpstr>
      <vt:lpstr>MLP(MULTI-LAYER PERCEPTRONE)</vt:lpstr>
      <vt:lpstr>역전파(back propagation)</vt:lpstr>
      <vt:lpstr>역전파(back propagation)</vt:lpstr>
      <vt:lpstr>Autoencoder(ae)</vt:lpstr>
      <vt:lpstr>Auto Encoder</vt:lpstr>
      <vt:lpstr>Auto encoder</vt:lpstr>
      <vt:lpstr>Dimensionality reduction</vt:lpstr>
      <vt:lpstr>Dimensionality reduction</vt:lpstr>
      <vt:lpstr>Stacked auto encoder</vt:lpstr>
      <vt:lpstr>Stacked auto encoder</vt:lpstr>
      <vt:lpstr>Unsupervised pre-training</vt:lpstr>
      <vt:lpstr>Denoising auto encoder(DAE)</vt:lpstr>
      <vt:lpstr>Sparse coding</vt:lpstr>
      <vt:lpstr>SPARSE CODING</vt:lpstr>
      <vt:lpstr>SPARSE CODING</vt:lpstr>
      <vt:lpstr>Sparse coding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study week2</dc:title>
  <dc:creator>Beak Seoung Yeul</dc:creator>
  <cp:lastModifiedBy>KIM KHEL</cp:lastModifiedBy>
  <cp:revision>57</cp:revision>
  <dcterms:created xsi:type="dcterms:W3CDTF">2018-09-15T12:56:07Z</dcterms:created>
  <dcterms:modified xsi:type="dcterms:W3CDTF">2018-10-11T02:00:47Z</dcterms:modified>
</cp:coreProperties>
</file>