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2" autoAdjust="0"/>
    <p:restoredTop sz="62222" autoAdjust="0"/>
  </p:normalViewPr>
  <p:slideViewPr>
    <p:cSldViewPr snapToGrid="0">
      <p:cViewPr varScale="1">
        <p:scale>
          <a:sx n="43" d="100"/>
          <a:sy n="43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0F9C-592C-424A-9F15-9A7B7D8FFA4A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F00A1-2A5C-4AFB-8871-6C2C6FC98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Classification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클래스 사이에서 가장 폭이 넓은 도로를 찾는 것으로 생각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라지 마진 분류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(large margin classification)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불린다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Classification = Large Margin Classification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도로의 폭은 도로 경계에 위치한 샘플에 의해 전적으로 결정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샘플을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서포트 벡터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(support vector)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라고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9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 변수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(d)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coef0 (r)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높은 차수와 낮은 차수에 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영향받을지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조절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(C) : 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줄이면 도로의 폭이 넓어지지만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 오류도 커짐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과대적합이라면 다항식의 차수를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줄여야함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반대면 반대로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찾는 일반적인 방법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(2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장에서의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그리드 탐색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3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비선형 특성을 다루는 또 다른 기법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샘플이 특정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랜드마크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(landmark)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와 얼마나 닮았는지 측정하는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 함수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(similarity function)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로 계산한 특성을 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9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데이터셋에 두개의 랜드마크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 = 0.3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방사 기저 함수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(Radial Basis Function, RBF)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을 유사도 함수로 정의함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함수의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변화하며 종모양으로 나타남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커야됨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작을수록 폭이 넓은 종 모양이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2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-1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살펴보겠음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렌드마크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떨어져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렌드마크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떨어져 있음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새로 만든 특성은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각각 넣어주면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(0.74,0.30)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이런식으로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변환해주면 선형적으로 구분을 할 수 있게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랜드마크를 어떻게 선택할까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샘플에 랜드마크를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설정해보는거임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생각만 해도 비효율적일 것 같지만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차원이 매우 커지고 따라서 변환된 훈련 세트는 선형적으로 구분될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높아짐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6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 특성도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알고리즘에 유용하게 사용될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앞에 설명했던 문제가 있음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크면 정말 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에선 그냥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커널을 추가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것으로 같은 효과를 얻을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높아지면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종모양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그래프가 좁아져서 각 샘플의 영향 범위가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경계가 데이터들을 따라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구불구불해짐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낮으면 샘플이 넓은 범위에 걸쳐 영향을 주므로 결정경계가 부드러워 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과대적합일 경우엔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감소시켜야되고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과소적합일 경우에는 증가시켜야 됨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커널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kernel) (e.g. string subsequence kernel,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levenshtein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커널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특정 데이터에 특화된 커널도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여러 커널 중에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어떤것을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사용해야함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경험적으로 언제나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선형커널부터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시도해보라고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훈련세트가 아주 크거나 특성 수가 많을 경우에 그럼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세트가 너무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안크면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커널을 시도해보면 좋다고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컴퓨터가 좋으면 교차검증과 그리드 탐색으로 여러 커널을 시도해보라고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30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 특성도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알고리즘에 유용하게 사용될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앞에 설명했던 문제가 있음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크면 정말 </a:t>
            </a:r>
            <a:r>
              <a:rPr lang="ko-KR" alt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에선 그냥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가우시안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커널을 추가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것으로 같은 효과를 얻을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98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04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9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복잡도 </a:t>
            </a:r>
            <a:r>
              <a:rPr lang="en-US" altLang="ko-KR" dirty="0"/>
              <a:t>: </a:t>
            </a:r>
            <a:r>
              <a:rPr lang="ko-KR" altLang="en-US" dirty="0"/>
              <a:t>걸리는 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0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특성의 스케일에 민감함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결정경계가 훨씬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84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회귀에도 쓸 수 있음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제한된 마진 오류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도로 밖 샘플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안에서 도로 안에 가능한 한 많은 샘플이 들어가게 학습시키면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도로의 폭은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조절함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0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오른쪽은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작게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모델 예측에 큰 차이가 없음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epsilon-insensitive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라고 말함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8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 규제가 거의 없고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오른쪽은 규제가 많음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예상했겠지만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LinearSVR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LinearSVC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회기 버전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회기 버전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훈련에 필요한 시간 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때와 비슷하다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14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빡세니까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차리셈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편향을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특성의 가중치 벡터를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74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1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결정 경계는 결정함수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점들로 이루어져 있음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두 평면의 교차점임</a:t>
            </a: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점선은 결정함수의 값이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점들을 나타냄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 훈련한다는 것은 가능한한 마진을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것임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7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가중치 벡터가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마진을 만든다고 함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58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76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8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40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 마진 분류기에선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슬랙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(slack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ariable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을 도입함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샘플이 얼마나 마진을 위반할지 결정함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작게하면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마진 오류도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작아짐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과대적합이 일어날 수 있음 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전체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조절해주는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6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선형적인 제약조건이 있는 볼록 함수의 이차 최적화 문제를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콰드라틱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(Quadratic Programming, QP)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문제라고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테크닉으로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푸는 알고리즘이 많이 있지만 책에서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안다룸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24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 문제공식은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78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 지정하면 하드 마진을 갖는 선형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분류기의 목적함수를 간단하게 검증할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 마진 선형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분류기를 훈련시키는 한 방법은 준비된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알고리즘에 관련 파라미터를 전달하기만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하면됨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커널 트릭을 사용하려면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제약있는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최적화 문제를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다른형태로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바꿔야 함</a:t>
            </a: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76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 문제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(primal problem)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라는 제약이 있는 최적화 문제가 주어지면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(dual problem)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라는 다른 문제로 표현 가능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그것은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라그랑지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승수법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(Lagrange multiplier method)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 이용해서 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8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샘플 수가 특성 개수보다 작을 때 원 문제보다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푸는 것이 더 빠름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문제에선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트릭을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쓸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90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0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해도 계산이 크게 까다롭지 않음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9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머서의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정리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수학적 조건을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만족할때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위와 같은 높은 차원으로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해주는 함수가 존재한다는 것을 증명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89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7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마진 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마진 오류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도로의 폭을 가능한 한 넓게 유지하는 것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 오류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(margin violation :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샘플이 도로 중간이나 심지어 반대쪽에 있는 경우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사이에 적절한 균형을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잡아야함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바로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 마진 분류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(Soft Margin Classification)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사이킷런의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이 균형을 조절할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줄이면 도로의 폭이 넓어지지만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마진 오류도 커짐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74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64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학습은 새로운 샘플이 생겼을 때 점진적으로 학습하는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93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힌지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손실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max(0,1-t)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hinge loss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부름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25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1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과대적합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(overfitting)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감소시켜 모델을 규제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contraint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선형적으로 분류할 수 없는 데이터 셋이 더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비선형 데이터셋을 다루는 한 가지 방법은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장에서처럼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다항 특성과 같은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 추가하는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선형적으로 구분되는 데이터셋을 만들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5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사이킷런을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구현하면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(4.3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다항 회귀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소개한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PolynomialFeatures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변화기와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LinearSVC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연결하여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만들면 좋음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적용해보겠음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반달 두개 모양이라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7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2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다항식 특성을 추가하는 것은 간단하지만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한계가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가용할때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trick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수학적 기교를 적용할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특성을 추가하지 않았으면서 다항식 특성을 많이 추가한 것과 같은 결과를 얻을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클래스에 구현되어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테스트해봄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F00A1-2A5C-4AFB-8871-6C2C6FC989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6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1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9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071F-2440-4D1A-9CAA-090C30ABF29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A873-016E-495D-9063-E4C423A1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74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BE8B2-25C3-4F87-9AAE-0D719B826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</a:t>
            </a:r>
            <a:br>
              <a:rPr lang="en-US" altLang="ko-KR" dirty="0"/>
            </a:br>
            <a:r>
              <a:rPr lang="en-US" altLang="ko-KR" dirty="0"/>
              <a:t>week 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19782-EF03-4C45-88E5-5BC55CA15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Hands – on Machine Learning </a:t>
            </a:r>
          </a:p>
          <a:p>
            <a:r>
              <a:rPr lang="en-US" altLang="ko-KR" dirty="0"/>
              <a:t>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0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850E8-929A-4A4E-B154-3CA79BA5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03AA86-EAB9-4E0B-84BC-C3499A31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/>
          <a:stretch/>
        </p:blipFill>
        <p:spPr>
          <a:xfrm>
            <a:off x="1676395" y="2195350"/>
            <a:ext cx="8839210" cy="3657607"/>
          </a:xfrm>
        </p:spPr>
      </p:pic>
    </p:spTree>
    <p:extLst>
      <p:ext uri="{BB962C8B-B14F-4D97-AF65-F5344CB8AC3E}">
        <p14:creationId xmlns:p14="http://schemas.microsoft.com/office/powerpoint/2010/main" val="314367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DD653-32E0-4459-953D-1DDD3BD4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6105E1-2F22-4B75-8447-E1D262B8B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16666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5.2.1 </a:t>
            </a:r>
            <a:r>
              <a:rPr lang="ko-KR" altLang="en-US" dirty="0"/>
              <a:t>다항식 커널</a:t>
            </a:r>
          </a:p>
        </p:txBody>
      </p:sp>
    </p:spTree>
    <p:extLst>
      <p:ext uri="{BB962C8B-B14F-4D97-AF65-F5344CB8AC3E}">
        <p14:creationId xmlns:p14="http://schemas.microsoft.com/office/powerpoint/2010/main" val="56187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2700-9D59-46D0-B4E9-6FC0D2E4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5.2.1 </a:t>
            </a:r>
            <a:r>
              <a:rPr lang="ko-KR" altLang="en-US" dirty="0"/>
              <a:t>다항식 커널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9BCA1-35FA-4E72-A746-8F5CF3255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2172490"/>
            <a:ext cx="10058420" cy="3657607"/>
          </a:xfrm>
        </p:spPr>
      </p:pic>
    </p:spTree>
    <p:extLst>
      <p:ext uri="{BB962C8B-B14F-4D97-AF65-F5344CB8AC3E}">
        <p14:creationId xmlns:p14="http://schemas.microsoft.com/office/powerpoint/2010/main" val="257212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5.2.2 </a:t>
            </a:r>
            <a:r>
              <a:rPr lang="ko-KR" altLang="en-US" dirty="0"/>
              <a:t>유사도 특성 추가</a:t>
            </a:r>
          </a:p>
        </p:txBody>
      </p:sp>
    </p:spTree>
    <p:extLst>
      <p:ext uri="{BB962C8B-B14F-4D97-AF65-F5344CB8AC3E}">
        <p14:creationId xmlns:p14="http://schemas.microsoft.com/office/powerpoint/2010/main" val="339730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4C9D-DCF5-470F-8CE1-D4C8FD89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5.2.2 </a:t>
            </a:r>
            <a:r>
              <a:rPr lang="ko-KR" altLang="en-US" dirty="0"/>
              <a:t>유사도 특성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D170C6-E58E-491F-B8A6-A67A8AD6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44" y="2966224"/>
            <a:ext cx="5273312" cy="1670753"/>
          </a:xfrm>
        </p:spPr>
      </p:pic>
    </p:spTree>
    <p:extLst>
      <p:ext uri="{BB962C8B-B14F-4D97-AF65-F5344CB8AC3E}">
        <p14:creationId xmlns:p14="http://schemas.microsoft.com/office/powerpoint/2010/main" val="6729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B067-72DF-4802-BAFB-A911C215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5.2.2 </a:t>
            </a:r>
            <a:r>
              <a:rPr lang="ko-KR" altLang="en-US" dirty="0"/>
              <a:t>유사도 특성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F520C2-B52C-4B4A-9E60-56402F3BE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2172490"/>
            <a:ext cx="10058420" cy="3657607"/>
          </a:xfrm>
        </p:spPr>
      </p:pic>
    </p:spTree>
    <p:extLst>
      <p:ext uri="{BB962C8B-B14F-4D97-AF65-F5344CB8AC3E}">
        <p14:creationId xmlns:p14="http://schemas.microsoft.com/office/powerpoint/2010/main" val="21948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5.2.3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RBF </a:t>
            </a:r>
            <a:r>
              <a:rPr lang="ko-KR" altLang="en-US" dirty="0"/>
              <a:t>커널</a:t>
            </a:r>
          </a:p>
        </p:txBody>
      </p:sp>
    </p:spTree>
    <p:extLst>
      <p:ext uri="{BB962C8B-B14F-4D97-AF65-F5344CB8AC3E}">
        <p14:creationId xmlns:p14="http://schemas.microsoft.com/office/powerpoint/2010/main" val="168416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1381-4C01-4BF2-847C-55BE1953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5.2.3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RBF </a:t>
            </a:r>
            <a:r>
              <a:rPr lang="ko-KR" altLang="en-US" dirty="0"/>
              <a:t>커널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25C35D-AE1B-4DCE-BDF7-7A33716D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1825625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1588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7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5.2.4 </a:t>
            </a:r>
            <a:r>
              <a:rPr lang="ko-KR" altLang="en-US" dirty="0"/>
              <a:t>계산 복잡도</a:t>
            </a:r>
          </a:p>
        </p:txBody>
      </p:sp>
    </p:spTree>
    <p:extLst>
      <p:ext uri="{BB962C8B-B14F-4D97-AF65-F5344CB8AC3E}">
        <p14:creationId xmlns:p14="http://schemas.microsoft.com/office/powerpoint/2010/main" val="33882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73FE-D82E-497A-8693-5EE470DD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</a:t>
            </a:r>
            <a:r>
              <a:rPr lang="ko-KR" altLang="en-US" dirty="0"/>
              <a:t>계산 복잡도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7AAA59-43E8-45AE-9AED-954792E92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l-GR" altLang="ko-KR" b="1" dirty="0"/>
                  <a:t>Ο-</a:t>
                </a:r>
                <a:r>
                  <a:rPr lang="en-US" altLang="ko-KR" b="1" dirty="0"/>
                  <a:t>notation</a:t>
                </a:r>
                <a:endParaRPr lang="en-US" altLang="ko-KR" sz="2400" dirty="0"/>
              </a:p>
              <a:p>
                <a:r>
                  <a:rPr lang="ko-KR" altLang="en-US" sz="2400" dirty="0"/>
                  <a:t>알고리즘의 소요시간이 입력의 크기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에 대해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400" dirty="0"/>
                  <a:t>(n</a:t>
                </a:r>
                <a:r>
                  <a:rPr lang="en-US" altLang="ko-KR" sz="2400" baseline="30000" dirty="0"/>
                  <a:t>2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이라면 최대 </a:t>
                </a:r>
                <a:r>
                  <a:rPr lang="en-US" altLang="ko-KR" sz="2400" dirty="0"/>
                  <a:t>n</a:t>
                </a:r>
                <a:r>
                  <a:rPr lang="en-US" altLang="ko-KR" sz="2400" baseline="30000" dirty="0"/>
                  <a:t>2</a:t>
                </a:r>
                <a:r>
                  <a:rPr lang="ko-KR" altLang="en-US" sz="2400" dirty="0"/>
                  <a:t>에 비례하는 시간이 소요됨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400" dirty="0"/>
                  <a:t>(f(n))</a:t>
                </a:r>
                <a:r>
                  <a:rPr lang="ko-KR" altLang="en-US" sz="2400" dirty="0"/>
                  <a:t>은 점근적 증가율이 </a:t>
                </a:r>
                <a:r>
                  <a:rPr lang="en-US" altLang="ko-KR" sz="2400" dirty="0"/>
                  <a:t>f(n)</a:t>
                </a:r>
                <a:r>
                  <a:rPr lang="ko-KR" altLang="en-US" sz="2400" dirty="0"/>
                  <a:t>을 넘지 않는 모든 함수의 집합</a:t>
                </a:r>
                <a:endParaRPr lang="en-US" altLang="ko-KR" sz="2400" dirty="0"/>
              </a:p>
              <a:p>
                <a:r>
                  <a:rPr lang="en-US" altLang="ko-KR" sz="2400" dirty="0"/>
                  <a:t>Ex.</a:t>
                </a:r>
                <a14:m>
                  <m:oMath xmlns:m="http://schemas.openxmlformats.org/officeDocument/2006/math">
                    <m:r>
                      <a:rPr kumimoji="1"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400" dirty="0"/>
                  <a:t>(n</a:t>
                </a:r>
                <a:r>
                  <a:rPr lang="en-US" altLang="ko-KR" sz="2400" baseline="30000" dirty="0"/>
                  <a:t>2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은 내 알고리즘이 </a:t>
                </a:r>
                <a:r>
                  <a:rPr lang="en-US" altLang="ko-KR" sz="2400" dirty="0"/>
                  <a:t>n</a:t>
                </a:r>
                <a:r>
                  <a:rPr lang="en-US" altLang="ko-KR" sz="2400" baseline="30000" dirty="0"/>
                  <a:t>2</a:t>
                </a:r>
                <a:r>
                  <a:rPr lang="ko-KR" altLang="en-US" sz="2400" dirty="0"/>
                  <a:t>과 유사하거나 </a:t>
                </a:r>
                <a:r>
                  <a:rPr lang="en-US" altLang="ko-KR" sz="2400" dirty="0"/>
                  <a:t>n</a:t>
                </a:r>
                <a:r>
                  <a:rPr lang="en-US" altLang="ko-KR" sz="2400" baseline="30000" dirty="0"/>
                  <a:t>2</a:t>
                </a:r>
                <a:r>
                  <a:rPr lang="ko-KR" altLang="en-US" sz="2400" dirty="0"/>
                  <a:t>보다 완만한 증가 속도를 보일 때</a:t>
                </a:r>
                <a:endParaRPr lang="en-US" altLang="ko-KR" sz="2400" dirty="0"/>
              </a:p>
              <a:p>
                <a:r>
                  <a:rPr lang="en-US" altLang="ko-KR" sz="2400" dirty="0"/>
                  <a:t>Ex.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lvl="1"/>
                <a:r>
                  <a:rPr lang="en-US" altLang="ko-KR" sz="2000" dirty="0"/>
                  <a:t>5n</a:t>
                </a:r>
                <a:r>
                  <a:rPr lang="en-US" altLang="ko-KR" sz="2000" baseline="30000" dirty="0"/>
                  <a:t>2 </a:t>
                </a:r>
                <a:r>
                  <a:rPr lang="en-US" altLang="ko-KR" sz="2000" dirty="0"/>
                  <a:t>+ 4n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000" dirty="0"/>
                  <a:t>(n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000" dirty="0"/>
                  <a:t>(n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, 3n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 – 50, 7n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 + 15, 5n+15, 2n+1, 500 </a:t>
                </a:r>
                <a:r>
                  <a:rPr lang="ko-KR" altLang="en-US" sz="2000" dirty="0"/>
                  <a:t>등을 포함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ko-KR" altLang="en-US" sz="2400" dirty="0"/>
                  <a:t>표기는 집합으로 정의됨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원래는 </a:t>
                </a:r>
                <a:r>
                  <a:rPr lang="en-US" altLang="ko-KR" sz="2000" dirty="0"/>
                  <a:t>5n</a:t>
                </a:r>
                <a:r>
                  <a:rPr lang="en-US" altLang="ko-KR" sz="2000" baseline="30000" dirty="0"/>
                  <a:t>2 </a:t>
                </a:r>
                <a:r>
                  <a:rPr lang="en-US" altLang="ko-KR" sz="2000" dirty="0"/>
                  <a:t>+ 4n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000" dirty="0"/>
                  <a:t>(n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이나 </a:t>
                </a:r>
                <a:r>
                  <a:rPr lang="en-US" altLang="ko-KR" sz="2000" dirty="0"/>
                  <a:t>5n</a:t>
                </a:r>
                <a:r>
                  <a:rPr lang="en-US" altLang="ko-KR" sz="2000" baseline="30000" dirty="0"/>
                  <a:t>2 </a:t>
                </a:r>
                <a:r>
                  <a:rPr lang="en-US" altLang="ko-KR" sz="2000" dirty="0"/>
                  <a:t>+ 4n </a:t>
                </a:r>
                <a:r>
                  <a:rPr lang="en-US" altLang="ko-KR" sz="2000" baseline="300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sz="2000" dirty="0"/>
                  <a:t>(n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로 표기</a:t>
                </a:r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7AAA59-43E8-45AE-9AED-954792E92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21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E54A-0636-4084-AE2C-0E07FD12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</a:t>
            </a:r>
            <a:r>
              <a:rPr lang="ko-KR" altLang="en-US" dirty="0"/>
              <a:t>계산 복잡도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0D1B52-FD6B-47C3-8767-A8102DAA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382" y="3474217"/>
            <a:ext cx="10427236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5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E54A-0636-4084-AE2C-0E07FD12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5.2.4 </a:t>
            </a:r>
            <a:r>
              <a:rPr lang="ko-KR" altLang="en-US" dirty="0"/>
              <a:t>계산 복잡도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0D1B52-FD6B-47C3-8767-A8102DAA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0" y="2621857"/>
            <a:ext cx="10178219" cy="26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7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SVM </a:t>
            </a:r>
            <a:r>
              <a:rPr lang="ko-KR" altLang="en-US" dirty="0"/>
              <a:t>회귀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87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A3BE5-5ADB-48C3-8CC7-5DDDBD3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SVM </a:t>
            </a:r>
            <a:r>
              <a:rPr lang="ko-KR" altLang="en-US" dirty="0"/>
              <a:t>회귀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452FD4-8986-47C3-BACC-D94A97EA1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172490"/>
            <a:ext cx="8229617" cy="3657607"/>
          </a:xfrm>
        </p:spPr>
      </p:pic>
    </p:spTree>
    <p:extLst>
      <p:ext uri="{BB962C8B-B14F-4D97-AF65-F5344CB8AC3E}">
        <p14:creationId xmlns:p14="http://schemas.microsoft.com/office/powerpoint/2010/main" val="77567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A3BE5-5ADB-48C3-8CC7-5DDDBD3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SVM </a:t>
            </a:r>
            <a:r>
              <a:rPr lang="ko-KR" altLang="en-US" dirty="0"/>
              <a:t>회귀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452FD4-8986-47C3-BACC-D94A97EA1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172490"/>
            <a:ext cx="8229617" cy="3657607"/>
          </a:xfrm>
        </p:spPr>
      </p:pic>
    </p:spTree>
    <p:extLst>
      <p:ext uri="{BB962C8B-B14F-4D97-AF65-F5344CB8AC3E}">
        <p14:creationId xmlns:p14="http://schemas.microsoft.com/office/powerpoint/2010/main" val="46955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487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5.4.1 </a:t>
            </a:r>
            <a:r>
              <a:rPr lang="ko-KR" altLang="en-US" dirty="0"/>
              <a:t>결정 함수와 예측</a:t>
            </a:r>
          </a:p>
        </p:txBody>
      </p:sp>
    </p:spTree>
    <p:extLst>
      <p:ext uri="{BB962C8B-B14F-4D97-AF65-F5344CB8AC3E}">
        <p14:creationId xmlns:p14="http://schemas.microsoft.com/office/powerpoint/2010/main" val="136295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B89C-0BEF-4F07-B58A-6F500838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5.4.1 </a:t>
            </a:r>
            <a:r>
              <a:rPr lang="ko-KR" altLang="en-US" dirty="0"/>
              <a:t>결정 함수와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A2737-54C6-46DB-8F11-6527FD23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wT</a:t>
            </a:r>
            <a:r>
              <a:rPr lang="en-US" altLang="ko-KR" dirty="0"/>
              <a:t> · x + b = w1 x1 + ⋯ + </a:t>
            </a:r>
            <a:r>
              <a:rPr lang="en-US" altLang="ko-KR" dirty="0" err="1"/>
              <a:t>wn</a:t>
            </a:r>
            <a:r>
              <a:rPr lang="en-US" altLang="ko-KR" dirty="0"/>
              <a:t> </a:t>
            </a:r>
            <a:r>
              <a:rPr lang="en-US" altLang="ko-KR" dirty="0" err="1"/>
              <a:t>xn</a:t>
            </a:r>
            <a:r>
              <a:rPr lang="en-US" altLang="ko-KR" dirty="0"/>
              <a:t> + b </a:t>
            </a:r>
            <a:r>
              <a:rPr lang="ko-KR" altLang="en-US" dirty="0"/>
              <a:t>를 계산해서 새로운 샘플 </a:t>
            </a:r>
            <a:r>
              <a:rPr lang="en-US" altLang="ko-KR" dirty="0"/>
              <a:t>x</a:t>
            </a:r>
            <a:r>
              <a:rPr lang="ko-KR" altLang="en-US" dirty="0"/>
              <a:t>의 클래스를 예측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362CA-4A35-440F-A587-A595C5E7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13" y="3268614"/>
            <a:ext cx="7307973" cy="19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FEA0-D551-4E6B-99F5-2A8273C8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5537B-ACF1-43D8-88DD-64A33CA77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8289"/>
            <a:ext cx="10515600" cy="2366010"/>
          </a:xfrm>
        </p:spPr>
      </p:pic>
    </p:spTree>
    <p:extLst>
      <p:ext uri="{BB962C8B-B14F-4D97-AF65-F5344CB8AC3E}">
        <p14:creationId xmlns:p14="http://schemas.microsoft.com/office/powerpoint/2010/main" val="165892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398E-E66F-4E40-99E8-7C3DDAE3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5.4.1 </a:t>
            </a:r>
            <a:r>
              <a:rPr lang="ko-KR" altLang="en-US" dirty="0"/>
              <a:t>결정 함수와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045098-3AAC-4C5A-827A-E9C48DB8E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4" y="1825625"/>
            <a:ext cx="7977452" cy="4351338"/>
          </a:xfrm>
        </p:spPr>
      </p:pic>
    </p:spTree>
    <p:extLst>
      <p:ext uri="{BB962C8B-B14F-4D97-AF65-F5344CB8AC3E}">
        <p14:creationId xmlns:p14="http://schemas.microsoft.com/office/powerpoint/2010/main" val="239308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5.4.2 </a:t>
            </a:r>
            <a:r>
              <a:rPr lang="ko-KR" altLang="en-US" dirty="0"/>
              <a:t>결정 함수와 예측</a:t>
            </a:r>
          </a:p>
        </p:txBody>
      </p:sp>
    </p:spTree>
    <p:extLst>
      <p:ext uri="{BB962C8B-B14F-4D97-AF65-F5344CB8AC3E}">
        <p14:creationId xmlns:p14="http://schemas.microsoft.com/office/powerpoint/2010/main" val="86359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91FA-93E6-4642-8A18-94294D5A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5.4.2 </a:t>
            </a:r>
            <a:r>
              <a:rPr lang="ko-KR" altLang="en-US" dirty="0"/>
              <a:t>결정 함수와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8D0CF-EAB8-4407-A530-921BCE7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9214"/>
            <a:ext cx="10515600" cy="2804160"/>
          </a:xfrm>
        </p:spPr>
      </p:pic>
    </p:spTree>
    <p:extLst>
      <p:ext uri="{BB962C8B-B14F-4D97-AF65-F5344CB8AC3E}">
        <p14:creationId xmlns:p14="http://schemas.microsoft.com/office/powerpoint/2010/main" val="366914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91FA-93E6-4642-8A18-94294D5A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5.4.2 </a:t>
            </a:r>
            <a:r>
              <a:rPr lang="ko-KR" altLang="en-US" dirty="0"/>
              <a:t>결정 함수와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8D0CF-EAB8-4407-A530-921BCE7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33" y="2157143"/>
            <a:ext cx="6850133" cy="3535268"/>
          </a:xfrm>
        </p:spPr>
      </p:pic>
    </p:spTree>
    <p:extLst>
      <p:ext uri="{BB962C8B-B14F-4D97-AF65-F5344CB8AC3E}">
        <p14:creationId xmlns:p14="http://schemas.microsoft.com/office/powerpoint/2010/main" val="236292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91FA-93E6-4642-8A18-94294D5A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5.4.2 </a:t>
            </a:r>
            <a:r>
              <a:rPr lang="ko-KR" altLang="en-US" dirty="0"/>
              <a:t>결정 함수와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8D0CF-EAB8-4407-A530-921BCE7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33" y="2338071"/>
            <a:ext cx="6850133" cy="3173411"/>
          </a:xfrm>
        </p:spPr>
      </p:pic>
    </p:spTree>
    <p:extLst>
      <p:ext uri="{BB962C8B-B14F-4D97-AF65-F5344CB8AC3E}">
        <p14:creationId xmlns:p14="http://schemas.microsoft.com/office/powerpoint/2010/main" val="3911734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91FA-93E6-4642-8A18-94294D5A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5.4.2 </a:t>
            </a:r>
            <a:r>
              <a:rPr lang="ko-KR" altLang="en-US" dirty="0"/>
              <a:t>결정 함수와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8D0CF-EAB8-4407-A530-921BCE7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28" y="1587253"/>
            <a:ext cx="7850459" cy="4765298"/>
          </a:xfrm>
        </p:spPr>
      </p:pic>
    </p:spTree>
    <p:extLst>
      <p:ext uri="{BB962C8B-B14F-4D97-AF65-F5344CB8AC3E}">
        <p14:creationId xmlns:p14="http://schemas.microsoft.com/office/powerpoint/2010/main" val="326332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91FA-93E6-4642-8A18-94294D5A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5.4.2 </a:t>
            </a:r>
            <a:r>
              <a:rPr lang="ko-KR" altLang="en-US" dirty="0"/>
              <a:t>결정 함수와 예측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8D0CF-EAB8-4407-A530-921BCE7A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46" y="1918009"/>
            <a:ext cx="9694107" cy="4125951"/>
          </a:xfrm>
        </p:spPr>
      </p:pic>
    </p:spTree>
    <p:extLst>
      <p:ext uri="{BB962C8B-B14F-4D97-AF65-F5344CB8AC3E}">
        <p14:creationId xmlns:p14="http://schemas.microsoft.com/office/powerpoint/2010/main" val="151523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5.4.3 </a:t>
            </a:r>
            <a:r>
              <a:rPr lang="ko-KR" altLang="en-US" dirty="0" err="1"/>
              <a:t>콰드라틱</a:t>
            </a:r>
            <a:r>
              <a:rPr lang="ko-KR" altLang="en-US" dirty="0"/>
              <a:t>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713603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1563-2818-44C6-A2B4-89E2D77A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5.4.3 </a:t>
            </a:r>
            <a:r>
              <a:rPr lang="ko-KR" altLang="en-US" dirty="0" err="1"/>
              <a:t>콰드라틱</a:t>
            </a:r>
            <a:r>
              <a:rPr lang="ko-KR" altLang="en-US" dirty="0"/>
              <a:t> 프로그래밍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CA9876-8FC0-4CD6-BC8D-5981F7AE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2" y="1792481"/>
            <a:ext cx="9072295" cy="4198469"/>
          </a:xfrm>
        </p:spPr>
      </p:pic>
    </p:spTree>
    <p:extLst>
      <p:ext uri="{BB962C8B-B14F-4D97-AF65-F5344CB8AC3E}">
        <p14:creationId xmlns:p14="http://schemas.microsoft.com/office/powerpoint/2010/main" val="136809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1563-2818-44C6-A2B4-89E2D77A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5.4.3 </a:t>
            </a:r>
            <a:r>
              <a:rPr lang="ko-KR" altLang="en-US" dirty="0" err="1"/>
              <a:t>콰드라틱</a:t>
            </a:r>
            <a:r>
              <a:rPr lang="ko-KR" altLang="en-US" dirty="0"/>
              <a:t> 프로그래밍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CA9876-8FC0-4CD6-BC8D-5981F7AE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0" y="2502941"/>
            <a:ext cx="10453080" cy="3161879"/>
          </a:xfrm>
        </p:spPr>
      </p:pic>
    </p:spTree>
    <p:extLst>
      <p:ext uri="{BB962C8B-B14F-4D97-AF65-F5344CB8AC3E}">
        <p14:creationId xmlns:p14="http://schemas.microsoft.com/office/powerpoint/2010/main" val="24735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FEA0-D551-4E6B-99F5-2A8273C8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5537B-ACF1-43D8-88DD-64A33CA77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1" y="2818289"/>
            <a:ext cx="8872537" cy="2366010"/>
          </a:xfrm>
        </p:spPr>
      </p:pic>
    </p:spTree>
    <p:extLst>
      <p:ext uri="{BB962C8B-B14F-4D97-AF65-F5344CB8AC3E}">
        <p14:creationId xmlns:p14="http://schemas.microsoft.com/office/powerpoint/2010/main" val="2105937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5.4.4 </a:t>
            </a:r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375149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06BC-A93F-4407-B509-B3DC8B5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5.4.4 </a:t>
            </a:r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99DC35-E161-4771-A706-4A66036A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94" y="1646866"/>
            <a:ext cx="7125811" cy="4846009"/>
          </a:xfrm>
        </p:spPr>
      </p:pic>
    </p:spTree>
    <p:extLst>
      <p:ext uri="{BB962C8B-B14F-4D97-AF65-F5344CB8AC3E}">
        <p14:creationId xmlns:p14="http://schemas.microsoft.com/office/powerpoint/2010/main" val="763970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5.4.5 </a:t>
            </a:r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91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6C0A-8AD8-4CC5-B845-F2D9D101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5.4.5 </a:t>
            </a:r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7C29C-DAF4-4E2B-97FB-CF6DBFA7B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99" y="1690688"/>
            <a:ext cx="6823201" cy="4678495"/>
          </a:xfrm>
        </p:spPr>
      </p:pic>
    </p:spTree>
    <p:extLst>
      <p:ext uri="{BB962C8B-B14F-4D97-AF65-F5344CB8AC3E}">
        <p14:creationId xmlns:p14="http://schemas.microsoft.com/office/powerpoint/2010/main" val="774216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6C0A-8AD8-4CC5-B845-F2D9D101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5.4.5 </a:t>
            </a:r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7C29C-DAF4-4E2B-97FB-CF6DBFA7B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99" y="2247859"/>
            <a:ext cx="6823201" cy="3564152"/>
          </a:xfrm>
        </p:spPr>
      </p:pic>
    </p:spTree>
    <p:extLst>
      <p:ext uri="{BB962C8B-B14F-4D97-AF65-F5344CB8AC3E}">
        <p14:creationId xmlns:p14="http://schemas.microsoft.com/office/powerpoint/2010/main" val="3728379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6C0A-8AD8-4CC5-B845-F2D9D101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5.4.5 </a:t>
            </a:r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7C29C-DAF4-4E2B-97FB-CF6DBFA7B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87" y="2024245"/>
            <a:ext cx="8511426" cy="3782855"/>
          </a:xfrm>
        </p:spPr>
      </p:pic>
    </p:spTree>
    <p:extLst>
      <p:ext uri="{BB962C8B-B14F-4D97-AF65-F5344CB8AC3E}">
        <p14:creationId xmlns:p14="http://schemas.microsoft.com/office/powerpoint/2010/main" val="1799541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6C0A-8AD8-4CC5-B845-F2D9D101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5.4.5 </a:t>
            </a:r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7C29C-DAF4-4E2B-97FB-CF6DBFA7B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9" y="2387696"/>
            <a:ext cx="10155161" cy="3433239"/>
          </a:xfrm>
        </p:spPr>
      </p:pic>
    </p:spTree>
    <p:extLst>
      <p:ext uri="{BB962C8B-B14F-4D97-AF65-F5344CB8AC3E}">
        <p14:creationId xmlns:p14="http://schemas.microsoft.com/office/powerpoint/2010/main" val="1680437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SVM </a:t>
            </a:r>
            <a:r>
              <a:rPr lang="ko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5.4.6 </a:t>
            </a:r>
            <a:r>
              <a:rPr lang="ko-KR" altLang="en-US" dirty="0"/>
              <a:t>온라인 </a:t>
            </a:r>
            <a:r>
              <a:rPr lang="en-US" altLang="ko-KR" dirty="0"/>
              <a:t>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623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C314-C621-4DFB-9ADA-8BF3FC7B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5.4.6 </a:t>
            </a:r>
            <a:r>
              <a:rPr lang="ko-KR" altLang="en-US" dirty="0"/>
              <a:t>온라인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0358E7-20D9-4051-9D9C-C68F8D1E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20" y="2030055"/>
            <a:ext cx="6968560" cy="3902393"/>
          </a:xfrm>
        </p:spPr>
      </p:pic>
    </p:spTree>
    <p:extLst>
      <p:ext uri="{BB962C8B-B14F-4D97-AF65-F5344CB8AC3E}">
        <p14:creationId xmlns:p14="http://schemas.microsoft.com/office/powerpoint/2010/main" val="1571742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5972-0951-4C52-9730-E1A555E5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5BC9F-7D55-4DE5-A47B-AF4C459EF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MIT OPEN COURSEWARE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Hands-On Machine Learning with </a:t>
            </a:r>
            <a:r>
              <a:rPr lang="en-US" altLang="ko-KR" dirty="0" err="1"/>
              <a:t>Scikit</a:t>
            </a:r>
            <a:r>
              <a:rPr lang="en-US" altLang="ko-KR" dirty="0"/>
              <a:t>-Learn and TensorFlow_ Concepts, Tools, and Techniques to Build Intelligent Systems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1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3B1C-99D4-4AAC-A26C-24DC183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ECCC-3E4D-405F-9C8F-68F3D7BEB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5.1.1 </a:t>
            </a:r>
            <a:r>
              <a:rPr lang="ko-KR" altLang="en-US" dirty="0"/>
              <a:t>소프트 마진 분류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9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0FCF-2D1B-4D99-A340-432AEA3F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5.1.1 </a:t>
            </a:r>
            <a:r>
              <a:rPr lang="ko-KR" altLang="en-US" dirty="0">
                <a:latin typeface="+mj-ea"/>
              </a:rPr>
              <a:t>소프트 마진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BB3E3-EC19-48C3-B59B-D6770548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하드 마진 분류</a:t>
            </a:r>
            <a:r>
              <a:rPr lang="en-US" altLang="ko-KR" b="1" dirty="0"/>
              <a:t>(Hard Margin Classification) :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모든 샘플이 도로 바깥쪽으로 올바르게 분류되어 있음</a:t>
            </a:r>
          </a:p>
          <a:p>
            <a:endParaRPr lang="en-US" altLang="ko-KR" b="1" dirty="0"/>
          </a:p>
          <a:p>
            <a:r>
              <a:rPr lang="ko-KR" altLang="en-US" b="1" dirty="0"/>
              <a:t>두가지 문제점 </a:t>
            </a:r>
            <a:r>
              <a:rPr lang="en-US" altLang="ko-KR" b="1" dirty="0"/>
              <a:t>: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데이터가 선형적으로 </a:t>
            </a:r>
            <a:r>
              <a:rPr lang="ko-KR" altLang="en-US" dirty="0" err="1"/>
              <a:t>구분되있어야</a:t>
            </a:r>
            <a:r>
              <a:rPr lang="ko-KR" altLang="en-US" dirty="0"/>
              <a:t> 함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이상치에 민감함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0FCF-2D1B-4D99-A340-432AEA3F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5.1.1 </a:t>
            </a:r>
            <a:r>
              <a:rPr lang="ko-KR" altLang="en-US" dirty="0">
                <a:latin typeface="+mj-ea"/>
              </a:rPr>
              <a:t>소프트 마진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556116-60B2-4816-95D2-4D0D95CA5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8289"/>
            <a:ext cx="10515600" cy="2366010"/>
          </a:xfrm>
        </p:spPr>
      </p:pic>
    </p:spTree>
    <p:extLst>
      <p:ext uri="{BB962C8B-B14F-4D97-AF65-F5344CB8AC3E}">
        <p14:creationId xmlns:p14="http://schemas.microsoft.com/office/powerpoint/2010/main" val="9622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0FCF-2D1B-4D99-A340-432AEA3F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5.1.1 </a:t>
            </a:r>
            <a:r>
              <a:rPr lang="ko-KR" altLang="en-US" dirty="0">
                <a:latin typeface="+mj-ea"/>
              </a:rPr>
              <a:t>소프트 마진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BB3E3-EC19-48C3-B59B-D6770548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just"/>
            <a:r>
              <a:rPr lang="en-US" altLang="ko-KR" dirty="0" err="1"/>
              <a:t>LinearSVC</a:t>
            </a:r>
            <a:r>
              <a:rPr lang="ko-KR" altLang="en-US" dirty="0"/>
              <a:t>는 클래스에 대한 확률을 제공 안함</a:t>
            </a:r>
            <a:endParaRPr lang="en-US" altLang="ko-KR" dirty="0"/>
          </a:p>
          <a:p>
            <a:pPr algn="just"/>
            <a:r>
              <a:rPr lang="en-US" altLang="ko-KR" dirty="0"/>
              <a:t>SVC </a:t>
            </a:r>
            <a:r>
              <a:rPr lang="ko-KR" altLang="en-US" dirty="0"/>
              <a:t>모델은 </a:t>
            </a:r>
            <a:r>
              <a:rPr lang="en-US" altLang="ko-KR" dirty="0"/>
              <a:t>probability = True </a:t>
            </a:r>
            <a:r>
              <a:rPr lang="ko-KR" altLang="en-US" dirty="0"/>
              <a:t>를 넣어주면 확률을 제공함</a:t>
            </a:r>
            <a:endParaRPr lang="en-US" altLang="ko-KR" dirty="0"/>
          </a:p>
          <a:p>
            <a:pPr algn="just"/>
            <a:r>
              <a:rPr lang="en-US" altLang="ko-KR" dirty="0"/>
              <a:t>SVC</a:t>
            </a:r>
            <a:r>
              <a:rPr lang="ko-KR" altLang="en-US" dirty="0"/>
              <a:t>는 큰 훈련세트에서 느림</a:t>
            </a:r>
            <a:endParaRPr lang="en-US" altLang="ko-KR" dirty="0"/>
          </a:p>
          <a:p>
            <a:pPr algn="just"/>
            <a:r>
              <a:rPr lang="en-US" altLang="ko-KR" dirty="0" err="1"/>
              <a:t>SGDClassifier</a:t>
            </a:r>
            <a:r>
              <a:rPr lang="ko-KR" altLang="en-US" dirty="0"/>
              <a:t>는 큰 데이터에 유용</a:t>
            </a:r>
            <a:endParaRPr lang="en-US" altLang="ko-KR" dirty="0"/>
          </a:p>
          <a:p>
            <a:pPr algn="just"/>
            <a:r>
              <a:rPr lang="en-US" altLang="ko-KR" dirty="0" err="1"/>
              <a:t>LinearSVC</a:t>
            </a:r>
            <a:r>
              <a:rPr lang="ko-KR" altLang="en-US" dirty="0"/>
              <a:t>는 규제에 편향을 포함해서 </a:t>
            </a:r>
            <a:r>
              <a:rPr lang="en-US" altLang="ko-KR" dirty="0"/>
              <a:t>Scaling</a:t>
            </a:r>
            <a:r>
              <a:rPr lang="ko-KR" altLang="en-US" dirty="0"/>
              <a:t>을 </a:t>
            </a:r>
            <a:r>
              <a:rPr lang="ko-KR" altLang="en-US" dirty="0" err="1"/>
              <a:t>해줘야됨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35785E8-4417-41C1-8BEB-4578F306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25539"/>
              </p:ext>
            </p:extLst>
          </p:nvPr>
        </p:nvGraphicFramePr>
        <p:xfrm>
          <a:off x="2844800" y="1825625"/>
          <a:ext cx="650240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3020378233"/>
                    </a:ext>
                  </a:extLst>
                </a:gridCol>
              </a:tblGrid>
              <a:tr h="1056640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2800" dirty="0" err="1"/>
                        <a:t>svm_clf.predict</a:t>
                      </a:r>
                      <a:r>
                        <a:rPr lang="en-US" altLang="ko-KR" sz="2800" dirty="0"/>
                        <a:t>([[5.5, 1.7]])</a:t>
                      </a:r>
                    </a:p>
                    <a:p>
                      <a:pPr algn="just"/>
                      <a:r>
                        <a:rPr lang="en-US" altLang="ko-KR" sz="2800" dirty="0"/>
                        <a:t>array([1.])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4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5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C529B-D9D6-4338-9C1D-EF396C6B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5.1.1 </a:t>
            </a:r>
            <a:r>
              <a:rPr lang="ko-KR" altLang="en-US" dirty="0">
                <a:latin typeface="+mj-ea"/>
              </a:rPr>
              <a:t>소프트 마진 분류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E22A8E-1FFF-442C-98AC-BA4355E6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9214"/>
            <a:ext cx="10515600" cy="2804160"/>
          </a:xfrm>
        </p:spPr>
      </p:pic>
    </p:spTree>
    <p:extLst>
      <p:ext uri="{BB962C8B-B14F-4D97-AF65-F5344CB8AC3E}">
        <p14:creationId xmlns:p14="http://schemas.microsoft.com/office/powerpoint/2010/main" val="21960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1075</Words>
  <Application>Microsoft Office PowerPoint</Application>
  <PresentationFormat>와이드스크린</PresentationFormat>
  <Paragraphs>218</Paragraphs>
  <Slides>49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Arial</vt:lpstr>
      <vt:lpstr>Calibri</vt:lpstr>
      <vt:lpstr>Calibri Light</vt:lpstr>
      <vt:lpstr>Cambria Math</vt:lpstr>
      <vt:lpstr>Office Theme</vt:lpstr>
      <vt:lpstr>Machine Learning Study week ?</vt:lpstr>
      <vt:lpstr>5.1 선형 SVM 분류</vt:lpstr>
      <vt:lpstr>5.1 선형 SVM 분류</vt:lpstr>
      <vt:lpstr>5.1 선형 SVM 분류</vt:lpstr>
      <vt:lpstr>5.1 선형 SVM 분류</vt:lpstr>
      <vt:lpstr>5.1.1 소프트 마진 분류</vt:lpstr>
      <vt:lpstr>5.1.1 소프트 마진 분류</vt:lpstr>
      <vt:lpstr>5.1.1 소프트 마진 분류</vt:lpstr>
      <vt:lpstr>5.1.1 소프트 마진 분류</vt:lpstr>
      <vt:lpstr>5.2 비선형 SVM 분류</vt:lpstr>
      <vt:lpstr>5.2 선형 SVM 분류</vt:lpstr>
      <vt:lpstr>5.2 선형 SVM 분류</vt:lpstr>
      <vt:lpstr>5.2 선형 SVM 분류</vt:lpstr>
      <vt:lpstr>5.2.1 다항식 커널</vt:lpstr>
      <vt:lpstr>5.2 선형 SVM 분류</vt:lpstr>
      <vt:lpstr>5.2.2 유사도 특성 추가</vt:lpstr>
      <vt:lpstr>5.2.2 유사도 특성 추가</vt:lpstr>
      <vt:lpstr>5.2 선형 SVM 분류</vt:lpstr>
      <vt:lpstr>5.2.3 가우시안 RBF 커널</vt:lpstr>
      <vt:lpstr>5.2 선형 SVM 분류</vt:lpstr>
      <vt:lpstr>5.2.4 계산 복잡도</vt:lpstr>
      <vt:lpstr>5.2.4 계산 복잡도</vt:lpstr>
      <vt:lpstr>5.2.4 계산 복잡도</vt:lpstr>
      <vt:lpstr>5.3 SVM 회귀</vt:lpstr>
      <vt:lpstr>5.3 SVM 회귀</vt:lpstr>
      <vt:lpstr>5.3 SVM 회귀</vt:lpstr>
      <vt:lpstr>5.4 SVM 이론</vt:lpstr>
      <vt:lpstr>5.4 SVM 이론</vt:lpstr>
      <vt:lpstr>5.4.1 결정 함수와 예측</vt:lpstr>
      <vt:lpstr>5.4.1 결정 함수와 예측</vt:lpstr>
      <vt:lpstr>5.4 SVM 이론</vt:lpstr>
      <vt:lpstr>5.4.2 결정 함수와 예측</vt:lpstr>
      <vt:lpstr>5.4.2 결정 함수와 예측</vt:lpstr>
      <vt:lpstr>5.4.2 결정 함수와 예측</vt:lpstr>
      <vt:lpstr>5.4.2 결정 함수와 예측</vt:lpstr>
      <vt:lpstr>5.4.2 결정 함수와 예측</vt:lpstr>
      <vt:lpstr>5.4 SVM 이론</vt:lpstr>
      <vt:lpstr>5.4.3 콰드라틱 프로그래밍</vt:lpstr>
      <vt:lpstr>5.4.3 콰드라틱 프로그래밍</vt:lpstr>
      <vt:lpstr>5.4 SVM 이론</vt:lpstr>
      <vt:lpstr>5.4.4 쌍대 문제</vt:lpstr>
      <vt:lpstr>5.4 SVM 이론</vt:lpstr>
      <vt:lpstr>5.4.5 커널 SVM</vt:lpstr>
      <vt:lpstr>5.4.5 커널 SVM</vt:lpstr>
      <vt:lpstr>5.4.5 커널 SVM</vt:lpstr>
      <vt:lpstr>5.4.5 커널 SVM</vt:lpstr>
      <vt:lpstr>5.4 SVM 이론</vt:lpstr>
      <vt:lpstr>5.4.6 온라인 SVM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 ?</dc:title>
  <dc:creator>Baek Seoung Yeul</dc:creator>
  <cp:lastModifiedBy>Baek Seoung Yeul</cp:lastModifiedBy>
  <cp:revision>8</cp:revision>
  <dcterms:created xsi:type="dcterms:W3CDTF">2018-11-17T01:24:44Z</dcterms:created>
  <dcterms:modified xsi:type="dcterms:W3CDTF">2018-11-17T02:39:32Z</dcterms:modified>
</cp:coreProperties>
</file>