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81D0E-5398-4745-A834-31E60C4E4405}" v="943" dt="2018-10-11T03:26:03.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42" d="100"/>
          <a:sy n="42" d="100"/>
        </p:scale>
        <p:origin x="72"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현호 " userId="9a221adf-fc46-4e62-88dc-de440780d826" providerId="ADAL" clId="{F1081D0E-5398-4745-A834-31E60C4E4405}"/>
    <pc:docChg chg="undo custSel addSld delSld modSld">
      <pc:chgData name="김현호 " userId="9a221adf-fc46-4e62-88dc-de440780d826" providerId="ADAL" clId="{F1081D0E-5398-4745-A834-31E60C4E4405}" dt="2018-10-11T03:32:30.127" v="2023" actId="20577"/>
      <pc:docMkLst>
        <pc:docMk/>
      </pc:docMkLst>
      <pc:sldChg chg="modSp">
        <pc:chgData name="김현호 " userId="9a221adf-fc46-4e62-88dc-de440780d826" providerId="ADAL" clId="{F1081D0E-5398-4745-A834-31E60C4E4405}" dt="2018-10-11T03:10:54.235" v="916" actId="20577"/>
        <pc:sldMkLst>
          <pc:docMk/>
          <pc:sldMk cId="3050958224" sldId="269"/>
        </pc:sldMkLst>
        <pc:spChg chg="mod">
          <ac:chgData name="김현호 " userId="9a221adf-fc46-4e62-88dc-de440780d826" providerId="ADAL" clId="{F1081D0E-5398-4745-A834-31E60C4E4405}" dt="2018-10-11T03:10:54.235" v="916" actId="20577"/>
          <ac:spMkLst>
            <pc:docMk/>
            <pc:sldMk cId="3050958224" sldId="269"/>
            <ac:spMk id="3" creationId="{70E187F1-BDE9-4117-A159-6B7FB65B5E12}"/>
          </ac:spMkLst>
        </pc:spChg>
      </pc:sldChg>
      <pc:sldChg chg="addSp modSp add">
        <pc:chgData name="김현호 " userId="9a221adf-fc46-4e62-88dc-de440780d826" providerId="ADAL" clId="{F1081D0E-5398-4745-A834-31E60C4E4405}" dt="2018-10-11T03:15:49.795" v="1097" actId="113"/>
        <pc:sldMkLst>
          <pc:docMk/>
          <pc:sldMk cId="1030601571" sldId="270"/>
        </pc:sldMkLst>
        <pc:spChg chg="mod">
          <ac:chgData name="김현호 " userId="9a221adf-fc46-4e62-88dc-de440780d826" providerId="ADAL" clId="{F1081D0E-5398-4745-A834-31E60C4E4405}" dt="2018-10-11T03:15:49.795" v="1097" actId="113"/>
          <ac:spMkLst>
            <pc:docMk/>
            <pc:sldMk cId="1030601571" sldId="270"/>
            <ac:spMk id="3" creationId="{70E187F1-BDE9-4117-A159-6B7FB65B5E12}"/>
          </ac:spMkLst>
        </pc:spChg>
        <pc:picChg chg="add mod">
          <ac:chgData name="김현호 " userId="9a221adf-fc46-4e62-88dc-de440780d826" providerId="ADAL" clId="{F1081D0E-5398-4745-A834-31E60C4E4405}" dt="2018-10-11T03:13:12.336" v="941" actId="1076"/>
          <ac:picMkLst>
            <pc:docMk/>
            <pc:sldMk cId="1030601571" sldId="270"/>
            <ac:picMk id="4" creationId="{34242648-934C-4E09-A060-A1E4DB273CE1}"/>
          </ac:picMkLst>
        </pc:picChg>
        <pc:picChg chg="add mod">
          <ac:chgData name="김현호 " userId="9a221adf-fc46-4e62-88dc-de440780d826" providerId="ADAL" clId="{F1081D0E-5398-4745-A834-31E60C4E4405}" dt="2018-10-11T03:13:14.672" v="942" actId="1076"/>
          <ac:picMkLst>
            <pc:docMk/>
            <pc:sldMk cId="1030601571" sldId="270"/>
            <ac:picMk id="5" creationId="{43E2BE53-4B57-4BDC-BE9E-4D1E6FD4610C}"/>
          </ac:picMkLst>
        </pc:picChg>
        <pc:picChg chg="add mod">
          <ac:chgData name="김현호 " userId="9a221adf-fc46-4e62-88dc-de440780d826" providerId="ADAL" clId="{F1081D0E-5398-4745-A834-31E60C4E4405}" dt="2018-10-11T03:13:17.479" v="943" actId="1076"/>
          <ac:picMkLst>
            <pc:docMk/>
            <pc:sldMk cId="1030601571" sldId="270"/>
            <ac:picMk id="6" creationId="{50E1284C-930C-421A-A835-6E7A8CCFD8DC}"/>
          </ac:picMkLst>
        </pc:picChg>
      </pc:sldChg>
      <pc:sldChg chg="delSp modSp add">
        <pc:chgData name="김현호 " userId="9a221adf-fc46-4e62-88dc-de440780d826" providerId="ADAL" clId="{F1081D0E-5398-4745-A834-31E60C4E4405}" dt="2018-10-11T03:19:30.873" v="1421" actId="20577"/>
        <pc:sldMkLst>
          <pc:docMk/>
          <pc:sldMk cId="4059418839" sldId="271"/>
        </pc:sldMkLst>
        <pc:spChg chg="mod">
          <ac:chgData name="김현호 " userId="9a221adf-fc46-4e62-88dc-de440780d826" providerId="ADAL" clId="{F1081D0E-5398-4745-A834-31E60C4E4405}" dt="2018-10-11T03:19:30.873" v="1421" actId="20577"/>
          <ac:spMkLst>
            <pc:docMk/>
            <pc:sldMk cId="4059418839" sldId="271"/>
            <ac:spMk id="3" creationId="{70E187F1-BDE9-4117-A159-6B7FB65B5E12}"/>
          </ac:spMkLst>
        </pc:spChg>
        <pc:picChg chg="del">
          <ac:chgData name="김현호 " userId="9a221adf-fc46-4e62-88dc-de440780d826" providerId="ADAL" clId="{F1081D0E-5398-4745-A834-31E60C4E4405}" dt="2018-10-11T03:16:10.299" v="1100" actId="478"/>
          <ac:picMkLst>
            <pc:docMk/>
            <pc:sldMk cId="4059418839" sldId="271"/>
            <ac:picMk id="4" creationId="{34242648-934C-4E09-A060-A1E4DB273CE1}"/>
          </ac:picMkLst>
        </pc:picChg>
        <pc:picChg chg="del">
          <ac:chgData name="김현호 " userId="9a221adf-fc46-4e62-88dc-de440780d826" providerId="ADAL" clId="{F1081D0E-5398-4745-A834-31E60C4E4405}" dt="2018-10-11T03:16:10.718" v="1101" actId="478"/>
          <ac:picMkLst>
            <pc:docMk/>
            <pc:sldMk cId="4059418839" sldId="271"/>
            <ac:picMk id="5" creationId="{43E2BE53-4B57-4BDC-BE9E-4D1E6FD4610C}"/>
          </ac:picMkLst>
        </pc:picChg>
        <pc:picChg chg="del">
          <ac:chgData name="김현호 " userId="9a221adf-fc46-4e62-88dc-de440780d826" providerId="ADAL" clId="{F1081D0E-5398-4745-A834-31E60C4E4405}" dt="2018-10-11T03:16:11.034" v="1102" actId="478"/>
          <ac:picMkLst>
            <pc:docMk/>
            <pc:sldMk cId="4059418839" sldId="271"/>
            <ac:picMk id="6" creationId="{50E1284C-930C-421A-A835-6E7A8CCFD8DC}"/>
          </ac:picMkLst>
        </pc:picChg>
      </pc:sldChg>
      <pc:sldChg chg="add del">
        <pc:chgData name="김현호 " userId="9a221adf-fc46-4e62-88dc-de440780d826" providerId="ADAL" clId="{F1081D0E-5398-4745-A834-31E60C4E4405}" dt="2018-10-11T03:19:05.788" v="1394"/>
        <pc:sldMkLst>
          <pc:docMk/>
          <pc:sldMk cId="1216827335" sldId="272"/>
        </pc:sldMkLst>
      </pc:sldChg>
      <pc:sldChg chg="addSp delSp modSp add">
        <pc:chgData name="김현호 " userId="9a221adf-fc46-4e62-88dc-de440780d826" providerId="ADAL" clId="{F1081D0E-5398-4745-A834-31E60C4E4405}" dt="2018-10-11T03:25:46.647" v="1855" actId="14100"/>
        <pc:sldMkLst>
          <pc:docMk/>
          <pc:sldMk cId="2070829914" sldId="272"/>
        </pc:sldMkLst>
        <pc:spChg chg="mod">
          <ac:chgData name="김현호 " userId="9a221adf-fc46-4e62-88dc-de440780d826" providerId="ADAL" clId="{F1081D0E-5398-4745-A834-31E60C4E4405}" dt="2018-10-11T03:22:54.520" v="1833" actId="20577"/>
          <ac:spMkLst>
            <pc:docMk/>
            <pc:sldMk cId="2070829914" sldId="272"/>
            <ac:spMk id="3" creationId="{70E187F1-BDE9-4117-A159-6B7FB65B5E12}"/>
          </ac:spMkLst>
        </pc:spChg>
        <pc:picChg chg="add mod">
          <ac:chgData name="김현호 " userId="9a221adf-fc46-4e62-88dc-de440780d826" providerId="ADAL" clId="{F1081D0E-5398-4745-A834-31E60C4E4405}" dt="2018-10-11T03:25:25.087" v="1851" actId="14100"/>
          <ac:picMkLst>
            <pc:docMk/>
            <pc:sldMk cId="2070829914" sldId="272"/>
            <ac:picMk id="4" creationId="{0A17B5D6-067F-4A7D-B5A6-2146D43410FB}"/>
          </ac:picMkLst>
        </pc:picChg>
        <pc:picChg chg="add del mod">
          <ac:chgData name="김현호 " userId="9a221adf-fc46-4e62-88dc-de440780d826" providerId="ADAL" clId="{F1081D0E-5398-4745-A834-31E60C4E4405}" dt="2018-10-11T03:24:30.106" v="1847"/>
          <ac:picMkLst>
            <pc:docMk/>
            <pc:sldMk cId="2070829914" sldId="272"/>
            <ac:picMk id="5" creationId="{700725DB-3103-4AF0-B25F-9CD956ED8AAB}"/>
          </ac:picMkLst>
        </pc:picChg>
        <pc:picChg chg="add mod">
          <ac:chgData name="김현호 " userId="9a221adf-fc46-4e62-88dc-de440780d826" providerId="ADAL" clId="{F1081D0E-5398-4745-A834-31E60C4E4405}" dt="2018-10-11T03:25:46.647" v="1855" actId="14100"/>
          <ac:picMkLst>
            <pc:docMk/>
            <pc:sldMk cId="2070829914" sldId="272"/>
            <ac:picMk id="6" creationId="{2AD38CD1-972C-48BB-9A63-C74774BB386B}"/>
          </ac:picMkLst>
        </pc:picChg>
      </pc:sldChg>
      <pc:sldChg chg="modSp add">
        <pc:chgData name="김현호 " userId="9a221adf-fc46-4e62-88dc-de440780d826" providerId="ADAL" clId="{F1081D0E-5398-4745-A834-31E60C4E4405}" dt="2018-10-11T03:32:30.127" v="2023" actId="20577"/>
        <pc:sldMkLst>
          <pc:docMk/>
          <pc:sldMk cId="2311651720" sldId="273"/>
        </pc:sldMkLst>
        <pc:spChg chg="mod">
          <ac:chgData name="김현호 " userId="9a221adf-fc46-4e62-88dc-de440780d826" providerId="ADAL" clId="{F1081D0E-5398-4745-A834-31E60C4E4405}" dt="2018-10-11T03:26:25.468" v="1884" actId="20577"/>
          <ac:spMkLst>
            <pc:docMk/>
            <pc:sldMk cId="2311651720" sldId="273"/>
            <ac:spMk id="2" creationId="{CCF3468E-0A9A-4290-99EA-0ECB62A305E5}"/>
          </ac:spMkLst>
        </pc:spChg>
        <pc:spChg chg="mod">
          <ac:chgData name="김현호 " userId="9a221adf-fc46-4e62-88dc-de440780d826" providerId="ADAL" clId="{F1081D0E-5398-4745-A834-31E60C4E4405}" dt="2018-10-11T03:32:30.127" v="2023" actId="20577"/>
          <ac:spMkLst>
            <pc:docMk/>
            <pc:sldMk cId="2311651720" sldId="273"/>
            <ac:spMk id="3" creationId="{70E187F1-BDE9-4117-A159-6B7FB65B5E1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240139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257353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239444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408601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291127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209146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52433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78443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383615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377964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13621E-A1D3-4C52-805C-5823775C053D}" type="datetimeFigureOut">
              <a:rPr lang="ko-KR" altLang="en-US" smtClean="0"/>
              <a:t>2018-10-11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201352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3621E-A1D3-4C52-805C-5823775C053D}" type="datetimeFigureOut">
              <a:rPr lang="ko-KR" altLang="en-US" smtClean="0"/>
              <a:t>2018-10-11</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BA39B-5E13-43EA-979D-DE1F0A78DEE6}" type="slidenum">
              <a:rPr lang="ko-KR" altLang="en-US" smtClean="0"/>
              <a:t>‹#›</a:t>
            </a:fld>
            <a:endParaRPr lang="ko-KR" altLang="en-US"/>
          </a:p>
        </p:txBody>
      </p:sp>
    </p:spTree>
    <p:extLst>
      <p:ext uri="{BB962C8B-B14F-4D97-AF65-F5344CB8AC3E}">
        <p14:creationId xmlns:p14="http://schemas.microsoft.com/office/powerpoint/2010/main" val="13533002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pendatamonitor.eu/" TargetMode="External"/><Relationship Id="rId2" Type="http://schemas.openxmlformats.org/officeDocument/2006/relationships/hyperlink" Target="http://dataportals.org/" TargetMode="External"/><Relationship Id="rId1" Type="http://schemas.openxmlformats.org/officeDocument/2006/relationships/slideLayout" Target="../slideLayouts/slideLayout2.xml"/><Relationship Id="rId4" Type="http://schemas.openxmlformats.org/officeDocument/2006/relationships/hyperlink" Target="http://quad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BC1F22-4AA5-48AD-8876-5B5A56D0B82E}"/>
              </a:ext>
            </a:extLst>
          </p:cNvPr>
          <p:cNvSpPr>
            <a:spLocks noGrp="1"/>
          </p:cNvSpPr>
          <p:nvPr>
            <p:ph type="ctrTitle"/>
          </p:nvPr>
        </p:nvSpPr>
        <p:spPr/>
        <p:txBody>
          <a:bodyPr/>
          <a:lstStyle/>
          <a:p>
            <a:r>
              <a:rPr lang="en-US" altLang="ko-KR" dirty="0"/>
              <a:t>Machine Learning Study</a:t>
            </a:r>
            <a:br>
              <a:rPr lang="en-US" altLang="ko-KR" dirty="0"/>
            </a:br>
            <a:r>
              <a:rPr lang="en-US" altLang="ko-KR" dirty="0"/>
              <a:t>week 4</a:t>
            </a:r>
            <a:endParaRPr lang="ko-KR" altLang="en-US" dirty="0"/>
          </a:p>
        </p:txBody>
      </p:sp>
      <p:sp>
        <p:nvSpPr>
          <p:cNvPr id="3" name="부제목 2">
            <a:extLst>
              <a:ext uri="{FF2B5EF4-FFF2-40B4-BE49-F238E27FC236}">
                <a16:creationId xmlns:a16="http://schemas.microsoft.com/office/drawing/2014/main" id="{1CABD85C-6CE3-4850-BFB0-56B0144F331D}"/>
              </a:ext>
            </a:extLst>
          </p:cNvPr>
          <p:cNvSpPr>
            <a:spLocks noGrp="1"/>
          </p:cNvSpPr>
          <p:nvPr>
            <p:ph type="subTitle" idx="1"/>
          </p:nvPr>
        </p:nvSpPr>
        <p:spPr/>
        <p:txBody>
          <a:bodyPr>
            <a:normAutofit/>
          </a:bodyPr>
          <a:lstStyle/>
          <a:p>
            <a:r>
              <a:rPr lang="en-US" altLang="ko-KR" sz="2800" dirty="0"/>
              <a:t>Hands – on Machine Learning </a:t>
            </a:r>
          </a:p>
          <a:p>
            <a:r>
              <a:rPr lang="en-US" altLang="ko-KR" sz="2800" dirty="0"/>
              <a:t>with </a:t>
            </a:r>
            <a:r>
              <a:rPr lang="en-US" altLang="ko-KR" sz="2800" dirty="0" err="1"/>
              <a:t>Scikit</a:t>
            </a:r>
            <a:r>
              <a:rPr lang="en-US" altLang="ko-KR" sz="2800" dirty="0"/>
              <a:t>-Learn &amp; TensorFlow</a:t>
            </a:r>
            <a:endParaRPr lang="ko-KR" altLang="en-US" sz="2800" dirty="0"/>
          </a:p>
        </p:txBody>
      </p:sp>
    </p:spTree>
    <p:extLst>
      <p:ext uri="{BB962C8B-B14F-4D97-AF65-F5344CB8AC3E}">
        <p14:creationId xmlns:p14="http://schemas.microsoft.com/office/powerpoint/2010/main" val="3385669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1.1. Frame the Problem</a:t>
            </a:r>
            <a:endParaRPr lang="ko-KR" altLang="en-US" dirty="0"/>
          </a:p>
        </p:txBody>
      </p:sp>
      <p:pic>
        <p:nvPicPr>
          <p:cNvPr id="4" name="내용 개체 틀 3">
            <a:extLst>
              <a:ext uri="{FF2B5EF4-FFF2-40B4-BE49-F238E27FC236}">
                <a16:creationId xmlns:a16="http://schemas.microsoft.com/office/drawing/2014/main" id="{803D3D6D-7363-4CC1-8430-58B397D32699}"/>
              </a:ext>
            </a:extLst>
          </p:cNvPr>
          <p:cNvPicPr>
            <a:picLocks noGrp="1" noChangeAspect="1"/>
          </p:cNvPicPr>
          <p:nvPr>
            <p:ph idx="1"/>
          </p:nvPr>
        </p:nvPicPr>
        <p:blipFill>
          <a:blip r:embed="rId2"/>
          <a:stretch>
            <a:fillRect/>
          </a:stretch>
        </p:blipFill>
        <p:spPr>
          <a:xfrm>
            <a:off x="922020" y="1690688"/>
            <a:ext cx="10429711" cy="4001452"/>
          </a:xfrm>
          <a:prstGeom prst="rect">
            <a:avLst/>
          </a:prstGeom>
        </p:spPr>
      </p:pic>
    </p:spTree>
    <p:extLst>
      <p:ext uri="{BB962C8B-B14F-4D97-AF65-F5344CB8AC3E}">
        <p14:creationId xmlns:p14="http://schemas.microsoft.com/office/powerpoint/2010/main" val="43579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1.1. Frame the Problem</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Also, we should know what the current solution looks like.</a:t>
            </a:r>
          </a:p>
          <a:p>
            <a:r>
              <a:rPr lang="en-US" altLang="ko-KR" dirty="0"/>
              <a:t>This is because, it will often give you a reference performance, as well as insights on how to solve the problem.</a:t>
            </a:r>
          </a:p>
          <a:p>
            <a:endParaRPr lang="en-US" altLang="ko-KR" dirty="0"/>
          </a:p>
          <a:p>
            <a:r>
              <a:rPr lang="en-US" altLang="ko-KR" dirty="0"/>
              <a:t>Suppose that in the past, experts had not used helpful methods.</a:t>
            </a:r>
          </a:p>
        </p:txBody>
      </p:sp>
    </p:spTree>
    <p:extLst>
      <p:ext uri="{BB962C8B-B14F-4D97-AF65-F5344CB8AC3E}">
        <p14:creationId xmlns:p14="http://schemas.microsoft.com/office/powerpoint/2010/main" val="257024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1.1. Frame the Problem</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Question.</a:t>
            </a:r>
          </a:p>
          <a:p>
            <a:r>
              <a:rPr lang="en-US" altLang="ko-KR" dirty="0"/>
              <a:t>Is it supervised, unsupervised, or Reinforcement Learning?</a:t>
            </a:r>
          </a:p>
          <a:p>
            <a:pPr marL="0" indent="0">
              <a:buNone/>
            </a:pPr>
            <a:endParaRPr lang="en-US" altLang="ko-KR" dirty="0"/>
          </a:p>
          <a:p>
            <a:r>
              <a:rPr lang="en-US" altLang="ko-KR" dirty="0"/>
              <a:t>Is it a classification task, a regression task, or something else?</a:t>
            </a:r>
          </a:p>
          <a:p>
            <a:endParaRPr lang="en-US" altLang="ko-KR" dirty="0"/>
          </a:p>
          <a:p>
            <a:r>
              <a:rPr lang="en-US" altLang="ko-KR" dirty="0"/>
              <a:t>Should we use batch learning or online learning techniques?</a:t>
            </a:r>
          </a:p>
        </p:txBody>
      </p:sp>
    </p:spTree>
    <p:extLst>
      <p:ext uri="{BB962C8B-B14F-4D97-AF65-F5344CB8AC3E}">
        <p14:creationId xmlns:p14="http://schemas.microsoft.com/office/powerpoint/2010/main" val="57271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1.1. Frame the Problem</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Question.</a:t>
            </a:r>
          </a:p>
          <a:p>
            <a:r>
              <a:rPr lang="en-US" altLang="ko-KR" dirty="0"/>
              <a:t>Is it supervised, unsupervised, or Reinforcement Learning?</a:t>
            </a:r>
          </a:p>
          <a:p>
            <a:pPr marL="0" indent="0">
              <a:buNone/>
            </a:pPr>
            <a:r>
              <a:rPr lang="en-US" altLang="ko-KR" dirty="0"/>
              <a:t>- Hint: we have </a:t>
            </a:r>
            <a:r>
              <a:rPr lang="en-US" altLang="ko-KR" i="1" dirty="0"/>
              <a:t>labeled </a:t>
            </a:r>
            <a:r>
              <a:rPr lang="en-US" altLang="ko-KR" dirty="0"/>
              <a:t>training examples.</a:t>
            </a:r>
          </a:p>
          <a:p>
            <a:r>
              <a:rPr lang="en-US" altLang="ko-KR" dirty="0"/>
              <a:t>Is it a classification task, a regression task, or something else?</a:t>
            </a:r>
          </a:p>
          <a:p>
            <a:pPr marL="0" indent="0">
              <a:buNone/>
            </a:pPr>
            <a:r>
              <a:rPr lang="en-US" altLang="ko-KR" dirty="0"/>
              <a:t>- Hint: we want to make a model to predict a value.</a:t>
            </a:r>
          </a:p>
          <a:p>
            <a:r>
              <a:rPr lang="en-US" altLang="ko-KR" dirty="0"/>
              <a:t>Should we use batch learning or online learning techniques?</a:t>
            </a:r>
          </a:p>
          <a:p>
            <a:pPr marL="0" indent="0">
              <a:buNone/>
            </a:pPr>
            <a:r>
              <a:rPr lang="en-US" altLang="ko-KR" dirty="0"/>
              <a:t>- Hint: there is no continuous flow of data coming in the system, there is no particular need to adjust to changing data rapidly, and the data is small enough to fit in memory.</a:t>
            </a:r>
          </a:p>
        </p:txBody>
      </p:sp>
    </p:spTree>
    <p:extLst>
      <p:ext uri="{BB962C8B-B14F-4D97-AF65-F5344CB8AC3E}">
        <p14:creationId xmlns:p14="http://schemas.microsoft.com/office/powerpoint/2010/main" val="96625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1.2. Select a Performance Measure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A typical performance measure of regression problems is the Root Mean Square Error (RMSE). It measures the standard deviation of the errors the system makes in tis predictions.</a:t>
                </a:r>
              </a:p>
              <a:p>
                <a14:m>
                  <m:oMath xmlns:m="http://schemas.openxmlformats.org/officeDocument/2006/math">
                    <m:r>
                      <a:rPr lang="en-US" altLang="ko-KR" b="0" i="1" smtClean="0">
                        <a:latin typeface="Cambria Math" panose="02040503050406030204" pitchFamily="18" charset="0"/>
                      </a:rPr>
                      <m:t>𝑅𝑀𝑆𝐸</m:t>
                    </m:r>
                    <m:d>
                      <m:dPr>
                        <m:ctrlPr>
                          <a:rPr lang="en-US" altLang="ko-KR" i="1" smtClean="0">
                            <a:latin typeface="Cambria Math" panose="02040503050406030204" pitchFamily="18" charset="0"/>
                          </a:rPr>
                        </m:ctrlPr>
                      </m:dPr>
                      <m:e>
                        <m:r>
                          <a:rPr lang="en-US" altLang="ko-KR" b="1" i="1" smtClean="0">
                            <a:latin typeface="Cambria Math" panose="02040503050406030204" pitchFamily="18" charset="0"/>
                          </a:rPr>
                          <m:t>𝑿</m:t>
                        </m:r>
                        <m:r>
                          <a:rPr lang="en-US" altLang="ko-KR" b="0" i="1" smtClean="0">
                            <a:latin typeface="Cambria Math" panose="02040503050406030204" pitchFamily="18" charset="0"/>
                          </a:rPr>
                          <m:t>,</m:t>
                        </m:r>
                        <m:r>
                          <a:rPr lang="en-US" altLang="ko-KR" b="0" i="1" smtClean="0">
                            <a:latin typeface="Cambria Math" panose="02040503050406030204" pitchFamily="18" charset="0"/>
                          </a:rPr>
                          <m:t>h</m:t>
                        </m:r>
                      </m:e>
                    </m:d>
                    <m:r>
                      <a:rPr lang="en-US" altLang="ko-KR" b="0" i="1" smtClean="0">
                        <a:latin typeface="Cambria Math" panose="02040503050406030204" pitchFamily="18" charset="0"/>
                      </a:rPr>
                      <m:t>=</m:t>
                    </m:r>
                    <m:sSup>
                      <m:sSupPr>
                        <m:ctrlPr>
                          <a:rPr lang="en-US" altLang="ko-KR" i="1" smtClean="0">
                            <a:latin typeface="Cambria Math" panose="02040503050406030204" pitchFamily="18" charset="0"/>
                          </a:rPr>
                        </m:ctrlPr>
                      </m:sSupPr>
                      <m:e>
                        <m:d>
                          <m:dPr>
                            <m:ctrlPr>
                              <a:rPr lang="en-US" altLang="ko-KR" i="1" smtClean="0">
                                <a:latin typeface="Cambria Math" panose="02040503050406030204" pitchFamily="18" charset="0"/>
                              </a:rPr>
                            </m:ctrlPr>
                          </m:dPr>
                          <m:e>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𝑚</m:t>
                                </m:r>
                              </m:den>
                            </m:f>
                            <m:nary>
                              <m:naryPr>
                                <m:chr m:val="∑"/>
                                <m:ctrlPr>
                                  <a:rPr lang="en-US" altLang="ko-KR" i="1" smtClean="0">
                                    <a:latin typeface="Cambria Math" panose="02040503050406030204" pitchFamily="18" charset="0"/>
                                  </a:rPr>
                                </m:ctrlPr>
                              </m:naryPr>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𝑚</m:t>
                                </m:r>
                              </m:sup>
                              <m:e>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h</m:t>
                                        </m:r>
                                        <m:d>
                                          <m:dPr>
                                            <m:ctrlPr>
                                              <a:rPr lang="en-US" altLang="ko-KR" i="1" smtClean="0">
                                                <a:latin typeface="Cambria Math" panose="02040503050406030204" pitchFamily="18" charset="0"/>
                                              </a:rPr>
                                            </m:ctrlPr>
                                          </m:dPr>
                                          <m:e>
                                            <m:sSup>
                                              <m:sSupPr>
                                                <m:ctrlPr>
                                                  <a:rPr lang="en-US" altLang="ko-KR" i="1" smtClean="0">
                                                    <a:latin typeface="Cambria Math" panose="02040503050406030204" pitchFamily="18" charset="0"/>
                                                  </a:rPr>
                                                </m:ctrlPr>
                                              </m:sSupPr>
                                              <m:e>
                                                <m:r>
                                                  <a:rPr lang="en-US" altLang="ko-KR" b="1" i="1" smtClean="0">
                                                    <a:latin typeface="Cambria Math" panose="02040503050406030204" pitchFamily="18" charset="0"/>
                                                  </a:rPr>
                                                  <m:t>𝒙</m:t>
                                                </m:r>
                                              </m:e>
                                              <m:sup>
                                                <m:d>
                                                  <m:dPr>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𝑖</m:t>
                                                    </m:r>
                                                  </m:e>
                                                </m:d>
                                              </m:sup>
                                            </m:sSup>
                                          </m:e>
                                        </m:d>
                                        <m:r>
                                          <a:rPr lang="en-US" altLang="ko-KR" b="0" i="1" smtClean="0">
                                            <a:latin typeface="Cambria Math" panose="02040503050406030204" pitchFamily="18" charset="0"/>
                                          </a:rPr>
                                          <m:t>−</m:t>
                                        </m:r>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𝑦</m:t>
                                            </m:r>
                                          </m:e>
                                          <m: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sup>
                                        </m:sSup>
                                      </m:e>
                                    </m:d>
                                  </m:e>
                                  <m:sup>
                                    <m:r>
                                      <a:rPr lang="en-US" altLang="ko-KR" b="0" i="1" smtClean="0">
                                        <a:latin typeface="Cambria Math" panose="02040503050406030204" pitchFamily="18" charset="0"/>
                                      </a:rPr>
                                      <m:t>2</m:t>
                                    </m:r>
                                  </m:sup>
                                </m:sSup>
                              </m:e>
                            </m:nary>
                            <m:r>
                              <a:rPr lang="en-US" altLang="ko-KR" b="0" i="1" smtClean="0">
                                <a:latin typeface="Cambria Math" panose="02040503050406030204" pitchFamily="18" charset="0"/>
                              </a:rPr>
                              <m:t> </m:t>
                            </m:r>
                          </m:e>
                        </m:d>
                      </m:e>
                      <m:sup>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sup>
                    </m:sSup>
                  </m:oMath>
                </a14:m>
                <a:endParaRPr lang="en-US" altLang="ko-KR" dirty="0"/>
              </a:p>
              <a:p>
                <a:pPr marL="0" indent="0">
                  <a:buNone/>
                </a:pPr>
                <a:r>
                  <a:rPr lang="en-US" altLang="ko-KR" dirty="0"/>
                  <a:t>	where m is the</a:t>
                </a:r>
                <a:r>
                  <a:rPr lang="ko-KR" altLang="en-US" dirty="0"/>
                  <a:t> </a:t>
                </a:r>
                <a:r>
                  <a:rPr lang="en-US" altLang="ko-KR" dirty="0"/>
                  <a:t>number of instances in the dataset we are 	measuring the RMSE on, </a:t>
                </a:r>
                <a14:m>
                  <m:oMath xmlns:m="http://schemas.openxmlformats.org/officeDocument/2006/math">
                    <m:sSup>
                      <m:sSupPr>
                        <m:ctrlPr>
                          <a:rPr lang="en-US" altLang="ko-KR" b="0" i="1" smtClean="0">
                            <a:latin typeface="Cambria Math" panose="02040503050406030204" pitchFamily="18" charset="0"/>
                          </a:rPr>
                        </m:ctrlPr>
                      </m:sSupPr>
                      <m:e>
                        <m:r>
                          <a:rPr lang="en-US" altLang="ko-KR" b="1" i="1" smtClean="0">
                            <a:latin typeface="Cambria Math" panose="02040503050406030204" pitchFamily="18" charset="0"/>
                          </a:rPr>
                          <m:t>𝒙</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sup>
                    </m:sSup>
                  </m:oMath>
                </a14:m>
                <a:r>
                  <a:rPr lang="en-US" altLang="ko-KR" dirty="0"/>
                  <a:t> is a vector of all the feature values 	(excluding the label) of the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𝑖</m:t>
                        </m:r>
                      </m:e>
                      <m:sup>
                        <m:r>
                          <a:rPr lang="en-US" altLang="ko-KR" b="0" i="1" smtClean="0">
                            <a:latin typeface="Cambria Math" panose="02040503050406030204" pitchFamily="18" charset="0"/>
                          </a:rPr>
                          <m:t>𝑡h</m:t>
                        </m:r>
                      </m:sup>
                    </m:sSup>
                  </m:oMath>
                </a14:m>
                <a:r>
                  <a:rPr lang="en-US" altLang="ko-KR" dirty="0"/>
                  <a:t> instance in the dataset, and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sup>
                    </m:sSup>
                  </m:oMath>
                </a14:m>
                <a:r>
                  <a:rPr lang="en-US" altLang="ko-KR" dirty="0"/>
                  <a:t> is 	its label (the desired output value for that instance), and </a:t>
                </a:r>
                <a14:m>
                  <m:oMath xmlns:m="http://schemas.openxmlformats.org/officeDocument/2006/math">
                    <m:r>
                      <a:rPr lang="en-US" altLang="ko-KR" b="1" i="1" smtClean="0">
                        <a:latin typeface="Cambria Math" panose="02040503050406030204" pitchFamily="18" charset="0"/>
                      </a:rPr>
                      <m:t>𝑿</m:t>
                    </m:r>
                  </m:oMath>
                </a14:m>
                <a:r>
                  <a:rPr lang="en-US" altLang="ko-KR" b="1" dirty="0"/>
                  <a:t> </a:t>
                </a:r>
                <a:r>
                  <a:rPr lang="en-US" altLang="ko-KR" dirty="0"/>
                  <a:t>is a 	matrix containing all the feature values (excluding labels) of all 	instances in the dataset.</a:t>
                </a:r>
                <a:endParaRPr lang="en-US" altLang="ko-KR" b="1" dirty="0"/>
              </a:p>
            </p:txBody>
          </p:sp>
        </mc:Choice>
        <mc:Fallback>
          <p:sp>
            <p:nvSpPr>
              <p:cNvPr id="3" name="내용 개체 틀 2">
                <a:extLst>
                  <a:ext uri="{FF2B5EF4-FFF2-40B4-BE49-F238E27FC236}">
                    <a16:creationId xmlns:a16="http://schemas.microsoft.com/office/drawing/2014/main" id="{70E187F1-BDE9-4117-A159-6B7FB65B5E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275" b="-221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5095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1.2. Select a Performance Measure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Ex)</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There is one row per instance and the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𝑖</m:t>
                        </m:r>
                      </m:e>
                      <m:sup>
                        <m:r>
                          <a:rPr lang="en-US" altLang="ko-KR" b="0" i="1" smtClean="0">
                            <a:latin typeface="Cambria Math" panose="02040503050406030204" pitchFamily="18" charset="0"/>
                          </a:rPr>
                          <m:t>𝑡h</m:t>
                        </m:r>
                      </m:sup>
                    </m:sSup>
                  </m:oMath>
                </a14:m>
                <a:r>
                  <a:rPr lang="en-US" altLang="ko-KR" dirty="0"/>
                  <a:t> row is equal to the transpose of </a:t>
                </a:r>
                <a14:m>
                  <m:oMath xmlns:m="http://schemas.openxmlformats.org/officeDocument/2006/math">
                    <m:sSup>
                      <m:sSupPr>
                        <m:ctrlPr>
                          <a:rPr lang="en-US" altLang="ko-KR" b="0" i="1" smtClean="0">
                            <a:latin typeface="Cambria Math" panose="02040503050406030204" pitchFamily="18" charset="0"/>
                          </a:rPr>
                        </m:ctrlPr>
                      </m:sSupPr>
                      <m:e>
                        <m:r>
                          <a:rPr lang="en-US" altLang="ko-KR" b="1" i="1" smtClean="0">
                            <a:latin typeface="Cambria Math" panose="02040503050406030204" pitchFamily="18" charset="0"/>
                          </a:rPr>
                          <m:t>𝒙</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sup>
                    </m:sSup>
                  </m:oMath>
                </a14:m>
                <a:r>
                  <a:rPr lang="en-US" altLang="ko-KR" dirty="0"/>
                  <a:t>, noted </a:t>
                </a:r>
                <a14:m>
                  <m:oMath xmlns:m="http://schemas.openxmlformats.org/officeDocument/2006/math">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1" i="1" smtClean="0">
                                    <a:latin typeface="Cambria Math" panose="02040503050406030204" pitchFamily="18" charset="0"/>
                                  </a:rPr>
                                  <m:t>𝒙</m:t>
                                </m:r>
                              </m:e>
                              <m:sup>
                                <m:r>
                                  <a:rPr lang="en-US" altLang="ko-KR" b="0" i="1" smtClean="0">
                                    <a:latin typeface="Cambria Math" panose="02040503050406030204" pitchFamily="18" charset="0"/>
                                  </a:rPr>
                                  <m:t>𝑖</m:t>
                                </m:r>
                              </m:sup>
                            </m:sSup>
                          </m:e>
                        </m:d>
                      </m:e>
                      <m:sup>
                        <m:r>
                          <a:rPr lang="en-US" altLang="ko-KR" b="0" i="1" smtClean="0">
                            <a:latin typeface="Cambria Math" panose="02040503050406030204" pitchFamily="18" charset="0"/>
                          </a:rPr>
                          <m:t>𝑇</m:t>
                        </m:r>
                      </m:sup>
                    </m:sSup>
                  </m:oMath>
                </a14:m>
                <a:endParaRPr lang="en-US" altLang="ko-KR" dirty="0"/>
              </a:p>
            </p:txBody>
          </p:sp>
        </mc:Choice>
        <mc:Fallback>
          <p:sp>
            <p:nvSpPr>
              <p:cNvPr id="3" name="내용 개체 틀 2">
                <a:extLst>
                  <a:ext uri="{FF2B5EF4-FFF2-40B4-BE49-F238E27FC236}">
                    <a16:creationId xmlns:a16="http://schemas.microsoft.com/office/drawing/2014/main" id="{70E187F1-BDE9-4117-A159-6B7FB65B5E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b="-1175"/>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34242648-934C-4E09-A060-A1E4DB273CE1}"/>
              </a:ext>
            </a:extLst>
          </p:cNvPr>
          <p:cNvPicPr>
            <a:picLocks noChangeAspect="1"/>
          </p:cNvPicPr>
          <p:nvPr/>
        </p:nvPicPr>
        <p:blipFill>
          <a:blip r:embed="rId3"/>
          <a:stretch>
            <a:fillRect/>
          </a:stretch>
        </p:blipFill>
        <p:spPr>
          <a:xfrm>
            <a:off x="1792753" y="1825625"/>
            <a:ext cx="1285875" cy="1019175"/>
          </a:xfrm>
          <a:prstGeom prst="rect">
            <a:avLst/>
          </a:prstGeom>
        </p:spPr>
      </p:pic>
      <p:pic>
        <p:nvPicPr>
          <p:cNvPr id="5" name="그림 4">
            <a:extLst>
              <a:ext uri="{FF2B5EF4-FFF2-40B4-BE49-F238E27FC236}">
                <a16:creationId xmlns:a16="http://schemas.microsoft.com/office/drawing/2014/main" id="{43E2BE53-4B57-4BDC-BE9E-4D1E6FD4610C}"/>
              </a:ext>
            </a:extLst>
          </p:cNvPr>
          <p:cNvPicPr>
            <a:picLocks noChangeAspect="1"/>
          </p:cNvPicPr>
          <p:nvPr/>
        </p:nvPicPr>
        <p:blipFill>
          <a:blip r:embed="rId4"/>
          <a:stretch>
            <a:fillRect/>
          </a:stretch>
        </p:blipFill>
        <p:spPr>
          <a:xfrm>
            <a:off x="1792753" y="3050491"/>
            <a:ext cx="1028700" cy="342900"/>
          </a:xfrm>
          <a:prstGeom prst="rect">
            <a:avLst/>
          </a:prstGeom>
        </p:spPr>
      </p:pic>
      <p:pic>
        <p:nvPicPr>
          <p:cNvPr id="6" name="그림 5">
            <a:extLst>
              <a:ext uri="{FF2B5EF4-FFF2-40B4-BE49-F238E27FC236}">
                <a16:creationId xmlns:a16="http://schemas.microsoft.com/office/drawing/2014/main" id="{50E1284C-930C-421A-A835-6E7A8CCFD8DC}"/>
              </a:ext>
            </a:extLst>
          </p:cNvPr>
          <p:cNvPicPr>
            <a:picLocks noChangeAspect="1"/>
          </p:cNvPicPr>
          <p:nvPr/>
        </p:nvPicPr>
        <p:blipFill>
          <a:blip r:embed="rId5"/>
          <a:stretch>
            <a:fillRect/>
          </a:stretch>
        </p:blipFill>
        <p:spPr>
          <a:xfrm>
            <a:off x="1792753" y="3594442"/>
            <a:ext cx="3238500" cy="1600200"/>
          </a:xfrm>
          <a:prstGeom prst="rect">
            <a:avLst/>
          </a:prstGeom>
        </p:spPr>
      </p:pic>
    </p:spTree>
    <p:extLst>
      <p:ext uri="{BB962C8B-B14F-4D97-AF65-F5344CB8AC3E}">
        <p14:creationId xmlns:p14="http://schemas.microsoft.com/office/powerpoint/2010/main" val="103060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1.2. Select a Performance Measure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14:m>
                  <m:oMath xmlns:m="http://schemas.openxmlformats.org/officeDocument/2006/math">
                    <m:r>
                      <a:rPr lang="en-US" altLang="ko-KR" b="0" i="1" smtClean="0">
                        <a:latin typeface="Cambria Math" panose="02040503050406030204" pitchFamily="18" charset="0"/>
                      </a:rPr>
                      <m:t>h</m:t>
                    </m:r>
                  </m:oMath>
                </a14:m>
                <a:r>
                  <a:rPr lang="en-US" altLang="ko-KR" dirty="0"/>
                  <a:t> is our system’s prediction function, also called a </a:t>
                </a:r>
                <a:r>
                  <a:rPr lang="en-US" altLang="ko-KR" i="1" dirty="0"/>
                  <a:t>hypothesis</a:t>
                </a:r>
                <a:r>
                  <a:rPr lang="en-US" altLang="ko-KR" dirty="0"/>
                  <a:t>. When our system is given an instance’s feature vector </a:t>
                </a:r>
                <a14:m>
                  <m:oMath xmlns:m="http://schemas.openxmlformats.org/officeDocument/2006/math">
                    <m:sSup>
                      <m:sSupPr>
                        <m:ctrlPr>
                          <a:rPr lang="en-US" altLang="ko-KR" b="0" i="1" smtClean="0">
                            <a:latin typeface="Cambria Math" panose="02040503050406030204" pitchFamily="18" charset="0"/>
                          </a:rPr>
                        </m:ctrlPr>
                      </m:sSupPr>
                      <m:e>
                        <m:r>
                          <a:rPr lang="en-US" altLang="ko-KR" b="1" i="1" smtClean="0">
                            <a:latin typeface="Cambria Math" panose="02040503050406030204" pitchFamily="18" charset="0"/>
                          </a:rPr>
                          <m:t>𝒙</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𝑡</m:t>
                        </m:r>
                        <m:r>
                          <a:rPr lang="en-US" altLang="ko-KR" b="0" i="1" smtClean="0">
                            <a:latin typeface="Cambria Math" panose="02040503050406030204" pitchFamily="18" charset="0"/>
                          </a:rPr>
                          <m:t>)</m:t>
                        </m:r>
                      </m:sup>
                    </m:sSup>
                  </m:oMath>
                </a14:m>
                <a:r>
                  <a:rPr lang="en-US" altLang="ko-KR" dirty="0"/>
                  <a:t>, it outputs a predicted value </a:t>
                </a:r>
                <a14:m>
                  <m:oMath xmlns:m="http://schemas.openxmlformats.org/officeDocument/2006/math">
                    <m:sSup>
                      <m:sSupPr>
                        <m:ctrlPr>
                          <a:rPr lang="en-US" altLang="ko-KR" b="0" i="1" smtClean="0">
                            <a:latin typeface="Cambria Math" panose="02040503050406030204" pitchFamily="18" charset="0"/>
                          </a:rPr>
                        </m:ctrlPr>
                      </m:sSupPr>
                      <m:e>
                        <m:acc>
                          <m:accPr>
                            <m:chr m:val="̂"/>
                            <m:ctrlPr>
                              <a:rPr lang="en-US" altLang="ko-KR" b="0" i="1" dirty="0" smtClean="0">
                                <a:latin typeface="Cambria Math" panose="02040503050406030204" pitchFamily="18" charset="0"/>
                              </a:rPr>
                            </m:ctrlPr>
                          </m:accPr>
                          <m:e>
                            <m:r>
                              <m:rPr>
                                <m:sty m:val="p"/>
                              </m:rPr>
                              <a:rPr lang="en-US" altLang="ko-KR" b="0" i="0" dirty="0" smtClean="0">
                                <a:latin typeface="Cambria Math" panose="02040503050406030204" pitchFamily="18" charset="0"/>
                              </a:rPr>
                              <m:t>y</m:t>
                            </m:r>
                          </m:e>
                        </m:acc>
                      </m:e>
                      <m:sup>
                        <m:r>
                          <a:rPr lang="en-US" altLang="ko-KR" b="0" i="1" smtClean="0">
                            <a:latin typeface="Cambria Math" panose="02040503050406030204" pitchFamily="18" charset="0"/>
                          </a:rPr>
                          <m:t>𝑡</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h</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1" i="1" smtClean="0">
                            <a:latin typeface="Cambria Math" panose="02040503050406030204" pitchFamily="18" charset="0"/>
                          </a:rPr>
                          <m:t>𝒙</m:t>
                        </m:r>
                      </m:e>
                      <m:sup>
                        <m:r>
                          <a:rPr lang="en-US" altLang="ko-KR" b="0" i="1" smtClean="0">
                            <a:latin typeface="Cambria Math" panose="02040503050406030204" pitchFamily="18" charset="0"/>
                          </a:rPr>
                          <m:t>𝑡</m:t>
                        </m:r>
                      </m:sup>
                    </m:sSup>
                    <m:r>
                      <a:rPr lang="en-US" altLang="ko-KR" b="0" i="1" smtClean="0">
                        <a:latin typeface="Cambria Math" panose="02040503050406030204" pitchFamily="18" charset="0"/>
                      </a:rPr>
                      <m:t>)</m:t>
                    </m:r>
                  </m:oMath>
                </a14:m>
                <a:r>
                  <a:rPr lang="en-US" altLang="ko-KR" dirty="0"/>
                  <a:t> for that instance.</a:t>
                </a:r>
              </a:p>
            </p:txBody>
          </p:sp>
        </mc:Choice>
        <mc:Fallback>
          <p:sp>
            <p:nvSpPr>
              <p:cNvPr id="3" name="내용 개체 틀 2">
                <a:extLst>
                  <a:ext uri="{FF2B5EF4-FFF2-40B4-BE49-F238E27FC236}">
                    <a16:creationId xmlns:a16="http://schemas.microsoft.com/office/drawing/2014/main" id="{70E187F1-BDE9-4117-A159-6B7FB65B5E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t="-208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5941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1.2. Select a Performance Measure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Other performance measure.</a:t>
                </a:r>
              </a:p>
              <a:p>
                <a:pPr lvl="1"/>
                <a:r>
                  <a:rPr lang="en-US" altLang="ko-KR" dirty="0"/>
                  <a:t>Mean Absolute Error</a:t>
                </a:r>
              </a:p>
              <a:p>
                <a:pPr lvl="1"/>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𝑙</m:t>
                        </m:r>
                      </m:e>
                      <m:sub>
                        <m:r>
                          <a:rPr lang="en-US" altLang="ko-KR" b="0" i="1" smtClean="0">
                            <a:latin typeface="Cambria Math" panose="02040503050406030204" pitchFamily="18" charset="0"/>
                          </a:rPr>
                          <m:t>𝑘</m:t>
                        </m:r>
                      </m:sub>
                    </m:sSub>
                  </m:oMath>
                </a14:m>
                <a:r>
                  <a:rPr lang="en-US" altLang="ko-KR" dirty="0"/>
                  <a:t> norm and so on.</a:t>
                </a:r>
              </a:p>
              <a:p>
                <a:pPr lvl="2"/>
                <a:r>
                  <a:rPr lang="en-US" altLang="ko-KR" dirty="0"/>
                  <a:t>The higher the norm index, the more it focuses on large values and neglects small ones. This is why the RMSE is more sensitive to outliers than the MAE.</a:t>
                </a:r>
              </a:p>
              <a:p>
                <a:pPr lvl="2"/>
                <a:r>
                  <a:rPr lang="en-US" altLang="ko-KR" dirty="0"/>
                  <a:t>But when outliers are exponentially rare (like in a bell-shaped curve), the RMSE performs very well and is generally preferred.</a:t>
                </a:r>
              </a:p>
            </p:txBody>
          </p:sp>
        </mc:Choice>
        <mc:Fallback>
          <p:sp>
            <p:nvSpPr>
              <p:cNvPr id="3" name="내용 개체 틀 2">
                <a:extLst>
                  <a:ext uri="{FF2B5EF4-FFF2-40B4-BE49-F238E27FC236}">
                    <a16:creationId xmlns:a16="http://schemas.microsoft.com/office/drawing/2014/main" id="{70E187F1-BDE9-4117-A159-6B7FB65B5E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754"/>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0A17B5D6-067F-4A7D-B5A6-2146D43410FB}"/>
              </a:ext>
            </a:extLst>
          </p:cNvPr>
          <p:cNvPicPr>
            <a:picLocks noChangeAspect="1"/>
          </p:cNvPicPr>
          <p:nvPr/>
        </p:nvPicPr>
        <p:blipFill>
          <a:blip r:embed="rId3"/>
          <a:stretch>
            <a:fillRect/>
          </a:stretch>
        </p:blipFill>
        <p:spPr>
          <a:xfrm>
            <a:off x="1467554" y="4524903"/>
            <a:ext cx="2960095" cy="667986"/>
          </a:xfrm>
          <a:prstGeom prst="rect">
            <a:avLst/>
          </a:prstGeom>
        </p:spPr>
      </p:pic>
      <p:pic>
        <p:nvPicPr>
          <p:cNvPr id="6" name="그림 5">
            <a:extLst>
              <a:ext uri="{FF2B5EF4-FFF2-40B4-BE49-F238E27FC236}">
                <a16:creationId xmlns:a16="http://schemas.microsoft.com/office/drawing/2014/main" id="{2AD38CD1-972C-48BB-9A63-C74774BB386B}"/>
              </a:ext>
            </a:extLst>
          </p:cNvPr>
          <p:cNvPicPr>
            <a:picLocks noChangeAspect="1"/>
          </p:cNvPicPr>
          <p:nvPr/>
        </p:nvPicPr>
        <p:blipFill>
          <a:blip r:embed="rId4"/>
          <a:stretch>
            <a:fillRect/>
          </a:stretch>
        </p:blipFill>
        <p:spPr>
          <a:xfrm>
            <a:off x="1467553" y="5327826"/>
            <a:ext cx="3907719" cy="667986"/>
          </a:xfrm>
          <a:prstGeom prst="rect">
            <a:avLst/>
          </a:prstGeom>
        </p:spPr>
      </p:pic>
    </p:spTree>
    <p:extLst>
      <p:ext uri="{BB962C8B-B14F-4D97-AF65-F5344CB8AC3E}">
        <p14:creationId xmlns:p14="http://schemas.microsoft.com/office/powerpoint/2010/main" val="207082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1.3. Check the Assumptions </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Lastly, it is good practice to list and verify the assumptions that were made so far; this can catch serious </a:t>
            </a:r>
            <a:r>
              <a:rPr lang="en-US" altLang="ko-KR"/>
              <a:t>issues early on.</a:t>
            </a:r>
            <a:endParaRPr lang="en-US" altLang="ko-KR" dirty="0"/>
          </a:p>
        </p:txBody>
      </p:sp>
    </p:spTree>
    <p:extLst>
      <p:ext uri="{BB962C8B-B14F-4D97-AF65-F5344CB8AC3E}">
        <p14:creationId xmlns:p14="http://schemas.microsoft.com/office/powerpoint/2010/main" val="231165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Chapter 1. The Machine Learning Landscape</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p:txBody>
          <a:bodyPr/>
          <a:lstStyle/>
          <a:p>
            <a:r>
              <a:rPr lang="ko-KR" altLang="en-US" dirty="0"/>
              <a:t>이 단원에서 주로 다루고 있는 내용은 </a:t>
            </a:r>
            <a:r>
              <a:rPr lang="en-US" altLang="ko-KR" dirty="0"/>
              <a:t>1, 2, 3 </a:t>
            </a:r>
            <a:r>
              <a:rPr lang="ko-KR" altLang="en-US" dirty="0"/>
              <a:t>주차에 충분히 다뤘다고 생각하여 생략</a:t>
            </a:r>
            <a:r>
              <a:rPr lang="en-US" altLang="ko-KR" dirty="0"/>
              <a:t>.</a:t>
            </a:r>
            <a:endParaRPr lang="ko-KR" altLang="en-US" dirty="0"/>
          </a:p>
        </p:txBody>
      </p:sp>
    </p:spTree>
    <p:extLst>
      <p:ext uri="{BB962C8B-B14F-4D97-AF65-F5344CB8AC3E}">
        <p14:creationId xmlns:p14="http://schemas.microsoft.com/office/powerpoint/2010/main" val="382570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Chapter 2. End-to-End Machine Learning 			Project</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p:txBody>
          <a:bodyPr/>
          <a:lstStyle/>
          <a:p>
            <a:r>
              <a:rPr lang="ko-KR" altLang="en-US" dirty="0"/>
              <a:t>이 단원에서는</a:t>
            </a:r>
            <a:r>
              <a:rPr lang="en-US" altLang="ko-KR" dirty="0"/>
              <a:t> </a:t>
            </a:r>
            <a:r>
              <a:rPr lang="ko-KR" altLang="en-US" dirty="0"/>
              <a:t>우리가 </a:t>
            </a:r>
            <a:r>
              <a:rPr lang="en-US" altLang="ko-KR" dirty="0"/>
              <a:t>data scientist</a:t>
            </a:r>
            <a:r>
              <a:rPr lang="ko-KR" altLang="en-US" dirty="0"/>
              <a:t>가 되어 한 프로그램을 처음부터 끝까지 다뤄본다</a:t>
            </a:r>
            <a:r>
              <a:rPr lang="en-US" altLang="ko-KR" dirty="0"/>
              <a:t>.</a:t>
            </a:r>
          </a:p>
          <a:p>
            <a:r>
              <a:rPr lang="ko-KR" altLang="en-US" dirty="0"/>
              <a:t>우리가 있는 </a:t>
            </a:r>
            <a:r>
              <a:rPr lang="en-US" altLang="ko-KR" dirty="0"/>
              <a:t>field</a:t>
            </a:r>
            <a:r>
              <a:rPr lang="ko-KR" altLang="en-US" dirty="0"/>
              <a:t>는 </a:t>
            </a:r>
            <a:r>
              <a:rPr lang="en-US" altLang="ko-KR" dirty="0"/>
              <a:t>real estate company</a:t>
            </a:r>
            <a:r>
              <a:rPr lang="ko-KR" altLang="en-US" dirty="0"/>
              <a:t>이다</a:t>
            </a:r>
            <a:r>
              <a:rPr lang="en-US" altLang="ko-KR" dirty="0"/>
              <a:t>.</a:t>
            </a:r>
          </a:p>
          <a:p>
            <a:endParaRPr lang="ko-KR" altLang="en-US" dirty="0"/>
          </a:p>
        </p:txBody>
      </p:sp>
    </p:spTree>
    <p:extLst>
      <p:ext uri="{BB962C8B-B14F-4D97-AF65-F5344CB8AC3E}">
        <p14:creationId xmlns:p14="http://schemas.microsoft.com/office/powerpoint/2010/main" val="206072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Chapter 2. End-to-End Machine Learning 			Project</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ko-KR" altLang="en-US" dirty="0"/>
              <a:t>우리가 할 </a:t>
            </a:r>
            <a:r>
              <a:rPr lang="en-US" altLang="ko-KR" dirty="0"/>
              <a:t>steps</a:t>
            </a:r>
            <a:r>
              <a:rPr lang="ko-KR" altLang="en-US" dirty="0"/>
              <a:t>은</a:t>
            </a:r>
            <a:r>
              <a:rPr lang="en-US" altLang="ko-KR" dirty="0"/>
              <a:t> </a:t>
            </a:r>
            <a:r>
              <a:rPr lang="ko-KR" altLang="en-US" dirty="0"/>
              <a:t>아래와 같다</a:t>
            </a:r>
            <a:r>
              <a:rPr lang="en-US" altLang="ko-KR" dirty="0"/>
              <a:t>.</a:t>
            </a:r>
          </a:p>
          <a:p>
            <a:r>
              <a:rPr lang="en-US" altLang="ko-KR" dirty="0"/>
              <a:t>1. Look at the big picture.</a:t>
            </a:r>
          </a:p>
          <a:p>
            <a:r>
              <a:rPr lang="en-US" altLang="ko-KR" dirty="0"/>
              <a:t>2. Get the data.</a:t>
            </a:r>
          </a:p>
          <a:p>
            <a:r>
              <a:rPr lang="en-US" altLang="ko-KR" dirty="0"/>
              <a:t>3. Discover and visualize the data to gain insights.</a:t>
            </a:r>
          </a:p>
          <a:p>
            <a:r>
              <a:rPr lang="en-US" altLang="ko-KR" dirty="0"/>
              <a:t>4. Prepare the data for Machine Learning algorithms.</a:t>
            </a:r>
          </a:p>
          <a:p>
            <a:r>
              <a:rPr lang="en-US" altLang="ko-KR" dirty="0"/>
              <a:t>5. Select a model and train it.</a:t>
            </a:r>
          </a:p>
          <a:p>
            <a:r>
              <a:rPr lang="en-US" altLang="ko-KR" dirty="0"/>
              <a:t>6.Fine-tune our model.</a:t>
            </a:r>
          </a:p>
          <a:p>
            <a:r>
              <a:rPr lang="en-US" altLang="ko-KR" dirty="0"/>
              <a:t>7.Present our solution.</a:t>
            </a:r>
          </a:p>
          <a:p>
            <a:r>
              <a:rPr lang="en-US" altLang="ko-KR" dirty="0"/>
              <a:t>8.Launch, monitor, and maintain our system.</a:t>
            </a:r>
          </a:p>
        </p:txBody>
      </p:sp>
    </p:spTree>
    <p:extLst>
      <p:ext uri="{BB962C8B-B14F-4D97-AF65-F5344CB8AC3E}">
        <p14:creationId xmlns:p14="http://schemas.microsoft.com/office/powerpoint/2010/main" val="21392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0.0. Working with Real Data</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ko-KR" altLang="en-US" dirty="0"/>
              <a:t>우리가 </a:t>
            </a:r>
            <a:r>
              <a:rPr lang="en-US" altLang="ko-KR" dirty="0"/>
              <a:t>data</a:t>
            </a:r>
            <a:r>
              <a:rPr lang="ko-KR" altLang="en-US" dirty="0"/>
              <a:t>를 얻을 수 있는 </a:t>
            </a:r>
            <a:r>
              <a:rPr lang="en-US" altLang="ko-KR" dirty="0"/>
              <a:t>sources.</a:t>
            </a:r>
          </a:p>
          <a:p>
            <a:r>
              <a:rPr lang="en-US" altLang="ko-KR" dirty="0"/>
              <a:t>Popular open data repositories:</a:t>
            </a:r>
          </a:p>
          <a:p>
            <a:pPr lvl="1"/>
            <a:r>
              <a:rPr lang="en-US" altLang="ko-KR" dirty="0"/>
              <a:t>UC </a:t>
            </a:r>
            <a:r>
              <a:rPr lang="en-US" altLang="ko-KR" dirty="0" err="1"/>
              <a:t>Irivne</a:t>
            </a:r>
            <a:r>
              <a:rPr lang="en-US" altLang="ko-KR" dirty="0"/>
              <a:t> Machine Learning Repository</a:t>
            </a:r>
          </a:p>
          <a:p>
            <a:pPr lvl="1"/>
            <a:r>
              <a:rPr lang="en-US" altLang="ko-KR" dirty="0"/>
              <a:t>Kaggle datasets</a:t>
            </a:r>
          </a:p>
          <a:p>
            <a:pPr lvl="1"/>
            <a:r>
              <a:rPr lang="en-US" altLang="ko-KR" dirty="0"/>
              <a:t>Amazon’s AWS datasets</a:t>
            </a:r>
          </a:p>
          <a:p>
            <a:r>
              <a:rPr lang="en-US" altLang="ko-KR" dirty="0"/>
              <a:t>Meta portals (they list open data repositories):</a:t>
            </a:r>
          </a:p>
          <a:p>
            <a:pPr lvl="1"/>
            <a:r>
              <a:rPr lang="en-US" altLang="ko-KR" dirty="0">
                <a:hlinkClick r:id="rId2"/>
              </a:rPr>
              <a:t>http://dataportals.org/</a:t>
            </a:r>
            <a:endParaRPr lang="en-US" altLang="ko-KR" dirty="0"/>
          </a:p>
          <a:p>
            <a:pPr lvl="1"/>
            <a:r>
              <a:rPr lang="en-US" altLang="ko-KR" dirty="0">
                <a:hlinkClick r:id="rId3"/>
              </a:rPr>
              <a:t>http://opendatamonitor.eu/</a:t>
            </a:r>
            <a:endParaRPr lang="en-US" altLang="ko-KR" dirty="0"/>
          </a:p>
          <a:p>
            <a:pPr lvl="1"/>
            <a:r>
              <a:rPr lang="en-US" altLang="ko-KR" dirty="0">
                <a:hlinkClick r:id="rId4"/>
              </a:rPr>
              <a:t>http://quadl.com/</a:t>
            </a:r>
            <a:endParaRPr lang="en-US" altLang="ko-KR" dirty="0"/>
          </a:p>
        </p:txBody>
      </p:sp>
    </p:spTree>
    <p:extLst>
      <p:ext uri="{BB962C8B-B14F-4D97-AF65-F5344CB8AC3E}">
        <p14:creationId xmlns:p14="http://schemas.microsoft.com/office/powerpoint/2010/main" val="384925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0.0. Working with Real Data</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ko-KR" altLang="en-US" dirty="0"/>
              <a:t>우리가 </a:t>
            </a:r>
            <a:r>
              <a:rPr lang="en-US" altLang="ko-KR" dirty="0"/>
              <a:t>data</a:t>
            </a:r>
            <a:r>
              <a:rPr lang="ko-KR" altLang="en-US" dirty="0"/>
              <a:t>를 얻을 수 있는 </a:t>
            </a:r>
            <a:r>
              <a:rPr lang="en-US" altLang="ko-KR" dirty="0"/>
              <a:t>sources.</a:t>
            </a:r>
          </a:p>
          <a:p>
            <a:r>
              <a:rPr lang="en-US" altLang="ko-KR" dirty="0"/>
              <a:t>Other pages listing many popular open data repositories:</a:t>
            </a:r>
          </a:p>
          <a:p>
            <a:pPr lvl="1"/>
            <a:r>
              <a:rPr lang="en-US" altLang="ko-KR" dirty="0"/>
              <a:t>Wikipedia’s list of Machine Learning datasets</a:t>
            </a:r>
          </a:p>
          <a:p>
            <a:pPr lvl="1"/>
            <a:r>
              <a:rPr lang="en-US" altLang="ko-KR" dirty="0"/>
              <a:t>Quora.com question</a:t>
            </a:r>
          </a:p>
          <a:p>
            <a:pPr lvl="1"/>
            <a:r>
              <a:rPr lang="en-US" altLang="ko-KR" dirty="0"/>
              <a:t>Datasets subreddit</a:t>
            </a:r>
          </a:p>
          <a:p>
            <a:pPr marL="457200" lvl="1" indent="0">
              <a:buNone/>
            </a:pPr>
            <a:endParaRPr lang="en-US" altLang="ko-KR" dirty="0"/>
          </a:p>
          <a:p>
            <a:r>
              <a:rPr lang="ko-KR" altLang="en-US" dirty="0"/>
              <a:t>이 단원에서는 </a:t>
            </a:r>
            <a:r>
              <a:rPr lang="en-US" altLang="ko-KR" dirty="0"/>
              <a:t>California Housing Prices dataset form the </a:t>
            </a:r>
            <a:r>
              <a:rPr lang="en-US" altLang="ko-KR" dirty="0" err="1"/>
              <a:t>Statlib</a:t>
            </a:r>
            <a:r>
              <a:rPr lang="en-US" altLang="ko-KR" dirty="0"/>
              <a:t> repository </a:t>
            </a:r>
            <a:r>
              <a:rPr lang="ko-KR" altLang="en-US" dirty="0"/>
              <a:t>를 다룰 예정이다</a:t>
            </a:r>
            <a:r>
              <a:rPr lang="en-US" altLang="ko-KR" dirty="0"/>
              <a:t>.</a:t>
            </a:r>
          </a:p>
        </p:txBody>
      </p:sp>
    </p:spTree>
    <p:extLst>
      <p:ext uri="{BB962C8B-B14F-4D97-AF65-F5344CB8AC3E}">
        <p14:creationId xmlns:p14="http://schemas.microsoft.com/office/powerpoint/2010/main" val="328010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0.0. Working with Real Data</a:t>
            </a:r>
            <a:endParaRPr lang="ko-KR" altLang="en-US" dirty="0"/>
          </a:p>
        </p:txBody>
      </p:sp>
      <p:pic>
        <p:nvPicPr>
          <p:cNvPr id="4" name="내용 개체 틀 3">
            <a:extLst>
              <a:ext uri="{FF2B5EF4-FFF2-40B4-BE49-F238E27FC236}">
                <a16:creationId xmlns:a16="http://schemas.microsoft.com/office/drawing/2014/main" id="{8720EDF2-05B2-4DCC-A331-AC9713F90C22}"/>
              </a:ext>
            </a:extLst>
          </p:cNvPr>
          <p:cNvPicPr>
            <a:picLocks noGrp="1" noChangeAspect="1"/>
          </p:cNvPicPr>
          <p:nvPr>
            <p:ph idx="1"/>
          </p:nvPr>
        </p:nvPicPr>
        <p:blipFill>
          <a:blip r:embed="rId2"/>
          <a:stretch>
            <a:fillRect/>
          </a:stretch>
        </p:blipFill>
        <p:spPr>
          <a:xfrm>
            <a:off x="838200" y="1690688"/>
            <a:ext cx="7783898" cy="4595812"/>
          </a:xfrm>
          <a:prstGeom prst="rect">
            <a:avLst/>
          </a:prstGeom>
        </p:spPr>
      </p:pic>
    </p:spTree>
    <p:extLst>
      <p:ext uri="{BB962C8B-B14F-4D97-AF65-F5344CB8AC3E}">
        <p14:creationId xmlns:p14="http://schemas.microsoft.com/office/powerpoint/2010/main" val="48558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1.0. Look at the Big Picture</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Main task: </a:t>
            </a:r>
            <a:r>
              <a:rPr lang="en-US" altLang="ko-KR" b="1" dirty="0"/>
              <a:t>to build a model </a:t>
            </a:r>
            <a:r>
              <a:rPr lang="en-US" altLang="ko-KR" dirty="0"/>
              <a:t>of </a:t>
            </a:r>
            <a:r>
              <a:rPr lang="en-US" altLang="ko-KR" u="sng" dirty="0"/>
              <a:t>housing prices </a:t>
            </a:r>
            <a:r>
              <a:rPr lang="en-US" altLang="ko-KR" dirty="0"/>
              <a:t>in California </a:t>
            </a:r>
            <a:r>
              <a:rPr lang="en-US" altLang="ko-KR" b="1" dirty="0"/>
              <a:t>using</a:t>
            </a:r>
            <a:r>
              <a:rPr lang="en-US" altLang="ko-KR" dirty="0"/>
              <a:t> the </a:t>
            </a:r>
            <a:r>
              <a:rPr lang="en-US" altLang="ko-KR" u="sng" dirty="0"/>
              <a:t>California census data</a:t>
            </a:r>
            <a:r>
              <a:rPr lang="en-US" altLang="ko-KR" dirty="0"/>
              <a:t>.</a:t>
            </a:r>
          </a:p>
          <a:p>
            <a:r>
              <a:rPr lang="en-US" altLang="ko-KR" dirty="0"/>
              <a:t>The model should be </a:t>
            </a:r>
            <a:r>
              <a:rPr lang="en-US" altLang="ko-KR" b="1" dirty="0"/>
              <a:t>able to predict </a:t>
            </a:r>
            <a:r>
              <a:rPr lang="en-US" altLang="ko-KR" u="sng" dirty="0"/>
              <a:t>the median housing price in any district</a:t>
            </a:r>
            <a:r>
              <a:rPr lang="en-US" altLang="ko-KR" dirty="0"/>
              <a:t>, given all the other metrics.</a:t>
            </a:r>
          </a:p>
          <a:p>
            <a:r>
              <a:rPr lang="en-US" altLang="ko-KR" dirty="0"/>
              <a:t>In this book, metrics are comprised of the population, median income, median housing price, and so on.</a:t>
            </a:r>
          </a:p>
        </p:txBody>
      </p:sp>
    </p:spTree>
    <p:extLst>
      <p:ext uri="{BB962C8B-B14F-4D97-AF65-F5344CB8AC3E}">
        <p14:creationId xmlns:p14="http://schemas.microsoft.com/office/powerpoint/2010/main" val="199693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F3468E-0A9A-4290-99EA-0ECB62A305E5}"/>
              </a:ext>
            </a:extLst>
          </p:cNvPr>
          <p:cNvSpPr>
            <a:spLocks noGrp="1"/>
          </p:cNvSpPr>
          <p:nvPr>
            <p:ph type="title"/>
          </p:nvPr>
        </p:nvSpPr>
        <p:spPr/>
        <p:txBody>
          <a:bodyPr/>
          <a:lstStyle/>
          <a:p>
            <a:r>
              <a:rPr lang="en-US" altLang="ko-KR" dirty="0"/>
              <a:t>Section 1.1. Frame the Problem</a:t>
            </a:r>
            <a:endParaRPr lang="ko-KR" altLang="en-US" dirty="0"/>
          </a:p>
        </p:txBody>
      </p:sp>
      <p:sp>
        <p:nvSpPr>
          <p:cNvPr id="3" name="내용 개체 틀 2">
            <a:extLst>
              <a:ext uri="{FF2B5EF4-FFF2-40B4-BE49-F238E27FC236}">
                <a16:creationId xmlns:a16="http://schemas.microsoft.com/office/drawing/2014/main" id="{70E187F1-BDE9-4117-A159-6B7FB65B5E12}"/>
              </a:ext>
            </a:extLst>
          </p:cNvPr>
          <p:cNvSpPr>
            <a:spLocks noGrp="1"/>
          </p:cNvSpPr>
          <p:nvPr>
            <p:ph idx="1"/>
          </p:nvPr>
        </p:nvSpPr>
        <p:spPr>
          <a:xfrm>
            <a:off x="838200" y="1825625"/>
            <a:ext cx="10515600" cy="4667250"/>
          </a:xfrm>
        </p:spPr>
        <p:txBody>
          <a:bodyPr>
            <a:normAutofit/>
          </a:bodyPr>
          <a:lstStyle/>
          <a:p>
            <a:r>
              <a:rPr lang="en-US" altLang="ko-KR" dirty="0"/>
              <a:t>Our objective: our model’s output(a prediction of a district’s median housing price) will be fed to another Machine Learning system.</a:t>
            </a:r>
          </a:p>
          <a:p>
            <a:r>
              <a:rPr lang="en-US" altLang="ko-KR" dirty="0"/>
              <a:t>This downstream system will determine whether it is worth investing in a given area or not.</a:t>
            </a:r>
          </a:p>
          <a:p>
            <a:endParaRPr lang="en-US" altLang="ko-KR" dirty="0"/>
          </a:p>
          <a:p>
            <a:r>
              <a:rPr lang="en-US" altLang="ko-KR" dirty="0"/>
              <a:t>Our objective will determine how we frame the problem, what algorithms we will select, what performance measure we will use to evaluate our model, and how much effort we should spend tweaking it.</a:t>
            </a:r>
          </a:p>
        </p:txBody>
      </p:sp>
    </p:spTree>
    <p:extLst>
      <p:ext uri="{BB962C8B-B14F-4D97-AF65-F5344CB8AC3E}">
        <p14:creationId xmlns:p14="http://schemas.microsoft.com/office/powerpoint/2010/main" val="2129017396"/>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841</Words>
  <Application>Microsoft Office PowerPoint</Application>
  <PresentationFormat>와이드스크린</PresentationFormat>
  <Paragraphs>90</Paragraphs>
  <Slides>18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맑은 고딕</vt:lpstr>
      <vt:lpstr>Arial</vt:lpstr>
      <vt:lpstr>Calibri</vt:lpstr>
      <vt:lpstr>Calibri Light</vt:lpstr>
      <vt:lpstr>Cambria Math</vt:lpstr>
      <vt:lpstr>Office Theme</vt:lpstr>
      <vt:lpstr>Machine Learning Study week 4</vt:lpstr>
      <vt:lpstr>Chapter 1. The Machine Learning Landscape</vt:lpstr>
      <vt:lpstr>Chapter 2. End-to-End Machine Learning    Project</vt:lpstr>
      <vt:lpstr>Chapter 2. End-to-End Machine Learning    Project</vt:lpstr>
      <vt:lpstr>Section 0.0. Working with Real Data</vt:lpstr>
      <vt:lpstr>Section 0.0. Working with Real Data</vt:lpstr>
      <vt:lpstr>Section 0.0. Working with Real Data</vt:lpstr>
      <vt:lpstr>Section 1.0. Look at the Big Picture</vt:lpstr>
      <vt:lpstr>Section 1.1. Frame the Problem</vt:lpstr>
      <vt:lpstr>Section 1.1. Frame the Problem</vt:lpstr>
      <vt:lpstr>Section 1.1. Frame the Problem</vt:lpstr>
      <vt:lpstr>Section 1.1. Frame the Problem</vt:lpstr>
      <vt:lpstr>Section 1.1. Frame the Problem</vt:lpstr>
      <vt:lpstr>Section 1.2. Select a Performance Measure</vt:lpstr>
      <vt:lpstr>Section 1.2. Select a Performance Measure</vt:lpstr>
      <vt:lpstr>Section 1.2. Select a Performance Measure</vt:lpstr>
      <vt:lpstr>Section 1.2. Select a Performance Measure</vt:lpstr>
      <vt:lpstr>Section 1.3. Check the Assumptions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Study week 4</dc:title>
  <dc:creator>KIM KHEL</dc:creator>
  <cp:lastModifiedBy>KIM KHEL</cp:lastModifiedBy>
  <cp:revision>6</cp:revision>
  <dcterms:created xsi:type="dcterms:W3CDTF">2018-10-11T02:03:28Z</dcterms:created>
  <dcterms:modified xsi:type="dcterms:W3CDTF">2018-10-11T03:32:31Z</dcterms:modified>
</cp:coreProperties>
</file>