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9" r:id="rId4"/>
    <p:sldId id="261" r:id="rId5"/>
    <p:sldId id="262" r:id="rId6"/>
    <p:sldId id="263" r:id="rId7"/>
    <p:sldId id="258" r:id="rId8"/>
    <p:sldId id="265" r:id="rId9"/>
    <p:sldId id="266" r:id="rId10"/>
    <p:sldId id="271" r:id="rId11"/>
    <p:sldId id="272" r:id="rId12"/>
    <p:sldId id="267" r:id="rId13"/>
    <p:sldId id="268" r:id="rId14"/>
    <p:sldId id="269" r:id="rId15"/>
    <p:sldId id="273" r:id="rId16"/>
    <p:sldId id="264"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78" autoAdjust="0"/>
    <p:restoredTop sz="94660"/>
  </p:normalViewPr>
  <p:slideViewPr>
    <p:cSldViewPr>
      <p:cViewPr varScale="1">
        <p:scale>
          <a:sx n="88" d="100"/>
          <a:sy n="88" d="100"/>
        </p:scale>
        <p:origin x="-1277"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12/31/2023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12/31/2023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12/31/2023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12/31/2023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12/31/2023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12/31/2023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12/31/2023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133600"/>
            <a:ext cx="6781800" cy="1981200"/>
          </a:xfrm>
        </p:spPr>
        <p:txBody>
          <a:bodyPr>
            <a:normAutofit fontScale="90000"/>
          </a:bodyPr>
          <a:lstStyle/>
          <a:p>
            <a:r>
              <a:rPr lang="en-US" dirty="0" smtClean="0"/>
              <a:t>Electricity BilLing System        </a:t>
            </a:r>
            <a:br>
              <a:rPr lang="en-US" dirty="0" smtClean="0"/>
            </a:br>
            <a:r>
              <a:rPr lang="en-US" dirty="0" smtClean="0"/>
              <a:t>                  (EBS</a:t>
            </a:r>
            <a:r>
              <a:rPr lang="en-US" dirty="0" smtClean="0"/>
              <a:t>)</a:t>
            </a:r>
            <a:br>
              <a:rPr lang="en-US" dirty="0" smtClean="0"/>
            </a:br>
            <a:r>
              <a:rPr lang="en-US" dirty="0" smtClean="0"/>
              <a:t> </a:t>
            </a:r>
            <a:r>
              <a:rPr lang="en-US" dirty="0" smtClean="0"/>
              <a:t>             </a:t>
            </a:r>
            <a:r>
              <a:rPr lang="en-US" sz="3100" dirty="0" smtClean="0"/>
              <a:t>- Presented by Ritik Grover</a:t>
            </a:r>
            <a:r>
              <a:rPr lang="en-US" dirty="0" smtClean="0"/>
              <a:t/>
            </a:r>
            <a:br>
              <a:rPr lang="en-US" dirty="0" smtClean="0"/>
            </a:br>
            <a:r>
              <a:rPr lang="en-US" dirty="0" smtClean="0"/>
              <a:t>                     </a:t>
            </a:r>
            <a:endParaRPr lang="en-US" sz="3600" dirty="0"/>
          </a:p>
        </p:txBody>
      </p:sp>
      <p:sp>
        <p:nvSpPr>
          <p:cNvPr id="3" name="Subtitle 2"/>
          <p:cNvSpPr>
            <a:spLocks noGrp="1"/>
          </p:cNvSpPr>
          <p:nvPr>
            <p:ph type="subTitle" idx="1"/>
          </p:nvPr>
        </p:nvSpPr>
        <p:spPr>
          <a:xfrm>
            <a:off x="2438400" y="6019800"/>
            <a:ext cx="6705600" cy="685800"/>
          </a:xfrm>
        </p:spPr>
        <p:txBody>
          <a:bodyPr>
            <a:normAutofit fontScale="85000" lnSpcReduction="20000"/>
          </a:bodyPr>
          <a:lstStyle/>
          <a:p>
            <a:r>
              <a:rPr lang="en-US" sz="2800" dirty="0" smtClean="0"/>
              <a:t>Presented to : Respected Panel (Neeraj Kaushik Sir,            Mamta Punia Mam)</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57200"/>
            <a:ext cx="8153400" cy="76200"/>
          </a:xfrm>
        </p:spPr>
        <p:txBody>
          <a:bodyPr>
            <a:normAutofit fontScale="90000"/>
          </a:bodyPr>
          <a:lstStyle/>
          <a:p>
            <a:r>
              <a:rPr lang="en-US" sz="800" dirty="0" smtClean="0"/>
              <a:t>.</a:t>
            </a:r>
            <a:endParaRPr lang="en-US" sz="800" dirty="0"/>
          </a:p>
        </p:txBody>
      </p:sp>
      <p:sp>
        <p:nvSpPr>
          <p:cNvPr id="3" name="Content Placeholder 2"/>
          <p:cNvSpPr>
            <a:spLocks noGrp="1"/>
          </p:cNvSpPr>
          <p:nvPr>
            <p:ph sz="quarter" idx="1"/>
          </p:nvPr>
        </p:nvSpPr>
        <p:spPr>
          <a:xfrm>
            <a:off x="612648" y="685800"/>
            <a:ext cx="8153400" cy="5410200"/>
          </a:xfrm>
        </p:spPr>
        <p:txBody>
          <a:bodyPr>
            <a:normAutofit/>
          </a:bodyPr>
          <a:lstStyle/>
          <a:p>
            <a:pPr>
              <a:buNone/>
            </a:pPr>
            <a:r>
              <a:rPr lang="en-US" b="1" dirty="0" smtClean="0"/>
              <a:t>Customer_details :-</a:t>
            </a:r>
          </a:p>
          <a:p>
            <a:pPr>
              <a:buNone/>
            </a:pPr>
            <a:endParaRPr lang="en-US" dirty="0" smtClean="0"/>
          </a:p>
          <a:p>
            <a:pPr lvl="0"/>
            <a:r>
              <a:rPr lang="en-IN" sz="2400" dirty="0" smtClean="0"/>
              <a:t>This program will allow the admin to view customer details.</a:t>
            </a:r>
            <a:endParaRPr lang="en-US" sz="2400" dirty="0" smtClean="0"/>
          </a:p>
          <a:p>
            <a:r>
              <a:rPr lang="en-IN" sz="2400" dirty="0" smtClean="0"/>
              <a:t>If we need to print the particulars that has been viewed click onto print option.</a:t>
            </a:r>
          </a:p>
          <a:p>
            <a:pPr>
              <a:buNone/>
            </a:pPr>
            <a:r>
              <a:rPr lang="en-IN" sz="2400" b="1" dirty="0" smtClean="0"/>
              <a:t>Deposit_details :-</a:t>
            </a:r>
            <a:r>
              <a:rPr lang="en-IN" sz="2400" dirty="0" smtClean="0"/>
              <a:t> </a:t>
            </a:r>
            <a:endParaRPr lang="en-US" sz="2400" dirty="0" smtClean="0"/>
          </a:p>
          <a:p>
            <a:pPr lvl="0"/>
            <a:r>
              <a:rPr lang="en-IN" sz="2400" dirty="0" smtClean="0"/>
              <a:t>This program will allow the admin to view bill details. If we need to sort the particulars based on meter_no and month.</a:t>
            </a:r>
            <a:r>
              <a:rPr lang="en-IN" sz="2400" baseline="30000" dirty="0" smtClean="0"/>
              <a:t> </a:t>
            </a:r>
            <a:endParaRPr lang="en-US" sz="2400" dirty="0" smtClean="0"/>
          </a:p>
          <a:p>
            <a:pPr lvl="0"/>
            <a:r>
              <a:rPr lang="en-IN" sz="2400" dirty="0" smtClean="0"/>
              <a:t>If we need to search the particulars that has been viewed click onto search option.</a:t>
            </a:r>
            <a:r>
              <a:rPr lang="en-IN" sz="2400" baseline="30000" dirty="0" smtClean="0"/>
              <a:t> </a:t>
            </a:r>
            <a:endParaRPr lang="en-US" sz="2400" dirty="0" smtClean="0"/>
          </a:p>
          <a:p>
            <a:pPr lvl="0"/>
            <a:r>
              <a:rPr lang="en-IN" sz="2400" dirty="0" smtClean="0"/>
              <a:t>If we need to print the particulars that has been viewed click onto print option.</a:t>
            </a:r>
            <a:endParaRPr lang="en-US" sz="2400" dirty="0" smtClean="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228600"/>
          </a:xfrm>
        </p:spPr>
        <p:txBody>
          <a:bodyPr>
            <a:normAutofit/>
          </a:bodyPr>
          <a:lstStyle/>
          <a:p>
            <a:r>
              <a:rPr lang="en-US" sz="800" dirty="0" smtClean="0"/>
              <a:t>.</a:t>
            </a:r>
            <a:endParaRPr lang="en-US" sz="800" dirty="0"/>
          </a:p>
        </p:txBody>
      </p:sp>
      <p:sp>
        <p:nvSpPr>
          <p:cNvPr id="3" name="Content Placeholder 2"/>
          <p:cNvSpPr>
            <a:spLocks noGrp="1"/>
          </p:cNvSpPr>
          <p:nvPr>
            <p:ph sz="quarter" idx="1"/>
          </p:nvPr>
        </p:nvSpPr>
        <p:spPr>
          <a:xfrm>
            <a:off x="612648" y="762000"/>
            <a:ext cx="8153400" cy="5867400"/>
          </a:xfrm>
        </p:spPr>
        <p:txBody>
          <a:bodyPr>
            <a:normAutofit fontScale="92500" lnSpcReduction="20000"/>
          </a:bodyPr>
          <a:lstStyle/>
          <a:p>
            <a:pPr>
              <a:buNone/>
            </a:pPr>
            <a:r>
              <a:rPr lang="en-US" b="1" dirty="0" smtClean="0"/>
              <a:t>Calculate_bill :</a:t>
            </a:r>
          </a:p>
          <a:p>
            <a:pPr>
              <a:buNone/>
            </a:pPr>
            <a:r>
              <a:rPr lang="en-IN" dirty="0" smtClean="0"/>
              <a:t> </a:t>
            </a:r>
            <a:endParaRPr lang="en-US" dirty="0" smtClean="0"/>
          </a:p>
          <a:p>
            <a:pPr lvl="0"/>
            <a:r>
              <a:rPr lang="en-IN" sz="2400" dirty="0" smtClean="0"/>
              <a:t>This program will allow the admin to calculate total bill when units consumed are inserted where meter_no and month is selected.</a:t>
            </a:r>
            <a:r>
              <a:rPr lang="en-IN" sz="2400" baseline="30000" dirty="0" smtClean="0"/>
              <a:t> </a:t>
            </a:r>
            <a:endParaRPr lang="en-US" sz="2400" dirty="0" smtClean="0"/>
          </a:p>
          <a:p>
            <a:r>
              <a:rPr lang="en-IN" sz="2400" dirty="0" smtClean="0"/>
              <a:t>insert the values into bill else print error</a:t>
            </a:r>
            <a:r>
              <a:rPr lang="en-IN" sz="2400" baseline="30000" dirty="0" smtClean="0"/>
              <a:t> </a:t>
            </a:r>
            <a:endParaRPr lang="en-US" sz="2400" dirty="0" smtClean="0"/>
          </a:p>
          <a:p>
            <a:pPr>
              <a:buNone/>
            </a:pPr>
            <a:r>
              <a:rPr lang="en-US" b="1" dirty="0" smtClean="0"/>
              <a:t>Generate_bill :</a:t>
            </a:r>
          </a:p>
          <a:p>
            <a:pPr lvl="0"/>
            <a:r>
              <a:rPr lang="en-IN" sz="2400" dirty="0" smtClean="0"/>
              <a:t>This program will allow the customer to generate bill when meter_no and month is selected.</a:t>
            </a:r>
            <a:endParaRPr lang="en-US" sz="2400" dirty="0" smtClean="0"/>
          </a:p>
          <a:p>
            <a:r>
              <a:rPr lang="en-IN" sz="2400" dirty="0" smtClean="0"/>
              <a:t>Generate the details by clicking on Generate_bill button.</a:t>
            </a:r>
          </a:p>
          <a:p>
            <a:pPr>
              <a:buNone/>
            </a:pPr>
            <a:r>
              <a:rPr lang="en-IN" sz="3300" b="1" dirty="0" smtClean="0"/>
              <a:t>Pay_bill:</a:t>
            </a:r>
            <a:endParaRPr lang="en-US" sz="3300" dirty="0" smtClean="0"/>
          </a:p>
          <a:p>
            <a:pPr lvl="0"/>
            <a:r>
              <a:rPr lang="en-IN" sz="2400" dirty="0" smtClean="0"/>
              <a:t>This program will allow the customer to view bill details and redirects to pay.</a:t>
            </a:r>
            <a:r>
              <a:rPr lang="en-IN" sz="2400" baseline="30000" dirty="0" smtClean="0"/>
              <a:t> </a:t>
            </a:r>
            <a:r>
              <a:rPr lang="en-IN" sz="2400" dirty="0" smtClean="0"/>
              <a:t>The bill where status will be updated.</a:t>
            </a:r>
            <a:r>
              <a:rPr lang="en-IN" sz="2400" baseline="30000" dirty="0" smtClean="0"/>
              <a:t> </a:t>
            </a:r>
            <a:endParaRPr lang="en-US" sz="2400" dirty="0" smtClean="0"/>
          </a:p>
          <a:p>
            <a:pPr lvl="0"/>
            <a:r>
              <a:rPr lang="en-IN" sz="2400" dirty="0" smtClean="0"/>
              <a:t>If we need to cancel the particulars that has been viewed click onto back option.</a:t>
            </a:r>
            <a:r>
              <a:rPr lang="en-IN" sz="2400" baseline="30000" dirty="0" smtClean="0"/>
              <a:t> </a:t>
            </a:r>
            <a:endParaRPr lang="en-US" sz="2400" dirty="0" smtClean="0"/>
          </a:p>
          <a:p>
            <a:pPr lvl="0"/>
            <a:r>
              <a:rPr lang="en-IN" sz="2400" dirty="0" smtClean="0"/>
              <a:t>If we need to pay the bill amount that has been viewed click onto pay option.</a:t>
            </a:r>
            <a:endParaRPr lang="en-US" sz="2400" dirty="0" smtClean="0"/>
          </a:p>
          <a:p>
            <a:endParaRPr lang="en-IN" sz="2400" dirty="0" smtClean="0"/>
          </a:p>
          <a:p>
            <a:endParaRPr lang="en-US" sz="2400" dirty="0" smtClean="0"/>
          </a:p>
          <a:p>
            <a:pPr>
              <a:buNone/>
            </a:pP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Of Implementation</a:t>
            </a:r>
            <a:endParaRPr lang="en-US" dirty="0"/>
          </a:p>
        </p:txBody>
      </p:sp>
      <p:pic>
        <p:nvPicPr>
          <p:cNvPr id="1026" name="Picture 2" descr="C:\Users\HP\OneDrive\Pictures\Screenshots\Screenshot (11).png"/>
          <p:cNvPicPr>
            <a:picLocks noGrp="1" noChangeAspect="1" noChangeArrowheads="1"/>
          </p:cNvPicPr>
          <p:nvPr>
            <p:ph sz="quarter" idx="1"/>
          </p:nvPr>
        </p:nvPicPr>
        <p:blipFill>
          <a:blip r:embed="rId2" cstate="print"/>
          <a:srcRect/>
          <a:stretch>
            <a:fillRect/>
          </a:stretch>
        </p:blipFill>
        <p:spPr bwMode="auto">
          <a:xfrm>
            <a:off x="609600" y="2362200"/>
            <a:ext cx="3497791" cy="2667000"/>
          </a:xfrm>
          <a:prstGeom prst="rect">
            <a:avLst/>
          </a:prstGeom>
          <a:noFill/>
        </p:spPr>
      </p:pic>
      <p:pic>
        <p:nvPicPr>
          <p:cNvPr id="1028" name="Picture 4"/>
          <p:cNvPicPr>
            <a:picLocks noChangeAspect="1" noChangeArrowheads="1"/>
          </p:cNvPicPr>
          <p:nvPr/>
        </p:nvPicPr>
        <p:blipFill>
          <a:blip r:embed="rId3"/>
          <a:srcRect/>
          <a:stretch>
            <a:fillRect/>
          </a:stretch>
        </p:blipFill>
        <p:spPr bwMode="auto">
          <a:xfrm>
            <a:off x="4648200" y="2514600"/>
            <a:ext cx="3733800" cy="2209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381000"/>
          </a:xfrm>
        </p:spPr>
        <p:txBody>
          <a:bodyPr>
            <a:normAutofit/>
          </a:bodyPr>
          <a:lstStyle/>
          <a:p>
            <a:r>
              <a:rPr lang="en-US" sz="800" dirty="0" smtClean="0"/>
              <a:t>.</a:t>
            </a:r>
            <a:endParaRPr lang="en-US" sz="800" dirty="0"/>
          </a:p>
        </p:txBody>
      </p:sp>
      <p:pic>
        <p:nvPicPr>
          <p:cNvPr id="2051" name="Picture 3"/>
          <p:cNvPicPr>
            <a:picLocks noGrp="1" noChangeAspect="1" noChangeArrowheads="1"/>
          </p:cNvPicPr>
          <p:nvPr>
            <p:ph sz="quarter" idx="1"/>
          </p:nvPr>
        </p:nvPicPr>
        <p:blipFill>
          <a:blip r:embed="rId2"/>
          <a:srcRect/>
          <a:stretch>
            <a:fillRect/>
          </a:stretch>
        </p:blipFill>
        <p:spPr bwMode="auto">
          <a:xfrm>
            <a:off x="762000" y="1676400"/>
            <a:ext cx="2514600" cy="2057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038600" y="1676400"/>
            <a:ext cx="2971801" cy="22098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1828800" y="3962400"/>
            <a:ext cx="5410200" cy="2438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228600"/>
          </a:xfrm>
        </p:spPr>
        <p:txBody>
          <a:bodyPr>
            <a:normAutofit/>
          </a:bodyPr>
          <a:lstStyle/>
          <a:p>
            <a:r>
              <a:rPr lang="en-US" sz="800" dirty="0" smtClean="0"/>
              <a:t>.</a:t>
            </a:r>
            <a:endParaRPr lang="en-US" sz="800" dirty="0"/>
          </a:p>
        </p:txBody>
      </p:sp>
      <p:pic>
        <p:nvPicPr>
          <p:cNvPr id="3075" name="Picture 3" descr="C:\Users\HP\OneDrive\Pictures\Screenshots\Screenshot (19).png"/>
          <p:cNvPicPr>
            <a:picLocks noChangeAspect="1" noChangeArrowheads="1"/>
          </p:cNvPicPr>
          <p:nvPr/>
        </p:nvPicPr>
        <p:blipFill>
          <a:blip r:embed="rId2"/>
          <a:srcRect/>
          <a:stretch>
            <a:fillRect/>
          </a:stretch>
        </p:blipFill>
        <p:spPr bwMode="auto">
          <a:xfrm>
            <a:off x="152400" y="1600200"/>
            <a:ext cx="4029075" cy="3105150"/>
          </a:xfrm>
          <a:prstGeom prst="rect">
            <a:avLst/>
          </a:prstGeom>
          <a:noFill/>
        </p:spPr>
      </p:pic>
      <p:pic>
        <p:nvPicPr>
          <p:cNvPr id="6" name="Picture 2" descr="C:\Users\HP\OneDrive\Pictures\Screenshots\bill.png"/>
          <p:cNvPicPr>
            <a:picLocks noGrp="1" noChangeAspect="1" noChangeArrowheads="1"/>
          </p:cNvPicPr>
          <p:nvPr>
            <p:ph sz="quarter" idx="1"/>
          </p:nvPr>
        </p:nvPicPr>
        <p:blipFill>
          <a:blip r:embed="rId3"/>
          <a:srcRect/>
          <a:stretch>
            <a:fillRect/>
          </a:stretch>
        </p:blipFill>
        <p:spPr bwMode="auto">
          <a:xfrm>
            <a:off x="5105400" y="1600200"/>
            <a:ext cx="2918663" cy="4495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12648" y="304800"/>
            <a:ext cx="8153400" cy="685800"/>
          </a:xfrm>
        </p:spPr>
        <p:txBody>
          <a:bodyPr>
            <a:normAutofit/>
          </a:bodyPr>
          <a:lstStyle/>
          <a:p>
            <a:r>
              <a:rPr lang="en-US" sz="3600" dirty="0" smtClean="0"/>
              <a:t>DATABASE USED :-.</a:t>
            </a:r>
            <a:endParaRPr lang="en-US" sz="3600" dirty="0"/>
          </a:p>
        </p:txBody>
      </p:sp>
      <p:pic>
        <p:nvPicPr>
          <p:cNvPr id="5" name="Picture 6"/>
          <p:cNvPicPr>
            <a:picLocks noChangeAspect="1" noChangeArrowheads="1"/>
          </p:cNvPicPr>
          <p:nvPr/>
        </p:nvPicPr>
        <p:blipFill>
          <a:blip r:embed="rId2"/>
          <a:srcRect/>
          <a:stretch>
            <a:fillRect/>
          </a:stretch>
        </p:blipFill>
        <p:spPr bwMode="auto">
          <a:xfrm>
            <a:off x="381001" y="1676400"/>
            <a:ext cx="4114800" cy="3048000"/>
          </a:xfrm>
          <a:prstGeom prst="rect">
            <a:avLst/>
          </a:prstGeom>
          <a:noFill/>
          <a:ln w="9525">
            <a:noFill/>
            <a:miter lim="800000"/>
            <a:headEnd/>
            <a:tailEnd/>
          </a:ln>
          <a:effectLst/>
        </p:spPr>
      </p:pic>
      <p:sp>
        <p:nvSpPr>
          <p:cNvPr id="6" name="Content Placeholder 5"/>
          <p:cNvSpPr>
            <a:spLocks noGrp="1"/>
          </p:cNvSpPr>
          <p:nvPr>
            <p:ph sz="quarter" idx="1"/>
          </p:nvPr>
        </p:nvSpPr>
        <p:spPr>
          <a:xfrm flipV="1">
            <a:off x="612648" y="1143000"/>
            <a:ext cx="8153400" cy="457200"/>
          </a:xfrm>
        </p:spPr>
        <p:txBody>
          <a:bodyPr>
            <a:normAutofit fontScale="92500" lnSpcReduction="20000"/>
          </a:bodyPr>
          <a:lstStyle/>
          <a:p>
            <a:r>
              <a:rPr lang="en-US" dirty="0" smtClean="0"/>
              <a:t>.</a:t>
            </a:r>
            <a:endParaRPr lang="en-US" dirty="0"/>
          </a:p>
        </p:txBody>
      </p:sp>
      <p:pic>
        <p:nvPicPr>
          <p:cNvPr id="1027" name="Picture 3" descr="C:\Users\HP\OneDrive\Pictures\sql.png"/>
          <p:cNvPicPr>
            <a:picLocks noChangeAspect="1" noChangeArrowheads="1"/>
          </p:cNvPicPr>
          <p:nvPr/>
        </p:nvPicPr>
        <p:blipFill>
          <a:blip r:embed="rId3"/>
          <a:srcRect/>
          <a:stretch>
            <a:fillRect/>
          </a:stretch>
        </p:blipFill>
        <p:spPr bwMode="auto">
          <a:xfrm>
            <a:off x="4648200" y="2667000"/>
            <a:ext cx="4495800" cy="31781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3400" cy="990600"/>
          </a:xfrm>
        </p:spPr>
        <p:txBody>
          <a:bodyPr/>
          <a:lstStyle/>
          <a:p>
            <a:r>
              <a:rPr lang="en-US" dirty="0" smtClean="0"/>
              <a:t>Future Scope :-</a:t>
            </a:r>
            <a:endParaRPr lang="en-US" dirty="0"/>
          </a:p>
        </p:txBody>
      </p:sp>
      <p:sp>
        <p:nvSpPr>
          <p:cNvPr id="3" name="Content Placeholder 2"/>
          <p:cNvSpPr>
            <a:spLocks noGrp="1"/>
          </p:cNvSpPr>
          <p:nvPr>
            <p:ph sz="quarter" idx="1"/>
          </p:nvPr>
        </p:nvSpPr>
        <p:spPr/>
        <p:txBody>
          <a:bodyPr/>
          <a:lstStyle/>
          <a:p>
            <a:r>
              <a:rPr lang="en-US" dirty="0" smtClean="0"/>
              <a:t>A new software system to modernize the electricity billing procedure is required. This electricity billing system project would replace the existing traditional and analog type of electricity billing system ensuring security, ease and comfort in billing. </a:t>
            </a:r>
          </a:p>
          <a:p>
            <a:r>
              <a:rPr lang="en-US" dirty="0" smtClean="0"/>
              <a:t>It meets the current user demands, and new features can be easily integrated into the system in future as per user requirements.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457200"/>
          </a:xfrm>
        </p:spPr>
        <p:txBody>
          <a:bodyPr>
            <a:normAutofit/>
          </a:bodyPr>
          <a:lstStyle/>
          <a:p>
            <a:r>
              <a:rPr lang="en-US" sz="800" dirty="0" smtClean="0"/>
              <a:t>.</a:t>
            </a:r>
            <a:endParaRPr lang="en-US" sz="800" dirty="0"/>
          </a:p>
        </p:txBody>
      </p:sp>
      <p:sp>
        <p:nvSpPr>
          <p:cNvPr id="3" name="Content Placeholder 2"/>
          <p:cNvSpPr>
            <a:spLocks noGrp="1"/>
          </p:cNvSpPr>
          <p:nvPr>
            <p:ph sz="quarter" idx="1"/>
          </p:nvPr>
        </p:nvSpPr>
        <p:spPr/>
        <p:txBody>
          <a:bodyPr>
            <a:normAutofit/>
          </a:bodyPr>
          <a:lstStyle/>
          <a:p>
            <a:pPr>
              <a:buNone/>
            </a:pPr>
            <a:r>
              <a:rPr lang="en-US" sz="9600" dirty="0" smtClean="0"/>
              <a:t>   THANK </a:t>
            </a:r>
          </a:p>
          <a:p>
            <a:pPr>
              <a:buNone/>
            </a:pPr>
            <a:r>
              <a:rPr lang="en-US" sz="9600" dirty="0" smtClean="0"/>
              <a:t>          YOU</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04800"/>
            <a:ext cx="8153400" cy="838200"/>
          </a:xfrm>
        </p:spPr>
        <p:txBody>
          <a:bodyPr/>
          <a:lstStyle/>
          <a:p>
            <a:r>
              <a:rPr lang="en-US" dirty="0" smtClean="0"/>
              <a:t>INTRODUCTION</a:t>
            </a:r>
            <a:endParaRPr lang="en-US" dirty="0"/>
          </a:p>
        </p:txBody>
      </p:sp>
      <p:sp>
        <p:nvSpPr>
          <p:cNvPr id="3" name="Content Placeholder 2"/>
          <p:cNvSpPr>
            <a:spLocks noGrp="1"/>
          </p:cNvSpPr>
          <p:nvPr>
            <p:ph sz="quarter" idx="1"/>
          </p:nvPr>
        </p:nvSpPr>
        <p:spPr>
          <a:xfrm>
            <a:off x="612648" y="1600200"/>
            <a:ext cx="8153400" cy="4495800"/>
          </a:xfrm>
        </p:spPr>
        <p:txBody>
          <a:bodyPr>
            <a:noAutofit/>
          </a:bodyPr>
          <a:lstStyle/>
          <a:p>
            <a:r>
              <a:rPr lang="en-US" sz="2800" dirty="0" smtClean="0"/>
              <a:t>Electricity Billing System is a desktop based application developed in Java programming language. </a:t>
            </a:r>
          </a:p>
          <a:p>
            <a:r>
              <a:rPr lang="en-US" sz="2800" dirty="0" smtClean="0"/>
              <a:t>The project aims at serving the department of electricity by computerizing the billing system. </a:t>
            </a:r>
          </a:p>
          <a:p>
            <a:r>
              <a:rPr lang="en-US" sz="2800" dirty="0" smtClean="0"/>
              <a:t>It mainly focuses on the calculation of Units consumed during the specified time and the money to be paid to electricity offices. This computerized system will make the overall billing system easy, accessible, comfortable and effective for consumers.</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OBJECTIVE</a:t>
            </a:r>
            <a:endParaRPr lang="en-US" sz="4800" dirty="0"/>
          </a:p>
        </p:txBody>
      </p:sp>
      <p:sp>
        <p:nvSpPr>
          <p:cNvPr id="3" name="Content Placeholder 2"/>
          <p:cNvSpPr>
            <a:spLocks noGrp="1"/>
          </p:cNvSpPr>
          <p:nvPr>
            <p:ph sz="quarter" idx="1"/>
          </p:nvPr>
        </p:nvSpPr>
        <p:spPr/>
        <p:txBody>
          <a:bodyPr/>
          <a:lstStyle/>
          <a:p>
            <a:r>
              <a:rPr lang="en-IN" sz="3200" dirty="0" smtClean="0"/>
              <a:t>We, the owners of our project, respect all customers and make them happy with our service.</a:t>
            </a:r>
            <a:endParaRPr lang="en-US" sz="3200" dirty="0" smtClean="0"/>
          </a:p>
          <a:p>
            <a:r>
              <a:rPr lang="en-IN" sz="3200" dirty="0" smtClean="0"/>
              <a:t>The main aim of our project is to satisfy customer by saving their time by payment process, maintaining records, and allowing the customer to view his/her records and permitting them to update their details</a:t>
            </a:r>
            <a:r>
              <a:rPr lang="en-IN" dirty="0" smtClean="0"/>
              <a:t>.</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14400"/>
          </a:xfrm>
        </p:spPr>
        <p:txBody>
          <a:bodyPr>
            <a:normAutofit/>
          </a:bodyPr>
          <a:lstStyle/>
          <a:p>
            <a:r>
              <a:rPr lang="en-US" dirty="0" smtClean="0"/>
              <a:t>What does our project do ?</a:t>
            </a:r>
            <a:endParaRPr lang="en-US" dirty="0"/>
          </a:p>
        </p:txBody>
      </p:sp>
      <p:sp>
        <p:nvSpPr>
          <p:cNvPr id="3" name="Content Placeholder 2"/>
          <p:cNvSpPr>
            <a:spLocks noGrp="1"/>
          </p:cNvSpPr>
          <p:nvPr>
            <p:ph sz="quarter" idx="1"/>
          </p:nvPr>
        </p:nvSpPr>
        <p:spPr>
          <a:xfrm>
            <a:off x="612648" y="1600200"/>
            <a:ext cx="8153400" cy="4876800"/>
          </a:xfrm>
        </p:spPr>
        <p:txBody>
          <a:bodyPr>
            <a:normAutofit lnSpcReduction="10000"/>
          </a:bodyPr>
          <a:lstStyle/>
          <a:p>
            <a:pPr lvl="0"/>
            <a:r>
              <a:rPr lang="en-IN" dirty="0" smtClean="0"/>
              <a:t>To keep the information of Customer.</a:t>
            </a:r>
            <a:endParaRPr lang="en-US" dirty="0" smtClean="0"/>
          </a:p>
          <a:p>
            <a:pPr lvl="0"/>
            <a:r>
              <a:rPr lang="en-IN" dirty="0" smtClean="0"/>
              <a:t>To keep the information of consuming unit energy of current month.</a:t>
            </a:r>
            <a:r>
              <a:rPr lang="en-IN" baseline="30000" dirty="0" smtClean="0"/>
              <a:t> </a:t>
            </a:r>
            <a:endParaRPr lang="en-US" dirty="0" smtClean="0"/>
          </a:p>
          <a:p>
            <a:pPr lvl="0"/>
            <a:r>
              <a:rPr lang="en-IN" dirty="0" smtClean="0"/>
              <a:t>To keep the information of consuming unit energy of previous month.</a:t>
            </a:r>
            <a:r>
              <a:rPr lang="en-IN" baseline="30000" dirty="0" smtClean="0"/>
              <a:t> </a:t>
            </a:r>
            <a:endParaRPr lang="en-US" dirty="0" smtClean="0"/>
          </a:p>
          <a:p>
            <a:pPr lvl="0"/>
            <a:r>
              <a:rPr lang="en-IN" dirty="0" smtClean="0"/>
              <a:t>To calculate the units consumed every month regularly.</a:t>
            </a:r>
            <a:r>
              <a:rPr lang="en-IN" baseline="30000" dirty="0" smtClean="0"/>
              <a:t> </a:t>
            </a:r>
            <a:endParaRPr lang="en-US" dirty="0" smtClean="0"/>
          </a:p>
          <a:p>
            <a:pPr lvl="0"/>
            <a:r>
              <a:rPr lang="en-IN" dirty="0" smtClean="0"/>
              <a:t>To generate the bills adding penalty and rent.</a:t>
            </a:r>
            <a:r>
              <a:rPr lang="en-IN" baseline="30000" dirty="0" smtClean="0"/>
              <a:t> </a:t>
            </a:r>
            <a:endParaRPr lang="en-US" dirty="0" smtClean="0"/>
          </a:p>
          <a:p>
            <a:pPr lvl="0"/>
            <a:r>
              <a:rPr lang="en-IN" dirty="0" smtClean="0"/>
              <a:t>To save the time by implementing payment process online.</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 -</a:t>
            </a:r>
            <a:endParaRPr lang="en-US" dirty="0"/>
          </a:p>
        </p:txBody>
      </p:sp>
      <p:sp>
        <p:nvSpPr>
          <p:cNvPr id="3" name="Content Placeholder 2"/>
          <p:cNvSpPr>
            <a:spLocks noGrp="1"/>
          </p:cNvSpPr>
          <p:nvPr>
            <p:ph sz="quarter" idx="1"/>
          </p:nvPr>
        </p:nvSpPr>
        <p:spPr>
          <a:xfrm>
            <a:off x="612648" y="1524000"/>
            <a:ext cx="8153400" cy="4572000"/>
          </a:xfrm>
        </p:spPr>
        <p:txBody>
          <a:bodyPr>
            <a:normAutofit fontScale="92500"/>
          </a:bodyPr>
          <a:lstStyle/>
          <a:p>
            <a:r>
              <a:rPr lang="en-IN" sz="2800" dirty="0" smtClean="0"/>
              <a:t>The manual system is suffering from a series of drawbacks. Since whole of the bills is to be maintained with hands the process of keeping and maintaining the information is very tedious and lengthy to customer. It is very time consuming and laborious process because, staff need to be visited the customers place every month to give the bills and to receive the payments. </a:t>
            </a:r>
          </a:p>
          <a:p>
            <a:r>
              <a:rPr lang="en-IN" sz="2800" dirty="0" smtClean="0"/>
              <a:t>For this reason, we have provided features Present system is partially automated(computerized), existing system is quite laborious as one must enter same information at different places.</a:t>
            </a:r>
            <a:endParaRPr lang="en-US" sz="28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14400"/>
          </a:xfrm>
        </p:spPr>
        <p:txBody>
          <a:bodyPr/>
          <a:lstStyle/>
          <a:p>
            <a:r>
              <a:rPr lang="en-US" dirty="0" smtClean="0"/>
              <a:t>Proposed Solution :-</a:t>
            </a:r>
            <a:endParaRPr lang="en-US" dirty="0"/>
          </a:p>
        </p:txBody>
      </p:sp>
      <p:sp>
        <p:nvSpPr>
          <p:cNvPr id="3" name="Content Placeholder 2"/>
          <p:cNvSpPr>
            <a:spLocks noGrp="1"/>
          </p:cNvSpPr>
          <p:nvPr>
            <p:ph sz="quarter" idx="1"/>
          </p:nvPr>
        </p:nvSpPr>
        <p:spPr>
          <a:xfrm>
            <a:off x="612648" y="1524000"/>
            <a:ext cx="8153400" cy="4572000"/>
          </a:xfrm>
        </p:spPr>
        <p:txBody>
          <a:bodyPr>
            <a:normAutofit fontScale="92500"/>
          </a:bodyPr>
          <a:lstStyle/>
          <a:p>
            <a:pPr lvl="0"/>
            <a:r>
              <a:rPr lang="en-IN" dirty="0" smtClean="0"/>
              <a:t>This project system excludes the need of maintaining paper electricity bill as all the electricity bill records are managed electronically. </a:t>
            </a:r>
            <a:endParaRPr lang="en-US" dirty="0" smtClean="0"/>
          </a:p>
          <a:p>
            <a:pPr lvl="0"/>
            <a:r>
              <a:rPr lang="en-IN" dirty="0" smtClean="0"/>
              <a:t>Administrator doesn't have to keep a manual track of the users. The system </a:t>
            </a:r>
            <a:endParaRPr lang="en-US" dirty="0" smtClean="0"/>
          </a:p>
          <a:p>
            <a:r>
              <a:rPr lang="en-IN" dirty="0" smtClean="0"/>
              <a:t>automatically calculates fine.</a:t>
            </a:r>
            <a:endParaRPr lang="en-US" dirty="0" smtClean="0"/>
          </a:p>
          <a:p>
            <a:pPr lvl="0"/>
            <a:r>
              <a:rPr lang="en-IN" dirty="0" smtClean="0"/>
              <a:t>Users don't have to visit to the office for bill payment.</a:t>
            </a:r>
            <a:endParaRPr lang="en-US" dirty="0" smtClean="0"/>
          </a:p>
          <a:p>
            <a:pPr lvl="0"/>
            <a:r>
              <a:rPr lang="en-IN" dirty="0" smtClean="0"/>
              <a:t>There is no need of delivery boy for delivery bills to user's place. o Thus, it saves human efforts and resources.</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838200"/>
          </a:xfrm>
        </p:spPr>
        <p:txBody>
          <a:bodyPr>
            <a:normAutofit/>
          </a:bodyPr>
          <a:lstStyle/>
          <a:p>
            <a:r>
              <a:rPr lang="en-US" sz="4800" dirty="0" smtClean="0"/>
              <a:t>Technologies used : - </a:t>
            </a:r>
            <a:endParaRPr lang="en-US" sz="4800" dirty="0"/>
          </a:p>
        </p:txBody>
      </p:sp>
      <p:sp>
        <p:nvSpPr>
          <p:cNvPr id="3" name="Content Placeholder 2"/>
          <p:cNvSpPr>
            <a:spLocks noGrp="1"/>
          </p:cNvSpPr>
          <p:nvPr>
            <p:ph sz="quarter" idx="1"/>
          </p:nvPr>
        </p:nvSpPr>
        <p:spPr/>
        <p:txBody>
          <a:bodyPr/>
          <a:lstStyle/>
          <a:p>
            <a:endParaRPr lang="en-US" dirty="0" smtClean="0"/>
          </a:p>
          <a:p>
            <a:r>
              <a:rPr lang="en-US" dirty="0" smtClean="0"/>
              <a:t>Language Used - Core Java </a:t>
            </a:r>
          </a:p>
          <a:p>
            <a:r>
              <a:rPr lang="en-US" dirty="0" smtClean="0"/>
              <a:t>Concept Used - Swing </a:t>
            </a:r>
          </a:p>
          <a:p>
            <a:r>
              <a:rPr lang="en-US" dirty="0" smtClean="0"/>
              <a:t>IDE Used – Eclipse</a:t>
            </a:r>
          </a:p>
          <a:p>
            <a:r>
              <a:rPr lang="en-US" dirty="0" smtClean="0"/>
              <a:t> Database Used - MySQL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endParaRPr lang="en-US" dirty="0"/>
          </a:p>
        </p:txBody>
      </p:sp>
      <p:pic>
        <p:nvPicPr>
          <p:cNvPr id="4" name="Content Placeholder 3" descr="electricity biling system.png"/>
          <p:cNvPicPr>
            <a:picLocks noGrp="1" noChangeAspect="1"/>
          </p:cNvPicPr>
          <p:nvPr>
            <p:ph sz="quarter" idx="1"/>
          </p:nvPr>
        </p:nvPicPr>
        <p:blipFill>
          <a:blip r:embed="rId2"/>
          <a:stretch>
            <a:fillRect/>
          </a:stretch>
        </p:blipFill>
        <p:spPr>
          <a:xfrm>
            <a:off x="1219200" y="1524000"/>
            <a:ext cx="6477000" cy="4953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a:xfrm>
            <a:off x="612648" y="1600200"/>
            <a:ext cx="8153400" cy="4495800"/>
          </a:xfrm>
        </p:spPr>
        <p:txBody>
          <a:bodyPr>
            <a:normAutofit fontScale="92500"/>
          </a:bodyPr>
          <a:lstStyle/>
          <a:p>
            <a:pPr>
              <a:buNone/>
            </a:pPr>
            <a:r>
              <a:rPr lang="en-IN" b="1" dirty="0" smtClean="0"/>
              <a:t>Login:</a:t>
            </a:r>
            <a:endParaRPr lang="en-US" dirty="0" smtClean="0"/>
          </a:p>
          <a:p>
            <a:pPr lvl="0"/>
            <a:r>
              <a:rPr lang="en-IN" sz="2400" dirty="0" smtClean="0"/>
              <a:t>This program will allow the admin to enter the username and password.</a:t>
            </a:r>
            <a:endParaRPr lang="en-US" sz="2400" dirty="0" smtClean="0"/>
          </a:p>
          <a:p>
            <a:pPr lvl="0"/>
            <a:r>
              <a:rPr lang="en-IN" sz="2400" dirty="0" smtClean="0"/>
              <a:t>If the entered credentials are correct, then the login will be successful otherwise need to be signup</a:t>
            </a:r>
            <a:r>
              <a:rPr lang="en-IN" dirty="0" smtClean="0"/>
              <a:t>.</a:t>
            </a:r>
            <a:endParaRPr lang="en-US" dirty="0" smtClean="0"/>
          </a:p>
          <a:p>
            <a:pPr>
              <a:buNone/>
            </a:pPr>
            <a:r>
              <a:rPr lang="en-IN" b="1" dirty="0" smtClean="0"/>
              <a:t>New_customer:</a:t>
            </a:r>
            <a:endParaRPr lang="en-US" dirty="0" smtClean="0"/>
          </a:p>
          <a:p>
            <a:pPr lvl="0"/>
            <a:r>
              <a:rPr lang="en-IN" sz="2600" dirty="0" smtClean="0"/>
              <a:t>This program will allow the admin to enter the customer details and automatically generates unique meter number.</a:t>
            </a:r>
            <a:r>
              <a:rPr lang="en-IN" sz="2600" baseline="30000" dirty="0" smtClean="0"/>
              <a:t> </a:t>
            </a:r>
            <a:endParaRPr lang="en-US" sz="2600" dirty="0" smtClean="0"/>
          </a:p>
          <a:p>
            <a:pPr lvl="0"/>
            <a:r>
              <a:rPr lang="en-IN" sz="2600" dirty="0" smtClean="0"/>
              <a:t>If customer name, address, city, state, email and phone number is entered, insert the values into emp table</a:t>
            </a:r>
            <a:endParaRPr lang="en-US" sz="2600"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974</TotalTime>
  <Words>427</Words>
  <Application>Microsoft Office PowerPoint</Application>
  <PresentationFormat>On-screen Show (4:3)</PresentationFormat>
  <Paragraphs>72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Median</vt:lpstr>
      <vt:lpstr>Electricity BilLing System                           (EBS)               - Presented by Ritik Grover                      </vt:lpstr>
      <vt:lpstr>INTRODUCTION</vt:lpstr>
      <vt:lpstr>OBJECTIVE</vt:lpstr>
      <vt:lpstr>What does our project do ?</vt:lpstr>
      <vt:lpstr>Problem Statement : -</vt:lpstr>
      <vt:lpstr>Proposed Solution :-</vt:lpstr>
      <vt:lpstr>Technologies used : - </vt:lpstr>
      <vt:lpstr>ARCHITECTURE </vt:lpstr>
      <vt:lpstr>METHODOLOGY</vt:lpstr>
      <vt:lpstr>.</vt:lpstr>
      <vt:lpstr>.</vt:lpstr>
      <vt:lpstr>Screenshots Of Implementation</vt:lpstr>
      <vt:lpstr>.</vt:lpstr>
      <vt:lpstr>.</vt:lpstr>
      <vt:lpstr>DATABASE USED :-.</vt:lpstr>
      <vt:lpstr>Future Scope :-</vt:lpstr>
      <vt:lpst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Ritik</dc:creator>
  <cp:lastModifiedBy>HP</cp:lastModifiedBy>
  <cp:revision>58</cp:revision>
  <dcterms:created xsi:type="dcterms:W3CDTF">2006-08-16T00:00:00Z</dcterms:created>
  <dcterms:modified xsi:type="dcterms:W3CDTF">2023-12-31T02:17:53Z</dcterms:modified>
</cp:coreProperties>
</file>