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4"/>
  </p:notesMasterIdLst>
  <p:handoutMasterIdLst>
    <p:handoutMasterId r:id="rId35"/>
  </p:handoutMasterIdLst>
  <p:sldIdLst>
    <p:sldId id="256" r:id="rId5"/>
    <p:sldId id="257" r:id="rId6"/>
    <p:sldId id="258" r:id="rId7"/>
    <p:sldId id="262" r:id="rId8"/>
    <p:sldId id="272" r:id="rId9"/>
    <p:sldId id="269" r:id="rId10"/>
    <p:sldId id="261" r:id="rId11"/>
    <p:sldId id="289" r:id="rId12"/>
    <p:sldId id="273" r:id="rId13"/>
    <p:sldId id="274" r:id="rId14"/>
    <p:sldId id="275" r:id="rId15"/>
    <p:sldId id="276" r:id="rId16"/>
    <p:sldId id="277" r:id="rId17"/>
    <p:sldId id="278" r:id="rId18"/>
    <p:sldId id="264" r:id="rId19"/>
    <p:sldId id="279" r:id="rId20"/>
    <p:sldId id="280" r:id="rId21"/>
    <p:sldId id="281" r:id="rId22"/>
    <p:sldId id="283" r:id="rId23"/>
    <p:sldId id="288" r:id="rId24"/>
    <p:sldId id="284" r:id="rId25"/>
    <p:sldId id="270" r:id="rId26"/>
    <p:sldId id="259" r:id="rId27"/>
    <p:sldId id="260" r:id="rId28"/>
    <p:sldId id="285" r:id="rId29"/>
    <p:sldId id="286" r:id="rId30"/>
    <p:sldId id="271" r:id="rId31"/>
    <p:sldId id="292" r:id="rId32"/>
    <p:sldId id="29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B38DFD-9ACF-4B8E-A8AA-22EC8EB7010E}" v="16" dt="2023-01-05T18:04:50.170"/>
    <p1510:client id="{4BE74DAE-B67B-43F2-12CB-EF90A7666E87}" v="486" dt="2023-01-05T20:36:35.065"/>
    <p1510:client id="{4D0419C7-7E06-0EB9-1884-F553B730EA9D}" v="8" dt="2023-01-05T20:09:34.922"/>
    <p1510:client id="{D3ABC75D-78FF-8543-5314-B9B6B3113411}" v="2873" dt="2023-01-05T20:05:19.2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D947E0-108F-4D20-A71E-3CF329F97212}">
      <dgm:prSet phldr="0" custT="1"/>
      <dgm:spPr/>
      <dgm:t>
        <a:bodyPr/>
        <a:lstStyle/>
        <a:p>
          <a:pPr marL="0" indent="0" algn="ctr" defTabSz="914400" rtl="0" eaLnBrk="1" latinLnBrk="0" hangingPunct="1">
            <a:lnSpc>
              <a:spcPct val="90000"/>
            </a:lnSpc>
            <a:spcBef>
              <a:spcPts val="1000"/>
            </a:spcBef>
            <a:buFont typeface="Arial" panose="020B0604020202020204" pitchFamily="34" charset="0"/>
            <a:buNone/>
          </a:pPr>
          <a:r>
            <a:rPr lang="en-US" sz="1600" kern="1200" spc="150" baseline="0" dirty="0">
              <a:solidFill>
                <a:schemeClr val="tx1"/>
              </a:solidFill>
              <a:latin typeface="Consolas"/>
              <a:ea typeface="+mj-ea"/>
              <a:cs typeface="+mj-cs"/>
            </a:rPr>
            <a:t>vim</a:t>
          </a:r>
        </a:p>
      </dgm:t>
    </dgm:pt>
    <dgm:pt modelId="{9D249532-A24D-4D8F-848A-9F42F2E486C9}" type="parTrans" cxnId="{A0077D09-C12C-46D0-8DF7-194B691136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E813459-65AB-4FA9-B717-330DDA6DFA4E}" type="sibTrans" cxnId="{A0077D09-C12C-46D0-8DF7-194B691136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30A490C8-22B4-4D68-875C-0F0DE2FF864D}">
      <dgm:prSet phldr="0" custT="1"/>
      <dgm:spPr/>
      <dgm:t>
        <a:bodyPr/>
        <a:lstStyle/>
        <a:p>
          <a:pPr marL="0" rtl="0">
            <a:lnSpc>
              <a:spcPct val="100000"/>
            </a:lnSpc>
          </a:pPr>
          <a:r>
            <a:rPr lang="en-US" sz="1400" spc="50" baseline="0" dirty="0">
              <a:latin typeface="Consolas"/>
            </a:rPr>
            <a:t>Makes you cool</a:t>
          </a:r>
        </a:p>
      </dgm:t>
    </dgm:pt>
    <dgm:pt modelId="{035C64B0-4F0C-4FD1-BD23-B1D4C9887CBE}" type="parTrans" cxnId="{381FE1CC-8184-4745-8EB3-6DE11655998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45495DA8-8707-41E3-A12B-FA5766269C44}" type="sibTrans" cxnId="{381FE1CC-8184-4745-8EB3-6DE11655998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E9682B4F-0217-4B50-923E-C104AA24290F}">
      <dgm:prSet phldr="0"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spc="50" baseline="0" dirty="0">
              <a:solidFill>
                <a:prstClr val="black"/>
              </a:solidFill>
              <a:latin typeface="Consolas"/>
              <a:ea typeface="+mn-ea"/>
              <a:cs typeface="+mn-cs"/>
            </a:rPr>
            <a:t>emacs</a:t>
          </a:r>
          <a:endParaRPr lang="en-US" sz="1600" kern="1200" spc="150" baseline="0" dirty="0">
            <a:solidFill>
              <a:prstClr val="black"/>
            </a:solidFill>
            <a:latin typeface="Consolas"/>
            <a:ea typeface="+mn-ea"/>
            <a:cs typeface="+mn-cs"/>
          </a:endParaRPr>
        </a:p>
      </dgm:t>
    </dgm:pt>
    <dgm:pt modelId="{E0F6C4AF-9BBB-4698-91D7-F9AE3EACBD5D}" type="parTrans" cxnId="{6C23D0C9-74B2-4C8B-AB2F-A03B3B0EBE5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B8632E42-D7EB-4C31-877E-6F1B2801851A}" type="sibTrans" cxnId="{6C23D0C9-74B2-4C8B-AB2F-A03B3B0EBE5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0EC0C300-11E4-45CF-8418-973585107209}">
      <dgm:prSet phldr="0" custT="1"/>
      <dgm:spPr/>
      <dgm:t>
        <a:bodyPr/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onsolas"/>
              <a:ea typeface="+mn-ea"/>
              <a:cs typeface="+mn-cs"/>
            </a:rPr>
            <a:t>Not usually installed</a:t>
          </a:r>
        </a:p>
      </dgm:t>
    </dgm:pt>
    <dgm:pt modelId="{1E4DD98E-100E-46B7-B24A-408BBF69E9FA}" type="parTrans" cxnId="{51563A4F-C0EB-47D6-B5BC-47A4E599AD4B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90FAB5D1-62B3-4FF6-A07D-EE607F529C32}" type="sibTrans" cxnId="{51563A4F-C0EB-47D6-B5BC-47A4E599AD4B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6C09D205-E6BB-4B95-8743-CD4E44E5ED1B}">
      <dgm:prSet phldr="0"/>
      <dgm:spPr/>
      <dgm:t>
        <a:bodyPr/>
        <a:lstStyle/>
        <a:p>
          <a:pPr marL="0" rtl="0">
            <a:lnSpc>
              <a:spcPct val="100000"/>
            </a:lnSpc>
          </a:pPr>
          <a:r>
            <a:rPr lang="en-US" sz="1400" spc="50" baseline="0" dirty="0">
              <a:latin typeface="Consolas"/>
            </a:rPr>
            <a:t>Is almost </a:t>
          </a:r>
          <a:r>
            <a:rPr lang="en-US" spc="50" baseline="0" dirty="0">
              <a:latin typeface="Consolas"/>
            </a:rPr>
            <a:t>always installed</a:t>
          </a:r>
          <a:endParaRPr lang="en-US" spc="50" baseline="0" dirty="0">
            <a:latin typeface="Consolas"/>
            <a:ea typeface="+mn-ea"/>
            <a:cs typeface="+mn-cs"/>
          </a:endParaRPr>
        </a:p>
      </dgm:t>
    </dgm:pt>
    <dgm:pt modelId="{FFE8E306-53CE-4EB9-95F6-B8A3BD950922}" type="parTrans" cxnId="{DDE03373-3F85-466D-AABD-A417663D0DE8}">
      <dgm:prSet/>
      <dgm:spPr/>
    </dgm:pt>
    <dgm:pt modelId="{E95DBEDC-2031-404A-B306-A0CBA37ACA8B}" type="sibTrans" cxnId="{DDE03373-3F85-466D-AABD-A417663D0DE8}">
      <dgm:prSet/>
      <dgm:spPr/>
    </dgm:pt>
    <dgm:pt modelId="{EE085A4F-2A54-4D16-8F80-B823752FD342}">
      <dgm:prSet phldr="0"/>
      <dgm:spPr/>
      <dgm:t>
        <a:bodyPr/>
        <a:lstStyle/>
        <a:p>
          <a:pPr marL="0" indent="0" defTabSz="88900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pc="50" baseline="0" dirty="0">
              <a:latin typeface="Consolas"/>
              <a:ea typeface="+mn-lt"/>
              <a:cs typeface="+mn-lt"/>
            </a:rPr>
            <a:t>Robust ecosystem</a:t>
          </a:r>
        </a:p>
      </dgm:t>
    </dgm:pt>
    <dgm:pt modelId="{555120A5-AA50-4947-9634-D15379A8807D}" type="parTrans" cxnId="{7373355E-5C3E-4091-919F-696C2398090A}">
      <dgm:prSet/>
      <dgm:spPr/>
    </dgm:pt>
    <dgm:pt modelId="{FCE9000F-AF9C-4DFB-99F7-2E2464B00A6C}" type="sibTrans" cxnId="{7373355E-5C3E-4091-919F-696C2398090A}">
      <dgm:prSet/>
      <dgm:spPr/>
    </dgm:pt>
    <dgm:pt modelId="{E214E406-EDC4-4520-BCF3-4DBCCFF8E540}">
      <dgm:prSet phldr="0"/>
      <dgm:spPr/>
      <dgm:t>
        <a:bodyPr/>
        <a:lstStyle/>
        <a:p>
          <a:pPr mar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kern="1200" spc="50" baseline="0" dirty="0">
              <a:latin typeface="Consolas"/>
            </a:rPr>
            <a:t>Robust ecosystem</a:t>
          </a:r>
          <a:endParaRPr lang="en-US" kern="1200" spc="50" baseline="0" dirty="0">
            <a:latin typeface="Consolas"/>
            <a:ea typeface="+mn-ea"/>
            <a:cs typeface="+mn-cs"/>
          </a:endParaRPr>
        </a:p>
      </dgm:t>
    </dgm:pt>
    <dgm:pt modelId="{30225BFD-2941-4D58-B93E-705066623BD4}" type="parTrans" cxnId="{927B816C-6A9E-4BFA-8994-51E7436B15FD}">
      <dgm:prSet/>
      <dgm:spPr/>
    </dgm:pt>
    <dgm:pt modelId="{4E60526C-D2E6-40D9-B215-CEDB49E6B51B}" type="sibTrans" cxnId="{927B816C-6A9E-4BFA-8994-51E7436B15FD}">
      <dgm:prSet/>
      <dgm:spPr/>
    </dgm:pt>
    <dgm:pt modelId="{8D5F26BB-2BB3-4AB0-B7BE-45363CECBE90}">
      <dgm:prSet phldr="0"/>
      <dgm:spPr/>
      <dgm:t>
        <a:bodyPr/>
        <a:lstStyle/>
        <a:p>
          <a:pPr mar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kern="1200" spc="50" baseline="0" dirty="0">
              <a:latin typeface="Consolas"/>
            </a:rPr>
            <a:t>nano</a:t>
          </a:r>
        </a:p>
      </dgm:t>
    </dgm:pt>
    <dgm:pt modelId="{B003C93E-5DA3-4A4E-9577-729243713F10}" type="parTrans" cxnId="{FB4D1ABA-3D8F-4AC6-91CF-19FC3351D202}">
      <dgm:prSet/>
      <dgm:spPr/>
    </dgm:pt>
    <dgm:pt modelId="{FBD7C5D2-C6FF-4BE6-B554-FB99AB3F8653}" type="sibTrans" cxnId="{FB4D1ABA-3D8F-4AC6-91CF-19FC3351D202}">
      <dgm:prSet/>
      <dgm:spPr/>
    </dgm:pt>
    <dgm:pt modelId="{2E74898E-3D14-4511-B734-0E41E12C9760}">
      <dgm:prSet phldr="0"/>
      <dgm:spPr/>
      <dgm:t>
        <a:bodyPr/>
        <a:lstStyle/>
        <a:p>
          <a:pPr mar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kern="1200" spc="50" baseline="0" dirty="0">
              <a:latin typeface="Consolas"/>
            </a:rPr>
            <a:t>Will get you </a:t>
          </a:r>
          <a:r>
            <a:rPr lang="en-US" kern="1200" spc="50" dirty="0">
              <a:latin typeface="Consolas"/>
            </a:rPr>
            <a:t>teased in industry</a:t>
          </a:r>
        </a:p>
      </dgm:t>
    </dgm:pt>
    <dgm:pt modelId="{38F02247-AF9C-4A32-BA49-6D74E9BBE74A}" type="parTrans" cxnId="{ADB9DBF5-A3D6-43F0-80E3-595FC82354EE}">
      <dgm:prSet/>
      <dgm:spPr/>
    </dgm:pt>
    <dgm:pt modelId="{961B9DB2-1D14-4194-8B9E-11C62D5F3BC6}" type="sibTrans" cxnId="{ADB9DBF5-A3D6-43F0-80E3-595FC82354EE}">
      <dgm:prSet/>
      <dgm:spPr/>
    </dgm:pt>
    <dgm:pt modelId="{20DF2110-5DC4-4D4C-8186-915613BDB468}">
      <dgm:prSet phldr="0"/>
      <dgm:spPr/>
      <dgm:t>
        <a:bodyPr/>
        <a:lstStyle/>
        <a:p>
          <a:pPr mar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kern="1200" spc="50" dirty="0">
              <a:latin typeface="Consolas"/>
            </a:rPr>
            <a:t>Just use </a:t>
          </a:r>
          <a:r>
            <a:rPr lang="en-US" kern="1200" spc="50" dirty="0" err="1">
              <a:latin typeface="Consolas"/>
            </a:rPr>
            <a:t>vscode</a:t>
          </a:r>
          <a:r>
            <a:rPr lang="en-US" kern="1200" spc="50" dirty="0">
              <a:latin typeface="Consolas"/>
            </a:rPr>
            <a:t> remote instead</a:t>
          </a:r>
        </a:p>
      </dgm:t>
    </dgm:pt>
    <dgm:pt modelId="{0DF3850F-99FA-4B66-9E90-83F762E3060E}" type="parTrans" cxnId="{06E157CF-1AC6-40AB-B875-013A6E961D2A}">
      <dgm:prSet/>
      <dgm:spPr/>
    </dgm:pt>
    <dgm:pt modelId="{D9AC5B63-7286-470D-9D52-07BE930E9621}" type="sibTrans" cxnId="{06E157CF-1AC6-40AB-B875-013A6E961D2A}">
      <dgm:prSet/>
      <dgm:spPr/>
    </dgm:pt>
    <dgm:pt modelId="{E4B4F7C4-5024-45F0-9FD7-C5068A1AE6C4}" type="pres">
      <dgm:prSet presAssocID="{0DD8915E-DC14-41D6-9BB5-F49E1C265163}" presName="Name0" presStyleCnt="0">
        <dgm:presLayoutVars>
          <dgm:dir/>
          <dgm:animLvl val="lvl"/>
          <dgm:resizeHandles val="exact"/>
        </dgm:presLayoutVars>
      </dgm:prSet>
      <dgm:spPr/>
    </dgm:pt>
    <dgm:pt modelId="{473E2436-1BC1-4A6C-8568-5C38418F52D1}" type="pres">
      <dgm:prSet presAssocID="{73D947E0-108F-4D20-A71E-3CF329F97212}" presName="composite" presStyleCnt="0"/>
      <dgm:spPr/>
    </dgm:pt>
    <dgm:pt modelId="{BDBD7220-3F85-45D2-BED6-5BBFBC23EAE3}" type="pres">
      <dgm:prSet presAssocID="{73D947E0-108F-4D20-A71E-3CF329F97212}" presName="parTx" presStyleLbl="alignNode1" presStyleIdx="0" presStyleCnt="3">
        <dgm:presLayoutVars>
          <dgm:chMax val="0"/>
          <dgm:chPref val="0"/>
        </dgm:presLayoutVars>
      </dgm:prSet>
      <dgm:spPr/>
    </dgm:pt>
    <dgm:pt modelId="{22359DD7-1BFB-4900-BAE6-6084F2F57988}" type="pres">
      <dgm:prSet presAssocID="{73D947E0-108F-4D20-A71E-3CF329F97212}" presName="desTx" presStyleLbl="alignAccFollowNode1" presStyleIdx="0" presStyleCnt="3">
        <dgm:presLayoutVars/>
      </dgm:prSet>
      <dgm:spPr/>
    </dgm:pt>
    <dgm:pt modelId="{38C65349-0C40-499F-9765-B6F38C2DC3C3}" type="pres">
      <dgm:prSet presAssocID="{AE813459-65AB-4FA9-B717-330DDA6DFA4E}" presName="space" presStyleCnt="0"/>
      <dgm:spPr/>
    </dgm:pt>
    <dgm:pt modelId="{BB2E4F65-C461-40C3-BC82-6A29AA851F44}" type="pres">
      <dgm:prSet presAssocID="{E9682B4F-0217-4B50-923E-C104AA24290F}" presName="composite" presStyleCnt="0"/>
      <dgm:spPr/>
    </dgm:pt>
    <dgm:pt modelId="{49B7F8FA-D256-41EF-9327-52A3551D9A60}" type="pres">
      <dgm:prSet presAssocID="{E9682B4F-0217-4B50-923E-C104AA24290F}" presName="parTx" presStyleLbl="alignNode1" presStyleIdx="1" presStyleCnt="3">
        <dgm:presLayoutVars>
          <dgm:chMax val="0"/>
          <dgm:chPref val="0"/>
        </dgm:presLayoutVars>
      </dgm:prSet>
      <dgm:spPr/>
    </dgm:pt>
    <dgm:pt modelId="{6B5FE59C-B471-448A-AA7A-B526DCC4D4CA}" type="pres">
      <dgm:prSet presAssocID="{E9682B4F-0217-4B50-923E-C104AA24290F}" presName="desTx" presStyleLbl="alignAccFollowNode1" presStyleIdx="1" presStyleCnt="3">
        <dgm:presLayoutVars/>
      </dgm:prSet>
      <dgm:spPr/>
    </dgm:pt>
    <dgm:pt modelId="{CCF98C2D-BB3B-4B1E-B88C-74975EB872C9}" type="pres">
      <dgm:prSet presAssocID="{B8632E42-D7EB-4C31-877E-6F1B2801851A}" presName="space" presStyleCnt="0"/>
      <dgm:spPr/>
    </dgm:pt>
    <dgm:pt modelId="{67144383-45E8-4570-8410-76E62EE955CA}" type="pres">
      <dgm:prSet presAssocID="{8D5F26BB-2BB3-4AB0-B7BE-45363CECBE90}" presName="composite" presStyleCnt="0"/>
      <dgm:spPr/>
    </dgm:pt>
    <dgm:pt modelId="{E149B25C-7254-4558-87F9-0E9357940F43}" type="pres">
      <dgm:prSet presAssocID="{8D5F26BB-2BB3-4AB0-B7BE-45363CECBE90}" presName="parTx" presStyleLbl="alignNode1" presStyleIdx="2" presStyleCnt="3">
        <dgm:presLayoutVars>
          <dgm:chMax val="0"/>
          <dgm:chPref val="0"/>
        </dgm:presLayoutVars>
      </dgm:prSet>
      <dgm:spPr/>
    </dgm:pt>
    <dgm:pt modelId="{D58CD4E0-6701-45F8-B9C5-869057072309}" type="pres">
      <dgm:prSet presAssocID="{8D5F26BB-2BB3-4AB0-B7BE-45363CECBE90}" presName="desTx" presStyleLbl="alignAccFollowNode1" presStyleIdx="2" presStyleCnt="3">
        <dgm:presLayoutVars/>
      </dgm:prSet>
      <dgm:spPr/>
    </dgm:pt>
  </dgm:ptLst>
  <dgm:cxnLst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5D80C729-6CAA-4341-9C0F-06670B6CDC46}" type="presOf" srcId="{6C09D205-E6BB-4B95-8743-CD4E44E5ED1B}" destId="{22359DD7-1BFB-4900-BAE6-6084F2F57988}" srcOrd="0" destOrd="1" presId="urn:microsoft.com/office/officeart/2016/7/layout/HorizontalActionList"/>
    <dgm:cxn modelId="{3960BE33-E665-4D11-92B5-13DE6CC1A259}" type="presOf" srcId="{0EC0C300-11E4-45CF-8418-973585107209}" destId="{6B5FE59C-B471-448A-AA7A-B526DCC4D4CA}" srcOrd="0" destOrd="0" presId="urn:microsoft.com/office/officeart/2016/7/layout/HorizontalActionList"/>
    <dgm:cxn modelId="{8547F45D-DF1B-4B42-8C5A-CAD089975B7D}" type="presOf" srcId="{EE085A4F-2A54-4D16-8F80-B823752FD342}" destId="{22359DD7-1BFB-4900-BAE6-6084F2F57988}" srcOrd="0" destOrd="2" presId="urn:microsoft.com/office/officeart/2016/7/layout/HorizontalActionList"/>
    <dgm:cxn modelId="{7373355E-5C3E-4091-919F-696C2398090A}" srcId="{73D947E0-108F-4D20-A71E-3CF329F97212}" destId="{EE085A4F-2A54-4D16-8F80-B823752FD342}" srcOrd="2" destOrd="0" parTransId="{555120A5-AA50-4947-9634-D15379A8807D}" sibTransId="{FCE9000F-AF9C-4DFB-99F7-2E2464B00A6C}"/>
    <dgm:cxn modelId="{EB19B545-7B20-499D-95D6-14383C87DC31}" type="presOf" srcId="{20DF2110-5DC4-4D4C-8186-915613BDB468}" destId="{D58CD4E0-6701-45F8-B9C5-869057072309}" srcOrd="0" destOrd="1" presId="urn:microsoft.com/office/officeart/2016/7/layout/HorizontalActionList"/>
    <dgm:cxn modelId="{9F080B67-0BB4-43FD-88D5-BAC320080BDB}" type="presOf" srcId="{E9682B4F-0217-4B50-923E-C104AA24290F}" destId="{49B7F8FA-D256-41EF-9327-52A3551D9A60}" srcOrd="0" destOrd="0" presId="urn:microsoft.com/office/officeart/2016/7/layout/HorizontalActionList"/>
    <dgm:cxn modelId="{927B816C-6A9E-4BFA-8994-51E7436B15FD}" srcId="{E9682B4F-0217-4B50-923E-C104AA24290F}" destId="{E214E406-EDC4-4520-BCF3-4DBCCFF8E540}" srcOrd="1" destOrd="0" parTransId="{30225BFD-2941-4D58-B93E-705066623BD4}" sibTransId="{4E60526C-D2E6-40D9-B215-CEDB49E6B51B}"/>
    <dgm:cxn modelId="{51563A4F-C0EB-47D6-B5BC-47A4E599AD4B}" srcId="{E9682B4F-0217-4B50-923E-C104AA24290F}" destId="{0EC0C300-11E4-45CF-8418-973585107209}" srcOrd="0" destOrd="0" parTransId="{1E4DD98E-100E-46B7-B24A-408BBF69E9FA}" sibTransId="{90FAB5D1-62B3-4FF6-A07D-EE607F529C32}"/>
    <dgm:cxn modelId="{BF459672-E539-4BAA-88D9-E805B7BC21D1}" type="presOf" srcId="{30A490C8-22B4-4D68-875C-0F0DE2FF864D}" destId="{22359DD7-1BFB-4900-BAE6-6084F2F57988}" srcOrd="0" destOrd="0" presId="urn:microsoft.com/office/officeart/2016/7/layout/HorizontalActionList"/>
    <dgm:cxn modelId="{DDE03373-3F85-466D-AABD-A417663D0DE8}" srcId="{73D947E0-108F-4D20-A71E-3CF329F97212}" destId="{6C09D205-E6BB-4B95-8743-CD4E44E5ED1B}" srcOrd="1" destOrd="0" parTransId="{FFE8E306-53CE-4EB9-95F6-B8A3BD950922}" sibTransId="{E95DBEDC-2031-404A-B306-A0CBA37ACA8B}"/>
    <dgm:cxn modelId="{FB4D1ABA-3D8F-4AC6-91CF-19FC3351D202}" srcId="{0DD8915E-DC14-41D6-9BB5-F49E1C265163}" destId="{8D5F26BB-2BB3-4AB0-B7BE-45363CECBE90}" srcOrd="2" destOrd="0" parTransId="{B003C93E-5DA3-4A4E-9577-729243713F10}" sibTransId="{FBD7C5D2-C6FF-4BE6-B554-FB99AB3F8653}"/>
    <dgm:cxn modelId="{9339D1C5-9730-4CE5-8A4F-95BBB3465253}" type="presOf" srcId="{E214E406-EDC4-4520-BCF3-4DBCCFF8E540}" destId="{6B5FE59C-B471-448A-AA7A-B526DCC4D4CA}" srcOrd="0" destOrd="1" presId="urn:microsoft.com/office/officeart/2016/7/layout/HorizontalActionList"/>
    <dgm:cxn modelId="{6C23D0C9-74B2-4C8B-AB2F-A03B3B0EBE56}" srcId="{0DD8915E-DC14-41D6-9BB5-F49E1C265163}" destId="{E9682B4F-0217-4B50-923E-C104AA24290F}" srcOrd="1" destOrd="0" parTransId="{E0F6C4AF-9BBB-4698-91D7-F9AE3EACBD5D}" sibTransId="{B8632E42-D7EB-4C31-877E-6F1B2801851A}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06E157CF-1AC6-40AB-B875-013A6E961D2A}" srcId="{8D5F26BB-2BB3-4AB0-B7BE-45363CECBE90}" destId="{20DF2110-5DC4-4D4C-8186-915613BDB468}" srcOrd="1" destOrd="0" parTransId="{0DF3850F-99FA-4B66-9E90-83F762E3060E}" sibTransId="{D9AC5B63-7286-470D-9D52-07BE930E9621}"/>
    <dgm:cxn modelId="{825BC9D8-F515-4FBF-8CF8-23CD32968E1D}" type="presOf" srcId="{0DD8915E-DC14-41D6-9BB5-F49E1C265163}" destId="{E4B4F7C4-5024-45F0-9FD7-C5068A1AE6C4}" srcOrd="0" destOrd="0" presId="urn:microsoft.com/office/officeart/2016/7/layout/HorizontalActionList"/>
    <dgm:cxn modelId="{99E183DC-A1F1-4F8E-87C6-508CC34E210C}" type="presOf" srcId="{73D947E0-108F-4D20-A71E-3CF329F97212}" destId="{BDBD7220-3F85-45D2-BED6-5BBFBC23EAE3}" srcOrd="0" destOrd="0" presId="urn:microsoft.com/office/officeart/2016/7/layout/HorizontalActionList"/>
    <dgm:cxn modelId="{D82CB0E6-1D17-4344-BD32-5D66FCF92B08}" type="presOf" srcId="{2E74898E-3D14-4511-B734-0E41E12C9760}" destId="{D58CD4E0-6701-45F8-B9C5-869057072309}" srcOrd="0" destOrd="0" presId="urn:microsoft.com/office/officeart/2016/7/layout/HorizontalActionList"/>
    <dgm:cxn modelId="{ADB9DBF5-A3D6-43F0-80E3-595FC82354EE}" srcId="{8D5F26BB-2BB3-4AB0-B7BE-45363CECBE90}" destId="{2E74898E-3D14-4511-B734-0E41E12C9760}" srcOrd="0" destOrd="0" parTransId="{38F02247-AF9C-4A32-BA49-6D74E9BBE74A}" sibTransId="{961B9DB2-1D14-4194-8B9E-11C62D5F3BC6}"/>
    <dgm:cxn modelId="{52A528FF-8702-4F5D-AF40-17C6C9815360}" type="presOf" srcId="{8D5F26BB-2BB3-4AB0-B7BE-45363CECBE90}" destId="{E149B25C-7254-4558-87F9-0E9357940F43}" srcOrd="0" destOrd="0" presId="urn:microsoft.com/office/officeart/2016/7/layout/HorizontalActionList"/>
    <dgm:cxn modelId="{381E4EC8-D3BE-4C28-B57C-C972D261A500}" type="presParOf" srcId="{E4B4F7C4-5024-45F0-9FD7-C5068A1AE6C4}" destId="{473E2436-1BC1-4A6C-8568-5C38418F52D1}" srcOrd="0" destOrd="0" presId="urn:microsoft.com/office/officeart/2016/7/layout/HorizontalActionList"/>
    <dgm:cxn modelId="{1E6517BA-B1A2-485E-AB16-8FB3CF91597B}" type="presParOf" srcId="{473E2436-1BC1-4A6C-8568-5C38418F52D1}" destId="{BDBD7220-3F85-45D2-BED6-5BBFBC23EAE3}" srcOrd="0" destOrd="0" presId="urn:microsoft.com/office/officeart/2016/7/layout/HorizontalActionList"/>
    <dgm:cxn modelId="{17FA56A6-8F8A-441A-8FFB-5D2EF31A3653}" type="presParOf" srcId="{473E2436-1BC1-4A6C-8568-5C38418F52D1}" destId="{22359DD7-1BFB-4900-BAE6-6084F2F57988}" srcOrd="1" destOrd="0" presId="urn:microsoft.com/office/officeart/2016/7/layout/HorizontalActionList"/>
    <dgm:cxn modelId="{EFD3EF56-C8A6-4D23-8FB6-912B639807B0}" type="presParOf" srcId="{E4B4F7C4-5024-45F0-9FD7-C5068A1AE6C4}" destId="{38C65349-0C40-499F-9765-B6F38C2DC3C3}" srcOrd="1" destOrd="0" presId="urn:microsoft.com/office/officeart/2016/7/layout/HorizontalActionList"/>
    <dgm:cxn modelId="{09FC22DD-E959-4D8D-B962-7301EB9548FE}" type="presParOf" srcId="{E4B4F7C4-5024-45F0-9FD7-C5068A1AE6C4}" destId="{BB2E4F65-C461-40C3-BC82-6A29AA851F44}" srcOrd="2" destOrd="0" presId="urn:microsoft.com/office/officeart/2016/7/layout/HorizontalActionList"/>
    <dgm:cxn modelId="{F9423D6B-6263-4B68-8849-4EFDFEE54768}" type="presParOf" srcId="{BB2E4F65-C461-40C3-BC82-6A29AA851F44}" destId="{49B7F8FA-D256-41EF-9327-52A3551D9A60}" srcOrd="0" destOrd="0" presId="urn:microsoft.com/office/officeart/2016/7/layout/HorizontalActionList"/>
    <dgm:cxn modelId="{9940809A-70F6-4E4C-95CF-1C1D60D34C3A}" type="presParOf" srcId="{BB2E4F65-C461-40C3-BC82-6A29AA851F44}" destId="{6B5FE59C-B471-448A-AA7A-B526DCC4D4CA}" srcOrd="1" destOrd="0" presId="urn:microsoft.com/office/officeart/2016/7/layout/HorizontalActionList"/>
    <dgm:cxn modelId="{12C9AAE6-3A67-4672-B885-A144FE21E50D}" type="presParOf" srcId="{E4B4F7C4-5024-45F0-9FD7-C5068A1AE6C4}" destId="{CCF98C2D-BB3B-4B1E-B88C-74975EB872C9}" srcOrd="3" destOrd="0" presId="urn:microsoft.com/office/officeart/2016/7/layout/HorizontalActionList"/>
    <dgm:cxn modelId="{6D4295B9-8002-41E1-B535-5FB10B591A0B}" type="presParOf" srcId="{E4B4F7C4-5024-45F0-9FD7-C5068A1AE6C4}" destId="{67144383-45E8-4570-8410-76E62EE955CA}" srcOrd="4" destOrd="0" presId="urn:microsoft.com/office/officeart/2016/7/layout/HorizontalActionList"/>
    <dgm:cxn modelId="{88936019-6B48-4B75-986B-22F38310A08C}" type="presParOf" srcId="{67144383-45E8-4570-8410-76E62EE955CA}" destId="{E149B25C-7254-4558-87F9-0E9357940F43}" srcOrd="0" destOrd="0" presId="urn:microsoft.com/office/officeart/2016/7/layout/HorizontalActionList"/>
    <dgm:cxn modelId="{B16BAF67-1948-43EB-BCCE-FF79D231D229}" type="presParOf" srcId="{67144383-45E8-4570-8410-76E62EE955CA}" destId="{D58CD4E0-6701-45F8-B9C5-869057072309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BD7220-3F85-45D2-BED6-5BBFBC23EAE3}">
      <dsp:nvSpPr>
        <dsp:cNvPr id="0" name=""/>
        <dsp:cNvSpPr/>
      </dsp:nvSpPr>
      <dsp:spPr>
        <a:xfrm>
          <a:off x="10090" y="287477"/>
          <a:ext cx="3426543" cy="10279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773" tIns="270773" rIns="270773" bIns="270773" numCol="1" spcCol="1270" anchor="ctr" anchorCtr="0"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spc="150" baseline="0" dirty="0">
              <a:solidFill>
                <a:schemeClr val="tx1"/>
              </a:solidFill>
              <a:latin typeface="Consolas"/>
              <a:ea typeface="+mj-ea"/>
              <a:cs typeface="+mj-cs"/>
            </a:rPr>
            <a:t>vim</a:t>
          </a:r>
        </a:p>
      </dsp:txBody>
      <dsp:txXfrm>
        <a:off x="10090" y="287477"/>
        <a:ext cx="3426543" cy="1027963"/>
      </dsp:txXfrm>
    </dsp:sp>
    <dsp:sp modelId="{22359DD7-1BFB-4900-BAE6-6084F2F57988}">
      <dsp:nvSpPr>
        <dsp:cNvPr id="0" name=""/>
        <dsp:cNvSpPr/>
      </dsp:nvSpPr>
      <dsp:spPr>
        <a:xfrm>
          <a:off x="10090" y="1315440"/>
          <a:ext cx="3426543" cy="214199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8466" tIns="338466" rIns="338466" bIns="338466" numCol="1" spcCol="1270" anchor="t" anchorCtr="0">
          <a:noAutofit/>
        </a:bodyPr>
        <a:lstStyle/>
        <a:p>
          <a:pPr marL="0" lvl="0" indent="0" algn="l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latin typeface="Consolas"/>
            </a:rPr>
            <a:t>Makes you cool</a:t>
          </a:r>
        </a:p>
        <a:p>
          <a:pPr marL="0" lvl="0" indent="0" algn="l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latin typeface="Consolas"/>
            </a:rPr>
            <a:t>Is almost </a:t>
          </a:r>
          <a:r>
            <a:rPr lang="en-US" kern="1200" spc="50" baseline="0" dirty="0">
              <a:latin typeface="Consolas"/>
            </a:rPr>
            <a:t>always installed</a:t>
          </a:r>
          <a:endParaRPr lang="en-US" kern="1200" spc="50" baseline="0" dirty="0">
            <a:latin typeface="Consolas"/>
            <a:ea typeface="+mn-ea"/>
            <a:cs typeface="+mn-cs"/>
          </a:endParaRPr>
        </a:p>
        <a:p>
          <a:pPr marL="0" lvl="0" indent="0" algn="l" defTabSz="8890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spc="50" baseline="0" dirty="0">
              <a:latin typeface="Consolas"/>
              <a:ea typeface="+mn-lt"/>
              <a:cs typeface="+mn-lt"/>
            </a:rPr>
            <a:t>Robust ecosystem</a:t>
          </a:r>
        </a:p>
      </dsp:txBody>
      <dsp:txXfrm>
        <a:off x="10090" y="1315440"/>
        <a:ext cx="3426543" cy="2141995"/>
      </dsp:txXfrm>
    </dsp:sp>
    <dsp:sp modelId="{49B7F8FA-D256-41EF-9327-52A3551D9A60}">
      <dsp:nvSpPr>
        <dsp:cNvPr id="0" name=""/>
        <dsp:cNvSpPr/>
      </dsp:nvSpPr>
      <dsp:spPr>
        <a:xfrm>
          <a:off x="3544528" y="287477"/>
          <a:ext cx="3426543" cy="10279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773" tIns="270773" rIns="270773" bIns="270773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spc="50" baseline="0" dirty="0">
              <a:solidFill>
                <a:prstClr val="black"/>
              </a:solidFill>
              <a:latin typeface="Consolas"/>
              <a:ea typeface="+mn-ea"/>
              <a:cs typeface="+mn-cs"/>
            </a:rPr>
            <a:t>emacs</a:t>
          </a:r>
          <a:endParaRPr lang="en-US" sz="1600" kern="1200" spc="150" baseline="0" dirty="0">
            <a:solidFill>
              <a:prstClr val="black"/>
            </a:solidFill>
            <a:latin typeface="Consolas"/>
            <a:ea typeface="+mn-ea"/>
            <a:cs typeface="+mn-cs"/>
          </a:endParaRPr>
        </a:p>
      </dsp:txBody>
      <dsp:txXfrm>
        <a:off x="3544528" y="287477"/>
        <a:ext cx="3426543" cy="1027963"/>
      </dsp:txXfrm>
    </dsp:sp>
    <dsp:sp modelId="{6B5FE59C-B471-448A-AA7A-B526DCC4D4CA}">
      <dsp:nvSpPr>
        <dsp:cNvPr id="0" name=""/>
        <dsp:cNvSpPr/>
      </dsp:nvSpPr>
      <dsp:spPr>
        <a:xfrm>
          <a:off x="3544528" y="1315440"/>
          <a:ext cx="3426543" cy="214199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8466" tIns="338466" rIns="338466" bIns="338466" numCol="1" spcCol="1270" anchor="t" anchorCtr="0">
          <a:noAutofit/>
        </a:bodyPr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spc="50" baseline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onsolas"/>
              <a:ea typeface="+mn-ea"/>
              <a:cs typeface="+mn-cs"/>
            </a:rPr>
            <a:t>Not usually installed</a:t>
          </a:r>
        </a:p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spc="50" baseline="0" dirty="0">
              <a:latin typeface="Consolas"/>
            </a:rPr>
            <a:t>Robust ecosystem</a:t>
          </a:r>
          <a:endParaRPr lang="en-US" sz="3600" kern="1200" spc="50" baseline="0" dirty="0">
            <a:latin typeface="Consolas"/>
            <a:ea typeface="+mn-ea"/>
            <a:cs typeface="+mn-cs"/>
          </a:endParaRPr>
        </a:p>
      </dsp:txBody>
      <dsp:txXfrm>
        <a:off x="3544528" y="1315440"/>
        <a:ext cx="3426543" cy="2141995"/>
      </dsp:txXfrm>
    </dsp:sp>
    <dsp:sp modelId="{E149B25C-7254-4558-87F9-0E9357940F43}">
      <dsp:nvSpPr>
        <dsp:cNvPr id="0" name=""/>
        <dsp:cNvSpPr/>
      </dsp:nvSpPr>
      <dsp:spPr>
        <a:xfrm>
          <a:off x="7078966" y="287477"/>
          <a:ext cx="3426543" cy="10279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773" tIns="270773" rIns="270773" bIns="27077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spc="50" baseline="0" dirty="0">
              <a:latin typeface="Consolas"/>
            </a:rPr>
            <a:t>nano</a:t>
          </a:r>
        </a:p>
      </dsp:txBody>
      <dsp:txXfrm>
        <a:off x="7078966" y="287477"/>
        <a:ext cx="3426543" cy="1027963"/>
      </dsp:txXfrm>
    </dsp:sp>
    <dsp:sp modelId="{D58CD4E0-6701-45F8-B9C5-869057072309}">
      <dsp:nvSpPr>
        <dsp:cNvPr id="0" name=""/>
        <dsp:cNvSpPr/>
      </dsp:nvSpPr>
      <dsp:spPr>
        <a:xfrm>
          <a:off x="7078966" y="1315440"/>
          <a:ext cx="3426543" cy="214199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8466" tIns="338466" rIns="338466" bIns="338466" numCol="1" spcCol="1270" anchor="t" anchorCtr="0">
          <a:noAutofit/>
        </a:bodyPr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spc="50" baseline="0" dirty="0">
              <a:latin typeface="Consolas"/>
            </a:rPr>
            <a:t>Will get you </a:t>
          </a:r>
          <a:r>
            <a:rPr lang="en-US" sz="2000" kern="1200" spc="50" dirty="0">
              <a:latin typeface="Consolas"/>
            </a:rPr>
            <a:t>teased in industry</a:t>
          </a:r>
        </a:p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spc="50" dirty="0">
              <a:latin typeface="Consolas"/>
            </a:rPr>
            <a:t>Just use </a:t>
          </a:r>
          <a:r>
            <a:rPr lang="en-US" sz="2000" kern="1200" spc="50" dirty="0" err="1">
              <a:latin typeface="Consolas"/>
            </a:rPr>
            <a:t>vscode</a:t>
          </a:r>
          <a:r>
            <a:rPr lang="en-US" sz="2000" kern="1200" spc="50" dirty="0">
              <a:latin typeface="Consolas"/>
            </a:rPr>
            <a:t> remote instead</a:t>
          </a:r>
        </a:p>
      </dsp:txBody>
      <dsp:txXfrm>
        <a:off x="7078966" y="1315440"/>
        <a:ext cx="3426543" cy="21419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INTRO TO​ COMPUTER SYSTEMS,​ UNIX,​ AND C.​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INTRO TO​ COMPUTER SYSTEMS,​ UNIX,​ AND C.​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INTRO TO​ COMPUTER SYSTEMS,​ UNIX,​ AND C.​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INTRO TO​ COMPUTER SYSTEMS,​ UNIX,​ AND C.​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INTRO TO​ COMPUTER SYSTEMS,​ UNIX,​ AND C.​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INTRO TO​ COMPUTER SYSTEMS,​ UNIX,​ AND C.​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INTRO TO​ COMPUTER SYSTEMS,​ UNIX,​ AND C.​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INTRO TO​ COMPUTER SYSTEMS,​ UNIX,​ AND C.​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INTRO TO​ COMPUTER SYSTEMS,​ UNIX,​ AND C.​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INTRO TO​ COMPUTER SYSTEMS,​ UNIX,​ AND C.​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INTRO TO​ COMPUTER SYSTEMS,​ UNIX,​ AND C.​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endParaRPr lang="en-US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INTRO TO​ COMPUTER SYSTEMS,​ UNIX,​ AND C.​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INTRO TO​ COMPUTER SYSTEMS,​ UNIX,​ AND C.​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INTRO TO​ COMPUTER SYSTEMS,​ UNIX,​ AND C.​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eople.ischool.berkeley.edu/~kevin/unix-tutorial/toc.html" TargetMode="External"/><Relationship Id="rId2" Type="http://schemas.openxmlformats.org/officeDocument/2006/relationships/hyperlink" Target="http://www.ee.surrey.ac.uk/Teaching/Unix/index.html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heather.cs.ucdavis.edu/~matloff/UnixAndC/Editors/Emacs.html" TargetMode="External"/><Relationship Id="rId2" Type="http://schemas.openxmlformats.org/officeDocument/2006/relationships/hyperlink" Target="http://ergoemacs.org/emacs/emacs.html" TargetMode="Externa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vim-adventures.com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stanford.edu/class/cs107/resources/vim" TargetMode="Externa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rogramming.com/tutorial/c-tutorial.html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99069" y="4521926"/>
            <a:ext cx="4876456" cy="1122202"/>
          </a:xfrm>
        </p:spPr>
        <p:txBody>
          <a:bodyPr/>
          <a:lstStyle/>
          <a:p>
            <a:pPr algn="r"/>
            <a:r>
              <a:rPr lang="en-US">
                <a:latin typeface="Tenorite"/>
              </a:rPr>
              <a:t>Intro to</a:t>
            </a:r>
            <a:br>
              <a:rPr lang="en-US">
                <a:latin typeface="Tenorite"/>
              </a:rPr>
            </a:br>
            <a:r>
              <a:rPr lang="en-US">
                <a:latin typeface="Tenorite"/>
              </a:rPr>
              <a:t>computer systems,</a:t>
            </a:r>
            <a:br>
              <a:rPr lang="en-US">
                <a:latin typeface="Tenorite"/>
              </a:rPr>
            </a:br>
            <a:r>
              <a:rPr lang="en-US">
                <a:latin typeface="Tenorite"/>
              </a:rPr>
              <a:t>UNIX,</a:t>
            </a:r>
            <a:br>
              <a:rPr lang="en-US">
                <a:latin typeface="Tenorite"/>
              </a:rPr>
            </a:br>
            <a:r>
              <a:rPr lang="en-US">
                <a:latin typeface="Tenorite"/>
              </a:rPr>
              <a:t>and C.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6697" y="5640468"/>
            <a:ext cx="4941770" cy="10157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Computer Systems I – CSC 373</a:t>
            </a:r>
          </a:p>
          <a:p>
            <a:r>
              <a:rPr lang="en-US"/>
              <a:t>Week 1 – 2023/01/09</a:t>
            </a:r>
          </a:p>
          <a:p>
            <a:r>
              <a:rPr lang="en-US"/>
              <a:t>Jack Stillwell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F78C7-D90B-6FA5-F2F4-67EC1044C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Recommended Reading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D5DBB-B9E8-1BE4-0549-62AA060B2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6159499" cy="1525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For a more complete introduction, look at these:</a:t>
            </a:r>
          </a:p>
          <a:p>
            <a:r>
              <a:rPr lang="en-US">
                <a:ea typeface="+mn-lt"/>
                <a:cs typeface="+mn-lt"/>
                <a:hlinkClick r:id="rId2"/>
              </a:rPr>
              <a:t>http://www.ee.surrey.ac.uk/Teaching/Unix/index.html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  <a:hlinkClick r:id="rId3"/>
              </a:rPr>
              <a:t>https://people.ischool.berkeley.edu/~kevin/unix-tutorial/toc.html</a:t>
            </a: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87744-34A7-3818-B0F8-80A3F26B7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TO​ COMPUTER SYSTEMS,​ UNIX,​ AND C.​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0F259A-5C4D-78C2-68CA-61DC5CF6D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175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/>
              <a:t>Linux Commands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1C395-6BC4-4F00-B40B-069DBBB7C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9760" y="1949452"/>
            <a:ext cx="2882475" cy="823912"/>
          </a:xfrm>
        </p:spPr>
        <p:txBody>
          <a:bodyPr/>
          <a:lstStyle/>
          <a:p>
            <a:r>
              <a:rPr lang="en-US"/>
              <a:t>Command: </a:t>
            </a:r>
            <a:r>
              <a:rPr lang="en-US" b="1"/>
              <a:t>passwd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16151-9486-4A03-AE3A-F1CC562E0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72229" y="2518965"/>
            <a:ext cx="4418381" cy="5155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$ passwd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65CC01-A53B-495A-820C-BEC2680E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INTRO TO​ COMPUTER SYSTEMS,​ UNIX,​ AND C.​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dirty="0" smtClean="0"/>
              <a:pPr/>
              <a:t>11</a:t>
            </a:fld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63394BF-B01D-CD34-4540-CBE84EC1D0A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673264" y="2917825"/>
            <a:ext cx="3704006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Consolas"/>
              </a:rPr>
              <a:t>Changing password for user </a:t>
            </a:r>
            <a:r>
              <a:rPr lang="en-US" err="1">
                <a:latin typeface="Consolas"/>
              </a:rPr>
              <a:t>stu</a:t>
            </a:r>
            <a:r>
              <a:rPr lang="en-US">
                <a:latin typeface="Consolas"/>
              </a:rPr>
              <a:t>.</a:t>
            </a:r>
            <a:br>
              <a:rPr lang="en-US">
                <a:latin typeface="Consolas"/>
              </a:rPr>
            </a:br>
            <a:r>
              <a:rPr lang="en-US">
                <a:latin typeface="Consolas"/>
              </a:rPr>
              <a:t>Current password:</a:t>
            </a:r>
            <a:br>
              <a:rPr lang="en-US">
                <a:latin typeface="Consolas"/>
              </a:rPr>
            </a:br>
            <a:r>
              <a:rPr lang="en-US">
                <a:latin typeface="Consolas"/>
              </a:rPr>
              <a:t>New password:</a:t>
            </a:r>
            <a:br>
              <a:rPr lang="en-US">
                <a:latin typeface="Consolas"/>
              </a:rPr>
            </a:br>
            <a:r>
              <a:rPr lang="en-US">
                <a:latin typeface="Consolas"/>
              </a:rPr>
              <a:t>Retype new password:</a:t>
            </a:r>
            <a:br>
              <a:rPr lang="en-US">
                <a:latin typeface="Consolas"/>
              </a:rPr>
            </a:br>
            <a:r>
              <a:rPr lang="en-US">
                <a:latin typeface="Consolas"/>
              </a:rPr>
              <a:t>passwd: all authentication tokens updated successfully.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DB5BC2-D04C-514B-CCBF-82ACC888667A}"/>
              </a:ext>
            </a:extLst>
          </p:cNvPr>
          <p:cNvSpPr txBox="1"/>
          <p:nvPr/>
        </p:nvSpPr>
        <p:spPr>
          <a:xfrm>
            <a:off x="1148953" y="4917281"/>
            <a:ext cx="965001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+mn-lt"/>
                <a:cs typeface="+mn-lt"/>
              </a:rPr>
              <a:t>Note 1: Please change your password the first time you log in.</a:t>
            </a:r>
            <a:br>
              <a:rPr lang="en-US" b="1">
                <a:ea typeface="+mn-lt"/>
                <a:cs typeface="+mn-lt"/>
              </a:rPr>
            </a:br>
            <a:br>
              <a:rPr lang="en-US" b="1">
                <a:ea typeface="+mn-lt"/>
                <a:cs typeface="+mn-lt"/>
              </a:rPr>
            </a:br>
            <a:r>
              <a:rPr lang="en-US" b="1">
                <a:ea typeface="+mn-lt"/>
                <a:cs typeface="+mn-lt"/>
              </a:rPr>
              <a:t>Note 2: The Linux box is for classwork only and you should not assume privacy. All files on this machine may be read by the Prof.</a:t>
            </a: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323F0A-8DA9-E0A1-A6B0-7ACBE99DE63F}"/>
              </a:ext>
            </a:extLst>
          </p:cNvPr>
          <p:cNvSpPr txBox="1"/>
          <p:nvPr/>
        </p:nvSpPr>
        <p:spPr>
          <a:xfrm>
            <a:off x="1148952" y="2917030"/>
            <a:ext cx="53339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Description</a:t>
            </a:r>
            <a:r>
              <a:rPr lang="en-US" b="1"/>
              <a:t>: Changes a user's password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268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/>
              <a:t>Linux Commands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1C395-6BC4-4F00-B40B-069DBBB7C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9760" y="1949452"/>
            <a:ext cx="2882475" cy="823912"/>
          </a:xfrm>
        </p:spPr>
        <p:txBody>
          <a:bodyPr/>
          <a:lstStyle/>
          <a:p>
            <a:r>
              <a:rPr lang="en-US"/>
              <a:t>Command: </a:t>
            </a:r>
            <a:r>
              <a:rPr lang="en-US" b="1"/>
              <a:t>pwd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65CC01-A53B-495A-820C-BEC2680E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INTRO TO​ COMPUTER SYSTEMS,​ UNIX,​ AND C.​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dirty="0" smtClean="0"/>
              <a:pPr/>
              <a:t>12</a:t>
            </a:fld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63394BF-B01D-CD34-4540-CBE84EC1D0A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685170" y="2364184"/>
            <a:ext cx="3704006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Consolas"/>
              </a:rPr>
              <a:t>$ </a:t>
            </a:r>
            <a:r>
              <a:rPr lang="en-US" err="1">
                <a:latin typeface="Consolas"/>
              </a:rPr>
              <a:t>pwd</a:t>
            </a:r>
          </a:p>
          <a:p>
            <a:r>
              <a:rPr lang="en-US">
                <a:latin typeface="Consolas"/>
              </a:rPr>
              <a:t>/home/</a:t>
            </a:r>
            <a:r>
              <a:rPr lang="en-US" err="1">
                <a:latin typeface="Consolas"/>
              </a:rPr>
              <a:t>stu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323F0A-8DA9-E0A1-A6B0-7ACBE99DE63F}"/>
              </a:ext>
            </a:extLst>
          </p:cNvPr>
          <p:cNvSpPr txBox="1"/>
          <p:nvPr/>
        </p:nvSpPr>
        <p:spPr>
          <a:xfrm>
            <a:off x="1148952" y="2917030"/>
            <a:ext cx="533399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Description</a:t>
            </a:r>
            <a:r>
              <a:rPr lang="en-US" b="1"/>
              <a:t>: echo the present </a:t>
            </a:r>
            <a:endParaRPr lang="en-US"/>
          </a:p>
          <a:p>
            <a:r>
              <a:rPr lang="en-US" b="1"/>
              <a:t>working directory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01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/>
              <a:t>Linux Commands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1C395-6BC4-4F00-B40B-069DBBB7C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9760" y="1949452"/>
            <a:ext cx="2882475" cy="823912"/>
          </a:xfrm>
        </p:spPr>
        <p:txBody>
          <a:bodyPr/>
          <a:lstStyle/>
          <a:p>
            <a:r>
              <a:rPr lang="en-US"/>
              <a:t>Command: </a:t>
            </a:r>
            <a:r>
              <a:rPr lang="en-US" b="1"/>
              <a:t>ls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65CC01-A53B-495A-820C-BEC2680E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INTRO TO​ COMPUTER SYSTEMS,​ UNIX,​ AND C.​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dirty="0" smtClean="0"/>
              <a:pPr/>
              <a:t>13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323F0A-8DA9-E0A1-A6B0-7ACBE99DE63F}"/>
              </a:ext>
            </a:extLst>
          </p:cNvPr>
          <p:cNvSpPr txBox="1"/>
          <p:nvPr/>
        </p:nvSpPr>
        <p:spPr>
          <a:xfrm>
            <a:off x="1148952" y="2917030"/>
            <a:ext cx="53339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Description</a:t>
            </a:r>
            <a:r>
              <a:rPr lang="en-US" b="1"/>
              <a:t>: list the contents of a directory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AAA294-EEBB-A67E-B749-1BEFC088EBE1}"/>
              </a:ext>
            </a:extLst>
          </p:cNvPr>
          <p:cNvSpPr txBox="1"/>
          <p:nvPr/>
        </p:nvSpPr>
        <p:spPr>
          <a:xfrm>
            <a:off x="1160857" y="3363513"/>
            <a:ext cx="53339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Arguments</a:t>
            </a:r>
            <a:r>
              <a:rPr lang="en-US" b="1"/>
              <a:t>: list of file or directory names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DD3F24-A291-5A7E-16A0-EC2D80070992}"/>
              </a:ext>
            </a:extLst>
          </p:cNvPr>
          <p:cNvSpPr txBox="1"/>
          <p:nvPr/>
        </p:nvSpPr>
        <p:spPr>
          <a:xfrm>
            <a:off x="1160856" y="3732607"/>
            <a:ext cx="5333998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Options</a:t>
            </a:r>
            <a:r>
              <a:rPr lang="en-US" b="1"/>
              <a:t>: </a:t>
            </a:r>
            <a:endParaRPr lang="en-US"/>
          </a:p>
          <a:p>
            <a:r>
              <a:rPr lang="en-US" b="1"/>
              <a:t>-l list</a:t>
            </a:r>
            <a:endParaRPr lang="en-US"/>
          </a:p>
          <a:p>
            <a:r>
              <a:rPr lang="en-US" b="1"/>
              <a:t>-a all</a:t>
            </a:r>
          </a:p>
          <a:p>
            <a:r>
              <a:rPr lang="en-US" b="1"/>
              <a:t>-s show size</a:t>
            </a:r>
          </a:p>
          <a:p>
            <a:r>
              <a:rPr lang="en-US" b="1"/>
              <a:t>-h human-readable (sizes)</a:t>
            </a:r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13837E24-19E3-7E9F-8E7F-EFAB0B031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978" y="2240820"/>
            <a:ext cx="5505448" cy="36503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C57589-F035-274F-8AF9-DAF2CFCD84DD}"/>
              </a:ext>
            </a:extLst>
          </p:cNvPr>
          <p:cNvSpPr txBox="1"/>
          <p:nvPr/>
        </p:nvSpPr>
        <p:spPr>
          <a:xfrm>
            <a:off x="1214436" y="5572125"/>
            <a:ext cx="389334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. = current directory</a:t>
            </a:r>
          </a:p>
          <a:p>
            <a:r>
              <a:rPr lang="en-US"/>
              <a:t>.. = parent directory</a:t>
            </a:r>
          </a:p>
        </p:txBody>
      </p:sp>
    </p:spTree>
    <p:extLst>
      <p:ext uri="{BB962C8B-B14F-4D97-AF65-F5344CB8AC3E}">
        <p14:creationId xmlns:p14="http://schemas.microsoft.com/office/powerpoint/2010/main" val="2799327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/>
              <a:t>Linux Commands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1C395-6BC4-4F00-B40B-069DBBB7C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9760" y="1949452"/>
            <a:ext cx="2882475" cy="823912"/>
          </a:xfrm>
        </p:spPr>
        <p:txBody>
          <a:bodyPr/>
          <a:lstStyle/>
          <a:p>
            <a:r>
              <a:rPr lang="en-US"/>
              <a:t>Command: cp</a:t>
            </a:r>
            <a:endParaRPr lang="en-US" b="1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65CC01-A53B-495A-820C-BEC2680E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INTRO TO​ COMPUTER SYSTEMS,​ UNIX,​ AND C.​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dirty="0" smtClean="0"/>
              <a:pPr/>
              <a:t>14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323F0A-8DA9-E0A1-A6B0-7ACBE99DE63F}"/>
              </a:ext>
            </a:extLst>
          </p:cNvPr>
          <p:cNvSpPr txBox="1"/>
          <p:nvPr/>
        </p:nvSpPr>
        <p:spPr>
          <a:xfrm>
            <a:off x="1148952" y="2917030"/>
            <a:ext cx="53339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Description</a:t>
            </a:r>
            <a:r>
              <a:rPr lang="en-US" b="1"/>
              <a:t>: copy 1 or more files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AAA294-EEBB-A67E-B749-1BEFC088EBE1}"/>
              </a:ext>
            </a:extLst>
          </p:cNvPr>
          <p:cNvSpPr txBox="1"/>
          <p:nvPr/>
        </p:nvSpPr>
        <p:spPr>
          <a:xfrm>
            <a:off x="1160857" y="3339701"/>
            <a:ext cx="5333998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Arguments</a:t>
            </a:r>
            <a:r>
              <a:rPr lang="en-US" b="1"/>
              <a:t>: </a:t>
            </a:r>
            <a:r>
              <a:rPr lang="en-US" b="1" err="1"/>
              <a:t>src_file</a:t>
            </a:r>
            <a:r>
              <a:rPr lang="en-US" b="1"/>
              <a:t> </a:t>
            </a:r>
            <a:r>
              <a:rPr lang="en-US" b="1" err="1"/>
              <a:t>dst_file</a:t>
            </a:r>
          </a:p>
          <a:p>
            <a:r>
              <a:rPr lang="en-US"/>
              <a:t>or</a:t>
            </a:r>
          </a:p>
          <a:p>
            <a:r>
              <a:rPr lang="en-US" b="1" err="1"/>
              <a:t>src_file</a:t>
            </a:r>
            <a:r>
              <a:rPr lang="en-US" b="1"/>
              <a:t> </a:t>
            </a:r>
            <a:r>
              <a:rPr lang="en-US" b="1" err="1"/>
              <a:t>dst_dir</a:t>
            </a:r>
          </a:p>
          <a:p>
            <a:r>
              <a:rPr lang="en-US"/>
              <a:t>or</a:t>
            </a:r>
            <a:endParaRPr lang="en-US" b="1"/>
          </a:p>
          <a:p>
            <a:r>
              <a:rPr lang="en-US" b="1"/>
              <a:t>src_file1 src_file2 </a:t>
            </a:r>
            <a:r>
              <a:rPr lang="en-US" b="1" err="1"/>
              <a:t>dst_dir</a:t>
            </a:r>
            <a:endParaRPr lang="en-US" err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2ED6AC-1B5A-C303-0D13-1EFBC74603C1}"/>
              </a:ext>
            </a:extLst>
          </p:cNvPr>
          <p:cNvSpPr txBox="1"/>
          <p:nvPr/>
        </p:nvSpPr>
        <p:spPr>
          <a:xfrm>
            <a:off x="6155530" y="2363390"/>
            <a:ext cx="4375545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WARNING:</a:t>
            </a:r>
            <a:r>
              <a:rPr lang="en-US"/>
              <a:t> will delete contents of destination file if it already exists</a:t>
            </a:r>
          </a:p>
          <a:p>
            <a:endParaRPr lang="en-US"/>
          </a:p>
          <a:p>
            <a:r>
              <a:rPr lang="en-US"/>
              <a:t>Options: </a:t>
            </a:r>
          </a:p>
          <a:p>
            <a:r>
              <a:rPr lang="en-US"/>
              <a:t>-n prevent overwrite (</a:t>
            </a:r>
            <a:r>
              <a:rPr lang="en-US" err="1"/>
              <a:t>no_clobber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72094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1">
            <a:extLst>
              <a:ext uri="{FF2B5EF4-FFF2-40B4-BE49-F238E27FC236}">
                <a16:creationId xmlns:a16="http://schemas.microsoft.com/office/drawing/2014/main" id="{555E5462-65E2-FA0F-8FB9-FE0A9DABF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/>
              <a:t>Linux Commands (cont.)</a:t>
            </a:r>
          </a:p>
        </p:txBody>
      </p:sp>
      <p:sp>
        <p:nvSpPr>
          <p:cNvPr id="94" name="Text Placeholder 2">
            <a:extLst>
              <a:ext uri="{FF2B5EF4-FFF2-40B4-BE49-F238E27FC236}">
                <a16:creationId xmlns:a16="http://schemas.microsoft.com/office/drawing/2014/main" id="{54596302-A0D9-A723-D24F-79085AD91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8260" y="2020889"/>
            <a:ext cx="2882475" cy="823912"/>
          </a:xfrm>
        </p:spPr>
        <p:txBody>
          <a:bodyPr/>
          <a:lstStyle/>
          <a:p>
            <a:r>
              <a:rPr lang="en-US" sz="2000"/>
              <a:t>Command: mkdir</a:t>
            </a:r>
            <a:endParaRPr lang="en-US" sz="2000" b="1"/>
          </a:p>
        </p:txBody>
      </p:sp>
      <p:sp>
        <p:nvSpPr>
          <p:cNvPr id="96" name="Footer Placeholder 9">
            <a:extLst>
              <a:ext uri="{FF2B5EF4-FFF2-40B4-BE49-F238E27FC236}">
                <a16:creationId xmlns:a16="http://schemas.microsoft.com/office/drawing/2014/main" id="{7482EC5B-BABA-B83A-4242-2B525CFF4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INTRO TO​ COMPUTER SYSTEMS,​ UNIX,​ AND C.​</a:t>
            </a:r>
          </a:p>
        </p:txBody>
      </p:sp>
      <p:sp>
        <p:nvSpPr>
          <p:cNvPr id="98" name="Slide Number Placeholder 10">
            <a:extLst>
              <a:ext uri="{FF2B5EF4-FFF2-40B4-BE49-F238E27FC236}">
                <a16:creationId xmlns:a16="http://schemas.microsoft.com/office/drawing/2014/main" id="{46ABADCD-1E5C-672C-256F-54C732A1D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dirty="0" smtClean="0"/>
              <a:pPr/>
              <a:t>15</a:t>
            </a:fld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4436695-3131-0627-0414-EA4FE57AE9D0}"/>
              </a:ext>
            </a:extLst>
          </p:cNvPr>
          <p:cNvSpPr txBox="1"/>
          <p:nvPr/>
        </p:nvSpPr>
        <p:spPr>
          <a:xfrm>
            <a:off x="875108" y="2845593"/>
            <a:ext cx="53339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Description</a:t>
            </a:r>
            <a:r>
              <a:rPr lang="en-US" b="1"/>
              <a:t>: make a new directory</a:t>
            </a:r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DB58FD0-59FC-206B-39B4-97D89AFDF21B}"/>
              </a:ext>
            </a:extLst>
          </p:cNvPr>
          <p:cNvSpPr txBox="1"/>
          <p:nvPr/>
        </p:nvSpPr>
        <p:spPr>
          <a:xfrm>
            <a:off x="875107" y="3327795"/>
            <a:ext cx="53339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Arguments</a:t>
            </a:r>
            <a:r>
              <a:rPr lang="en-US" b="1"/>
              <a:t>: </a:t>
            </a:r>
            <a:r>
              <a:rPr lang="en-US" b="1" err="1"/>
              <a:t>new_dir_name</a:t>
            </a:r>
            <a:endParaRPr lang="en-US" err="1"/>
          </a:p>
        </p:txBody>
      </p:sp>
      <p:pic>
        <p:nvPicPr>
          <p:cNvPr id="126" name="Picture 126" descr="Text&#10;&#10;Description automatically generated">
            <a:extLst>
              <a:ext uri="{FF2B5EF4-FFF2-40B4-BE49-F238E27FC236}">
                <a16:creationId xmlns:a16="http://schemas.microsoft.com/office/drawing/2014/main" id="{74F056A7-E481-E538-8707-DD12994E0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759" y="2217007"/>
            <a:ext cx="5695949" cy="378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301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1">
            <a:extLst>
              <a:ext uri="{FF2B5EF4-FFF2-40B4-BE49-F238E27FC236}">
                <a16:creationId xmlns:a16="http://schemas.microsoft.com/office/drawing/2014/main" id="{555E5462-65E2-FA0F-8FB9-FE0A9DABF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55688" y="695724"/>
            <a:ext cx="8421688" cy="1325563"/>
          </a:xfrm>
        </p:spPr>
        <p:txBody>
          <a:bodyPr/>
          <a:lstStyle/>
          <a:p>
            <a:r>
              <a:rPr lang="en-US"/>
              <a:t>Linux Commands (cont.)</a:t>
            </a:r>
          </a:p>
        </p:txBody>
      </p:sp>
      <p:sp>
        <p:nvSpPr>
          <p:cNvPr id="94" name="Text Placeholder 2">
            <a:extLst>
              <a:ext uri="{FF2B5EF4-FFF2-40B4-BE49-F238E27FC236}">
                <a16:creationId xmlns:a16="http://schemas.microsoft.com/office/drawing/2014/main" id="{54596302-A0D9-A723-D24F-79085AD91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5385" y="2020889"/>
            <a:ext cx="2882475" cy="823912"/>
          </a:xfrm>
        </p:spPr>
        <p:txBody>
          <a:bodyPr/>
          <a:lstStyle/>
          <a:p>
            <a:r>
              <a:rPr lang="en-US" sz="2000"/>
              <a:t>Command: rm</a:t>
            </a:r>
            <a:endParaRPr lang="en-US" sz="2000" b="1"/>
          </a:p>
        </p:txBody>
      </p:sp>
      <p:sp>
        <p:nvSpPr>
          <p:cNvPr id="96" name="Footer Placeholder 9">
            <a:extLst>
              <a:ext uri="{FF2B5EF4-FFF2-40B4-BE49-F238E27FC236}">
                <a16:creationId xmlns:a16="http://schemas.microsoft.com/office/drawing/2014/main" id="{7482EC5B-BABA-B83A-4242-2B525CFF4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INTRO TO​ COMPUTER SYSTEMS,​ UNIX,​ AND C.​</a:t>
            </a:r>
          </a:p>
        </p:txBody>
      </p:sp>
      <p:sp>
        <p:nvSpPr>
          <p:cNvPr id="98" name="Slide Number Placeholder 10">
            <a:extLst>
              <a:ext uri="{FF2B5EF4-FFF2-40B4-BE49-F238E27FC236}">
                <a16:creationId xmlns:a16="http://schemas.microsoft.com/office/drawing/2014/main" id="{46ABADCD-1E5C-672C-256F-54C732A1D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dirty="0" smtClean="0"/>
              <a:pPr/>
              <a:t>16</a:t>
            </a:fld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4436695-3131-0627-0414-EA4FE57AE9D0}"/>
              </a:ext>
            </a:extLst>
          </p:cNvPr>
          <p:cNvSpPr txBox="1"/>
          <p:nvPr/>
        </p:nvSpPr>
        <p:spPr>
          <a:xfrm>
            <a:off x="875108" y="2845593"/>
            <a:ext cx="53339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Description</a:t>
            </a:r>
            <a:r>
              <a:rPr lang="en-US" b="1"/>
              <a:t>: </a:t>
            </a:r>
            <a:r>
              <a:rPr lang="en-US" b="1">
                <a:ea typeface="+mn-lt"/>
                <a:cs typeface="+mn-lt"/>
              </a:rPr>
              <a:t>(remove)</a:t>
            </a:r>
            <a:r>
              <a:rPr lang="en-US" b="1"/>
              <a:t> delete file(s) </a:t>
            </a:r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DB58FD0-59FC-206B-39B4-97D89AFDF21B}"/>
              </a:ext>
            </a:extLst>
          </p:cNvPr>
          <p:cNvSpPr txBox="1"/>
          <p:nvPr/>
        </p:nvSpPr>
        <p:spPr>
          <a:xfrm>
            <a:off x="875107" y="3327795"/>
            <a:ext cx="53339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Arguments</a:t>
            </a:r>
            <a:r>
              <a:rPr lang="en-US" b="1"/>
              <a:t>: file list</a:t>
            </a:r>
            <a:endParaRPr lang="en-US" err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CC4367-BAD5-4848-3077-460E14876E85}"/>
              </a:ext>
            </a:extLst>
          </p:cNvPr>
          <p:cNvSpPr txBox="1"/>
          <p:nvPr/>
        </p:nvSpPr>
        <p:spPr>
          <a:xfrm>
            <a:off x="738187" y="4369593"/>
            <a:ext cx="180974" cy="3619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8EBA2F-5DEE-6573-7B68-29C251602EEB}"/>
              </a:ext>
            </a:extLst>
          </p:cNvPr>
          <p:cNvSpPr txBox="1"/>
          <p:nvPr/>
        </p:nvSpPr>
        <p:spPr>
          <a:xfrm>
            <a:off x="875106" y="3851670"/>
            <a:ext cx="1022746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Options</a:t>
            </a:r>
            <a:r>
              <a:rPr lang="en-US" b="1"/>
              <a:t>: </a:t>
            </a:r>
          </a:p>
          <a:p>
            <a:r>
              <a:rPr lang="en-US"/>
              <a:t>-</a:t>
            </a:r>
            <a:r>
              <a:rPr lang="en-US" err="1"/>
              <a:t>i</a:t>
            </a:r>
            <a:r>
              <a:rPr lang="en-US"/>
              <a:t>   Ask before removing each file</a:t>
            </a:r>
            <a:r>
              <a:rPr lang="en-US" b="1"/>
              <a:t> (Good idea since it is not possible to reverse a removal)</a:t>
            </a:r>
            <a:br>
              <a:rPr lang="en-US" b="1"/>
            </a:br>
            <a:r>
              <a:rPr lang="en-US"/>
              <a:t>-r   Recursive remove directories and subdirectories in the list. Files will be removed in these directories first and then the directory itself.</a:t>
            </a:r>
            <a:r>
              <a:rPr lang="en-US" b="1"/>
              <a:t>(Useful but dangerous)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AE717452-CBDF-A043-51D8-1CCC31522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4322" y="693007"/>
            <a:ext cx="5100637" cy="338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65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1">
            <a:extLst>
              <a:ext uri="{FF2B5EF4-FFF2-40B4-BE49-F238E27FC236}">
                <a16:creationId xmlns:a16="http://schemas.microsoft.com/office/drawing/2014/main" id="{555E5462-65E2-FA0F-8FB9-FE0A9DABF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55688" y="695724"/>
            <a:ext cx="8421688" cy="1325563"/>
          </a:xfrm>
        </p:spPr>
        <p:txBody>
          <a:bodyPr/>
          <a:lstStyle/>
          <a:p>
            <a:r>
              <a:rPr lang="en-US"/>
              <a:t>Linux Commands (cont.)</a:t>
            </a:r>
          </a:p>
        </p:txBody>
      </p:sp>
      <p:sp>
        <p:nvSpPr>
          <p:cNvPr id="94" name="Text Placeholder 2">
            <a:extLst>
              <a:ext uri="{FF2B5EF4-FFF2-40B4-BE49-F238E27FC236}">
                <a16:creationId xmlns:a16="http://schemas.microsoft.com/office/drawing/2014/main" id="{54596302-A0D9-A723-D24F-79085AD91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5385" y="2020889"/>
            <a:ext cx="2882475" cy="823912"/>
          </a:xfrm>
        </p:spPr>
        <p:txBody>
          <a:bodyPr/>
          <a:lstStyle/>
          <a:p>
            <a:r>
              <a:rPr lang="en-US" sz="2000"/>
              <a:t>Command: mv</a:t>
            </a:r>
            <a:endParaRPr lang="en-US" sz="2000" b="1"/>
          </a:p>
        </p:txBody>
      </p:sp>
      <p:sp>
        <p:nvSpPr>
          <p:cNvPr id="96" name="Footer Placeholder 9">
            <a:extLst>
              <a:ext uri="{FF2B5EF4-FFF2-40B4-BE49-F238E27FC236}">
                <a16:creationId xmlns:a16="http://schemas.microsoft.com/office/drawing/2014/main" id="{7482EC5B-BABA-B83A-4242-2B525CFF4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INTRO TO​ COMPUTER SYSTEMS,​ UNIX,​ AND C.​</a:t>
            </a:r>
          </a:p>
        </p:txBody>
      </p:sp>
      <p:sp>
        <p:nvSpPr>
          <p:cNvPr id="98" name="Slide Number Placeholder 10">
            <a:extLst>
              <a:ext uri="{FF2B5EF4-FFF2-40B4-BE49-F238E27FC236}">
                <a16:creationId xmlns:a16="http://schemas.microsoft.com/office/drawing/2014/main" id="{46ABADCD-1E5C-672C-256F-54C732A1D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dirty="0" smtClean="0"/>
              <a:pPr/>
              <a:t>17</a:t>
            </a:fld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4436695-3131-0627-0414-EA4FE57AE9D0}"/>
              </a:ext>
            </a:extLst>
          </p:cNvPr>
          <p:cNvSpPr txBox="1"/>
          <p:nvPr/>
        </p:nvSpPr>
        <p:spPr>
          <a:xfrm>
            <a:off x="875108" y="2845593"/>
            <a:ext cx="53339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Description</a:t>
            </a:r>
            <a:r>
              <a:rPr lang="en-US" b="1"/>
              <a:t>: </a:t>
            </a:r>
            <a:r>
              <a:rPr lang="en-US" b="1">
                <a:ea typeface="+mn-lt"/>
                <a:cs typeface="+mn-lt"/>
              </a:rPr>
              <a:t>Move/rename a file</a:t>
            </a:r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DB58FD0-59FC-206B-39B4-97D89AFDF21B}"/>
              </a:ext>
            </a:extLst>
          </p:cNvPr>
          <p:cNvSpPr txBox="1"/>
          <p:nvPr/>
        </p:nvSpPr>
        <p:spPr>
          <a:xfrm>
            <a:off x="875107" y="3327795"/>
            <a:ext cx="533399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Arguments</a:t>
            </a:r>
            <a:r>
              <a:rPr lang="en-US" b="1"/>
              <a:t>: </a:t>
            </a:r>
            <a:r>
              <a:rPr lang="en-US" b="1" err="1"/>
              <a:t>existing_file</a:t>
            </a:r>
            <a:r>
              <a:rPr lang="en-US" b="1"/>
              <a:t> </a:t>
            </a:r>
            <a:r>
              <a:rPr lang="en-US" b="1" err="1"/>
              <a:t>new_file</a:t>
            </a:r>
            <a:endParaRPr lang="en-US" b="1"/>
          </a:p>
          <a:p>
            <a:endParaRPr lang="en-US" b="1"/>
          </a:p>
          <a:p>
            <a:r>
              <a:rPr lang="en-US"/>
              <a:t>Options: </a:t>
            </a:r>
            <a:endParaRPr lang="en-US" b="1"/>
          </a:p>
          <a:p>
            <a:r>
              <a:rPr lang="en-US"/>
              <a:t>-</a:t>
            </a:r>
            <a:r>
              <a:rPr lang="en-US" err="1"/>
              <a:t>i</a:t>
            </a:r>
            <a:r>
              <a:rPr lang="en-US"/>
              <a:t>  interactive (confirm before overwriting)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CC4367-BAD5-4848-3077-460E14876E85}"/>
              </a:ext>
            </a:extLst>
          </p:cNvPr>
          <p:cNvSpPr txBox="1"/>
          <p:nvPr/>
        </p:nvSpPr>
        <p:spPr>
          <a:xfrm>
            <a:off x="738187" y="4369593"/>
            <a:ext cx="180974" cy="3619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F03A77D6-FA32-D47F-C70F-CF66C45A6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838" y="1716944"/>
            <a:ext cx="4981574" cy="330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212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1">
            <a:extLst>
              <a:ext uri="{FF2B5EF4-FFF2-40B4-BE49-F238E27FC236}">
                <a16:creationId xmlns:a16="http://schemas.microsoft.com/office/drawing/2014/main" id="{555E5462-65E2-FA0F-8FB9-FE0A9DABF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55688" y="695724"/>
            <a:ext cx="8421688" cy="1325563"/>
          </a:xfrm>
        </p:spPr>
        <p:txBody>
          <a:bodyPr/>
          <a:lstStyle/>
          <a:p>
            <a:r>
              <a:rPr lang="en-US"/>
              <a:t>Linux Commands (cont.)</a:t>
            </a:r>
          </a:p>
        </p:txBody>
      </p:sp>
      <p:sp>
        <p:nvSpPr>
          <p:cNvPr id="94" name="Text Placeholder 2">
            <a:extLst>
              <a:ext uri="{FF2B5EF4-FFF2-40B4-BE49-F238E27FC236}">
                <a16:creationId xmlns:a16="http://schemas.microsoft.com/office/drawing/2014/main" id="{54596302-A0D9-A723-D24F-79085AD91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5385" y="2020889"/>
            <a:ext cx="2882475" cy="823912"/>
          </a:xfrm>
        </p:spPr>
        <p:txBody>
          <a:bodyPr/>
          <a:lstStyle/>
          <a:p>
            <a:r>
              <a:rPr lang="en-US" sz="2000"/>
              <a:t>Command: cd</a:t>
            </a:r>
            <a:endParaRPr lang="en-US" sz="2000" b="1"/>
          </a:p>
        </p:txBody>
      </p:sp>
      <p:sp>
        <p:nvSpPr>
          <p:cNvPr id="96" name="Footer Placeholder 9">
            <a:extLst>
              <a:ext uri="{FF2B5EF4-FFF2-40B4-BE49-F238E27FC236}">
                <a16:creationId xmlns:a16="http://schemas.microsoft.com/office/drawing/2014/main" id="{7482EC5B-BABA-B83A-4242-2B525CFF4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INTRO TO​ COMPUTER SYSTEMS,​ UNIX,​ AND C.​</a:t>
            </a:r>
          </a:p>
        </p:txBody>
      </p:sp>
      <p:sp>
        <p:nvSpPr>
          <p:cNvPr id="98" name="Slide Number Placeholder 10">
            <a:extLst>
              <a:ext uri="{FF2B5EF4-FFF2-40B4-BE49-F238E27FC236}">
                <a16:creationId xmlns:a16="http://schemas.microsoft.com/office/drawing/2014/main" id="{46ABADCD-1E5C-672C-256F-54C732A1D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dirty="0" smtClean="0"/>
              <a:pPr/>
              <a:t>18</a:t>
            </a:fld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4436695-3131-0627-0414-EA4FE57AE9D0}"/>
              </a:ext>
            </a:extLst>
          </p:cNvPr>
          <p:cNvSpPr txBox="1"/>
          <p:nvPr/>
        </p:nvSpPr>
        <p:spPr>
          <a:xfrm>
            <a:off x="875108" y="2845593"/>
            <a:ext cx="53339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Description</a:t>
            </a:r>
            <a:r>
              <a:rPr lang="en-US" b="1"/>
              <a:t>: </a:t>
            </a:r>
            <a:r>
              <a:rPr lang="en-US" b="1">
                <a:ea typeface="+mn-lt"/>
                <a:cs typeface="+mn-lt"/>
              </a:rPr>
              <a:t>change the working </a:t>
            </a:r>
            <a:r>
              <a:rPr lang="en-US" b="1" err="1">
                <a:ea typeface="+mn-lt"/>
                <a:cs typeface="+mn-lt"/>
              </a:rPr>
              <a:t>dir</a:t>
            </a:r>
            <a:endParaRPr lang="en-US" b="1" err="1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DB58FD0-59FC-206B-39B4-97D89AFDF21B}"/>
              </a:ext>
            </a:extLst>
          </p:cNvPr>
          <p:cNvSpPr txBox="1"/>
          <p:nvPr/>
        </p:nvSpPr>
        <p:spPr>
          <a:xfrm>
            <a:off x="875107" y="3327795"/>
            <a:ext cx="53339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Arguments</a:t>
            </a:r>
            <a:r>
              <a:rPr lang="en-US" b="1"/>
              <a:t>: </a:t>
            </a:r>
            <a:r>
              <a:rPr lang="en-US" b="1" err="1"/>
              <a:t>target_dir</a:t>
            </a:r>
            <a:endParaRPr lang="en-US" err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CC4367-BAD5-4848-3077-460E14876E85}"/>
              </a:ext>
            </a:extLst>
          </p:cNvPr>
          <p:cNvSpPr txBox="1"/>
          <p:nvPr/>
        </p:nvSpPr>
        <p:spPr>
          <a:xfrm>
            <a:off x="738187" y="4369593"/>
            <a:ext cx="180974" cy="3619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E036F962-2BF5-0E4F-31D5-BA68A55E1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2619" y="1969540"/>
            <a:ext cx="5201840" cy="332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120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Viewing a File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90E7E75-E57A-4FF0-A0E4-A4DBCF6EA89A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4242098606"/>
              </p:ext>
            </p:extLst>
          </p:nvPr>
        </p:nvGraphicFramePr>
        <p:xfrm>
          <a:off x="881062" y="1262061"/>
          <a:ext cx="10473423" cy="422671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520048">
                  <a:extLst>
                    <a:ext uri="{9D8B030D-6E8A-4147-A177-3AD203B41FA5}">
                      <a16:colId xmlns:a16="http://schemas.microsoft.com/office/drawing/2014/main" val="3261104555"/>
                    </a:ext>
                  </a:extLst>
                </a:gridCol>
                <a:gridCol w="7953375">
                  <a:extLst>
                    <a:ext uri="{9D8B030D-6E8A-4147-A177-3AD203B41FA5}">
                      <a16:colId xmlns:a16="http://schemas.microsoft.com/office/drawing/2014/main" val="2547279344"/>
                    </a:ext>
                  </a:extLst>
                </a:gridCol>
              </a:tblGrid>
              <a:tr h="642937"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1600" b="1" i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​</a:t>
                      </a:r>
                      <a:r>
                        <a:rPr lang="en-US" sz="1600" b="1" i="0" err="1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cmd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What is 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1328149"/>
                  </a:ext>
                </a:extLst>
              </a:tr>
              <a:tr h="138112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more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>
                          <a:effectLst/>
                          <a:latin typeface="Tenorite"/>
                        </a:rPr>
                        <a:t>For files larger than your console window, you will need to scroll:</a:t>
                      </a:r>
                    </a:p>
                    <a:p>
                      <a:pPr marL="285750" lvl="0" indent="-28575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0" i="0" u="none" strike="noStrike" noProof="0">
                          <a:effectLst/>
                          <a:latin typeface="Tenorite"/>
                        </a:rPr>
                        <a:t>Space bar to move forward one page.</a:t>
                      </a:r>
                      <a:endParaRPr lang="en-US" sz="1400">
                        <a:latin typeface="Tenorite"/>
                      </a:endParaRPr>
                    </a:p>
                    <a:p>
                      <a:pPr marL="285750" lvl="0" indent="-28575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0" i="0" u="none" strike="noStrike" noProof="0">
                          <a:effectLst/>
                          <a:latin typeface="Tenorite"/>
                        </a:rPr>
                        <a:t>b to move backward one page,</a:t>
                      </a:r>
                      <a:endParaRPr lang="en-US" sz="1400"/>
                    </a:p>
                    <a:p>
                      <a:pPr marL="285750" lvl="0" indent="-28575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0" i="0" u="none" strike="noStrike" noProof="0">
                          <a:effectLst/>
                          <a:latin typeface="Tenorite"/>
                        </a:rPr>
                        <a:t>Enter to move forward one line,</a:t>
                      </a:r>
                      <a:endParaRPr lang="en-US" sz="1400"/>
                    </a:p>
                    <a:p>
                      <a:pPr marL="285750" lvl="0" indent="-28575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0" i="0" u="none" strike="noStrike" noProof="0">
                          <a:effectLst/>
                          <a:latin typeface="Tenorite"/>
                        </a:rPr>
                        <a:t>/ to search for </a:t>
                      </a:r>
                      <a:r>
                        <a:rPr lang="en-US" sz="1400" b="0" i="0" u="none" strike="noStrike" noProof="0" err="1">
                          <a:effectLst/>
                          <a:latin typeface="Tenorite"/>
                        </a:rPr>
                        <a:t>key_word</a:t>
                      </a:r>
                      <a:r>
                        <a:rPr lang="en-US" sz="1400" b="0" i="0" u="none" strike="noStrike" noProof="0">
                          <a:effectLst/>
                          <a:latin typeface="Tenorite"/>
                        </a:rPr>
                        <a:t> in the text,</a:t>
                      </a:r>
                      <a:endParaRPr lang="en-US" sz="1400"/>
                    </a:p>
                    <a:p>
                      <a:pPr marL="285750" lvl="0" indent="-28575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0" i="0" u="none" strike="noStrike" noProof="0">
                          <a:effectLst/>
                          <a:latin typeface="Tenorite"/>
                        </a:rPr>
                        <a:t>q to quit.</a:t>
                      </a:r>
                      <a:endParaRPr lang="en-US" sz="1400">
                        <a:latin typeface="Tenorite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4841754"/>
                  </a:ext>
                </a:extLst>
              </a:tr>
              <a:tr h="95250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cat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effectLst/>
                          <a:latin typeface="Tenorite"/>
                        </a:rPr>
                        <a:t>The command </a:t>
                      </a:r>
                      <a:r>
                        <a:rPr lang="en-US" sz="1400" b="0" i="0" u="none" strike="noStrike" noProof="0">
                          <a:effectLst/>
                          <a:latin typeface="Consolas"/>
                        </a:rPr>
                        <a:t>cat</a:t>
                      </a:r>
                      <a:r>
                        <a:rPr lang="en-US" sz="1400" b="0" i="0" u="none" strike="noStrike" noProof="0">
                          <a:effectLst/>
                          <a:latin typeface="Tenorite"/>
                        </a:rPr>
                        <a:t> gets its name from concatenate: it reads its input file names and writes them to the screen. If you give it more than one file name then cat will first concatenate (hence the name </a:t>
                      </a:r>
                      <a:r>
                        <a:rPr lang="en-US" sz="1400" b="0" i="1" u="none" strike="noStrike" noProof="0">
                          <a:effectLst/>
                          <a:latin typeface="Tenorite"/>
                        </a:rPr>
                        <a:t>cat</a:t>
                      </a:r>
                      <a:r>
                        <a:rPr lang="en-US" sz="1400" b="0" i="0" u="none" strike="noStrike" noProof="0">
                          <a:effectLst/>
                          <a:latin typeface="Tenorite"/>
                        </a:rPr>
                        <a:t>) the file contents one after another.</a:t>
                      </a:r>
                      <a:br>
                        <a:rPr lang="en-US" sz="1400" b="0" i="0" u="none" strike="noStrike" noProof="0">
                          <a:effectLst/>
                          <a:latin typeface="Tenorite"/>
                        </a:rPr>
                      </a:br>
                      <a:endParaRPr lang="en-US" sz="1400" b="0" i="0" u="none" strike="noStrike" noProof="0">
                        <a:effectLst/>
                        <a:latin typeface="Tenorite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9140390"/>
                  </a:ext>
                </a:extLst>
              </a:tr>
              <a:tr h="63103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less</a:t>
                      </a:r>
                    </a:p>
                  </a:txBody>
                  <a:tcPr anchor="ctr">
                    <a:lnL w="0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i="0" u="none" strike="noStrike" noProof="0">
                          <a:effectLst/>
                        </a:rPr>
                        <a:t>Like more but better, with more features and stuff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6798541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bat</a:t>
                      </a:r>
                    </a:p>
                  </a:txBody>
                  <a:tcPr anchor="ctr">
                    <a:lnL w="0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i="0" u="none" strike="noStrike" noProof="0">
                          <a:effectLst/>
                        </a:rPr>
                        <a:t>Like less, but with syntax and stuff (not available on our Linux box)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3445791"/>
                  </a:ext>
                </a:extLst>
              </a:tr>
            </a:tbl>
          </a:graphicData>
        </a:graphic>
      </p:graphicFrame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INTRO TO​ COMPUTER SYSTEMS,​ UNIX,​ AND C.​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138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Course Overview</a:t>
            </a:r>
          </a:p>
          <a:p>
            <a:r>
              <a:rPr lang="en-US"/>
              <a:t>Logging into our Linux box</a:t>
            </a:r>
          </a:p>
          <a:p>
            <a:r>
              <a:rPr lang="en-US"/>
              <a:t>Intro to UNIX/Linux</a:t>
            </a:r>
          </a:p>
          <a:p>
            <a:r>
              <a:rPr lang="en-US"/>
              <a:t>Overview of UNIX/Linux editors</a:t>
            </a:r>
          </a:p>
          <a:p>
            <a:r>
              <a:rPr lang="en-US"/>
              <a:t>Intro to C</a:t>
            </a: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/>
              <a:t>INTRO TO​ COMPUTER SYSTEMS,​ UNIX,​ AND C.​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INTRO TO​ COMPUTER SYSTEMS,​ UNIX,​ AND C.​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43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5E3AF-A10D-C73D-6EAB-3D24C917DA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Linux/Unix </a:t>
            </a:r>
            <a:br>
              <a:rPr lang="en-US"/>
            </a:br>
            <a:r>
              <a:rPr lang="en-US"/>
              <a:t>text Editors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4D40B3-0D0A-23FC-2975-B837D5986C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/>
              <a:t>Because sometimes echo and cat aren't enough</a:t>
            </a:r>
          </a:p>
        </p:txBody>
      </p:sp>
    </p:spTree>
    <p:extLst>
      <p:ext uri="{BB962C8B-B14F-4D97-AF65-F5344CB8AC3E}">
        <p14:creationId xmlns:p14="http://schemas.microsoft.com/office/powerpoint/2010/main" val="35508828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PLAN FOR PRODUCT LAUNCH</a:t>
            </a:r>
          </a:p>
        </p:txBody>
      </p:sp>
      <p:graphicFrame>
        <p:nvGraphicFramePr>
          <p:cNvPr id="33" name="Content Placeholder 3" descr="Timeline Placeholder ">
            <a:extLst>
              <a:ext uri="{FF2B5EF4-FFF2-40B4-BE49-F238E27FC236}">
                <a16:creationId xmlns:a16="http://schemas.microsoft.com/office/drawing/2014/main" id="{7BC1F95D-CCD2-421B-B06B-706699FAAD5D}"/>
              </a:ext>
            </a:extLst>
          </p:cNvPr>
          <p:cNvGraphicFramePr>
            <a:graphicFrameLocks noGrp="1"/>
          </p:cNvGraphicFramePr>
          <p:nvPr>
            <p:ph type="dgm" sz="quarter" idx="15"/>
            <p:extLst>
              <p:ext uri="{D42A27DB-BD31-4B8C-83A1-F6EECF244321}">
                <p14:modId xmlns:p14="http://schemas.microsoft.com/office/powerpoint/2010/main" val="1178117526"/>
              </p:ext>
            </p:extLst>
          </p:nvPr>
        </p:nvGraphicFramePr>
        <p:xfrm>
          <a:off x="838200" y="2111375"/>
          <a:ext cx="10515600" cy="3744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INTRO TO​ COMPUTER SYSTEMS,​ UNIX,​ AND C.​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dirty="0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DB88-62DD-4C41-977F-D59BEF14E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/>
          <a:lstStyle/>
          <a:p>
            <a:r>
              <a:rPr lang="en-US"/>
              <a:t>TIMELINE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37E83-2D8B-42EF-A2C4-5D2BBDB1F0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/>
          <a:lstStyle/>
          <a:p>
            <a:r>
              <a:rPr lang="en-US" dirty="0"/>
              <a:t>emacs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77839-2CFD-4BC8-85DA-9EE69CCE1B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/>
          <a:lstStyle/>
          <a:p>
            <a:r>
              <a:rPr lang="en-US" dirty="0"/>
              <a:t>VIM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E386FF-C90F-4484-A843-D4BA75FFF00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/>
          <a:lstStyle/>
          <a:p>
            <a:r>
              <a:rPr lang="en-US" dirty="0"/>
              <a:t>nano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0780D1-5C1B-411C-81ED-7B9970FCBF8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/>
          <a:lstStyle/>
          <a:p>
            <a:r>
              <a:rPr lang="en-US" dirty="0"/>
              <a:t>Open a file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ABE7D8B-D1CD-44C0-AD2D-2ABA67684E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6" y="1613528"/>
            <a:ext cx="5102680" cy="1010842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ea typeface="+mn-lt"/>
                <a:cs typeface="+mn-lt"/>
                <a:hlinkClick r:id="rId2"/>
              </a:rPr>
              <a:t>http://ergoemacs.org/emacs/emacs.html</a:t>
            </a:r>
            <a:br>
              <a:rPr lang="en-US" dirty="0">
                <a:ea typeface="+mn-lt"/>
                <a:cs typeface="+mn-lt"/>
              </a:rPr>
            </a:b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or</a:t>
            </a:r>
            <a:br>
              <a:rPr lang="en-US" dirty="0">
                <a:ea typeface="+mn-lt"/>
                <a:cs typeface="+mn-lt"/>
              </a:rPr>
            </a:b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  <a:hlinkClick r:id="rId3"/>
              </a:rPr>
              <a:t>http://heather.cs.ucdavis.edu/~matloff/UnixAndC/Editors/Emacs.html</a:t>
            </a:r>
            <a:br>
              <a:rPr lang="en-US" dirty="0">
                <a:ea typeface="+mn-lt"/>
                <a:cs typeface="+mn-lt"/>
              </a:rPr>
            </a:br>
            <a:endParaRPr lang="en-US" dirty="0">
              <a:ea typeface="+mn-lt"/>
              <a:cs typeface="+mn-lt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C2F0B15-120C-423F-8EE5-F303B19D5CC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9" y="2682564"/>
            <a:ext cx="5102680" cy="1010842"/>
          </a:xfrm>
        </p:spPr>
        <p:txBody>
          <a:bodyPr>
            <a:normAutofit/>
          </a:bodyPr>
          <a:lstStyle/>
          <a:p>
            <a:r>
              <a:rPr lang="en-US" dirty="0"/>
              <a:t>$ </a:t>
            </a:r>
            <a:r>
              <a:rPr lang="en-US" dirty="0" err="1"/>
              <a:t>vimtutor</a:t>
            </a:r>
          </a:p>
          <a:p>
            <a:r>
              <a:rPr lang="en-US" dirty="0">
                <a:ea typeface="+mn-lt"/>
                <a:cs typeface="+mn-lt"/>
                <a:hlinkClick r:id="rId4"/>
              </a:rPr>
              <a:t>https://vim-adventures.com/</a:t>
            </a:r>
            <a:r>
              <a:rPr lang="en-US" dirty="0">
                <a:ea typeface="+mn-lt"/>
                <a:cs typeface="+mn-lt"/>
              </a:rPr>
              <a:t> 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00D2644-F516-41F1-A88D-93673EA209A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8" y="3755394"/>
            <a:ext cx="5102680" cy="1010842"/>
          </a:xfrm>
        </p:spPr>
        <p:txBody>
          <a:bodyPr>
            <a:normAutofit/>
          </a:bodyPr>
          <a:lstStyle/>
          <a:p>
            <a:r>
              <a:rPr lang="en-US" dirty="0"/>
              <a:t>Use the commands at the bottom of the screen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405A1F0-98C1-4B11-8D9A-3C009ADC44D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80" y="4824430"/>
            <a:ext cx="5102680" cy="1010842"/>
          </a:xfrm>
        </p:spPr>
        <p:txBody>
          <a:bodyPr>
            <a:normAutofit/>
          </a:bodyPr>
          <a:lstStyle/>
          <a:p>
            <a:r>
              <a:rPr lang="en-US" dirty="0"/>
              <a:t>$ emacs file.txt</a:t>
            </a:r>
          </a:p>
          <a:p>
            <a:r>
              <a:rPr lang="en-US" dirty="0"/>
              <a:t>$ vim file.txt</a:t>
            </a:r>
          </a:p>
          <a:p>
            <a:r>
              <a:rPr lang="en-US" dirty="0"/>
              <a:t>$ nano file.txt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CD3D67B7-A821-49FC-94BE-19EDE9D31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/>
          <a:p>
            <a:r>
              <a:rPr lang="en-US"/>
              <a:t>INTRO TO​ COMPUTER SYSTEMS,​ UNIX,​ AND C.​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8D6D0E8-3983-4B7D-ADB2-077E17AD3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43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4122" y="511177"/>
            <a:ext cx="8421688" cy="1325563"/>
          </a:xfrm>
        </p:spPr>
        <p:txBody>
          <a:bodyPr/>
          <a:lstStyle/>
          <a:p>
            <a:r>
              <a:rPr lang="en-US"/>
              <a:t>Emacs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INTRO TO​ COMPUTER SYSTEMS,​ UNIX,​ AND C.​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E5C4D12-79B9-E099-03A6-5CF460E8C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74107" y="1762919"/>
            <a:ext cx="9817892" cy="4593428"/>
          </a:xfrm>
        </p:spPr>
        <p:txBody>
          <a:bodyPr vert="horz" lIns="91440" tIns="45720" rIns="91440" bIns="45720" rtlCol="0" anchor="t">
            <a:normAutofit fontScale="475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Here is a short primer on emacs. To open a file </a:t>
            </a:r>
            <a:r>
              <a:rPr lang="en-US" dirty="0" err="1">
                <a:ea typeface="+mn-lt"/>
                <a:cs typeface="+mn-lt"/>
              </a:rPr>
              <a:t>file.c</a:t>
            </a:r>
            <a:r>
              <a:rPr lang="en-US" dirty="0">
                <a:ea typeface="+mn-lt"/>
                <a:cs typeface="+mn-lt"/>
              </a:rPr>
              <a:t> using emacs, type</a:t>
            </a:r>
            <a:br>
              <a:rPr lang="en-US" dirty="0">
                <a:ea typeface="+mn-lt"/>
                <a:cs typeface="+mn-lt"/>
              </a:rPr>
            </a:b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$ emacs </a:t>
            </a:r>
            <a:r>
              <a:rPr lang="en-US" dirty="0" err="1">
                <a:ea typeface="+mn-lt"/>
                <a:cs typeface="+mn-lt"/>
              </a:rPr>
              <a:t>file.c</a:t>
            </a:r>
            <a:br>
              <a:rPr lang="en-US" dirty="0">
                <a:ea typeface="+mn-lt"/>
                <a:cs typeface="+mn-lt"/>
              </a:rPr>
            </a:b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Emacs will open the file called "</a:t>
            </a:r>
            <a:r>
              <a:rPr lang="en-US" dirty="0" err="1">
                <a:ea typeface="+mn-lt"/>
                <a:cs typeface="+mn-lt"/>
              </a:rPr>
              <a:t>file.c</a:t>
            </a:r>
            <a:r>
              <a:rPr lang="en-US" dirty="0">
                <a:ea typeface="+mn-lt"/>
                <a:cs typeface="+mn-lt"/>
              </a:rPr>
              <a:t>" in your current working directory or create one if no file by that name exists in your current working directory. You can start editing know. When you want to </a:t>
            </a:r>
            <a:r>
              <a:rPr lang="en-US" b="1" dirty="0">
                <a:ea typeface="+mn-lt"/>
                <a:cs typeface="+mn-lt"/>
              </a:rPr>
              <a:t>save</a:t>
            </a:r>
            <a:r>
              <a:rPr lang="en-US" dirty="0">
                <a:ea typeface="+mn-lt"/>
                <a:cs typeface="+mn-lt"/>
              </a:rPr>
              <a:t> your file, type</a:t>
            </a:r>
            <a:br>
              <a:rPr lang="en-US" dirty="0">
                <a:ea typeface="+mn-lt"/>
                <a:cs typeface="+mn-lt"/>
              </a:rPr>
            </a:b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Ctrl-X Ctrl-S (This means pressing the Ctrl key and pressing x and then s, while still pressing the Ctrl key)</a:t>
            </a:r>
            <a:br>
              <a:rPr lang="en-US" dirty="0">
                <a:ea typeface="+mn-lt"/>
                <a:cs typeface="+mn-lt"/>
              </a:rPr>
            </a:b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To </a:t>
            </a:r>
            <a:r>
              <a:rPr lang="en-US" b="1" dirty="0">
                <a:ea typeface="+mn-lt"/>
                <a:cs typeface="+mn-lt"/>
              </a:rPr>
              <a:t>save a file under a different name</a:t>
            </a:r>
            <a:r>
              <a:rPr lang="en-US" dirty="0">
                <a:ea typeface="+mn-lt"/>
                <a:cs typeface="+mn-lt"/>
              </a:rPr>
              <a:t>, type</a:t>
            </a:r>
            <a:br>
              <a:rPr lang="en-US" dirty="0">
                <a:ea typeface="+mn-lt"/>
                <a:cs typeface="+mn-lt"/>
              </a:rPr>
            </a:b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Ctrl-X Ctrl-W</a:t>
            </a:r>
            <a:br>
              <a:rPr lang="en-US" dirty="0">
                <a:ea typeface="+mn-lt"/>
                <a:cs typeface="+mn-lt"/>
              </a:rPr>
            </a:b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To </a:t>
            </a:r>
            <a:r>
              <a:rPr lang="en-US" b="1" dirty="0">
                <a:ea typeface="+mn-lt"/>
                <a:cs typeface="+mn-lt"/>
              </a:rPr>
              <a:t>exit</a:t>
            </a:r>
            <a:r>
              <a:rPr lang="en-US" dirty="0">
                <a:ea typeface="+mn-lt"/>
                <a:cs typeface="+mn-lt"/>
              </a:rPr>
              <a:t> emacs, type</a:t>
            </a:r>
            <a:br>
              <a:rPr lang="en-US" dirty="0">
                <a:ea typeface="+mn-lt"/>
                <a:cs typeface="+mn-lt"/>
              </a:rPr>
            </a:b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Ctrl-X Ctrl-C</a:t>
            </a:r>
            <a:br>
              <a:rPr lang="en-US" dirty="0">
                <a:ea typeface="+mn-lt"/>
                <a:cs typeface="+mn-lt"/>
              </a:rPr>
            </a:b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Here is a short list of important emacs editing commands</a:t>
            </a:r>
            <a:br>
              <a:rPr lang="en-US" dirty="0">
                <a:ea typeface="+mn-lt"/>
                <a:cs typeface="+mn-lt"/>
              </a:rPr>
            </a:b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To </a:t>
            </a:r>
            <a:r>
              <a:rPr lang="en-US" b="1" dirty="0">
                <a:ea typeface="+mn-lt"/>
                <a:cs typeface="+mn-lt"/>
              </a:rPr>
              <a:t>move the cursor up, down, left, or right</a:t>
            </a:r>
            <a:r>
              <a:rPr lang="en-US" dirty="0">
                <a:ea typeface="+mn-lt"/>
                <a:cs typeface="+mn-lt"/>
              </a:rPr>
              <a:t> use the arrow keys.</a:t>
            </a:r>
            <a:br>
              <a:rPr lang="en-US" dirty="0">
                <a:ea typeface="+mn-lt"/>
                <a:cs typeface="+mn-lt"/>
              </a:rPr>
            </a:b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To </a:t>
            </a:r>
            <a:r>
              <a:rPr lang="en-US" b="1" dirty="0">
                <a:ea typeface="+mn-lt"/>
                <a:cs typeface="+mn-lt"/>
              </a:rPr>
              <a:t>delete a character</a:t>
            </a:r>
            <a:r>
              <a:rPr lang="en-US" dirty="0">
                <a:ea typeface="+mn-lt"/>
                <a:cs typeface="+mn-lt"/>
              </a:rPr>
              <a:t> pointed to by the cursor, type</a:t>
            </a:r>
            <a:br>
              <a:rPr lang="en-US" dirty="0">
                <a:ea typeface="+mn-lt"/>
                <a:cs typeface="+mn-lt"/>
              </a:rPr>
            </a:b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Ctrl-D</a:t>
            </a:r>
            <a:br>
              <a:rPr lang="en-US" dirty="0">
                <a:ea typeface="+mn-lt"/>
                <a:cs typeface="+mn-lt"/>
              </a:rPr>
            </a:b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You can also use the Delete or Backspace keys.</a:t>
            </a:r>
            <a:br>
              <a:rPr lang="en-US" dirty="0">
                <a:ea typeface="+mn-lt"/>
                <a:cs typeface="+mn-lt"/>
              </a:rPr>
            </a:b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To </a:t>
            </a:r>
            <a:r>
              <a:rPr lang="en-US" b="1" dirty="0">
                <a:ea typeface="+mn-lt"/>
                <a:cs typeface="+mn-lt"/>
              </a:rPr>
              <a:t>cut and paste</a:t>
            </a:r>
            <a:r>
              <a:rPr lang="en-US" dirty="0">
                <a:ea typeface="+mn-lt"/>
                <a:cs typeface="+mn-lt"/>
              </a:rPr>
              <a:t>, move the cursor to the first character of the part you want to cut and paste. Then type</a:t>
            </a:r>
            <a:br>
              <a:rPr lang="en-US" dirty="0">
                <a:ea typeface="+mn-lt"/>
                <a:cs typeface="+mn-lt"/>
              </a:rPr>
            </a:b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Ctrl-SPACE (SPACE is the space bar)</a:t>
            </a:r>
            <a:br>
              <a:rPr lang="en-US" dirty="0">
                <a:ea typeface="+mn-lt"/>
                <a:cs typeface="+mn-lt"/>
              </a:rPr>
            </a:b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Then move the cursor down to the last character of the part you want to cut. Then type</a:t>
            </a:r>
            <a:br>
              <a:rPr lang="en-US" dirty="0">
                <a:ea typeface="+mn-lt"/>
                <a:cs typeface="+mn-lt"/>
              </a:rPr>
            </a:b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Ctrl-W</a:t>
            </a:r>
            <a:br>
              <a:rPr lang="en-US" dirty="0">
                <a:ea typeface="+mn-lt"/>
                <a:cs typeface="+mn-lt"/>
              </a:rPr>
            </a:b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to cut the text. You can then</a:t>
            </a:r>
            <a:r>
              <a:rPr lang="en-US" b="1" dirty="0">
                <a:ea typeface="+mn-lt"/>
                <a:cs typeface="+mn-lt"/>
              </a:rPr>
              <a:t> move the cursor to the position where you want to paste</a:t>
            </a:r>
            <a:r>
              <a:rPr lang="en-US" dirty="0">
                <a:ea typeface="+mn-lt"/>
                <a:cs typeface="+mn-lt"/>
              </a:rPr>
              <a:t>, and type</a:t>
            </a:r>
            <a:br>
              <a:rPr lang="en-US" dirty="0">
                <a:ea typeface="+mn-lt"/>
                <a:cs typeface="+mn-lt"/>
              </a:rPr>
            </a:b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Ctrl-Y</a:t>
            </a:r>
            <a:br>
              <a:rPr lang="en-US" dirty="0">
                <a:ea typeface="+mn-lt"/>
                <a:cs typeface="+mn-lt"/>
              </a:rPr>
            </a:b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to paste. You can paste the cut text again and again with Ctrl-Y.</a:t>
            </a:r>
            <a:br>
              <a:rPr lang="en-US" dirty="0">
                <a:ea typeface="+mn-lt"/>
                <a:cs typeface="+mn-lt"/>
              </a:rPr>
            </a:b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To</a:t>
            </a:r>
            <a:r>
              <a:rPr lang="en-US" b="1" dirty="0">
                <a:ea typeface="+mn-lt"/>
                <a:cs typeface="+mn-lt"/>
              </a:rPr>
              <a:t> exit the Emacs editor</a:t>
            </a:r>
            <a:r>
              <a:rPr lang="en-US" dirty="0">
                <a:ea typeface="+mn-lt"/>
                <a:cs typeface="+mn-lt"/>
              </a:rPr>
              <a:t>, type</a:t>
            </a:r>
            <a:br>
              <a:rPr lang="en-US" dirty="0">
                <a:ea typeface="+mn-lt"/>
                <a:cs typeface="+mn-lt"/>
              </a:rPr>
            </a:b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Ctrl-X Ctrl-C.</a:t>
            </a:r>
            <a:br>
              <a:rPr lang="en-US" dirty="0">
                <a:ea typeface="+mn-lt"/>
                <a:cs typeface="+mn-lt"/>
              </a:rPr>
            </a:b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You should be able to modify the properties of the VT102 terminal emulator in SSH to customize some of the key bindings.</a:t>
            </a:r>
            <a:br>
              <a:rPr lang="en-US" dirty="0">
                <a:ea typeface="+mn-lt"/>
                <a:cs typeface="+mn-lt"/>
              </a:rPr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4122" y="511177"/>
            <a:ext cx="8421688" cy="1325563"/>
          </a:xfrm>
        </p:spPr>
        <p:txBody>
          <a:bodyPr/>
          <a:lstStyle/>
          <a:p>
            <a:r>
              <a:rPr lang="en-US"/>
              <a:t>vim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INTRO TO​ COMPUTER SYSTEMS,​ UNIX,​ AND C.​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E5C4D12-79B9-E099-03A6-5CF460E8C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74107" y="1762919"/>
            <a:ext cx="9817892" cy="459342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latin typeface="Consolas"/>
                <a:ea typeface="+mn-lt"/>
                <a:cs typeface="+mn-lt"/>
              </a:rPr>
              <a:t>  ** To move the cursor, press the </a:t>
            </a:r>
            <a:r>
              <a:rPr lang="en-US" dirty="0" err="1">
                <a:latin typeface="Consolas"/>
                <a:ea typeface="+mn-lt"/>
                <a:cs typeface="+mn-lt"/>
              </a:rPr>
              <a:t>h,j,k,l</a:t>
            </a:r>
            <a:r>
              <a:rPr lang="en-US" dirty="0">
                <a:latin typeface="Consolas"/>
                <a:ea typeface="+mn-lt"/>
                <a:cs typeface="+mn-lt"/>
              </a:rPr>
              <a:t> keys as indicated. **</a:t>
            </a:r>
            <a:endParaRPr lang="en-US" dirty="0">
              <a:latin typeface="Consolas"/>
            </a:endParaRPr>
          </a:p>
          <a:p>
            <a:pPr>
              <a:spcBef>
                <a:spcPts val="0"/>
              </a:spcBef>
            </a:pPr>
            <a:r>
              <a:rPr lang="en-US" dirty="0">
                <a:latin typeface="Consolas"/>
                <a:ea typeface="+mn-lt"/>
                <a:cs typeface="+mn-lt"/>
              </a:rPr>
              <a:t>             ^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nsolas"/>
                <a:ea typeface="+mn-lt"/>
                <a:cs typeface="+mn-lt"/>
              </a:rPr>
              <a:t>             k              Hint:  The h key is at the left and moves left.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nsolas"/>
                <a:ea typeface="+mn-lt"/>
                <a:cs typeface="+mn-lt"/>
              </a:rPr>
              <a:t>       &lt; h       l &gt;               The l key is at the right and moves right.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nsolas"/>
                <a:ea typeface="+mn-lt"/>
                <a:cs typeface="+mn-lt"/>
              </a:rPr>
              <a:t>             j                     The j key looks like a down arrow.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nsolas"/>
                <a:ea typeface="+mn-lt"/>
                <a:cs typeface="+mn-lt"/>
              </a:rPr>
              <a:t>             V</a:t>
            </a:r>
          </a:p>
          <a:p>
            <a:pPr>
              <a:spcBef>
                <a:spcPts val="0"/>
              </a:spcBef>
            </a:pPr>
            <a:endParaRPr lang="en-US" dirty="0">
              <a:latin typeface="Consolas"/>
            </a:endParaRPr>
          </a:p>
          <a:p>
            <a:pPr>
              <a:spcBef>
                <a:spcPts val="0"/>
              </a:spcBef>
            </a:pPr>
            <a:r>
              <a:rPr lang="en-US" dirty="0">
                <a:latin typeface="Consolas"/>
              </a:rPr>
              <a:t>Different modes: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nsolas"/>
              </a:rPr>
              <a:t>Normal – (esc) move around, copy, delete, paste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nsolas"/>
              </a:rPr>
              <a:t>Insert – (</a:t>
            </a:r>
            <a:r>
              <a:rPr lang="en-US" dirty="0" err="1">
                <a:latin typeface="Consolas"/>
              </a:rPr>
              <a:t>i</a:t>
            </a:r>
            <a:r>
              <a:rPr lang="en-US" dirty="0">
                <a:latin typeface="Consolas"/>
                <a:ea typeface="+mn-lt"/>
                <a:cs typeface="+mn-lt"/>
              </a:rPr>
              <a:t> </a:t>
            </a:r>
            <a:r>
              <a:rPr lang="en-US" dirty="0">
                <a:latin typeface="Consolas"/>
              </a:rPr>
              <a:t>in normal mode) type things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nsolas"/>
              </a:rPr>
              <a:t>Visual - (v in normal mode) highlight stuff, copy, cut, paste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nsolas"/>
              </a:rPr>
              <a:t>Command- (: in normal mode) execute commands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nsolas"/>
              </a:rPr>
              <a:t>Write a file :w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nsolas"/>
              </a:rPr>
              <a:t>Write to a new file :w </a:t>
            </a:r>
            <a:r>
              <a:rPr lang="en-US" dirty="0" err="1">
                <a:latin typeface="Consolas"/>
              </a:rPr>
              <a:t>file_name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Consolas"/>
              </a:rPr>
              <a:t>Quit :q</a:t>
            </a:r>
          </a:p>
          <a:p>
            <a:pPr>
              <a:spcBef>
                <a:spcPts val="0"/>
              </a:spcBef>
            </a:pPr>
            <a:endParaRPr lang="en-US" dirty="0">
              <a:latin typeface="Consolas"/>
            </a:endParaRPr>
          </a:p>
          <a:p>
            <a:pPr>
              <a:spcBef>
                <a:spcPts val="0"/>
              </a:spcBef>
            </a:pPr>
            <a:r>
              <a:rPr lang="en-US" dirty="0">
                <a:latin typeface="Consolas"/>
              </a:rPr>
              <a:t>All the cool kids use vim. Give in to peer pressure.</a:t>
            </a:r>
          </a:p>
          <a:p>
            <a:pPr>
              <a:spcBef>
                <a:spcPts val="0"/>
              </a:spcBef>
            </a:pPr>
            <a:endParaRPr lang="en-US" dirty="0">
              <a:latin typeface="Consolas"/>
            </a:endParaRPr>
          </a:p>
          <a:p>
            <a:pPr>
              <a:spcBef>
                <a:spcPts val="0"/>
              </a:spcBef>
            </a:pPr>
            <a:r>
              <a:rPr lang="en-US" dirty="0">
                <a:latin typeface="Consolas"/>
              </a:rPr>
              <a:t>Disclaimer: I am not great at vim. </a:t>
            </a:r>
          </a:p>
        </p:txBody>
      </p:sp>
    </p:spTree>
    <p:extLst>
      <p:ext uri="{BB962C8B-B14F-4D97-AF65-F5344CB8AC3E}">
        <p14:creationId xmlns:p14="http://schemas.microsoft.com/office/powerpoint/2010/main" val="13211954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4122" y="511177"/>
            <a:ext cx="8421688" cy="1325563"/>
          </a:xfrm>
        </p:spPr>
        <p:txBody>
          <a:bodyPr/>
          <a:lstStyle/>
          <a:p>
            <a:r>
              <a:rPr lang="en-US"/>
              <a:t>vim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INTRO TO​ COMPUTER SYSTEMS,​ UNIX,​ AND C.​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E5C4D12-79B9-E099-03A6-5CF460E8C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62201" y="1774825"/>
            <a:ext cx="9817892" cy="459342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latin typeface="Consolas"/>
              </a:rPr>
              <a:t>Look at </a:t>
            </a:r>
            <a:r>
              <a:rPr lang="en-US" dirty="0" err="1">
                <a:latin typeface="Consolas"/>
              </a:rPr>
              <a:t>vimtutor</a:t>
            </a:r>
          </a:p>
          <a:p>
            <a:pPr>
              <a:spcBef>
                <a:spcPts val="0"/>
              </a:spcBef>
            </a:pPr>
            <a:endParaRPr lang="en-US" dirty="0">
              <a:latin typeface="Consolas"/>
            </a:endParaRPr>
          </a:p>
          <a:p>
            <a:pPr>
              <a:spcBef>
                <a:spcPts val="0"/>
              </a:spcBef>
            </a:pPr>
            <a:r>
              <a:rPr lang="en-US" dirty="0">
                <a:ea typeface="+mn-lt"/>
                <a:cs typeface="+mn-lt"/>
                <a:hlinkClick r:id="rId2"/>
              </a:rPr>
              <a:t>https://web.stanford.edu/class/cs107/resources/vim</a:t>
            </a:r>
            <a:endParaRPr lang="en-US"/>
          </a:p>
          <a:p>
            <a:pPr>
              <a:spcBef>
                <a:spcPts val="0"/>
              </a:spcBef>
            </a:pP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866260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INTRO TO​ COMPUTER SYSTEMS,​ UNIX,​ AND C.​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Break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INTRO TO​ COMPUTER SYSTEMS,​ UNIX,​ AND C.​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987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5E3AF-A10D-C73D-6EAB-3D24C917DA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4D40B3-0D0A-23FC-2975-B837D5986C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20081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See also:</a:t>
            </a:r>
          </a:p>
          <a:p>
            <a:r>
              <a:rPr lang="en-US" dirty="0">
                <a:ea typeface="+mn-lt"/>
                <a:cs typeface="+mn-lt"/>
                <a:hlinkClick r:id="rId2"/>
              </a:rPr>
              <a:t>http://www.cprogramming.com/tutorial/c-tutorial.html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94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Course Overview</a:t>
            </a:r>
            <a:endParaRPr lang="en-US"/>
          </a:p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428602"/>
            <a:ext cx="5111750" cy="18113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 Language</a:t>
            </a:r>
          </a:p>
          <a:p>
            <a:r>
              <a:rPr lang="en-US"/>
              <a:t>Linux box</a:t>
            </a:r>
          </a:p>
          <a:p>
            <a:r>
              <a:rPr lang="en-US"/>
              <a:t>Homework</a:t>
            </a:r>
          </a:p>
          <a:p>
            <a:r>
              <a:rPr lang="en-US"/>
              <a:t>Labs</a:t>
            </a:r>
          </a:p>
          <a:p>
            <a:r>
              <a:rPr lang="en-US"/>
              <a:t>Tests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/>
              <a:t>INTRO TO​ COMPUTER SYSTEMS,​ UNIX,​ AND C.​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/>
              <a:t>Logging into our Linux box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Your Environment for this class</a:t>
            </a: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6A880-D762-D9D3-4F00-78D2666EB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use </a:t>
            </a:r>
            <a:r>
              <a:rPr lang="en-US" err="1"/>
              <a:t>ssh</a:t>
            </a:r>
            <a:r>
              <a:rPr lang="en-US"/>
              <a:t> – the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E5CD88-FA43-C593-71C2-10CC07FB07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Windows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FA53BC-E382-A714-BDA5-750AEF4B5A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arabicPeriod"/>
            </a:pPr>
            <a:r>
              <a:rPr lang="en-US"/>
              <a:t>Install </a:t>
            </a:r>
            <a:r>
              <a:rPr lang="en-US" err="1"/>
              <a:t>wsl</a:t>
            </a:r>
            <a:r>
              <a:rPr lang="en-US"/>
              <a:t> (</a:t>
            </a:r>
            <a:r>
              <a:rPr lang="en-US" err="1"/>
              <a:t>wsl</a:t>
            </a:r>
            <a:r>
              <a:rPr lang="en-US"/>
              <a:t> --install)</a:t>
            </a:r>
          </a:p>
          <a:p>
            <a:pPr marL="342900" indent="-342900">
              <a:buAutoNum type="arabicPeriod"/>
            </a:pPr>
            <a:r>
              <a:rPr lang="en-US"/>
              <a:t>Open your </a:t>
            </a:r>
            <a:r>
              <a:rPr lang="en-US" err="1"/>
              <a:t>wsl</a:t>
            </a:r>
            <a:r>
              <a:rPr lang="en-US"/>
              <a:t> in terminal </a:t>
            </a:r>
          </a:p>
          <a:p>
            <a:pPr marL="342900" indent="-342900">
              <a:buAutoNum type="arabicPeriod"/>
            </a:pPr>
            <a:r>
              <a:rPr lang="en-US"/>
              <a:t>Look at Mac/Linux step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3916F-2EAE-3608-4FA8-E42ED4E174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Mac/Linux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4A3B73-0E58-7526-5D5D-1C5B6DCC153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arabicPeriod"/>
            </a:pPr>
            <a:r>
              <a:rPr lang="en-US"/>
              <a:t>Open terminal</a:t>
            </a:r>
          </a:p>
          <a:p>
            <a:pPr marL="342900" indent="-342900">
              <a:buAutoNum type="arabicPeriod"/>
            </a:pPr>
            <a:r>
              <a:rPr lang="en-US"/>
              <a:t>Type </a:t>
            </a:r>
            <a:r>
              <a:rPr lang="en-US" err="1"/>
              <a:t>ssh</a:t>
            </a:r>
            <a:r>
              <a:rPr lang="en-US"/>
              <a:t> </a:t>
            </a:r>
            <a:r>
              <a:rPr lang="en-US" err="1"/>
              <a:t>user@host</a:t>
            </a:r>
            <a:endParaRPr lang="en-US"/>
          </a:p>
          <a:p>
            <a:pPr marL="342900" indent="-342900">
              <a:buAutoNum type="arabicPeriod"/>
            </a:pPr>
            <a:r>
              <a:rPr lang="en-US"/>
              <a:t>Type your DePaul ID number</a:t>
            </a:r>
          </a:p>
          <a:p>
            <a:pPr marL="800100" lvl="1">
              <a:buAutoNum type="arabicPeriod"/>
            </a:pPr>
            <a:r>
              <a:rPr lang="en-US"/>
              <a:t>CHANGE YOUR PASSWORD</a:t>
            </a:r>
          </a:p>
          <a:p>
            <a:pPr marL="1257300" lvl="2">
              <a:buAutoNum type="arabicPeriod"/>
            </a:pPr>
            <a:r>
              <a:rPr lang="en-US"/>
              <a:t>passwd</a:t>
            </a:r>
          </a:p>
          <a:p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88D7ACD-8359-DECE-EFCE-B0CFD5061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TO​ COMPUTER SYSTEMS,​ UNIX,​ AND C.​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1635D99-6B62-F03F-6085-13FD7E392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dirty="0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546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SSH {User}@{Host}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90E7E75-E57A-4FF0-A0E4-A4DBCF6EA89A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1915616601"/>
              </p:ext>
            </p:extLst>
          </p:nvPr>
        </p:nvGraphicFramePr>
        <p:xfrm>
          <a:off x="589359" y="2047874"/>
          <a:ext cx="11362033" cy="390084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520049">
                  <a:extLst>
                    <a:ext uri="{9D8B030D-6E8A-4147-A177-3AD203B41FA5}">
                      <a16:colId xmlns:a16="http://schemas.microsoft.com/office/drawing/2014/main" val="3261104555"/>
                    </a:ext>
                  </a:extLst>
                </a:gridCol>
                <a:gridCol w="4638353">
                  <a:extLst>
                    <a:ext uri="{9D8B030D-6E8A-4147-A177-3AD203B41FA5}">
                      <a16:colId xmlns:a16="http://schemas.microsoft.com/office/drawing/2014/main" val="2547279344"/>
                    </a:ext>
                  </a:extLst>
                </a:gridCol>
                <a:gridCol w="4203631">
                  <a:extLst>
                    <a:ext uri="{9D8B030D-6E8A-4147-A177-3AD203B41FA5}">
                      <a16:colId xmlns:a16="http://schemas.microsoft.com/office/drawing/2014/main" val="2596635212"/>
                    </a:ext>
                  </a:extLst>
                </a:gridCol>
              </a:tblGrid>
              <a:tr h="1300281"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1600" b="1" i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​Field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Option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kern="120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Option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1328149"/>
                  </a:ext>
                </a:extLst>
              </a:tr>
              <a:tr h="1300281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HOST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effectLst/>
                        </a:rPr>
                        <a:t>cdmcscjsprd01.dpu.depaul.edu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rtl="0" fontAlgn="base">
                        <a:buNone/>
                      </a:pPr>
                      <a:endParaRPr lang="en-US" sz="1400" b="0" i="0">
                        <a:solidFill>
                          <a:srgbClr val="333F5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34841754"/>
                  </a:ext>
                </a:extLst>
              </a:tr>
              <a:tr h="1300281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USER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i="0" u="none" strike="noStrike" noProof="0">
                          <a:effectLst/>
                        </a:rPr>
                        <a:t>the first 3 characters of your last name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400" b="1" i="0" u="none" strike="noStrike" noProof="0">
                          <a:effectLst/>
                        </a:rPr>
                        <a:t>(e.g., </a:t>
                      </a:r>
                      <a:r>
                        <a:rPr lang="en-US" sz="1400" b="1" i="0" u="none" strike="noStrike" noProof="0" err="1">
                          <a:effectLst/>
                        </a:rPr>
                        <a:t>sti</a:t>
                      </a:r>
                      <a:r>
                        <a:rPr lang="en-US" sz="1400" b="1" i="0" u="none" strike="noStrike" noProof="0"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i="0" u="none" strike="noStrike" noProof="0">
                          <a:effectLst/>
                        </a:rPr>
                        <a:t>the first 2 characters of your last name plus the first character of your first name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400" b="1" i="0" u="none" strike="noStrike" noProof="0">
                          <a:effectLst/>
                        </a:rPr>
                        <a:t>(e.g., </a:t>
                      </a:r>
                      <a:r>
                        <a:rPr lang="en-US" sz="1400" b="1" i="0" u="none" strike="noStrike" noProof="0" err="1">
                          <a:effectLst/>
                        </a:rPr>
                        <a:t>stj</a:t>
                      </a:r>
                      <a:r>
                        <a:rPr lang="en-US" sz="1400" b="1" i="0" u="none" strike="noStrike" noProof="0">
                          <a:effectLst/>
                        </a:rPr>
                        <a:t>)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29140390"/>
                  </a:ext>
                </a:extLst>
              </a:tr>
            </a:tbl>
          </a:graphicData>
        </a:graphic>
      </p:graphicFrame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INTRO TO​ COMPUTER SYSTEMS,​ UNIX,​ AND C.​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/>
              <a:t>SSH Commands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1C395-6BC4-4F00-B40B-069DBBB7C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4" y="1949452"/>
            <a:ext cx="2882475" cy="823912"/>
          </a:xfrm>
        </p:spPr>
        <p:txBody>
          <a:bodyPr/>
          <a:lstStyle/>
          <a:p>
            <a:r>
              <a:rPr lang="en-US"/>
              <a:t>SSH (Secure Shell)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16151-9486-4A03-AE3A-F1CC562E0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1604" y="2518965"/>
            <a:ext cx="4418381" cy="5155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$ </a:t>
            </a:r>
            <a:r>
              <a:rPr lang="en-US" err="1"/>
              <a:t>ssh</a:t>
            </a:r>
            <a:r>
              <a:rPr lang="en-US"/>
              <a:t> stu@</a:t>
            </a:r>
            <a:r>
              <a:rPr lang="en-US">
                <a:ea typeface="+mn-lt"/>
                <a:cs typeface="+mn-lt"/>
              </a:rPr>
              <a:t>cdmcscjsprd01.dpu.depaul.edu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E59236-37DD-4582-A2A0-3F9A13A3B5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230571" y="3038873"/>
            <a:ext cx="2896671" cy="823912"/>
          </a:xfrm>
        </p:spPr>
        <p:txBody>
          <a:bodyPr/>
          <a:lstStyle/>
          <a:p>
            <a:r>
              <a:rPr lang="en-US"/>
              <a:t>SCP (Secure Copy) 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1CCF0F-F0BB-42D7-B3C2-C2933673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80977" y="3453606"/>
            <a:ext cx="5402935" cy="52149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​​$ </a:t>
            </a:r>
            <a:r>
              <a:rPr lang="en-US" err="1"/>
              <a:t>scp</a:t>
            </a:r>
            <a:r>
              <a:rPr lang="en-US"/>
              <a:t> stu@</a:t>
            </a:r>
            <a:r>
              <a:rPr lang="en-US">
                <a:ea typeface="+mn-lt"/>
                <a:cs typeface="+mn-lt"/>
              </a:rPr>
              <a:t>cdmcscjsprd01.dpu.depaul.edu:hw1.zip .</a:t>
            </a:r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F939793-2181-4A3D-9C5A-CE676CC83EC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232234" y="4009233"/>
            <a:ext cx="3239661" cy="823912"/>
          </a:xfrm>
        </p:spPr>
        <p:txBody>
          <a:bodyPr/>
          <a:lstStyle/>
          <a:p>
            <a:r>
              <a:rPr lang="en-US"/>
              <a:t>SSH Keys and config (out of scope)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9FA0B0D-7B36-4D63-86BD-20E6E1B6A0D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530264" y="4406106"/>
            <a:ext cx="7180629" cy="15097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$ cd ~; </a:t>
            </a:r>
            <a:r>
              <a:rPr lang="en-US" err="1">
                <a:ea typeface="+mn-lt"/>
                <a:cs typeface="+mn-lt"/>
              </a:rPr>
              <a:t>ssh</a:t>
            </a:r>
            <a:r>
              <a:rPr lang="en-US">
                <a:ea typeface="+mn-lt"/>
                <a:cs typeface="+mn-lt"/>
              </a:rPr>
              <a:t>-keygen -t ed25519 -f .</a:t>
            </a:r>
            <a:r>
              <a:rPr lang="en-US" err="1">
                <a:ea typeface="+mn-lt"/>
                <a:cs typeface="+mn-lt"/>
              </a:rPr>
              <a:t>ssh</a:t>
            </a:r>
            <a:r>
              <a:rPr lang="en-US">
                <a:ea typeface="+mn-lt"/>
                <a:cs typeface="+mn-lt"/>
              </a:rPr>
              <a:t>/id_csc373</a:t>
            </a:r>
          </a:p>
          <a:p>
            <a:r>
              <a:rPr lang="en-US">
                <a:ea typeface="+mn-lt"/>
                <a:cs typeface="+mn-lt"/>
              </a:rPr>
              <a:t>$ </a:t>
            </a:r>
            <a:r>
              <a:rPr lang="en-US" err="1">
                <a:ea typeface="+mn-lt"/>
                <a:cs typeface="+mn-lt"/>
              </a:rPr>
              <a:t>ssh</a:t>
            </a:r>
            <a:r>
              <a:rPr lang="en-US">
                <a:ea typeface="+mn-lt"/>
                <a:cs typeface="+mn-lt"/>
              </a:rPr>
              <a:t>-copy-id -</a:t>
            </a:r>
            <a:r>
              <a:rPr lang="en-US" err="1">
                <a:ea typeface="+mn-lt"/>
                <a:cs typeface="+mn-lt"/>
              </a:rPr>
              <a:t>i</a:t>
            </a:r>
            <a:r>
              <a:rPr lang="en-US">
                <a:ea typeface="+mn-lt"/>
                <a:cs typeface="+mn-lt"/>
              </a:rPr>
              <a:t> .</a:t>
            </a:r>
            <a:r>
              <a:rPr lang="en-US" err="1">
                <a:ea typeface="+mn-lt"/>
                <a:cs typeface="+mn-lt"/>
              </a:rPr>
              <a:t>ssh</a:t>
            </a:r>
            <a:r>
              <a:rPr lang="en-US">
                <a:ea typeface="+mn-lt"/>
                <a:cs typeface="+mn-lt"/>
              </a:rPr>
              <a:t>/id_csc373 stu@cdmcscjsprd01.dpu.depaul.edu</a:t>
            </a:r>
          </a:p>
          <a:p>
            <a:r>
              <a:rPr lang="en-US">
                <a:ea typeface="+mn-lt"/>
                <a:cs typeface="+mn-lt"/>
              </a:rPr>
              <a:t>Modify the </a:t>
            </a:r>
            <a:r>
              <a:rPr lang="en-US" err="1">
                <a:ea typeface="+mn-lt"/>
                <a:cs typeface="+mn-lt"/>
              </a:rPr>
              <a:t>ssh</a:t>
            </a:r>
            <a:r>
              <a:rPr lang="en-US">
                <a:ea typeface="+mn-lt"/>
                <a:cs typeface="+mn-lt"/>
              </a:rPr>
              <a:t> config so that you have an alias for cdmcscjsprd01.dpu.depaul.edu and it will always know your username for that host, so you can skip the "</a:t>
            </a:r>
            <a:r>
              <a:rPr lang="en-US" err="1">
                <a:ea typeface="+mn-lt"/>
                <a:cs typeface="+mn-lt"/>
              </a:rPr>
              <a:t>stu</a:t>
            </a:r>
            <a:r>
              <a:rPr lang="en-US">
                <a:ea typeface="+mn-lt"/>
                <a:cs typeface="+mn-lt"/>
              </a:rPr>
              <a:t>@"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65CC01-A53B-495A-820C-BEC2680E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INTRO TO​ COMPUTER SYSTEMS,​ UNIX,​ AND C.​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dirty="0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29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INTRO TO​ COMPUTER SYSTEMS,​ UNIX,​ AND C.​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52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5E3AF-A10D-C73D-6EAB-3D24C917DA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The Linux Operating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4D40B3-0D0A-23FC-2975-B837D5986C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 brief introduction to getting around</a:t>
            </a:r>
          </a:p>
        </p:txBody>
      </p:sp>
    </p:spTree>
    <p:extLst>
      <p:ext uri="{BB962C8B-B14F-4D97-AF65-F5344CB8AC3E}">
        <p14:creationId xmlns:p14="http://schemas.microsoft.com/office/powerpoint/2010/main" val="1841587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CC7F809-A434-4A8D-A127-1C50C2DB3890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4DC6F004-8F9D-4F40-8394-6C4C67F70915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Application>Microsoft Office PowerPoint</Application>
  <PresentationFormat>Widescreen</PresentationFormat>
  <Slides>29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Intro to computer systems, UNIX, and C.</vt:lpstr>
      <vt:lpstr>AGENDA</vt:lpstr>
      <vt:lpstr>Course Overview </vt:lpstr>
      <vt:lpstr>Logging into our Linux box</vt:lpstr>
      <vt:lpstr>How to use ssh – the basics</vt:lpstr>
      <vt:lpstr>SSH {User}@{Host}</vt:lpstr>
      <vt:lpstr>SSH Commands</vt:lpstr>
      <vt:lpstr>Questions?</vt:lpstr>
      <vt:lpstr>The Linux Operating System</vt:lpstr>
      <vt:lpstr>Recommended Reading</vt:lpstr>
      <vt:lpstr>Linux Commands</vt:lpstr>
      <vt:lpstr>Linux Commands (cont.)</vt:lpstr>
      <vt:lpstr>Linux Commands (cont.)</vt:lpstr>
      <vt:lpstr>Linux Commands (cont.)</vt:lpstr>
      <vt:lpstr>Linux Commands (cont.)</vt:lpstr>
      <vt:lpstr>Linux Commands (cont.)</vt:lpstr>
      <vt:lpstr>Linux Commands (cont.)</vt:lpstr>
      <vt:lpstr>Linux Commands (cont.)</vt:lpstr>
      <vt:lpstr>Viewing a File</vt:lpstr>
      <vt:lpstr>Questions?</vt:lpstr>
      <vt:lpstr>Linux/Unix  text Editors</vt:lpstr>
      <vt:lpstr>PLAN FOR PRODUCT LAUNCH</vt:lpstr>
      <vt:lpstr>TIMELINE</vt:lpstr>
      <vt:lpstr>Emacs</vt:lpstr>
      <vt:lpstr>vim</vt:lpstr>
      <vt:lpstr>vim</vt:lpstr>
      <vt:lpstr>Questions?</vt:lpstr>
      <vt:lpstr>Break</vt:lpstr>
      <vt:lpstr>Introduction To 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revision>126</cp:revision>
  <dcterms:created xsi:type="dcterms:W3CDTF">2023-01-05T18:03:59Z</dcterms:created>
  <dcterms:modified xsi:type="dcterms:W3CDTF">2023-01-05T20:38:25Z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