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76"/>
  </p:notesMasterIdLst>
  <p:handoutMasterIdLst>
    <p:handoutMasterId r:id="rId77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91" r:id="rId15"/>
    <p:sldId id="677" r:id="rId16"/>
    <p:sldId id="684" r:id="rId17"/>
    <p:sldId id="591" r:id="rId18"/>
    <p:sldId id="592" r:id="rId19"/>
    <p:sldId id="593" r:id="rId20"/>
    <p:sldId id="594" r:id="rId21"/>
    <p:sldId id="595" r:id="rId22"/>
    <p:sldId id="685" r:id="rId23"/>
    <p:sldId id="596" r:id="rId24"/>
    <p:sldId id="597" r:id="rId25"/>
    <p:sldId id="645" r:id="rId26"/>
    <p:sldId id="599" r:id="rId27"/>
    <p:sldId id="602" r:id="rId28"/>
    <p:sldId id="600" r:id="rId29"/>
    <p:sldId id="601" r:id="rId30"/>
    <p:sldId id="648" r:id="rId31"/>
    <p:sldId id="710" r:id="rId32"/>
    <p:sldId id="711" r:id="rId33"/>
    <p:sldId id="712" r:id="rId34"/>
    <p:sldId id="686" r:id="rId35"/>
    <p:sldId id="606" r:id="rId36"/>
    <p:sldId id="607" r:id="rId37"/>
    <p:sldId id="649" r:id="rId38"/>
    <p:sldId id="687" r:id="rId39"/>
    <p:sldId id="611" r:id="rId40"/>
    <p:sldId id="612" r:id="rId41"/>
    <p:sldId id="613" r:id="rId42"/>
    <p:sldId id="615" r:id="rId43"/>
    <p:sldId id="735" r:id="rId44"/>
    <p:sldId id="617" r:id="rId45"/>
    <p:sldId id="733" r:id="rId46"/>
    <p:sldId id="734" r:id="rId47"/>
    <p:sldId id="620" r:id="rId48"/>
    <p:sldId id="621" r:id="rId49"/>
    <p:sldId id="625" r:id="rId50"/>
    <p:sldId id="626" r:id="rId51"/>
    <p:sldId id="728" r:id="rId52"/>
    <p:sldId id="628" r:id="rId53"/>
    <p:sldId id="629" r:id="rId54"/>
    <p:sldId id="630" r:id="rId55"/>
    <p:sldId id="631" r:id="rId56"/>
    <p:sldId id="632" r:id="rId57"/>
    <p:sldId id="633" r:id="rId58"/>
    <p:sldId id="729" r:id="rId59"/>
    <p:sldId id="727" r:id="rId60"/>
    <p:sldId id="730" r:id="rId61"/>
    <p:sldId id="731" r:id="rId62"/>
    <p:sldId id="732" r:id="rId63"/>
    <p:sldId id="713" r:id="rId64"/>
    <p:sldId id="714" r:id="rId65"/>
    <p:sldId id="715" r:id="rId66"/>
    <p:sldId id="716" r:id="rId67"/>
    <p:sldId id="717" r:id="rId68"/>
    <p:sldId id="718" r:id="rId69"/>
    <p:sldId id="719" r:id="rId70"/>
    <p:sldId id="721" r:id="rId71"/>
    <p:sldId id="722" r:id="rId72"/>
    <p:sldId id="726" r:id="rId73"/>
    <p:sldId id="723" r:id="rId74"/>
    <p:sldId id="724" r:id="rId75"/>
  </p:sldIdLst>
  <p:sldSz cx="9144000" cy="6858000" type="screen4x3"/>
  <p:notesSz cx="7302500" cy="9586913"/>
  <p:custDataLst>
    <p:tags r:id="rId7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60" autoAdjust="0"/>
    <p:restoredTop sz="96327" autoAdjust="0"/>
  </p:normalViewPr>
  <p:slideViewPr>
    <p:cSldViewPr snapToObjects="1">
      <p:cViewPr varScale="1">
        <p:scale>
          <a:sx n="124" d="100"/>
          <a:sy n="124" d="100"/>
        </p:scale>
        <p:origin x="12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endParaRPr 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 &amp; 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&amp;  10111110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~0x1  |  0xFE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|  11111110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0xB9 &amp; 0x55 |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10111001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 &amp; 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|  01000001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0xB9 | 0x55 &amp;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10111001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 |  01010101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  &amp; 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01111101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||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&amp;&amp;  0x80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&amp;&amp;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0xB9  &amp;&amp; 0x55  ||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0xB9 || 0x55  ||  0x01</a:t>
            </a:r>
            <a:endParaRPr lang="en-US" sz="1800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3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4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5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name="Document" r:id="rId4" imgW="5600700" imgH="5219700" progId="Word.Document.8">
                  <p:embed/>
                </p:oleObj>
              </mc:Choice>
              <mc:Fallback>
                <p:oleObj name="Document" r:id="rId4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93996"/>
              </p:ext>
            </p:extLst>
          </p:nvPr>
        </p:nvGraphicFramePr>
        <p:xfrm>
          <a:off x="7010400" y="996696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23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963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172177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i="1" dirty="0"/>
              <a:t>w</a:t>
            </a:r>
            <a:r>
              <a:rPr lang="en-US" dirty="0"/>
              <a:t>-bit </a:t>
            </a:r>
            <a:r>
              <a:rPr lang="en-US" b="1" dirty="0"/>
              <a:t>signed</a:t>
            </a:r>
            <a:r>
              <a:rPr lang="en-US" dirty="0"/>
              <a:t>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 err="1"/>
              <a:t>w</a:t>
            </a:r>
            <a:r>
              <a:rPr lang="en-US" dirty="0" err="1"/>
              <a:t>+</a:t>
            </a:r>
            <a:r>
              <a:rPr lang="en-US" i="1" dirty="0" err="1"/>
              <a:t>k</a:t>
            </a:r>
            <a:r>
              <a:rPr lang="en-US" dirty="0" err="1"/>
              <a:t>-bit</a:t>
            </a:r>
            <a:r>
              <a:rPr lang="en-US" dirty="0"/>
              <a:t> integer with same value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Make </a:t>
            </a:r>
            <a:r>
              <a:rPr lang="en-US" i="1" dirty="0"/>
              <a:t>k</a:t>
            </a:r>
            <a:r>
              <a:rPr lang="en-US" dirty="0"/>
              <a:t> copies of sign bit: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,…,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5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9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3986234"/>
            <a:ext cx="82804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 </a:t>
            </a:r>
            <a:r>
              <a:rPr lang="en-US" sz="1400" b="0" dirty="0">
                <a:latin typeface="Calibri" pitchFamily="34" charset="0"/>
              </a:rPr>
              <a:t>100</a:t>
            </a:r>
            <a:r>
              <a:rPr lang="mr-IN" sz="1400" b="0" dirty="0">
                <a:latin typeface="Calibri" pitchFamily="34" charset="0"/>
              </a:rPr>
              <a:t>…</a:t>
            </a:r>
            <a:r>
              <a:rPr lang="en-US" sz="1400" b="0" dirty="0">
                <a:latin typeface="Calibri" pitchFamily="34" charset="0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79450" y="3287734"/>
            <a:ext cx="82804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111</a:t>
            </a:r>
            <a:r>
              <a:rPr lang="mr-IN" sz="1400" b="0" dirty="0">
                <a:latin typeface="Calibri" pitchFamily="34" charset="0"/>
              </a:rPr>
              <a:t>…</a:t>
            </a:r>
            <a:r>
              <a:rPr lang="en-US" sz="1400" b="0" dirty="0">
                <a:latin typeface="Calibri" pitchFamily="34" charset="0"/>
              </a:rPr>
              <a:t>1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14022"/>
            <a:ext cx="828040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011</a:t>
            </a:r>
            <a:r>
              <a:rPr lang="mr-IN" sz="1400" b="0" dirty="0">
                <a:latin typeface="Calibri" pitchFamily="34" charset="0"/>
              </a:rPr>
              <a:t>…</a:t>
            </a:r>
            <a:r>
              <a:rPr lang="en-US" sz="1400" b="0" dirty="0">
                <a:latin typeface="Calibri" pitchFamily="34" charset="0"/>
              </a:rPr>
              <a:t>1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2090531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6546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3" name="Chart" r:id="rId4" imgW="6146800" imgH="5067300" progId="Excel.Sheet.8">
                  <p:embed/>
                </p:oleObj>
              </mc:Choice>
              <mc:Fallback>
                <p:oleObj name="Chart" r:id="rId4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marL="0" indent="0" eaLnBrk="1" hangingPunct="1">
              <a:buNone/>
              <a:tabLst>
                <a:tab pos="3200400" algn="l"/>
                <a:tab pos="4114800" algn="l"/>
              </a:tabLst>
              <a:defRPr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175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r:id="rId4" imgW="6184900" imgH="2108200" progId="Word.Document.8">
                  <p:embed/>
                </p:oleObj>
              </mc:Choice>
              <mc:Fallback>
                <p:oleObj name="Document" r:id="rId4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r:id="rId6" imgW="6083300" imgH="1371600" progId="Word.Document.8">
                  <p:embed/>
                </p:oleObj>
              </mc:Choice>
              <mc:Fallback>
                <p:oleObj name="Document" r:id="rId6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332193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(%rax,%rax,2),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8282137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5" name="Document" r:id="rId4" imgW="7988300" imgH="1651000" progId="Word.Document.8">
                  <p:embed/>
                </p:oleObj>
              </mc:Choice>
              <mc:Fallback>
                <p:oleObj name="Document" r:id="rId4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logical shift for unsigned</a:t>
            </a:r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/>
              <a:t>Logical shift written as </a:t>
            </a:r>
            <a:r>
              <a:rPr lang="en-US" dirty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(unsigned long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0" name="Document" r:id="rId4" imgW="7848600" imgH="1651000" progId="Word.Document.8">
                  <p:embed/>
                </p:oleObj>
              </mc:Choice>
              <mc:Fallback>
                <p:oleObj name="Document" r:id="rId4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arithmetic shift for </a:t>
            </a:r>
            <a:r>
              <a:rPr lang="en-US" dirty="0" err="1"/>
              <a:t>int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 err="1"/>
              <a:t>Arith</a:t>
            </a:r>
            <a:r>
              <a:rPr lang="en-US" dirty="0"/>
              <a:t>. shift written as </a:t>
            </a:r>
            <a:r>
              <a:rPr lang="en-US" dirty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9571309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Unsigned/signed: multiplication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Always logical shift</a:t>
            </a:r>
          </a:p>
          <a:p>
            <a:pPr lvl="1"/>
            <a:endParaRPr lang="en-US" dirty="0"/>
          </a:p>
          <a:p>
            <a:r>
              <a:rPr lang="en-US" dirty="0"/>
              <a:t>Right shift</a:t>
            </a:r>
          </a:p>
          <a:p>
            <a:pPr lvl="1"/>
            <a:r>
              <a:rPr lang="en-US" dirty="0"/>
              <a:t>Unsigned: logical shift, div (division + round to zero)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Signed: arithmetic shift</a:t>
            </a:r>
          </a:p>
          <a:p>
            <a:pPr lvl="2"/>
            <a:r>
              <a:rPr lang="en-US" dirty="0"/>
              <a:t>Positive numbers: div (division + round to zero) by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Negative numbers: div (division + round away from zero) by 2</a:t>
            </a:r>
            <a:r>
              <a:rPr lang="en-US" baseline="30000" dirty="0"/>
              <a:t>k</a:t>
            </a:r>
            <a:br>
              <a:rPr lang="en-US" baseline="30000" dirty="0"/>
            </a:br>
            <a:r>
              <a:rPr lang="en-US" dirty="0"/>
              <a:t>Use biasing to fix</a:t>
            </a:r>
          </a:p>
        </p:txBody>
      </p:sp>
    </p:spTree>
    <p:extLst>
      <p:ext uri="{BB962C8B-B14F-4D97-AF65-F5344CB8AC3E}">
        <p14:creationId xmlns:p14="http://schemas.microsoft.com/office/powerpoint/2010/main" val="23346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2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49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75505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if: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en-US" dirty="0"/>
              <a:t>Allocation	= 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8364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  <p:extLst>
      <p:ext uri="{BB962C8B-B14F-4D97-AF65-F5344CB8AC3E}">
        <p14:creationId xmlns:p14="http://schemas.microsoft.com/office/powerpoint/2010/main" val="2588016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15026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153589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16269532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59016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9304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367845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466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8514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  <p:extLst>
      <p:ext uri="{BB962C8B-B14F-4D97-AF65-F5344CB8AC3E}">
        <p14:creationId xmlns:p14="http://schemas.microsoft.com/office/powerpoint/2010/main" val="30608398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23266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56278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9498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247754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0340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8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16712</TotalTime>
  <Words>5116</Words>
  <Application>Microsoft Macintosh PowerPoint</Application>
  <PresentationFormat>On-screen Show (4:3)</PresentationFormat>
  <Paragraphs>1500</Paragraphs>
  <Slides>72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94" baseType="lpstr">
      <vt:lpstr>Arial</vt:lpstr>
      <vt:lpstr>Arial Narrow</vt:lpstr>
      <vt:lpstr>Calibri</vt:lpstr>
      <vt:lpstr>Calibri Bold</vt:lpstr>
      <vt:lpstr>Calibri Italic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Code Security Example</vt:lpstr>
      <vt:lpstr>Typical Usage</vt:lpstr>
      <vt:lpstr>Malicious Usage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Negation: Complement &amp; Increment</vt:lpstr>
      <vt:lpstr>Complement &amp; Increment Examples</vt:lpstr>
      <vt:lpstr>Multiplication</vt:lpstr>
      <vt:lpstr>Unsigned Multiplication in C</vt:lpstr>
      <vt:lpstr>Signed Multiplication in C</vt:lpstr>
      <vt:lpstr>Power-of-2 Multiply with Shift</vt:lpstr>
      <vt:lpstr>Compiled Multiplication Code</vt:lpstr>
      <vt:lpstr>Unsigned Power-of-2 Divide with Shift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Arithmetic: Basic Rules</vt:lpstr>
      <vt:lpstr>Code Security Example #2</vt:lpstr>
      <vt:lpstr>XDR Code</vt:lpstr>
      <vt:lpstr>XDR Vulnerability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Examining Data Representations</vt:lpstr>
      <vt:lpstr>show_bytes Execution Example</vt:lpstr>
      <vt:lpstr>Reading Byte-Reversed Listings</vt:lpstr>
      <vt:lpstr>Representing Pointers</vt:lpstr>
      <vt:lpstr>Representing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Perkovic, Ljubomir</cp:lastModifiedBy>
  <cp:revision>132</cp:revision>
  <cp:lastPrinted>2014-08-28T06:23:39Z</cp:lastPrinted>
  <dcterms:created xsi:type="dcterms:W3CDTF">2012-09-04T17:29:26Z</dcterms:created>
  <dcterms:modified xsi:type="dcterms:W3CDTF">2021-09-14T18:05:20Z</dcterms:modified>
</cp:coreProperties>
</file>