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33"/>
  </p:notesMasterIdLst>
  <p:sldIdLst>
    <p:sldId id="361" r:id="rId2"/>
    <p:sldId id="362" r:id="rId3"/>
    <p:sldId id="363" r:id="rId4"/>
    <p:sldId id="397" r:id="rId5"/>
    <p:sldId id="392" r:id="rId6"/>
    <p:sldId id="386" r:id="rId7"/>
    <p:sldId id="376" r:id="rId8"/>
    <p:sldId id="391" r:id="rId9"/>
    <p:sldId id="393" r:id="rId10"/>
    <p:sldId id="398" r:id="rId11"/>
    <p:sldId id="387" r:id="rId12"/>
    <p:sldId id="379" r:id="rId13"/>
    <p:sldId id="395" r:id="rId14"/>
    <p:sldId id="399" r:id="rId15"/>
    <p:sldId id="388" r:id="rId16"/>
    <p:sldId id="365" r:id="rId17"/>
    <p:sldId id="406" r:id="rId18"/>
    <p:sldId id="407" r:id="rId19"/>
    <p:sldId id="394" r:id="rId20"/>
    <p:sldId id="408" r:id="rId21"/>
    <p:sldId id="409" r:id="rId22"/>
    <p:sldId id="410" r:id="rId23"/>
    <p:sldId id="381" r:id="rId24"/>
    <p:sldId id="411" r:id="rId25"/>
    <p:sldId id="412" r:id="rId26"/>
    <p:sldId id="413" r:id="rId27"/>
    <p:sldId id="414" r:id="rId28"/>
    <p:sldId id="415" r:id="rId29"/>
    <p:sldId id="389" r:id="rId30"/>
    <p:sldId id="403" r:id="rId31"/>
    <p:sldId id="360" r:id="rId32"/>
  </p:sldIdLst>
  <p:sldSz cx="9144000" cy="5143500" type="screen16x9"/>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5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9559" autoAdjust="0"/>
  </p:normalViewPr>
  <p:slideViewPr>
    <p:cSldViewPr>
      <p:cViewPr varScale="1">
        <p:scale>
          <a:sx n="73" d="100"/>
          <a:sy n="73" d="100"/>
        </p:scale>
        <p:origin x="524" y="3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8" d="100"/>
          <a:sy n="88"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zh-CN" altLang="en-US" dirty="0"/>
              <a:t>腾讯会议部分会议记录</a:t>
            </a:r>
            <a:endParaRPr lang="zh-C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val>
            <c:numRef>
              <c:f>Sheet1!$B$2:$B$5</c:f>
              <c:numCache>
                <c:formatCode>General</c:formatCode>
                <c:ptCount val="4"/>
                <c:pt idx="0">
                  <c:v>2</c:v>
                </c:pt>
                <c:pt idx="1">
                  <c:v>3</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3E37-440E-B889-91E4BCCCE80C}"/>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val>
            <c:numRef>
              <c:f>Sheet1!$C$2:$C$5</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3E37-440E-B889-91E4BCCCE80C}"/>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val>
            <c:numRef>
              <c:f>Sheet1!$D$2:$D$5</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3E37-440E-B889-91E4BCCCE80C}"/>
            </c:ext>
          </c:extLst>
        </c:ser>
        <c:dLbls>
          <c:showLegendKey val="0"/>
          <c:showVal val="0"/>
          <c:showCatName val="0"/>
          <c:showSerName val="0"/>
          <c:showPercent val="0"/>
          <c:showBubbleSize val="0"/>
        </c:dLbls>
        <c:gapWidth val="150"/>
        <c:shape val="box"/>
        <c:axId val="1081729712"/>
        <c:axId val="1081729320"/>
        <c:axId val="1060018792"/>
      </c:bar3DChart>
      <c:catAx>
        <c:axId val="1081729712"/>
        <c:scaling>
          <c:orientation val="minMax"/>
        </c:scaling>
        <c:delete val="1"/>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zh-CN"/>
                  <a:t>参会人数</a:t>
                </a:r>
              </a:p>
            </c:rich>
          </c:tx>
          <c:layout>
            <c:manualLayout>
              <c:xMode val="edge"/>
              <c:yMode val="edge"/>
              <c:x val="0.40752642859957983"/>
              <c:y val="0.902694482503983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crossAx val="1081729320"/>
        <c:crosses val="autoZero"/>
        <c:auto val="0"/>
        <c:lblAlgn val="ctr"/>
        <c:lblOffset val="100"/>
        <c:noMultiLvlLbl val="0"/>
      </c:catAx>
      <c:valAx>
        <c:axId val="1081729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197" b="0" i="0" u="none" strike="noStrike" kern="1200" baseline="0">
                    <a:solidFill>
                      <a:schemeClr val="tx1">
                        <a:lumMod val="65000"/>
                        <a:lumOff val="35000"/>
                      </a:schemeClr>
                    </a:solidFill>
                    <a:latin typeface="+mn-lt"/>
                    <a:ea typeface="+mn-ea"/>
                    <a:cs typeface="+mn-cs"/>
                  </a:defRPr>
                </a:pPr>
                <a:r>
                  <a:rPr lang="zh-CN" altLang="en-US" dirty="0"/>
                  <a:t>参会时长</a:t>
                </a:r>
              </a:p>
            </c:rich>
          </c:tx>
          <c:overlay val="0"/>
          <c:spPr>
            <a:noFill/>
            <a:ln>
              <a:noFill/>
            </a:ln>
            <a:effectLst/>
          </c:spPr>
          <c:txPr>
            <a:bodyPr rot="0" spcFirstLastPara="1" vertOverflow="ellipsis" vert="eaVert"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81729712"/>
        <c:crosses val="autoZero"/>
        <c:crossBetween val="between"/>
      </c:valAx>
      <c:serAx>
        <c:axId val="1060018792"/>
        <c:scaling>
          <c:orientation val="minMax"/>
        </c:scaling>
        <c:delete val="1"/>
        <c:axPos val="b"/>
        <c:majorTickMark val="none"/>
        <c:minorTickMark val="none"/>
        <c:tickLblPos val="nextTo"/>
        <c:crossAx val="1081729320"/>
        <c:crosses val="autoZero"/>
      </c:ser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0.18645</cdr:x>
      <cdr:y>0.86663</cdr:y>
    </cdr:from>
    <cdr:to>
      <cdr:x>0.84936</cdr:x>
      <cdr:y>0.93171</cdr:y>
    </cdr:to>
    <cdr:sp macro="" textlink="">
      <cdr:nvSpPr>
        <cdr:cNvPr id="2" name="文本框 1">
          <a:extLst xmlns:a="http://schemas.openxmlformats.org/drawingml/2006/main">
            <a:ext uri="{FF2B5EF4-FFF2-40B4-BE49-F238E27FC236}">
              <a16:creationId xmlns:a16="http://schemas.microsoft.com/office/drawing/2014/main" id="{CAA5C529-EA33-7521-C2E1-2644AC8D5666}"/>
            </a:ext>
          </a:extLst>
        </cdr:cNvPr>
        <cdr:cNvSpPr txBox="1"/>
      </cdr:nvSpPr>
      <cdr:spPr>
        <a:xfrm xmlns:a="http://schemas.openxmlformats.org/drawingml/2006/main">
          <a:off x="1414550" y="3044281"/>
          <a:ext cx="502920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dirty="0"/>
            <a:t>3                                4                                5                               6</a:t>
          </a:r>
          <a:endParaRPr lang="zh-CN"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DD754-F49E-4351-AAFE-19D83F43501C}" type="datetimeFigureOut">
              <a:rPr lang="en-US" smtClean="0"/>
              <a:pPr/>
              <a:t>12/17/2022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F6036-E835-44CB-A25A-34C755DFD5D4}" type="slidenum">
              <a:rPr lang="en-US" smtClean="0"/>
              <a:pPr/>
              <a:t>‹#›</a:t>
            </a:fld>
            <a:endParaRPr lang="en-US"/>
          </a:p>
        </p:txBody>
      </p:sp>
    </p:spTree>
    <p:extLst>
      <p:ext uri="{BB962C8B-B14F-4D97-AF65-F5344CB8AC3E}">
        <p14:creationId xmlns:p14="http://schemas.microsoft.com/office/powerpoint/2010/main" val="361413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1</a:t>
            </a:fld>
            <a:endParaRPr lang="en-US"/>
          </a:p>
        </p:txBody>
      </p:sp>
    </p:spTree>
    <p:extLst>
      <p:ext uri="{BB962C8B-B14F-4D97-AF65-F5344CB8AC3E}">
        <p14:creationId xmlns:p14="http://schemas.microsoft.com/office/powerpoint/2010/main" val="3971002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112433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4770A-4409-4D70-AFD5-E3A2ADCF8EF0}" type="slidenum">
              <a:rPr lang="zh-CN" altLang="en-US" smtClean="0"/>
              <a:t>11</a:t>
            </a:fld>
            <a:endParaRPr lang="zh-CN" altLang="en-US"/>
          </a:p>
        </p:txBody>
      </p:sp>
    </p:spTree>
    <p:extLst>
      <p:ext uri="{BB962C8B-B14F-4D97-AF65-F5344CB8AC3E}">
        <p14:creationId xmlns:p14="http://schemas.microsoft.com/office/powerpoint/2010/main" val="3852474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72179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13</a:t>
            </a:fld>
            <a:endParaRPr lang="zh-CN" altLang="en-US"/>
          </a:p>
        </p:txBody>
      </p:sp>
    </p:spTree>
    <p:extLst>
      <p:ext uri="{BB962C8B-B14F-4D97-AF65-F5344CB8AC3E}">
        <p14:creationId xmlns:p14="http://schemas.microsoft.com/office/powerpoint/2010/main" val="2144356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14</a:t>
            </a:fld>
            <a:endParaRPr lang="zh-CN" altLang="en-US"/>
          </a:p>
        </p:txBody>
      </p:sp>
    </p:spTree>
    <p:extLst>
      <p:ext uri="{BB962C8B-B14F-4D97-AF65-F5344CB8AC3E}">
        <p14:creationId xmlns:p14="http://schemas.microsoft.com/office/powerpoint/2010/main" val="1096201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4770A-4409-4D70-AFD5-E3A2ADCF8EF0}" type="slidenum">
              <a:rPr lang="zh-CN" altLang="en-US" smtClean="0"/>
              <a:t>15</a:t>
            </a:fld>
            <a:endParaRPr lang="zh-CN" altLang="en-US"/>
          </a:p>
        </p:txBody>
      </p:sp>
    </p:spTree>
    <p:extLst>
      <p:ext uri="{BB962C8B-B14F-4D97-AF65-F5344CB8AC3E}">
        <p14:creationId xmlns:p14="http://schemas.microsoft.com/office/powerpoint/2010/main" val="2627598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077623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19</a:t>
            </a:fld>
            <a:endParaRPr lang="zh-CN" altLang="en-US"/>
          </a:p>
        </p:txBody>
      </p:sp>
    </p:spTree>
    <p:extLst>
      <p:ext uri="{BB962C8B-B14F-4D97-AF65-F5344CB8AC3E}">
        <p14:creationId xmlns:p14="http://schemas.microsoft.com/office/powerpoint/2010/main" val="3477712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584454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8F6036-E835-44CB-A25A-34C755DFD5D4}" type="slidenum">
              <a:rPr lang="en-US" smtClean="0"/>
              <a:pPr/>
              <a:t>26</a:t>
            </a:fld>
            <a:endParaRPr lang="en-US"/>
          </a:p>
        </p:txBody>
      </p:sp>
    </p:spTree>
    <p:extLst>
      <p:ext uri="{BB962C8B-B14F-4D97-AF65-F5344CB8AC3E}">
        <p14:creationId xmlns:p14="http://schemas.microsoft.com/office/powerpoint/2010/main" val="254826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4770A-4409-4D70-AFD5-E3A2ADCF8EF0}" type="slidenum">
              <a:rPr lang="zh-CN" altLang="en-US" smtClean="0"/>
              <a:t>2</a:t>
            </a:fld>
            <a:endParaRPr lang="zh-CN" altLang="en-US"/>
          </a:p>
        </p:txBody>
      </p:sp>
    </p:spTree>
    <p:extLst>
      <p:ext uri="{BB962C8B-B14F-4D97-AF65-F5344CB8AC3E}">
        <p14:creationId xmlns:p14="http://schemas.microsoft.com/office/powerpoint/2010/main" val="2029941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4770A-4409-4D70-AFD5-E3A2ADCF8EF0}" type="slidenum">
              <a:rPr lang="zh-CN" altLang="en-US" smtClean="0"/>
              <a:t>29</a:t>
            </a:fld>
            <a:endParaRPr lang="zh-CN" altLang="en-US"/>
          </a:p>
        </p:txBody>
      </p:sp>
    </p:spTree>
    <p:extLst>
      <p:ext uri="{BB962C8B-B14F-4D97-AF65-F5344CB8AC3E}">
        <p14:creationId xmlns:p14="http://schemas.microsoft.com/office/powerpoint/2010/main" val="2664184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7390C9-E209-452A-AF2C-23D0DB5DF8D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04480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My First Template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518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4770A-4409-4D70-AFD5-E3A2ADCF8EF0}" type="slidenum">
              <a:rPr lang="zh-CN" altLang="en-US" smtClean="0"/>
              <a:t>3</a:t>
            </a:fld>
            <a:endParaRPr lang="zh-CN" altLang="en-US"/>
          </a:p>
        </p:txBody>
      </p:sp>
    </p:spTree>
    <p:extLst>
      <p:ext uri="{BB962C8B-B14F-4D97-AF65-F5344CB8AC3E}">
        <p14:creationId xmlns:p14="http://schemas.microsoft.com/office/powerpoint/2010/main" val="1741453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2930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ED90FB-1249-453A-B05F-3D35C4D1AF40}" type="slidenum">
              <a:rPr lang="zh-CN" altLang="en-US" smtClean="0"/>
              <a:t>5</a:t>
            </a:fld>
            <a:endParaRPr lang="zh-CN" altLang="en-US"/>
          </a:p>
        </p:txBody>
      </p:sp>
    </p:spTree>
    <p:extLst>
      <p:ext uri="{BB962C8B-B14F-4D97-AF65-F5344CB8AC3E}">
        <p14:creationId xmlns:p14="http://schemas.microsoft.com/office/powerpoint/2010/main" val="4157591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4770A-4409-4D70-AFD5-E3A2ADCF8EF0}" type="slidenum">
              <a:rPr lang="zh-CN" altLang="en-US" smtClean="0"/>
              <a:t>6</a:t>
            </a:fld>
            <a:endParaRPr lang="zh-CN" altLang="en-US"/>
          </a:p>
        </p:txBody>
      </p:sp>
    </p:spTree>
    <p:extLst>
      <p:ext uri="{BB962C8B-B14F-4D97-AF65-F5344CB8AC3E}">
        <p14:creationId xmlns:p14="http://schemas.microsoft.com/office/powerpoint/2010/main" val="59313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859502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8</a:t>
            </a:fld>
            <a:endParaRPr lang="en-US"/>
          </a:p>
        </p:txBody>
      </p:sp>
    </p:spTree>
    <p:extLst>
      <p:ext uri="{BB962C8B-B14F-4D97-AF65-F5344CB8AC3E}">
        <p14:creationId xmlns:p14="http://schemas.microsoft.com/office/powerpoint/2010/main" val="4217743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049380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199572"/>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flipH="1">
            <a:off x="0" y="0"/>
            <a:ext cx="9143998" cy="5143500"/>
          </a:xfrm>
          <a:prstGeom prst="rect">
            <a:avLst/>
          </a:prstGeom>
        </p:spPr>
      </p:pic>
    </p:spTree>
    <p:extLst>
      <p:ext uri="{BB962C8B-B14F-4D97-AF65-F5344CB8AC3E}">
        <p14:creationId xmlns:p14="http://schemas.microsoft.com/office/powerpoint/2010/main" val="199529983"/>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EB1B6A-AEF1-4ACD-BD61-958570690F55}" type="datetimeFigureOut">
              <a:rPr lang="zh-CN" altLang="en-US" smtClean="0"/>
              <a:t>2022/12/17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extLst>
      <p:ext uri="{BB962C8B-B14F-4D97-AF65-F5344CB8AC3E}">
        <p14:creationId xmlns:p14="http://schemas.microsoft.com/office/powerpoint/2010/main" val="7314040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框 6"/>
          <p:cNvSpPr txBox="1"/>
          <p:nvPr userDrawn="1"/>
        </p:nvSpPr>
        <p:spPr>
          <a:xfrm>
            <a:off x="174010" y="285750"/>
            <a:ext cx="2492990" cy="369332"/>
          </a:xfrm>
          <a:prstGeom prst="rect">
            <a:avLst/>
          </a:prstGeom>
          <a:noFill/>
        </p:spPr>
        <p:txBody>
          <a:bodyPr wrap="none" rtlCol="0">
            <a:spAutoFit/>
          </a:bodyPr>
          <a:lstStyle/>
          <a:p>
            <a:r>
              <a:rPr lang="zh-CN" altLang="en-US" sz="1800" dirty="0"/>
              <a:t>点击添加主要文字内容</a:t>
            </a:r>
          </a:p>
        </p:txBody>
      </p:sp>
    </p:spTree>
    <p:extLst>
      <p:ext uri="{BB962C8B-B14F-4D97-AF65-F5344CB8AC3E}">
        <p14:creationId xmlns:p14="http://schemas.microsoft.com/office/powerpoint/2010/main" val="1690664281"/>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CEB1B6A-AEF1-4ACD-BD61-958570690F55}" type="datetimeFigureOut">
              <a:rPr lang="zh-CN" altLang="en-US" smtClean="0"/>
              <a:t>2022/12/17</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B6CB991-6BD3-42F2-8A94-1903E9425430}" type="slidenum">
              <a:rPr lang="zh-CN" altLang="en-US" smtClean="0"/>
              <a:t>‹#›</a:t>
            </a:fld>
            <a:endParaRPr lang="zh-CN" altLang="en-US"/>
          </a:p>
        </p:txBody>
      </p:sp>
    </p:spTree>
    <p:extLst>
      <p:ext uri="{BB962C8B-B14F-4D97-AF65-F5344CB8AC3E}">
        <p14:creationId xmlns:p14="http://schemas.microsoft.com/office/powerpoint/2010/main" val="3420558747"/>
      </p:ext>
    </p:extLst>
  </p:cSld>
  <p:clrMap bg1="lt1" tx1="dk1" bg2="lt2" tx2="dk2" accent1="accent1" accent2="accent2" accent3="accent3" accent4="accent4" accent5="accent5" accent6="accent6" hlink="hlink" folHlink="folHlink"/>
  <p:sldLayoutIdLst>
    <p:sldLayoutId id="2147483674" r:id="rId1"/>
    <p:sldLayoutId id="2147483685" r:id="rId2"/>
    <p:sldLayoutId id="2147483675" r:id="rId3"/>
    <p:sldLayoutId id="2147483676" r:id="rId4"/>
  </p:sldLayoutIdLst>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slide" Target="slide22.xml"/><Relationship Id="rId4" Type="http://schemas.openxmlformats.org/officeDocument/2006/relationships/image" Target="../media/image7.png"/><Relationship Id="rId9" Type="http://schemas.openxmlformats.org/officeDocument/2006/relationships/slide" Target="slide1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slide" Target="slide16.xml"/></Relationships>
</file>

<file path=ppt/slides/_rels/slide19.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slide" Target="slide21.xml"/><Relationship Id="rId5" Type="http://schemas.openxmlformats.org/officeDocument/2006/relationships/image" Target="../media/image15.png"/><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2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slide" Target="slide2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slide" Target="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slide" Target="slide2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圆角矩形 34"/>
          <p:cNvSpPr/>
          <p:nvPr/>
        </p:nvSpPr>
        <p:spPr>
          <a:xfrm>
            <a:off x="1066800" y="1247096"/>
            <a:ext cx="6934200" cy="84199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0" y="0"/>
            <a:ext cx="5105400" cy="2876549"/>
            <a:chOff x="0" y="0"/>
            <a:chExt cx="5105400" cy="2876549"/>
          </a:xfrm>
        </p:grpSpPr>
        <p:sp>
          <p:nvSpPr>
            <p:cNvPr id="6" name="直角三角形 5"/>
            <p:cNvSpPr/>
            <p:nvPr userDrawn="1"/>
          </p:nvSpPr>
          <p:spPr>
            <a:xfrm flipV="1">
              <a:off x="0" y="3436"/>
              <a:ext cx="5105400" cy="2873113"/>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直角三角形 6"/>
            <p:cNvSpPr/>
            <p:nvPr userDrawn="1"/>
          </p:nvSpPr>
          <p:spPr>
            <a:xfrm flipV="1">
              <a:off x="0" y="0"/>
              <a:ext cx="4648200" cy="2647950"/>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3" name="组合 52"/>
          <p:cNvGrpSpPr/>
          <p:nvPr/>
        </p:nvGrpSpPr>
        <p:grpSpPr>
          <a:xfrm>
            <a:off x="5486399" y="2571749"/>
            <a:ext cx="3657596" cy="2583789"/>
            <a:chOff x="5486399" y="2571749"/>
            <a:chExt cx="3657596" cy="2583789"/>
          </a:xfrm>
        </p:grpSpPr>
        <p:sp>
          <p:nvSpPr>
            <p:cNvPr id="17" name="直角三角形 16"/>
            <p:cNvSpPr/>
            <p:nvPr/>
          </p:nvSpPr>
          <p:spPr>
            <a:xfrm flipH="1">
              <a:off x="5486399" y="2571749"/>
              <a:ext cx="3657593" cy="2583789"/>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直角三角形 7"/>
            <p:cNvSpPr/>
            <p:nvPr userDrawn="1"/>
          </p:nvSpPr>
          <p:spPr>
            <a:xfrm flipH="1">
              <a:off x="5943600" y="2876549"/>
              <a:ext cx="3200395" cy="2276477"/>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cxnSp>
        <p:nvCxnSpPr>
          <p:cNvPr id="9" name="直接连接符 8"/>
          <p:cNvCxnSpPr/>
          <p:nvPr userDrawn="1"/>
        </p:nvCxnSpPr>
        <p:spPr>
          <a:xfrm flipV="1">
            <a:off x="0" y="590550"/>
            <a:ext cx="990600" cy="58446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52700" y="1344074"/>
            <a:ext cx="4081567" cy="646331"/>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医</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屋健康管理系统</a:t>
            </a:r>
          </a:p>
        </p:txBody>
      </p:sp>
      <p:grpSp>
        <p:nvGrpSpPr>
          <p:cNvPr id="41" name="组合 40"/>
          <p:cNvGrpSpPr/>
          <p:nvPr/>
        </p:nvGrpSpPr>
        <p:grpSpPr>
          <a:xfrm>
            <a:off x="2590800" y="2202419"/>
            <a:ext cx="899532" cy="296568"/>
            <a:chOff x="2524233" y="2126218"/>
            <a:chExt cx="1133367" cy="373661"/>
          </a:xfrm>
        </p:grpSpPr>
        <p:sp>
          <p:nvSpPr>
            <p:cNvPr id="39" name="圆角矩形 38"/>
            <p:cNvSpPr/>
            <p:nvPr/>
          </p:nvSpPr>
          <p:spPr>
            <a:xfrm>
              <a:off x="2524233" y="2126218"/>
              <a:ext cx="1133367" cy="36933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4" name="文本框 33"/>
            <p:cNvSpPr txBox="1"/>
            <p:nvPr/>
          </p:nvSpPr>
          <p:spPr>
            <a:xfrm>
              <a:off x="2536673" y="2150874"/>
              <a:ext cx="1075211" cy="349005"/>
            </a:xfrm>
            <a:prstGeom prst="rect">
              <a:avLst/>
            </a:prstGeom>
            <a:noFill/>
            <a:ln>
              <a:noFill/>
            </a:ln>
          </p:spPr>
          <p:txBody>
            <a:bodyPr wrap="non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基于</a:t>
              </a:r>
              <a:r>
                <a:rPr lang="en-US" altLang="zh-CN" sz="1200" dirty="0">
                  <a:solidFill>
                    <a:schemeClr val="bg1"/>
                  </a:solidFill>
                  <a:latin typeface="微软雅黑" panose="020B0503020204020204" pitchFamily="34" charset="-122"/>
                  <a:ea typeface="微软雅黑" panose="020B0503020204020204" pitchFamily="34" charset="-122"/>
                </a:rPr>
                <a:t>Vue2</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674684" y="0"/>
            <a:ext cx="2626516" cy="1323975"/>
            <a:chOff x="674684" y="0"/>
            <a:chExt cx="2626516" cy="1323975"/>
          </a:xfrm>
        </p:grpSpPr>
        <p:cxnSp>
          <p:nvCxnSpPr>
            <p:cNvPr id="10" name="直接连接符 9"/>
            <p:cNvCxnSpPr/>
            <p:nvPr userDrawn="1"/>
          </p:nvCxnSpPr>
          <p:spPr>
            <a:xfrm flipH="1">
              <a:off x="990600" y="0"/>
              <a:ext cx="2310600" cy="13239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9815476">
              <a:off x="674684" y="627699"/>
              <a:ext cx="1411990" cy="584775"/>
            </a:xfrm>
            <a:prstGeom prst="rect">
              <a:avLst/>
            </a:prstGeom>
          </p:spPr>
          <p:txBody>
            <a:bodyPr wrap="none">
              <a:spAutoFit/>
            </a:bodyPr>
            <a:lstStyle/>
            <a:p>
              <a:r>
                <a:rPr lang="zh-CN" altLang="en-US" sz="3200" b="1" dirty="0">
                  <a:solidFill>
                    <a:schemeClr val="accent2"/>
                  </a:solidFill>
                  <a:latin typeface="微软雅黑" panose="020B0503020204020204" pitchFamily="34" charset="-122"/>
                  <a:ea typeface="微软雅黑" panose="020B0503020204020204" pitchFamily="34" charset="-122"/>
                </a:rPr>
                <a:t>TEAM</a:t>
              </a:r>
            </a:p>
          </p:txBody>
        </p:sp>
      </p:grpSp>
      <p:grpSp>
        <p:nvGrpSpPr>
          <p:cNvPr id="55" name="组合 54"/>
          <p:cNvGrpSpPr/>
          <p:nvPr/>
        </p:nvGrpSpPr>
        <p:grpSpPr>
          <a:xfrm>
            <a:off x="7358000" y="3638550"/>
            <a:ext cx="1785995" cy="1295400"/>
            <a:chOff x="7358000" y="3638550"/>
            <a:chExt cx="1785995" cy="1295400"/>
          </a:xfrm>
        </p:grpSpPr>
        <p:cxnSp>
          <p:nvCxnSpPr>
            <p:cNvPr id="11" name="直接连接符 10"/>
            <p:cNvCxnSpPr/>
            <p:nvPr userDrawn="1"/>
          </p:nvCxnSpPr>
          <p:spPr>
            <a:xfrm flipH="1">
              <a:off x="7619999" y="3638550"/>
              <a:ext cx="1523996" cy="1295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rot="19156668">
              <a:off x="7358000" y="4243836"/>
              <a:ext cx="1581780" cy="276999"/>
            </a:xfrm>
            <a:prstGeom prst="rect">
              <a:avLst/>
            </a:prstGeom>
          </p:spPr>
          <p:txBody>
            <a:bodyPr wrap="none">
              <a:spAutoFit/>
            </a:bodyPr>
            <a:lstStyle/>
            <a:p>
              <a:r>
                <a:rPr lang="zh-CN" altLang="en-US" sz="1200" dirty="0">
                  <a:solidFill>
                    <a:schemeClr val="accent2"/>
                  </a:solidFill>
                </a:rPr>
                <a:t>PROJECT REPORT</a:t>
              </a:r>
            </a:p>
          </p:txBody>
        </p:sp>
      </p:grpSp>
      <p:grpSp>
        <p:nvGrpSpPr>
          <p:cNvPr id="42" name="组合 41"/>
          <p:cNvGrpSpPr/>
          <p:nvPr/>
        </p:nvGrpSpPr>
        <p:grpSpPr>
          <a:xfrm>
            <a:off x="3488309" y="2202418"/>
            <a:ext cx="1128835" cy="293132"/>
            <a:chOff x="2367323" y="2126218"/>
            <a:chExt cx="1422279" cy="369332"/>
          </a:xfrm>
        </p:grpSpPr>
        <p:sp>
          <p:nvSpPr>
            <p:cNvPr id="43" name="圆角矩形 42"/>
            <p:cNvSpPr/>
            <p:nvPr/>
          </p:nvSpPr>
          <p:spPr>
            <a:xfrm>
              <a:off x="2524233" y="2126218"/>
              <a:ext cx="1133367" cy="36933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4" name="文本框 43"/>
            <p:cNvSpPr txBox="1"/>
            <p:nvPr/>
          </p:nvSpPr>
          <p:spPr>
            <a:xfrm>
              <a:off x="2367323" y="2142035"/>
              <a:ext cx="1422279" cy="349005"/>
            </a:xfrm>
            <a:prstGeom prst="rect">
              <a:avLst/>
            </a:prstGeom>
            <a:noFill/>
            <a:ln>
              <a:noFill/>
            </a:ln>
          </p:spPr>
          <p:txBody>
            <a:bodyPr wrap="non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a:t>
              </a:r>
              <a:r>
                <a:rPr lang="en-US" altLang="zh-CN" sz="1200" dirty="0" err="1">
                  <a:solidFill>
                    <a:schemeClr val="bg1"/>
                  </a:solidFill>
                  <a:latin typeface="微软雅黑" panose="020B0503020204020204" pitchFamily="34" charset="-122"/>
                  <a:ea typeface="微软雅黑" panose="020B0503020204020204" pitchFamily="34" charset="-122"/>
                </a:rPr>
                <a:t>Springboot</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634896" y="2202418"/>
            <a:ext cx="899532" cy="293132"/>
            <a:chOff x="2524233" y="2126218"/>
            <a:chExt cx="1133367" cy="369332"/>
          </a:xfrm>
        </p:grpSpPr>
        <p:sp>
          <p:nvSpPr>
            <p:cNvPr id="46" name="圆角矩形 45"/>
            <p:cNvSpPr/>
            <p:nvPr/>
          </p:nvSpPr>
          <p:spPr>
            <a:xfrm>
              <a:off x="2524233" y="2126218"/>
              <a:ext cx="1133367" cy="36933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文本框 46"/>
            <p:cNvSpPr txBox="1"/>
            <p:nvPr/>
          </p:nvSpPr>
          <p:spPr>
            <a:xfrm>
              <a:off x="2553435" y="2142035"/>
              <a:ext cx="1036513" cy="349005"/>
            </a:xfrm>
            <a:prstGeom prst="rect">
              <a:avLst/>
            </a:prstGeom>
            <a:noFill/>
            <a:ln>
              <a:noFill/>
            </a:ln>
          </p:spPr>
          <p:txBody>
            <a:bodyPr wrap="non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+MySQL</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5646324" y="2202418"/>
            <a:ext cx="910155" cy="293132"/>
            <a:chOff x="2510849" y="2126218"/>
            <a:chExt cx="1146751" cy="369332"/>
          </a:xfrm>
        </p:grpSpPr>
        <p:sp>
          <p:nvSpPr>
            <p:cNvPr id="49" name="圆角矩形 48"/>
            <p:cNvSpPr/>
            <p:nvPr/>
          </p:nvSpPr>
          <p:spPr>
            <a:xfrm>
              <a:off x="2524233" y="2126218"/>
              <a:ext cx="1133367" cy="36933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0" name="文本框 49"/>
            <p:cNvSpPr txBox="1"/>
            <p:nvPr/>
          </p:nvSpPr>
          <p:spPr>
            <a:xfrm>
              <a:off x="2510849" y="2142035"/>
              <a:ext cx="1046613" cy="349005"/>
            </a:xfrm>
            <a:prstGeom prst="rect">
              <a:avLst/>
            </a:prstGeom>
            <a:noFill/>
            <a:ln>
              <a:noFill/>
            </a:ln>
          </p:spPr>
          <p:txBody>
            <a:bodyPr wrap="non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a:t>
              </a:r>
              <a:r>
                <a:rPr lang="en-US" altLang="zh-CN" sz="1200" dirty="0" err="1">
                  <a:solidFill>
                    <a:schemeClr val="bg1"/>
                  </a:solidFill>
                  <a:latin typeface="微软雅黑" panose="020B0503020204020204" pitchFamily="34" charset="-122"/>
                  <a:ea typeface="微软雅黑" panose="020B0503020204020204" pitchFamily="34" charset="-122"/>
                </a:rPr>
                <a:t>Uniapp</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66273061"/>
      </p:ext>
    </p:extLst>
  </p:cSld>
  <p:clrMapOvr>
    <a:masterClrMapping/>
  </p:clrMapOvr>
  <p:transition spd="slow" advTm="6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decel="10000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1000" fill="hold"/>
                                        <p:tgtEl>
                                          <p:spTgt spid="52"/>
                                        </p:tgtEl>
                                        <p:attrNameLst>
                                          <p:attrName>ppt_x</p:attrName>
                                        </p:attrNameLst>
                                      </p:cBhvr>
                                      <p:tavLst>
                                        <p:tav tm="0">
                                          <p:val>
                                            <p:strVal val="0-#ppt_w/2"/>
                                          </p:val>
                                        </p:tav>
                                        <p:tav tm="100000">
                                          <p:val>
                                            <p:strVal val="#ppt_x"/>
                                          </p:val>
                                        </p:tav>
                                      </p:tavLst>
                                    </p:anim>
                                    <p:anim calcmode="lin" valueType="num">
                                      <p:cBhvr additive="base">
                                        <p:cTn id="8" dur="1000" fill="hold"/>
                                        <p:tgtEl>
                                          <p:spTgt spid="52"/>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1000" fill="hold"/>
                                        <p:tgtEl>
                                          <p:spTgt spid="53"/>
                                        </p:tgtEl>
                                        <p:attrNameLst>
                                          <p:attrName>ppt_x</p:attrName>
                                        </p:attrNameLst>
                                      </p:cBhvr>
                                      <p:tavLst>
                                        <p:tav tm="0">
                                          <p:val>
                                            <p:strVal val="1+#ppt_w/2"/>
                                          </p:val>
                                        </p:tav>
                                        <p:tav tm="100000">
                                          <p:val>
                                            <p:strVal val="#ppt_x"/>
                                          </p:val>
                                        </p:tav>
                                      </p:tavLst>
                                    </p:anim>
                                    <p:anim calcmode="lin" valueType="num">
                                      <p:cBhvr additive="base">
                                        <p:cTn id="12" dur="1000" fill="hold"/>
                                        <p:tgtEl>
                                          <p:spTgt spid="5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1000"/>
                                        <p:tgtEl>
                                          <p:spTgt spid="9"/>
                                        </p:tgtEl>
                                      </p:cBhvr>
                                    </p:animEffect>
                                  </p:childTnLst>
                                </p:cTn>
                              </p:par>
                              <p:par>
                                <p:cTn id="17" presetID="22" presetClass="entr" presetSubtype="1"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1000"/>
                                        <p:tgtEl>
                                          <p:spTgt spid="54"/>
                                        </p:tgtEl>
                                      </p:cBhvr>
                                    </p:animEffect>
                                  </p:childTnLst>
                                </p:cTn>
                              </p:par>
                              <p:par>
                                <p:cTn id="20" presetID="22" presetClass="entr" presetSubtype="1"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up)">
                                      <p:cBhvr>
                                        <p:cTn id="22" dur="1000"/>
                                        <p:tgtEl>
                                          <p:spTgt spid="55"/>
                                        </p:tgtEl>
                                      </p:cBhvr>
                                    </p:animEffect>
                                  </p:childTnLst>
                                </p:cTn>
                              </p:par>
                            </p:childTnLst>
                          </p:cTn>
                        </p:par>
                        <p:par>
                          <p:cTn id="23" fill="hold">
                            <p:stCondLst>
                              <p:cond delay="2000"/>
                            </p:stCondLst>
                            <p:childTnLst>
                              <p:par>
                                <p:cTn id="24" presetID="2" presetClass="entr" presetSubtype="8" decel="10000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1000" fill="hold"/>
                                        <p:tgtEl>
                                          <p:spTgt spid="35"/>
                                        </p:tgtEl>
                                        <p:attrNameLst>
                                          <p:attrName>ppt_x</p:attrName>
                                        </p:attrNameLst>
                                      </p:cBhvr>
                                      <p:tavLst>
                                        <p:tav tm="0">
                                          <p:val>
                                            <p:strVal val="0-#ppt_w/2"/>
                                          </p:val>
                                        </p:tav>
                                        <p:tav tm="100000">
                                          <p:val>
                                            <p:strVal val="#ppt_x"/>
                                          </p:val>
                                        </p:tav>
                                      </p:tavLst>
                                    </p:anim>
                                    <p:anim calcmode="lin" valueType="num">
                                      <p:cBhvr additive="base">
                                        <p:cTn id="27" dur="1000" fill="hold"/>
                                        <p:tgtEl>
                                          <p:spTgt spid="3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56" presetClass="entr" presetSubtype="0" fill="hold" grpId="0" nodeType="afterEffect">
                                  <p:stCondLst>
                                    <p:cond delay="0"/>
                                  </p:stCondLst>
                                  <p:iterate type="lt">
                                    <p:tmPct val="10000"/>
                                  </p:iterate>
                                  <p:childTnLst>
                                    <p:set>
                                      <p:cBhvr>
                                        <p:cTn id="30" dur="1" fill="hold">
                                          <p:stCondLst>
                                            <p:cond delay="0"/>
                                          </p:stCondLst>
                                        </p:cTn>
                                        <p:tgtEl>
                                          <p:spTgt spid="20"/>
                                        </p:tgtEl>
                                        <p:attrNameLst>
                                          <p:attrName>style.visibility</p:attrName>
                                        </p:attrNameLst>
                                      </p:cBhvr>
                                      <p:to>
                                        <p:strVal val="visible"/>
                                      </p:to>
                                    </p:set>
                                    <p:anim by="(-#ppt_w*2)" calcmode="lin" valueType="num">
                                      <p:cBhvr rctx="PPT">
                                        <p:cTn id="31" dur="500" autoRev="1" fill="hold">
                                          <p:stCondLst>
                                            <p:cond delay="0"/>
                                          </p:stCondLst>
                                        </p:cTn>
                                        <p:tgtEl>
                                          <p:spTgt spid="20"/>
                                        </p:tgtEl>
                                        <p:attrNameLst>
                                          <p:attrName>ppt_w</p:attrName>
                                        </p:attrNameLst>
                                      </p:cBhvr>
                                    </p:anim>
                                    <p:anim by="(#ppt_w*0.50)" calcmode="lin" valueType="num">
                                      <p:cBhvr>
                                        <p:cTn id="32" dur="500" decel="50000" autoRev="1" fill="hold">
                                          <p:stCondLst>
                                            <p:cond delay="0"/>
                                          </p:stCondLst>
                                        </p:cTn>
                                        <p:tgtEl>
                                          <p:spTgt spid="20"/>
                                        </p:tgtEl>
                                        <p:attrNameLst>
                                          <p:attrName>ppt_x</p:attrName>
                                        </p:attrNameLst>
                                      </p:cBhvr>
                                    </p:anim>
                                    <p:anim from="(-#ppt_h/2)" to="(#ppt_y)" calcmode="lin" valueType="num">
                                      <p:cBhvr>
                                        <p:cTn id="33" dur="1000" fill="hold">
                                          <p:stCondLst>
                                            <p:cond delay="0"/>
                                          </p:stCondLst>
                                        </p:cTn>
                                        <p:tgtEl>
                                          <p:spTgt spid="20"/>
                                        </p:tgtEl>
                                        <p:attrNameLst>
                                          <p:attrName>ppt_y</p:attrName>
                                        </p:attrNameLst>
                                      </p:cBhvr>
                                    </p:anim>
                                    <p:animRot by="21600000">
                                      <p:cBhvr>
                                        <p:cTn id="34" dur="1000" fill="hold">
                                          <p:stCondLst>
                                            <p:cond delay="0"/>
                                          </p:stCondLst>
                                        </p:cTn>
                                        <p:tgtEl>
                                          <p:spTgt spid="20"/>
                                        </p:tgtEl>
                                        <p:attrNameLst>
                                          <p:attrName>r</p:attrName>
                                        </p:attrNameLst>
                                      </p:cBhvr>
                                    </p:animRot>
                                  </p:childTnLst>
                                </p:cTn>
                              </p:par>
                            </p:childTnLst>
                          </p:cTn>
                        </p:par>
                        <p:par>
                          <p:cTn id="35" fill="hold">
                            <p:stCondLst>
                              <p:cond delay="4800"/>
                            </p:stCondLst>
                            <p:childTnLst>
                              <p:par>
                                <p:cTn id="36" presetID="53" presetClass="entr" presetSubtype="16" fill="hold" nodeType="after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par>
                                <p:cTn id="41" presetID="53" presetClass="entr" presetSubtype="16"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p:cTn id="43" dur="500" fill="hold"/>
                                        <p:tgtEl>
                                          <p:spTgt spid="42"/>
                                        </p:tgtEl>
                                        <p:attrNameLst>
                                          <p:attrName>ppt_w</p:attrName>
                                        </p:attrNameLst>
                                      </p:cBhvr>
                                      <p:tavLst>
                                        <p:tav tm="0">
                                          <p:val>
                                            <p:fltVal val="0"/>
                                          </p:val>
                                        </p:tav>
                                        <p:tav tm="100000">
                                          <p:val>
                                            <p:strVal val="#ppt_w"/>
                                          </p:val>
                                        </p:tav>
                                      </p:tavLst>
                                    </p:anim>
                                    <p:anim calcmode="lin" valueType="num">
                                      <p:cBhvr>
                                        <p:cTn id="44" dur="500" fill="hold"/>
                                        <p:tgtEl>
                                          <p:spTgt spid="42"/>
                                        </p:tgtEl>
                                        <p:attrNameLst>
                                          <p:attrName>ppt_h</p:attrName>
                                        </p:attrNameLst>
                                      </p:cBhvr>
                                      <p:tavLst>
                                        <p:tav tm="0">
                                          <p:val>
                                            <p:fltVal val="0"/>
                                          </p:val>
                                        </p:tav>
                                        <p:tav tm="100000">
                                          <p:val>
                                            <p:strVal val="#ppt_h"/>
                                          </p:val>
                                        </p:tav>
                                      </p:tavLst>
                                    </p:anim>
                                    <p:animEffect transition="in" filter="fade">
                                      <p:cBhvr>
                                        <p:cTn id="45" dur="500"/>
                                        <p:tgtEl>
                                          <p:spTgt spid="42"/>
                                        </p:tgtEl>
                                      </p:cBhvr>
                                    </p:animEffect>
                                  </p:childTnLst>
                                </p:cTn>
                              </p:par>
                              <p:par>
                                <p:cTn id="46" presetID="53" presetClass="entr" presetSubtype="16"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par>
                                <p:cTn id="51" presetID="53" presetClass="entr" presetSubtype="16"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p:cTn id="53" dur="500" fill="hold"/>
                                        <p:tgtEl>
                                          <p:spTgt spid="48"/>
                                        </p:tgtEl>
                                        <p:attrNameLst>
                                          <p:attrName>ppt_w</p:attrName>
                                        </p:attrNameLst>
                                      </p:cBhvr>
                                      <p:tavLst>
                                        <p:tav tm="0">
                                          <p:val>
                                            <p:fltVal val="0"/>
                                          </p:val>
                                        </p:tav>
                                        <p:tav tm="100000">
                                          <p:val>
                                            <p:strVal val="#ppt_w"/>
                                          </p:val>
                                        </p:tav>
                                      </p:tavLst>
                                    </p:anim>
                                    <p:anim calcmode="lin" valueType="num">
                                      <p:cBhvr>
                                        <p:cTn id="54" dur="500" fill="hold"/>
                                        <p:tgtEl>
                                          <p:spTgt spid="48"/>
                                        </p:tgtEl>
                                        <p:attrNameLst>
                                          <p:attrName>ppt_h</p:attrName>
                                        </p:attrNameLst>
                                      </p:cBhvr>
                                      <p:tavLst>
                                        <p:tav tm="0">
                                          <p:val>
                                            <p:fltVal val="0"/>
                                          </p:val>
                                        </p:tav>
                                        <p:tav tm="100000">
                                          <p:val>
                                            <p:strVal val="#ppt_h"/>
                                          </p:val>
                                        </p:tav>
                                      </p:tavLst>
                                    </p:anim>
                                    <p:animEffect transition="in" filter="fade">
                                      <p:cBhvr>
                                        <p:cTn id="5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05"/>
          <p:cNvSpPr>
            <a:spLocks noChangeArrowheads="1"/>
          </p:cNvSpPr>
          <p:nvPr/>
        </p:nvSpPr>
        <p:spPr bwMode="auto">
          <a:xfrm>
            <a:off x="4461502" y="3303502"/>
            <a:ext cx="866328" cy="941480"/>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 name="T21" fmla="*/ 0 w 876"/>
              <a:gd name="T22" fmla="*/ 0 h 952"/>
              <a:gd name="T23" fmla="*/ 876 w 876"/>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Freeform 107"/>
          <p:cNvSpPr>
            <a:spLocks noChangeArrowheads="1"/>
          </p:cNvSpPr>
          <p:nvPr/>
        </p:nvSpPr>
        <p:spPr bwMode="auto">
          <a:xfrm>
            <a:off x="3451848" y="3303502"/>
            <a:ext cx="869513" cy="941480"/>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 name="T14" fmla="*/ 0 60000 65536"/>
              <a:gd name="T15" fmla="*/ 0 60000 65536"/>
              <a:gd name="T16" fmla="*/ 0 60000 65536"/>
              <a:gd name="T17" fmla="*/ 0 60000 65536"/>
              <a:gd name="T18" fmla="*/ 0 60000 65536"/>
              <a:gd name="T19" fmla="*/ 0 60000 65536"/>
              <a:gd name="T20" fmla="*/ 0 60000 65536"/>
              <a:gd name="T21" fmla="*/ 0 w 878"/>
              <a:gd name="T22" fmla="*/ 0 h 952"/>
              <a:gd name="T23" fmla="*/ 878 w 878"/>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7" name="组合 6"/>
          <p:cNvGrpSpPr/>
          <p:nvPr/>
        </p:nvGrpSpPr>
        <p:grpSpPr>
          <a:xfrm>
            <a:off x="2873765" y="1360009"/>
            <a:ext cx="3032147" cy="2884973"/>
            <a:chOff x="3831686" y="1813345"/>
            <a:chExt cx="4042863" cy="3846630"/>
          </a:xfrm>
        </p:grpSpPr>
        <p:sp>
          <p:nvSpPr>
            <p:cNvPr id="29" name="Freeform 104"/>
            <p:cNvSpPr>
              <a:spLocks noChangeArrowheads="1"/>
            </p:cNvSpPr>
            <p:nvPr/>
          </p:nvSpPr>
          <p:spPr bwMode="auto">
            <a:xfrm>
              <a:off x="5948669" y="4404669"/>
              <a:ext cx="1155104" cy="1255306"/>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 name="T21" fmla="*/ 0 w 876"/>
                <a:gd name="T22" fmla="*/ 0 h 952"/>
                <a:gd name="T23" fmla="*/ 876 w 876"/>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6" h="952">
                  <a:moveTo>
                    <a:pt x="0" y="30"/>
                  </a:moveTo>
                  <a:lnTo>
                    <a:pt x="0" y="492"/>
                  </a:lnTo>
                  <a:lnTo>
                    <a:pt x="876" y="952"/>
                  </a:lnTo>
                  <a:lnTo>
                    <a:pt x="712" y="0"/>
                  </a:lnTo>
                  <a:lnTo>
                    <a:pt x="378" y="0"/>
                  </a:lnTo>
                  <a:lnTo>
                    <a:pt x="422" y="252"/>
                  </a:lnTo>
                  <a:lnTo>
                    <a:pt x="0" y="3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Freeform 106"/>
            <p:cNvSpPr>
              <a:spLocks noChangeArrowheads="1"/>
            </p:cNvSpPr>
            <p:nvPr/>
          </p:nvSpPr>
          <p:spPr bwMode="auto">
            <a:xfrm>
              <a:off x="4602464" y="4404669"/>
              <a:ext cx="1159350" cy="1255306"/>
            </a:xfrm>
            <a:custGeom>
              <a:avLst/>
              <a:gdLst>
                <a:gd name="T0" fmla="*/ 854256123 w 878"/>
                <a:gd name="T1" fmla="*/ 29138806 h 952"/>
                <a:gd name="T2" fmla="*/ 443668360 w 878"/>
                <a:gd name="T3" fmla="*/ 244763215 h 952"/>
                <a:gd name="T4" fmla="*/ 484532161 w 878"/>
                <a:gd name="T5" fmla="*/ 0 h 952"/>
                <a:gd name="T6" fmla="*/ 159564590 w 878"/>
                <a:gd name="T7" fmla="*/ 0 h 952"/>
                <a:gd name="T8" fmla="*/ 0 w 878"/>
                <a:gd name="T9" fmla="*/ 924662129 h 952"/>
                <a:gd name="T10" fmla="*/ 854256123 w 878"/>
                <a:gd name="T11" fmla="*/ 477871696 h 952"/>
                <a:gd name="T12" fmla="*/ 854256123 w 878"/>
                <a:gd name="T13" fmla="*/ 29138806 h 952"/>
                <a:gd name="T14" fmla="*/ 0 60000 65536"/>
                <a:gd name="T15" fmla="*/ 0 60000 65536"/>
                <a:gd name="T16" fmla="*/ 0 60000 65536"/>
                <a:gd name="T17" fmla="*/ 0 60000 65536"/>
                <a:gd name="T18" fmla="*/ 0 60000 65536"/>
                <a:gd name="T19" fmla="*/ 0 60000 65536"/>
                <a:gd name="T20" fmla="*/ 0 60000 65536"/>
                <a:gd name="T21" fmla="*/ 0 w 878"/>
                <a:gd name="T22" fmla="*/ 0 h 952"/>
                <a:gd name="T23" fmla="*/ 878 w 878"/>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8" h="952">
                  <a:moveTo>
                    <a:pt x="878" y="30"/>
                  </a:moveTo>
                  <a:lnTo>
                    <a:pt x="456" y="252"/>
                  </a:lnTo>
                  <a:lnTo>
                    <a:pt x="498" y="0"/>
                  </a:lnTo>
                  <a:lnTo>
                    <a:pt x="164" y="0"/>
                  </a:lnTo>
                  <a:lnTo>
                    <a:pt x="0" y="952"/>
                  </a:lnTo>
                  <a:lnTo>
                    <a:pt x="878" y="492"/>
                  </a:lnTo>
                  <a:lnTo>
                    <a:pt x="878" y="3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Freeform 108"/>
            <p:cNvSpPr>
              <a:spLocks noChangeArrowheads="1"/>
            </p:cNvSpPr>
            <p:nvPr/>
          </p:nvSpPr>
          <p:spPr bwMode="auto">
            <a:xfrm>
              <a:off x="5853118" y="1813345"/>
              <a:ext cx="2021431" cy="2378920"/>
            </a:xfrm>
            <a:custGeom>
              <a:avLst/>
              <a:gdLst>
                <a:gd name="T0" fmla="*/ 460241095 w 1534"/>
                <a:gd name="T1" fmla="*/ 934440516 h 1804"/>
                <a:gd name="T2" fmla="*/ 0 w 1534"/>
                <a:gd name="T3" fmla="*/ 0 h 1804"/>
                <a:gd name="T4" fmla="*/ 0 w 1534"/>
                <a:gd name="T5" fmla="*/ 679947018 h 1804"/>
                <a:gd name="T6" fmla="*/ 238859290 w 1534"/>
                <a:gd name="T7" fmla="*/ 1165622896 h 1804"/>
                <a:gd name="T8" fmla="*/ 774835825 w 1534"/>
                <a:gd name="T9" fmla="*/ 1243330563 h 1804"/>
                <a:gd name="T10" fmla="*/ 388389322 w 1534"/>
                <a:gd name="T11" fmla="*/ 1622157906 h 1804"/>
                <a:gd name="T12" fmla="*/ 409750474 w 1534"/>
                <a:gd name="T13" fmla="*/ 1752319530 h 1804"/>
                <a:gd name="T14" fmla="*/ 802023462 w 1534"/>
                <a:gd name="T15" fmla="*/ 1752319530 h 1804"/>
                <a:gd name="T16" fmla="*/ 1489471863 w 1534"/>
                <a:gd name="T17" fmla="*/ 1084029057 h 1804"/>
                <a:gd name="T18" fmla="*/ 460241095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4" name="Freeform 109"/>
            <p:cNvSpPr>
              <a:spLocks noChangeArrowheads="1"/>
            </p:cNvSpPr>
            <p:nvPr/>
          </p:nvSpPr>
          <p:spPr bwMode="auto">
            <a:xfrm>
              <a:off x="3831686" y="1813345"/>
              <a:ext cx="2021431" cy="2378920"/>
            </a:xfrm>
            <a:custGeom>
              <a:avLst/>
              <a:gdLst>
                <a:gd name="T0" fmla="*/ 1029230767 w 1534"/>
                <a:gd name="T1" fmla="*/ 934440516 h 1804"/>
                <a:gd name="T2" fmla="*/ 0 w 1534"/>
                <a:gd name="T3" fmla="*/ 1084029057 h 1804"/>
                <a:gd name="T4" fmla="*/ 687448400 w 1534"/>
                <a:gd name="T5" fmla="*/ 1752319530 h 1804"/>
                <a:gd name="T6" fmla="*/ 1079721389 w 1534"/>
                <a:gd name="T7" fmla="*/ 1752319530 h 1804"/>
                <a:gd name="T8" fmla="*/ 1103024374 w 1534"/>
                <a:gd name="T9" fmla="*/ 1622157906 h 1804"/>
                <a:gd name="T10" fmla="*/ 714636037 w 1534"/>
                <a:gd name="T11" fmla="*/ 1243330563 h 1804"/>
                <a:gd name="T12" fmla="*/ 1250612572 w 1534"/>
                <a:gd name="T13" fmla="*/ 1165622896 h 1804"/>
                <a:gd name="T14" fmla="*/ 1489471863 w 1534"/>
                <a:gd name="T15" fmla="*/ 679947018 h 1804"/>
                <a:gd name="T16" fmla="*/ 1489471863 w 1534"/>
                <a:gd name="T17" fmla="*/ 0 h 1804"/>
                <a:gd name="T18" fmla="*/ 1029230767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6" name="组合 5"/>
          <p:cNvGrpSpPr/>
          <p:nvPr/>
        </p:nvGrpSpPr>
        <p:grpSpPr>
          <a:xfrm>
            <a:off x="1177738" y="1352868"/>
            <a:ext cx="2785307" cy="1077656"/>
            <a:chOff x="1570317" y="1803823"/>
            <a:chExt cx="3713742" cy="1436875"/>
          </a:xfrm>
        </p:grpSpPr>
        <p:sp>
          <p:nvSpPr>
            <p:cNvPr id="35" name="任意多边形 42"/>
            <p:cNvSpPr/>
            <p:nvPr/>
          </p:nvSpPr>
          <p:spPr bwMode="auto">
            <a:xfrm flipH="1">
              <a:off x="1570317" y="2354975"/>
              <a:ext cx="3660659" cy="824126"/>
            </a:xfrm>
            <a:custGeom>
              <a:avLst/>
              <a:gdLst>
                <a:gd name="T0" fmla="*/ 0 w 2896333"/>
                <a:gd name="T1" fmla="*/ 581025 h 581025"/>
                <a:gd name="T2" fmla="*/ 333375 w 2896333"/>
                <a:gd name="T3" fmla="*/ 0 h 581025"/>
                <a:gd name="T4" fmla="*/ 2896333 w 2896333"/>
                <a:gd name="T5" fmla="*/ 0 h 581025"/>
                <a:gd name="T6" fmla="*/ 0 60000 65536"/>
                <a:gd name="T7" fmla="*/ 0 60000 65536"/>
                <a:gd name="T8" fmla="*/ 0 60000 65536"/>
                <a:gd name="T9" fmla="*/ 0 w 2896333"/>
                <a:gd name="T10" fmla="*/ 0 h 581025"/>
                <a:gd name="T11" fmla="*/ 2896333 w 2896333"/>
                <a:gd name="T12" fmla="*/ 581025 h 581025"/>
              </a:gdLst>
              <a:ahLst/>
              <a:cxnLst>
                <a:cxn ang="T6">
                  <a:pos x="T0" y="T1"/>
                </a:cxn>
                <a:cxn ang="T7">
                  <a:pos x="T2" y="T3"/>
                </a:cxn>
                <a:cxn ang="T8">
                  <a:pos x="T4" y="T5"/>
                </a:cxn>
              </a:cxnLst>
              <a:rect l="T9" t="T10" r="T11" b="T12"/>
              <a:pathLst>
                <a:path w="2896333" h="581025">
                  <a:moveTo>
                    <a:pt x="0" y="581025"/>
                  </a:moveTo>
                  <a:lnTo>
                    <a:pt x="333375" y="0"/>
                  </a:lnTo>
                  <a:lnTo>
                    <a:pt x="2896333" y="0"/>
                  </a:lnTo>
                </a:path>
              </a:pathLst>
            </a:custGeom>
            <a:noFill/>
            <a:ln w="12700" cap="flat" cmpd="sng">
              <a:solidFill>
                <a:schemeClr val="accent1"/>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240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矩形 1"/>
            <p:cNvSpPr>
              <a:spLocks noChangeArrowheads="1"/>
            </p:cNvSpPr>
            <p:nvPr/>
          </p:nvSpPr>
          <p:spPr bwMode="auto">
            <a:xfrm>
              <a:off x="2014866" y="1803823"/>
              <a:ext cx="3065397" cy="94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lnSpc>
                  <a:spcPct val="150000"/>
                </a:lnSpc>
              </a:pPr>
              <a:r>
                <a:rPr lang="zh-CN" altLang="en-US" sz="1601" b="1" dirty="0">
                  <a:solidFill>
                    <a:schemeClr val="accent1"/>
                  </a:solidFill>
                  <a:latin typeface="微软雅黑" panose="020B0503020204020204" pitchFamily="34" charset="-122"/>
                  <a:ea typeface="微软雅黑" panose="020B0503020204020204" pitchFamily="34" charset="-122"/>
                  <a:sym typeface="方正兰亭细黑_GBK" charset="-122"/>
                </a:rPr>
                <a:t>大有可为，未来可期</a:t>
              </a:r>
              <a:endParaRPr lang="en-US" altLang="zh-CN" sz="1601" b="1" dirty="0">
                <a:solidFill>
                  <a:schemeClr val="accent1"/>
                </a:solidFill>
                <a:latin typeface="微软雅黑" panose="020B0503020204020204" pitchFamily="34" charset="-122"/>
                <a:ea typeface="微软雅黑" panose="020B0503020204020204" pitchFamily="34" charset="-122"/>
                <a:sym typeface="方正兰亭细黑_GBK" charset="-122"/>
              </a:endParaRPr>
            </a:p>
            <a:p>
              <a:pPr algn="just">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rPr>
                <a:t>传递先进医疗就医思想。</a:t>
              </a:r>
              <a:endParaRPr lang="zh-CN" altLang="en-US" sz="1100" b="1" dirty="0">
                <a:latin typeface="微软雅黑" panose="020B0503020204020204" pitchFamily="34" charset="-122"/>
                <a:ea typeface="微软雅黑" panose="020B0503020204020204" pitchFamily="34" charset="-122"/>
                <a:sym typeface="方正兰亭细黑_GBK" charset="-122"/>
              </a:endParaRPr>
            </a:p>
          </p:txBody>
        </p:sp>
        <p:sp>
          <p:nvSpPr>
            <p:cNvPr id="40" name="Oval 54"/>
            <p:cNvSpPr>
              <a:spLocks noChangeArrowheads="1"/>
            </p:cNvSpPr>
            <p:nvPr/>
          </p:nvSpPr>
          <p:spPr bwMode="auto">
            <a:xfrm>
              <a:off x="5173645" y="3130248"/>
              <a:ext cx="110414" cy="11045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sz="240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3" name="图片 29"/>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83057" y="2094354"/>
              <a:ext cx="502391" cy="502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2"/>
          <p:cNvGrpSpPr/>
          <p:nvPr/>
        </p:nvGrpSpPr>
        <p:grpSpPr>
          <a:xfrm>
            <a:off x="4991809" y="1352868"/>
            <a:ext cx="2841046" cy="1084028"/>
            <a:chOff x="6655745" y="1803823"/>
            <a:chExt cx="3788061" cy="1445371"/>
          </a:xfrm>
        </p:grpSpPr>
        <p:sp>
          <p:nvSpPr>
            <p:cNvPr id="38" name="任意多边形 47"/>
            <p:cNvSpPr/>
            <p:nvPr/>
          </p:nvSpPr>
          <p:spPr bwMode="auto">
            <a:xfrm>
              <a:off x="6719445" y="2367719"/>
              <a:ext cx="3660659" cy="824126"/>
            </a:xfrm>
            <a:custGeom>
              <a:avLst/>
              <a:gdLst>
                <a:gd name="T0" fmla="*/ 0 w 2896333"/>
                <a:gd name="T1" fmla="*/ 581025 h 581025"/>
                <a:gd name="T2" fmla="*/ 333375 w 2896333"/>
                <a:gd name="T3" fmla="*/ 0 h 581025"/>
                <a:gd name="T4" fmla="*/ 2896333 w 2896333"/>
                <a:gd name="T5" fmla="*/ 0 h 581025"/>
                <a:gd name="T6" fmla="*/ 0 60000 65536"/>
                <a:gd name="T7" fmla="*/ 0 60000 65536"/>
                <a:gd name="T8" fmla="*/ 0 60000 65536"/>
                <a:gd name="T9" fmla="*/ 0 w 2896333"/>
                <a:gd name="T10" fmla="*/ 0 h 581025"/>
                <a:gd name="T11" fmla="*/ 2896333 w 2896333"/>
                <a:gd name="T12" fmla="*/ 581025 h 581025"/>
              </a:gdLst>
              <a:ahLst/>
              <a:cxnLst>
                <a:cxn ang="T6">
                  <a:pos x="T0" y="T1"/>
                </a:cxn>
                <a:cxn ang="T7">
                  <a:pos x="T2" y="T3"/>
                </a:cxn>
                <a:cxn ang="T8">
                  <a:pos x="T4" y="T5"/>
                </a:cxn>
              </a:cxnLst>
              <a:rect l="T9" t="T10" r="T11" b="T12"/>
              <a:pathLst>
                <a:path w="2896333" h="581025">
                  <a:moveTo>
                    <a:pt x="0" y="581025"/>
                  </a:moveTo>
                  <a:lnTo>
                    <a:pt x="333375" y="0"/>
                  </a:lnTo>
                  <a:lnTo>
                    <a:pt x="2896333" y="0"/>
                  </a:lnTo>
                </a:path>
              </a:pathLst>
            </a:custGeom>
            <a:noFill/>
            <a:ln w="12700" cap="flat" cmpd="sng">
              <a:solidFill>
                <a:schemeClr val="accent1"/>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240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2" name="Oval 54"/>
            <p:cNvSpPr>
              <a:spLocks noChangeArrowheads="1"/>
            </p:cNvSpPr>
            <p:nvPr/>
          </p:nvSpPr>
          <p:spPr bwMode="auto">
            <a:xfrm>
              <a:off x="6655745" y="3138744"/>
              <a:ext cx="110414" cy="11045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sz="240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9" name="矩形 1"/>
            <p:cNvSpPr>
              <a:spLocks noChangeArrowheads="1"/>
            </p:cNvSpPr>
            <p:nvPr/>
          </p:nvSpPr>
          <p:spPr bwMode="auto">
            <a:xfrm>
              <a:off x="6835362" y="1803823"/>
              <a:ext cx="3065397" cy="131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lnSpc>
                  <a:spcPct val="150000"/>
                </a:lnSpc>
              </a:pPr>
              <a:r>
                <a:rPr lang="zh-CN" altLang="en-US" sz="1601" b="1" dirty="0">
                  <a:solidFill>
                    <a:schemeClr val="accent1"/>
                  </a:solidFill>
                  <a:latin typeface="微软雅黑" panose="020B0503020204020204" pitchFamily="34" charset="-122"/>
                  <a:ea typeface="微软雅黑" panose="020B0503020204020204" pitchFamily="34" charset="-122"/>
                  <a:sym typeface="方正兰亭细黑_GBK" charset="-122"/>
                </a:rPr>
                <a:t>脚踏实地，行之有效</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endParaRPr>
            </a:p>
            <a:p>
              <a:pPr algn="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rPr>
                <a:t>编程开发与功能测试左右开弓</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endParaRPr>
            </a:p>
            <a:p>
              <a:pPr algn="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rPr>
                <a:t>项目需求与项目进展并行不悖</a:t>
              </a:r>
              <a:endParaRPr lang="zh-CN" altLang="en-US" sz="1099" b="1" dirty="0">
                <a:latin typeface="微软雅黑" panose="020B0503020204020204" pitchFamily="34" charset="-122"/>
                <a:ea typeface="微软雅黑" panose="020B0503020204020204" pitchFamily="34" charset="-122"/>
                <a:sym typeface="方正兰亭细黑_GBK" charset="-122"/>
              </a:endParaRPr>
            </a:p>
          </p:txBody>
        </p:sp>
        <p:pic>
          <p:nvPicPr>
            <p:cNvPr id="24" name="图片 30"/>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41415" y="1981016"/>
              <a:ext cx="502391" cy="502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p:nvPr/>
        </p:nvGrpSpPr>
        <p:grpSpPr>
          <a:xfrm>
            <a:off x="1120087" y="2876470"/>
            <a:ext cx="2690111" cy="1260217"/>
            <a:chOff x="1493449" y="3835295"/>
            <a:chExt cx="3586815" cy="1680289"/>
          </a:xfrm>
        </p:grpSpPr>
        <p:sp>
          <p:nvSpPr>
            <p:cNvPr id="37" name="任意多边形 44"/>
            <p:cNvSpPr/>
            <p:nvPr/>
          </p:nvSpPr>
          <p:spPr bwMode="auto">
            <a:xfrm flipH="1">
              <a:off x="1583057" y="4396173"/>
              <a:ext cx="3255098" cy="830499"/>
            </a:xfrm>
            <a:custGeom>
              <a:avLst/>
              <a:gdLst>
                <a:gd name="T0" fmla="*/ 0 w 2528430"/>
                <a:gd name="T1" fmla="*/ 587027 h 587027"/>
                <a:gd name="T2" fmla="*/ 333375 w 2528430"/>
                <a:gd name="T3" fmla="*/ 6002 h 587027"/>
                <a:gd name="T4" fmla="*/ 2528430 w 2528430"/>
                <a:gd name="T5" fmla="*/ 0 h 587027"/>
                <a:gd name="T6" fmla="*/ 0 60000 65536"/>
                <a:gd name="T7" fmla="*/ 0 60000 65536"/>
                <a:gd name="T8" fmla="*/ 0 60000 65536"/>
                <a:gd name="T9" fmla="*/ 0 w 2528430"/>
                <a:gd name="T10" fmla="*/ 0 h 587027"/>
                <a:gd name="T11" fmla="*/ 2528430 w 2528430"/>
                <a:gd name="T12" fmla="*/ 587027 h 587027"/>
              </a:gdLst>
              <a:ahLst/>
              <a:cxnLst>
                <a:cxn ang="T6">
                  <a:pos x="T0" y="T1"/>
                </a:cxn>
                <a:cxn ang="T7">
                  <a:pos x="T2" y="T3"/>
                </a:cxn>
                <a:cxn ang="T8">
                  <a:pos x="T4" y="T5"/>
                </a:cxn>
              </a:cxnLst>
              <a:rect l="T9" t="T10" r="T11" b="T12"/>
              <a:pathLst>
                <a:path w="2528430" h="587027">
                  <a:moveTo>
                    <a:pt x="0" y="587027"/>
                  </a:moveTo>
                  <a:lnTo>
                    <a:pt x="333375" y="6002"/>
                  </a:lnTo>
                  <a:lnTo>
                    <a:pt x="2528430" y="0"/>
                  </a:lnTo>
                </a:path>
              </a:pathLst>
            </a:custGeom>
            <a:noFill/>
            <a:ln w="12700" cap="flat" cmpd="sng">
              <a:solidFill>
                <a:schemeClr val="accent1"/>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240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7" name="Oval 54"/>
            <p:cNvSpPr>
              <a:spLocks noChangeArrowheads="1"/>
            </p:cNvSpPr>
            <p:nvPr/>
          </p:nvSpPr>
          <p:spPr bwMode="auto">
            <a:xfrm>
              <a:off x="4793566" y="5171447"/>
              <a:ext cx="110414" cy="11045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sz="240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8" name="矩形 1"/>
            <p:cNvSpPr>
              <a:spLocks noChangeArrowheads="1"/>
            </p:cNvSpPr>
            <p:nvPr/>
          </p:nvSpPr>
          <p:spPr bwMode="auto">
            <a:xfrm>
              <a:off x="2014866" y="3835295"/>
              <a:ext cx="3065398" cy="168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lnSpc>
                  <a:spcPct val="150000"/>
                </a:lnSpc>
              </a:pPr>
              <a:r>
                <a:rPr lang="zh-CN" altLang="en-US" sz="1601" b="1" dirty="0">
                  <a:solidFill>
                    <a:schemeClr val="accent1"/>
                  </a:solidFill>
                  <a:latin typeface="微软雅黑" panose="020B0503020204020204" pitchFamily="34" charset="-122"/>
                  <a:ea typeface="微软雅黑" panose="020B0503020204020204" pitchFamily="34" charset="-122"/>
                  <a:sym typeface="方正兰亭细黑_GBK" charset="-122"/>
                </a:rPr>
                <a:t>别具一格，独出心裁</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endParaRPr>
            </a:p>
            <a:p>
              <a:pPr algn="just">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rPr>
                <a:t>团队在以网页为主要开发</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endParaRPr>
            </a:p>
            <a:p>
              <a:pPr algn="just">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rPr>
                <a:t>目标前提下，额外附加尝试</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endParaRPr>
            </a:p>
            <a:p>
              <a:pPr algn="just">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rPr>
                <a:t>手机端的开发。</a:t>
              </a:r>
            </a:p>
          </p:txBody>
        </p:sp>
        <p:pic>
          <p:nvPicPr>
            <p:cNvPr id="25" name="图片 31"/>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93449" y="3893941"/>
              <a:ext cx="596456" cy="59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p:nvPr/>
        </p:nvGrpSpPr>
        <p:grpSpPr>
          <a:xfrm>
            <a:off x="5039584" y="2891656"/>
            <a:ext cx="2807457" cy="1069767"/>
            <a:chOff x="6719445" y="3855541"/>
            <a:chExt cx="3743276" cy="1426356"/>
          </a:xfrm>
        </p:grpSpPr>
        <p:sp>
          <p:nvSpPr>
            <p:cNvPr id="39" name="任意多边形 48"/>
            <p:cNvSpPr/>
            <p:nvPr/>
          </p:nvSpPr>
          <p:spPr bwMode="auto">
            <a:xfrm>
              <a:off x="6778899" y="4396173"/>
              <a:ext cx="3628810" cy="830499"/>
            </a:xfrm>
            <a:custGeom>
              <a:avLst/>
              <a:gdLst>
                <a:gd name="T0" fmla="*/ 0 w 2528430"/>
                <a:gd name="T1" fmla="*/ 587027 h 587027"/>
                <a:gd name="T2" fmla="*/ 333375 w 2528430"/>
                <a:gd name="T3" fmla="*/ 6002 h 587027"/>
                <a:gd name="T4" fmla="*/ 2528430 w 2528430"/>
                <a:gd name="T5" fmla="*/ 0 h 587027"/>
                <a:gd name="T6" fmla="*/ 0 60000 65536"/>
                <a:gd name="T7" fmla="*/ 0 60000 65536"/>
                <a:gd name="T8" fmla="*/ 0 60000 65536"/>
                <a:gd name="T9" fmla="*/ 0 w 2528430"/>
                <a:gd name="T10" fmla="*/ 0 h 587027"/>
                <a:gd name="T11" fmla="*/ 2528430 w 2528430"/>
                <a:gd name="T12" fmla="*/ 587027 h 587027"/>
              </a:gdLst>
              <a:ahLst/>
              <a:cxnLst>
                <a:cxn ang="T6">
                  <a:pos x="T0" y="T1"/>
                </a:cxn>
                <a:cxn ang="T7">
                  <a:pos x="T2" y="T3"/>
                </a:cxn>
                <a:cxn ang="T8">
                  <a:pos x="T4" y="T5"/>
                </a:cxn>
              </a:cxnLst>
              <a:rect l="T9" t="T10" r="T11" b="T12"/>
              <a:pathLst>
                <a:path w="2528430" h="587027">
                  <a:moveTo>
                    <a:pt x="0" y="587027"/>
                  </a:moveTo>
                  <a:lnTo>
                    <a:pt x="333375" y="6002"/>
                  </a:lnTo>
                  <a:lnTo>
                    <a:pt x="2528430" y="0"/>
                  </a:lnTo>
                </a:path>
              </a:pathLst>
            </a:custGeom>
            <a:noFill/>
            <a:ln w="12700" cap="flat" cmpd="sng">
              <a:solidFill>
                <a:schemeClr val="accent1"/>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240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5" name="Oval 54"/>
            <p:cNvSpPr>
              <a:spLocks noChangeArrowheads="1"/>
            </p:cNvSpPr>
            <p:nvPr/>
          </p:nvSpPr>
          <p:spPr bwMode="auto">
            <a:xfrm>
              <a:off x="6719445" y="5171447"/>
              <a:ext cx="110414" cy="11045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sz="240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0" name="矩形 1"/>
            <p:cNvSpPr>
              <a:spLocks noChangeArrowheads="1"/>
            </p:cNvSpPr>
            <p:nvPr/>
          </p:nvSpPr>
          <p:spPr bwMode="auto">
            <a:xfrm>
              <a:off x="6908588" y="3855541"/>
              <a:ext cx="3065397" cy="1310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lnSpc>
                  <a:spcPct val="150000"/>
                </a:lnSpc>
              </a:pPr>
              <a:r>
                <a:rPr lang="zh-CN" altLang="en-US" sz="1601" b="1" dirty="0">
                  <a:solidFill>
                    <a:schemeClr val="accent1"/>
                  </a:solidFill>
                  <a:latin typeface="微软雅黑" panose="020B0503020204020204" pitchFamily="34" charset="-122"/>
                  <a:ea typeface="微软雅黑" panose="020B0503020204020204" pitchFamily="34" charset="-122"/>
                  <a:sym typeface="方正兰亭细黑_GBK" charset="-122"/>
                </a:rPr>
                <a:t>干净利落，精益求精</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endParaRPr>
            </a:p>
            <a:p>
              <a:pPr algn="ct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rPr>
                <a:t>敏捷开发</a:t>
              </a:r>
              <a:r>
                <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rPr>
                <a:t>/</a:t>
              </a: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rPr>
                <a:t>敏捷开发团队</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endParaRPr>
            </a:p>
            <a:p>
              <a:pPr algn="ct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sym typeface="方正兰亭细黑_GBK" charset="-122"/>
                </a:rPr>
                <a:t>敏捷开发模式</a:t>
              </a:r>
            </a:p>
          </p:txBody>
        </p:sp>
        <p:pic>
          <p:nvPicPr>
            <p:cNvPr id="26" name="图片 32"/>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1064" y="3920053"/>
              <a:ext cx="551657" cy="55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矩形 1">
            <a:extLst>
              <a:ext uri="{FF2B5EF4-FFF2-40B4-BE49-F238E27FC236}">
                <a16:creationId xmlns:a16="http://schemas.microsoft.com/office/drawing/2014/main" id="{0BF7F5E5-2C4E-094E-5547-CDC99B7A3EB3}"/>
              </a:ext>
            </a:extLst>
          </p:cNvPr>
          <p:cNvSpPr/>
          <p:nvPr/>
        </p:nvSpPr>
        <p:spPr>
          <a:xfrm>
            <a:off x="228600" y="285750"/>
            <a:ext cx="2438400" cy="4474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B36CAAB-1568-6774-D331-C50049170E69}"/>
              </a:ext>
            </a:extLst>
          </p:cNvPr>
          <p:cNvSpPr/>
          <p:nvPr/>
        </p:nvSpPr>
        <p:spPr>
          <a:xfrm>
            <a:off x="2912745" y="353020"/>
            <a:ext cx="2954655" cy="923330"/>
          </a:xfrm>
          <a:prstGeom prst="rect">
            <a:avLst/>
          </a:prstGeom>
          <a:noFill/>
        </p:spPr>
        <p:txBody>
          <a:bodyPr wrap="none" lIns="91440" tIns="45720" rIns="91440" bIns="45720">
            <a:spAutoFit/>
          </a:bodyPr>
          <a:lstStyle/>
          <a:p>
            <a:pPr algn="ctr"/>
            <a:r>
              <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项目亮点</a:t>
            </a:r>
          </a:p>
        </p:txBody>
      </p:sp>
    </p:spTree>
    <p:extLst>
      <p:ext uri="{BB962C8B-B14F-4D97-AF65-F5344CB8AC3E}">
        <p14:creationId xmlns:p14="http://schemas.microsoft.com/office/powerpoint/2010/main" val="786983438"/>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2000"/>
                            </p:stCondLst>
                            <p:childTnLst>
                              <p:par>
                                <p:cTn id="17" presetID="22" presetClass="entr" presetSubtype="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childTnLst>
                          </p:cTn>
                        </p:par>
                        <p:par>
                          <p:cTn id="20" fill="hold">
                            <p:stCondLst>
                              <p:cond delay="2500"/>
                            </p:stCondLst>
                            <p:childTnLst>
                              <p:par>
                                <p:cTn id="21" presetID="22" presetClass="entr" presetSubtype="2"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5"/>
          <p:cNvSpPr>
            <a:spLocks/>
          </p:cNvSpPr>
          <p:nvPr/>
        </p:nvSpPr>
        <p:spPr bwMode="auto">
          <a:xfrm>
            <a:off x="2481485" y="1047156"/>
            <a:ext cx="6662516" cy="1410339"/>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accent2"/>
          </a:solidFill>
          <a:ln>
            <a:noFill/>
          </a:ln>
        </p:spPr>
        <p:txBody>
          <a:bodyPr/>
          <a:lstStyle/>
          <a:p>
            <a:endParaRPr lang="zh-CN" altLang="en-US" sz="1799"/>
          </a:p>
        </p:txBody>
      </p:sp>
      <p:sp>
        <p:nvSpPr>
          <p:cNvPr id="15363" name="Freeform 6"/>
          <p:cNvSpPr>
            <a:spLocks/>
          </p:cNvSpPr>
          <p:nvPr/>
        </p:nvSpPr>
        <p:spPr bwMode="auto">
          <a:xfrm>
            <a:off x="0" y="3056146"/>
            <a:ext cx="4270295" cy="128418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chemeClr val="accent2"/>
          </a:solidFill>
          <a:ln>
            <a:noFill/>
          </a:ln>
        </p:spPr>
        <p:txBody>
          <a:bodyPr/>
          <a:lstStyle/>
          <a:p>
            <a:endParaRPr lang="zh-CN" altLang="en-US" sz="1799"/>
          </a:p>
        </p:txBody>
      </p:sp>
      <p:sp>
        <p:nvSpPr>
          <p:cNvPr id="15364" name="Freeform 7"/>
          <p:cNvSpPr>
            <a:spLocks/>
          </p:cNvSpPr>
          <p:nvPr/>
        </p:nvSpPr>
        <p:spPr bwMode="auto">
          <a:xfrm>
            <a:off x="1" y="1539883"/>
            <a:ext cx="8046673" cy="223512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accent3"/>
          </a:solidFill>
          <a:ln>
            <a:noFill/>
          </a:ln>
        </p:spPr>
        <p:txBody>
          <a:bodyPr/>
          <a:lstStyle/>
          <a:p>
            <a:endParaRPr lang="zh-CN" altLang="en-US" sz="1799"/>
          </a:p>
        </p:txBody>
      </p:sp>
      <p:sp>
        <p:nvSpPr>
          <p:cNvPr id="15368" name="TextBox 11"/>
          <p:cNvSpPr txBox="1">
            <a:spLocks noChangeArrowheads="1"/>
          </p:cNvSpPr>
          <p:nvPr/>
        </p:nvSpPr>
        <p:spPr bwMode="auto">
          <a:xfrm>
            <a:off x="3618711" y="2103555"/>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sz="3600" b="1" dirty="0">
                <a:solidFill>
                  <a:srgbClr val="FFFFFF"/>
                </a:solidFill>
                <a:latin typeface="微软雅黑" pitchFamily="34" charset="-122"/>
                <a:ea typeface="微软雅黑" pitchFamily="34" charset="-122"/>
              </a:rPr>
              <a:t>项目团队</a:t>
            </a:r>
          </a:p>
        </p:txBody>
      </p:sp>
      <p:sp>
        <p:nvSpPr>
          <p:cNvPr id="15369" name="TextBox 12"/>
          <p:cNvSpPr txBox="1">
            <a:spLocks noChangeArrowheads="1"/>
          </p:cNvSpPr>
          <p:nvPr/>
        </p:nvSpPr>
        <p:spPr bwMode="auto">
          <a:xfrm>
            <a:off x="972019" y="1885950"/>
            <a:ext cx="1819729" cy="168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10346" b="1" dirty="0">
                <a:solidFill>
                  <a:srgbClr val="FFFFFF"/>
                </a:solidFill>
                <a:latin typeface="微软雅黑" pitchFamily="34" charset="-122"/>
                <a:ea typeface="微软雅黑" pitchFamily="34" charset="-122"/>
              </a:rPr>
              <a:t>03</a:t>
            </a:r>
            <a:endParaRPr lang="zh-CN" altLang="en-US" sz="10346" b="1" dirty="0">
              <a:solidFill>
                <a:srgbClr val="FFFFFF"/>
              </a:solidFill>
              <a:latin typeface="微软雅黑" pitchFamily="34" charset="-122"/>
              <a:ea typeface="微软雅黑" pitchFamily="34" charset="-122"/>
            </a:endParaRPr>
          </a:p>
        </p:txBody>
      </p:sp>
      <p:sp>
        <p:nvSpPr>
          <p:cNvPr id="15370" name="TextBox 1"/>
          <p:cNvSpPr txBox="1">
            <a:spLocks noChangeArrowheads="1"/>
          </p:cNvSpPr>
          <p:nvPr/>
        </p:nvSpPr>
        <p:spPr bwMode="auto">
          <a:xfrm>
            <a:off x="2599015" y="2700263"/>
            <a:ext cx="38779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 dirty="0">
                <a:solidFill>
                  <a:srgbClr val="FFFFFF"/>
                </a:solidFill>
                <a:latin typeface="微软雅黑" pitchFamily="34" charset="-122"/>
                <a:ea typeface="微软雅黑" pitchFamily="34" charset="-122"/>
              </a:rPr>
              <a:t>If there is only one </a:t>
            </a:r>
            <a:r>
              <a:rPr lang="en-US" altLang="zh-CN" sz="1200" b="1" dirty="0">
                <a:solidFill>
                  <a:srgbClr val="FFFFFF"/>
                </a:solidFill>
                <a:latin typeface="微软雅黑" pitchFamily="34" charset="-122"/>
                <a:ea typeface="微软雅黑" pitchFamily="34" charset="-122"/>
              </a:rPr>
              <a:t>best Project team </a:t>
            </a:r>
            <a:r>
              <a:rPr lang="en-US" altLang="zh-CN" sz="1200" dirty="0">
                <a:solidFill>
                  <a:srgbClr val="FFFFFF"/>
                </a:solidFill>
                <a:latin typeface="微软雅黑" pitchFamily="34" charset="-122"/>
                <a:ea typeface="微软雅黑" pitchFamily="34" charset="-122"/>
              </a:rPr>
              <a:t>in the world, there is no doubt that it must be our team.</a:t>
            </a:r>
            <a:endParaRPr lang="zh-CN" altLang="en-US" sz="12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3775735513"/>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1000"/>
                                        <p:tgtEl>
                                          <p:spTgt spid="1536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5362"/>
                                        </p:tgtEl>
                                        <p:attrNameLst>
                                          <p:attrName>style.visibility</p:attrName>
                                        </p:attrNameLst>
                                      </p:cBhvr>
                                      <p:to>
                                        <p:strVal val="visible"/>
                                      </p:to>
                                    </p:set>
                                    <p:animEffect transition="in" filter="wipe(right)">
                                      <p:cBhvr>
                                        <p:cTn id="10" dur="1000"/>
                                        <p:tgtEl>
                                          <p:spTgt spid="15362"/>
                                        </p:tgtEl>
                                      </p:cBhvr>
                                    </p:animEffect>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5364"/>
                                        </p:tgtEl>
                                        <p:attrNameLst>
                                          <p:attrName>style.visibility</p:attrName>
                                        </p:attrNameLst>
                                      </p:cBhvr>
                                      <p:to>
                                        <p:strVal val="visible"/>
                                      </p:to>
                                    </p:set>
                                    <p:anim calcmode="lin" valueType="num">
                                      <p:cBhvr additive="base">
                                        <p:cTn id="14" dur="500" fill="hold"/>
                                        <p:tgtEl>
                                          <p:spTgt spid="15364"/>
                                        </p:tgtEl>
                                        <p:attrNameLst>
                                          <p:attrName>ppt_x</p:attrName>
                                        </p:attrNameLst>
                                      </p:cBhvr>
                                      <p:tavLst>
                                        <p:tav tm="0">
                                          <p:val>
                                            <p:strVal val="0-#ppt_w/2"/>
                                          </p:val>
                                        </p:tav>
                                        <p:tav tm="100000">
                                          <p:val>
                                            <p:strVal val="#ppt_x"/>
                                          </p:val>
                                        </p:tav>
                                      </p:tavLst>
                                    </p:anim>
                                    <p:anim calcmode="lin" valueType="num">
                                      <p:cBhvr additive="base">
                                        <p:cTn id="15" dur="500" fill="hold"/>
                                        <p:tgtEl>
                                          <p:spTgt spid="15364"/>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15369"/>
                                        </p:tgtEl>
                                        <p:attrNameLst>
                                          <p:attrName>style.visibility</p:attrName>
                                        </p:attrNameLst>
                                      </p:cBhvr>
                                      <p:to>
                                        <p:strVal val="visible"/>
                                      </p:to>
                                    </p:set>
                                    <p:anim calcmode="lin" valueType="num">
                                      <p:cBhvr>
                                        <p:cTn id="19" dur="500" fill="hold"/>
                                        <p:tgtEl>
                                          <p:spTgt spid="15369"/>
                                        </p:tgtEl>
                                        <p:attrNameLst>
                                          <p:attrName>ppt_w</p:attrName>
                                        </p:attrNameLst>
                                      </p:cBhvr>
                                      <p:tavLst>
                                        <p:tav tm="0">
                                          <p:val>
                                            <p:fltVal val="0"/>
                                          </p:val>
                                        </p:tav>
                                        <p:tav tm="100000">
                                          <p:val>
                                            <p:strVal val="#ppt_w"/>
                                          </p:val>
                                        </p:tav>
                                      </p:tavLst>
                                    </p:anim>
                                    <p:anim calcmode="lin" valueType="num">
                                      <p:cBhvr>
                                        <p:cTn id="20" dur="500" fill="hold"/>
                                        <p:tgtEl>
                                          <p:spTgt spid="15369"/>
                                        </p:tgtEl>
                                        <p:attrNameLst>
                                          <p:attrName>ppt_h</p:attrName>
                                        </p:attrNameLst>
                                      </p:cBhvr>
                                      <p:tavLst>
                                        <p:tav tm="0">
                                          <p:val>
                                            <p:fltVal val="0"/>
                                          </p:val>
                                        </p:tav>
                                        <p:tav tm="100000">
                                          <p:val>
                                            <p:strVal val="#ppt_h"/>
                                          </p:val>
                                        </p:tav>
                                      </p:tavLst>
                                    </p:anim>
                                    <p:anim calcmode="lin" valueType="num">
                                      <p:cBhvr>
                                        <p:cTn id="21" dur="500" fill="hold"/>
                                        <p:tgtEl>
                                          <p:spTgt spid="15369"/>
                                        </p:tgtEl>
                                        <p:attrNameLst>
                                          <p:attrName>style.rotation</p:attrName>
                                        </p:attrNameLst>
                                      </p:cBhvr>
                                      <p:tavLst>
                                        <p:tav tm="0">
                                          <p:val>
                                            <p:fltVal val="90"/>
                                          </p:val>
                                        </p:tav>
                                        <p:tav tm="100000">
                                          <p:val>
                                            <p:fltVal val="0"/>
                                          </p:val>
                                        </p:tav>
                                      </p:tavLst>
                                    </p:anim>
                                    <p:animEffect transition="in" filter="fade">
                                      <p:cBhvr>
                                        <p:cTn id="22" dur="500"/>
                                        <p:tgtEl>
                                          <p:spTgt spid="15369"/>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5368"/>
                                        </p:tgtEl>
                                        <p:attrNameLst>
                                          <p:attrName>style.visibility</p:attrName>
                                        </p:attrNameLst>
                                      </p:cBhvr>
                                      <p:to>
                                        <p:strVal val="visible"/>
                                      </p:to>
                                    </p:set>
                                    <p:animEffect transition="in" filter="wipe(left)">
                                      <p:cBhvr>
                                        <p:cTn id="26" dur="500"/>
                                        <p:tgtEl>
                                          <p:spTgt spid="15368"/>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5370"/>
                                        </p:tgtEl>
                                        <p:attrNameLst>
                                          <p:attrName>style.visibility</p:attrName>
                                        </p:attrNameLst>
                                      </p:cBhvr>
                                      <p:to>
                                        <p:strVal val="visible"/>
                                      </p:to>
                                    </p:set>
                                    <p:animEffect transition="in" filter="wipe(up)">
                                      <p:cBhvr>
                                        <p:cTn id="30"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animBg="1"/>
      <p:bldP spid="15364" grpId="0" animBg="1"/>
      <p:bldP spid="15368" grpId="0" autoUpdateAnimBg="0"/>
      <p:bldP spid="15369" grpId="0" autoUpdateAnimBg="0"/>
      <p:bldP spid="1537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Freeform 5"/>
          <p:cNvSpPr>
            <a:spLocks/>
          </p:cNvSpPr>
          <p:nvPr/>
        </p:nvSpPr>
        <p:spPr bwMode="auto">
          <a:xfrm>
            <a:off x="4572234" y="1003458"/>
            <a:ext cx="1514475" cy="1439863"/>
          </a:xfrm>
          <a:custGeom>
            <a:avLst/>
            <a:gdLst/>
            <a:ahLst/>
            <a:cxnLst>
              <a:cxn ang="0">
                <a:pos x="451" y="262"/>
              </a:cxn>
              <a:cxn ang="0">
                <a:pos x="395" y="429"/>
              </a:cxn>
              <a:cxn ang="0">
                <a:pos x="243" y="385"/>
              </a:cxn>
              <a:cxn ang="0">
                <a:pos x="243" y="384"/>
              </a:cxn>
              <a:cxn ang="0">
                <a:pos x="194" y="318"/>
              </a:cxn>
              <a:cxn ang="0">
                <a:pos x="5" y="240"/>
              </a:cxn>
              <a:cxn ang="0">
                <a:pos x="0" y="240"/>
              </a:cxn>
              <a:cxn ang="0">
                <a:pos x="125" y="120"/>
              </a:cxn>
              <a:cxn ang="0">
                <a:pos x="13" y="0"/>
              </a:cxn>
              <a:cxn ang="0">
                <a:pos x="363" y="148"/>
              </a:cxn>
              <a:cxn ang="0">
                <a:pos x="451" y="262"/>
              </a:cxn>
            </a:cxnLst>
            <a:rect l="0" t="0" r="r" b="b"/>
            <a:pathLst>
              <a:path w="451" h="429">
                <a:moveTo>
                  <a:pt x="451" y="262"/>
                </a:moveTo>
                <a:cubicBezTo>
                  <a:pt x="395" y="429"/>
                  <a:pt x="395" y="429"/>
                  <a:pt x="395" y="429"/>
                </a:cubicBezTo>
                <a:cubicBezTo>
                  <a:pt x="243" y="385"/>
                  <a:pt x="243" y="385"/>
                  <a:pt x="243" y="385"/>
                </a:cubicBezTo>
                <a:cubicBezTo>
                  <a:pt x="243" y="385"/>
                  <a:pt x="243" y="384"/>
                  <a:pt x="243" y="384"/>
                </a:cubicBezTo>
                <a:cubicBezTo>
                  <a:pt x="230" y="360"/>
                  <a:pt x="214" y="338"/>
                  <a:pt x="194" y="318"/>
                </a:cubicBezTo>
                <a:cubicBezTo>
                  <a:pt x="142" y="266"/>
                  <a:pt x="79" y="240"/>
                  <a:pt x="5" y="240"/>
                </a:cubicBezTo>
                <a:cubicBezTo>
                  <a:pt x="4" y="240"/>
                  <a:pt x="2" y="240"/>
                  <a:pt x="0" y="240"/>
                </a:cubicBezTo>
                <a:cubicBezTo>
                  <a:pt x="125" y="120"/>
                  <a:pt x="125" y="120"/>
                  <a:pt x="125" y="120"/>
                </a:cubicBezTo>
                <a:cubicBezTo>
                  <a:pt x="13" y="0"/>
                  <a:pt x="13" y="0"/>
                  <a:pt x="13" y="0"/>
                </a:cubicBezTo>
                <a:cubicBezTo>
                  <a:pt x="149" y="2"/>
                  <a:pt x="266" y="51"/>
                  <a:pt x="363" y="148"/>
                </a:cubicBezTo>
                <a:cubicBezTo>
                  <a:pt x="399" y="183"/>
                  <a:pt x="428" y="222"/>
                  <a:pt x="451" y="262"/>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4" name="Freeform 6"/>
          <p:cNvSpPr>
            <a:spLocks/>
          </p:cNvSpPr>
          <p:nvPr/>
        </p:nvSpPr>
        <p:spPr bwMode="auto">
          <a:xfrm>
            <a:off x="5372335" y="1925797"/>
            <a:ext cx="919163" cy="1776413"/>
          </a:xfrm>
          <a:custGeom>
            <a:avLst/>
            <a:gdLst/>
            <a:ahLst/>
            <a:cxnLst>
              <a:cxn ang="0">
                <a:pos x="220" y="0"/>
              </a:cxn>
              <a:cxn ang="0">
                <a:pos x="274" y="231"/>
              </a:cxn>
              <a:cxn ang="0">
                <a:pos x="202" y="494"/>
              </a:cxn>
              <a:cxn ang="0">
                <a:pos x="32" y="529"/>
              </a:cxn>
              <a:cxn ang="0">
                <a:pos x="0" y="362"/>
              </a:cxn>
              <a:cxn ang="0">
                <a:pos x="34" y="231"/>
              </a:cxn>
              <a:cxn ang="0">
                <a:pos x="12" y="123"/>
              </a:cxn>
              <a:cxn ang="0">
                <a:pos x="166" y="166"/>
              </a:cxn>
              <a:cxn ang="0">
                <a:pos x="220" y="0"/>
              </a:cxn>
            </a:cxnLst>
            <a:rect l="0" t="0" r="r" b="b"/>
            <a:pathLst>
              <a:path w="274" h="529">
                <a:moveTo>
                  <a:pt x="220" y="0"/>
                </a:moveTo>
                <a:cubicBezTo>
                  <a:pt x="256" y="70"/>
                  <a:pt x="274" y="147"/>
                  <a:pt x="274" y="231"/>
                </a:cubicBezTo>
                <a:cubicBezTo>
                  <a:pt x="274" y="329"/>
                  <a:pt x="250" y="416"/>
                  <a:pt x="202" y="494"/>
                </a:cubicBezTo>
                <a:cubicBezTo>
                  <a:pt x="32" y="529"/>
                  <a:pt x="32" y="529"/>
                  <a:pt x="32" y="529"/>
                </a:cubicBezTo>
                <a:cubicBezTo>
                  <a:pt x="0" y="362"/>
                  <a:pt x="0" y="362"/>
                  <a:pt x="0" y="362"/>
                </a:cubicBezTo>
                <a:cubicBezTo>
                  <a:pt x="22" y="323"/>
                  <a:pt x="34" y="279"/>
                  <a:pt x="34" y="231"/>
                </a:cubicBezTo>
                <a:cubicBezTo>
                  <a:pt x="34" y="192"/>
                  <a:pt x="26" y="156"/>
                  <a:pt x="12" y="123"/>
                </a:cubicBezTo>
                <a:cubicBezTo>
                  <a:pt x="166" y="166"/>
                  <a:pt x="166" y="166"/>
                  <a:pt x="166" y="166"/>
                </a:cubicBezTo>
                <a:lnTo>
                  <a:pt x="220" y="0"/>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5" name="Freeform 7"/>
          <p:cNvSpPr>
            <a:spLocks/>
          </p:cNvSpPr>
          <p:nvPr/>
        </p:nvSpPr>
        <p:spPr bwMode="auto">
          <a:xfrm>
            <a:off x="4192821" y="3195794"/>
            <a:ext cx="1824038" cy="1208088"/>
          </a:xfrm>
          <a:custGeom>
            <a:avLst/>
            <a:gdLst/>
            <a:ahLst/>
            <a:cxnLst>
              <a:cxn ang="0">
                <a:pos x="476" y="211"/>
              </a:cxn>
              <a:cxn ang="0">
                <a:pos x="118" y="360"/>
              </a:cxn>
              <a:cxn ang="0">
                <a:pos x="104" y="360"/>
              </a:cxn>
              <a:cxn ang="0">
                <a:pos x="0" y="235"/>
              </a:cxn>
              <a:cxn ang="0">
                <a:pos x="138" y="119"/>
              </a:cxn>
              <a:cxn ang="0">
                <a:pos x="307" y="41"/>
              </a:cxn>
              <a:cxn ang="0">
                <a:pos x="341" y="0"/>
              </a:cxn>
              <a:cxn ang="0">
                <a:pos x="375" y="164"/>
              </a:cxn>
              <a:cxn ang="0">
                <a:pos x="543" y="131"/>
              </a:cxn>
              <a:cxn ang="0">
                <a:pos x="476" y="211"/>
              </a:cxn>
            </a:cxnLst>
            <a:rect l="0" t="0" r="r" b="b"/>
            <a:pathLst>
              <a:path w="543" h="360">
                <a:moveTo>
                  <a:pt x="476" y="211"/>
                </a:moveTo>
                <a:cubicBezTo>
                  <a:pt x="378" y="310"/>
                  <a:pt x="258" y="360"/>
                  <a:pt x="118" y="360"/>
                </a:cubicBezTo>
                <a:cubicBezTo>
                  <a:pt x="113" y="360"/>
                  <a:pt x="109" y="360"/>
                  <a:pt x="104" y="360"/>
                </a:cubicBezTo>
                <a:cubicBezTo>
                  <a:pt x="0" y="235"/>
                  <a:pt x="0" y="235"/>
                  <a:pt x="0" y="235"/>
                </a:cubicBezTo>
                <a:cubicBezTo>
                  <a:pt x="138" y="119"/>
                  <a:pt x="138" y="119"/>
                  <a:pt x="138" y="119"/>
                </a:cubicBezTo>
                <a:cubicBezTo>
                  <a:pt x="203" y="115"/>
                  <a:pt x="259" y="89"/>
                  <a:pt x="307" y="41"/>
                </a:cubicBezTo>
                <a:cubicBezTo>
                  <a:pt x="320" y="28"/>
                  <a:pt x="331" y="14"/>
                  <a:pt x="341" y="0"/>
                </a:cubicBezTo>
                <a:cubicBezTo>
                  <a:pt x="375" y="164"/>
                  <a:pt x="375" y="164"/>
                  <a:pt x="375" y="164"/>
                </a:cubicBezTo>
                <a:cubicBezTo>
                  <a:pt x="543" y="131"/>
                  <a:pt x="543" y="131"/>
                  <a:pt x="543" y="131"/>
                </a:cubicBezTo>
                <a:cubicBezTo>
                  <a:pt x="524" y="159"/>
                  <a:pt x="502" y="186"/>
                  <a:pt x="476" y="211"/>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6" name="Freeform 8"/>
          <p:cNvSpPr>
            <a:spLocks/>
          </p:cNvSpPr>
          <p:nvPr/>
        </p:nvSpPr>
        <p:spPr bwMode="auto">
          <a:xfrm>
            <a:off x="3092684" y="1003458"/>
            <a:ext cx="1843088" cy="1271588"/>
          </a:xfrm>
          <a:custGeom>
            <a:avLst/>
            <a:gdLst/>
            <a:ahLst/>
            <a:cxnLst>
              <a:cxn ang="0">
                <a:pos x="88" y="148"/>
              </a:cxn>
              <a:cxn ang="0">
                <a:pos x="436" y="0"/>
              </a:cxn>
              <a:cxn ang="0">
                <a:pos x="549" y="119"/>
              </a:cxn>
              <a:cxn ang="0">
                <a:pos x="426" y="241"/>
              </a:cxn>
              <a:cxn ang="0">
                <a:pos x="258" y="318"/>
              </a:cxn>
              <a:cxn ang="0">
                <a:pos x="212" y="379"/>
              </a:cxn>
              <a:cxn ang="0">
                <a:pos x="178" y="221"/>
              </a:cxn>
              <a:cxn ang="0">
                <a:pos x="0" y="264"/>
              </a:cxn>
              <a:cxn ang="0">
                <a:pos x="88" y="148"/>
              </a:cxn>
            </a:cxnLst>
            <a:rect l="0" t="0" r="r" b="b"/>
            <a:pathLst>
              <a:path w="549" h="379">
                <a:moveTo>
                  <a:pt x="88" y="148"/>
                </a:moveTo>
                <a:cubicBezTo>
                  <a:pt x="185" y="52"/>
                  <a:pt x="301" y="2"/>
                  <a:pt x="436" y="0"/>
                </a:cubicBezTo>
                <a:cubicBezTo>
                  <a:pt x="549" y="119"/>
                  <a:pt x="549" y="119"/>
                  <a:pt x="549" y="119"/>
                </a:cubicBezTo>
                <a:cubicBezTo>
                  <a:pt x="426" y="241"/>
                  <a:pt x="426" y="241"/>
                  <a:pt x="426" y="241"/>
                </a:cubicBezTo>
                <a:cubicBezTo>
                  <a:pt x="361" y="245"/>
                  <a:pt x="305" y="271"/>
                  <a:pt x="258" y="318"/>
                </a:cubicBezTo>
                <a:cubicBezTo>
                  <a:pt x="239" y="337"/>
                  <a:pt x="224" y="357"/>
                  <a:pt x="212" y="379"/>
                </a:cubicBezTo>
                <a:cubicBezTo>
                  <a:pt x="178" y="221"/>
                  <a:pt x="178" y="221"/>
                  <a:pt x="178" y="221"/>
                </a:cubicBezTo>
                <a:cubicBezTo>
                  <a:pt x="0" y="264"/>
                  <a:pt x="0" y="264"/>
                  <a:pt x="0" y="264"/>
                </a:cubicBezTo>
                <a:cubicBezTo>
                  <a:pt x="23" y="223"/>
                  <a:pt x="52" y="184"/>
                  <a:pt x="88" y="14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7" name="Freeform 9"/>
          <p:cNvSpPr>
            <a:spLocks/>
          </p:cNvSpPr>
          <p:nvPr/>
        </p:nvSpPr>
        <p:spPr bwMode="auto">
          <a:xfrm>
            <a:off x="3141897" y="3091021"/>
            <a:ext cx="1450975" cy="1309688"/>
          </a:xfrm>
          <a:custGeom>
            <a:avLst/>
            <a:gdLst/>
            <a:ahLst/>
            <a:cxnLst>
              <a:cxn ang="0">
                <a:pos x="431" y="150"/>
              </a:cxn>
              <a:cxn ang="0">
                <a:pos x="432" y="150"/>
              </a:cxn>
              <a:cxn ang="0">
                <a:pos x="298" y="266"/>
              </a:cxn>
              <a:cxn ang="0">
                <a:pos x="402" y="390"/>
              </a:cxn>
              <a:cxn ang="0">
                <a:pos x="73" y="242"/>
              </a:cxn>
              <a:cxn ang="0">
                <a:pos x="0" y="152"/>
              </a:cxn>
              <a:cxn ang="0">
                <a:pos x="47" y="0"/>
              </a:cxn>
              <a:cxn ang="0">
                <a:pos x="212" y="36"/>
              </a:cxn>
              <a:cxn ang="0">
                <a:pos x="243" y="72"/>
              </a:cxn>
              <a:cxn ang="0">
                <a:pos x="431" y="150"/>
              </a:cxn>
            </a:cxnLst>
            <a:rect l="0" t="0" r="r" b="b"/>
            <a:pathLst>
              <a:path w="432" h="390">
                <a:moveTo>
                  <a:pt x="431" y="150"/>
                </a:moveTo>
                <a:cubicBezTo>
                  <a:pt x="432" y="150"/>
                  <a:pt x="432" y="150"/>
                  <a:pt x="432" y="150"/>
                </a:cubicBezTo>
                <a:cubicBezTo>
                  <a:pt x="298" y="266"/>
                  <a:pt x="298" y="266"/>
                  <a:pt x="298" y="266"/>
                </a:cubicBezTo>
                <a:cubicBezTo>
                  <a:pt x="402" y="390"/>
                  <a:pt x="402" y="390"/>
                  <a:pt x="402" y="390"/>
                </a:cubicBezTo>
                <a:cubicBezTo>
                  <a:pt x="275" y="384"/>
                  <a:pt x="165" y="334"/>
                  <a:pt x="73" y="242"/>
                </a:cubicBezTo>
                <a:cubicBezTo>
                  <a:pt x="45" y="214"/>
                  <a:pt x="20" y="184"/>
                  <a:pt x="0" y="152"/>
                </a:cubicBezTo>
                <a:cubicBezTo>
                  <a:pt x="47" y="0"/>
                  <a:pt x="47" y="0"/>
                  <a:pt x="47" y="0"/>
                </a:cubicBezTo>
                <a:cubicBezTo>
                  <a:pt x="212" y="36"/>
                  <a:pt x="212" y="36"/>
                  <a:pt x="212" y="36"/>
                </a:cubicBezTo>
                <a:cubicBezTo>
                  <a:pt x="221" y="48"/>
                  <a:pt x="232" y="61"/>
                  <a:pt x="243" y="72"/>
                </a:cubicBezTo>
                <a:cubicBezTo>
                  <a:pt x="295" y="124"/>
                  <a:pt x="358" y="150"/>
                  <a:pt x="431" y="150"/>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8" name="Freeform 10"/>
          <p:cNvSpPr>
            <a:spLocks/>
          </p:cNvSpPr>
          <p:nvPr/>
        </p:nvSpPr>
        <p:spPr bwMode="auto">
          <a:xfrm>
            <a:off x="2891072" y="1786096"/>
            <a:ext cx="936625" cy="1774825"/>
          </a:xfrm>
          <a:custGeom>
            <a:avLst/>
            <a:gdLst/>
            <a:ahLst/>
            <a:cxnLst>
              <a:cxn ang="0">
                <a:pos x="53" y="43"/>
              </a:cxn>
              <a:cxn ang="0">
                <a:pos x="229" y="0"/>
              </a:cxn>
              <a:cxn ang="0">
                <a:pos x="264" y="162"/>
              </a:cxn>
              <a:cxn ang="0">
                <a:pos x="240" y="273"/>
              </a:cxn>
              <a:cxn ang="0">
                <a:pos x="279" y="413"/>
              </a:cxn>
              <a:cxn ang="0">
                <a:pos x="115" y="374"/>
              </a:cxn>
              <a:cxn ang="0">
                <a:pos x="115" y="374"/>
              </a:cxn>
              <a:cxn ang="0">
                <a:pos x="68" y="529"/>
              </a:cxn>
              <a:cxn ang="0">
                <a:pos x="0" y="273"/>
              </a:cxn>
              <a:cxn ang="0">
                <a:pos x="53" y="43"/>
              </a:cxn>
            </a:cxnLst>
            <a:rect l="0" t="0" r="r" b="b"/>
            <a:pathLst>
              <a:path w="279" h="529">
                <a:moveTo>
                  <a:pt x="53" y="43"/>
                </a:moveTo>
                <a:cubicBezTo>
                  <a:pt x="229" y="0"/>
                  <a:pt x="229" y="0"/>
                  <a:pt x="229" y="0"/>
                </a:cubicBezTo>
                <a:cubicBezTo>
                  <a:pt x="264" y="162"/>
                  <a:pt x="264" y="162"/>
                  <a:pt x="264" y="162"/>
                </a:cubicBezTo>
                <a:cubicBezTo>
                  <a:pt x="248" y="196"/>
                  <a:pt x="240" y="233"/>
                  <a:pt x="240" y="273"/>
                </a:cubicBezTo>
                <a:cubicBezTo>
                  <a:pt x="240" y="325"/>
                  <a:pt x="253" y="372"/>
                  <a:pt x="279" y="413"/>
                </a:cubicBezTo>
                <a:cubicBezTo>
                  <a:pt x="115" y="374"/>
                  <a:pt x="115" y="374"/>
                  <a:pt x="115" y="374"/>
                </a:cubicBezTo>
                <a:cubicBezTo>
                  <a:pt x="115" y="374"/>
                  <a:pt x="115" y="374"/>
                  <a:pt x="115" y="374"/>
                </a:cubicBezTo>
                <a:cubicBezTo>
                  <a:pt x="68" y="529"/>
                  <a:pt x="68" y="529"/>
                  <a:pt x="68" y="529"/>
                </a:cubicBezTo>
                <a:cubicBezTo>
                  <a:pt x="22" y="453"/>
                  <a:pt x="0" y="368"/>
                  <a:pt x="0" y="273"/>
                </a:cubicBezTo>
                <a:cubicBezTo>
                  <a:pt x="0" y="189"/>
                  <a:pt x="18" y="112"/>
                  <a:pt x="53" y="4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9"/>
          <p:cNvGrpSpPr/>
          <p:nvPr/>
        </p:nvGrpSpPr>
        <p:grpSpPr>
          <a:xfrm>
            <a:off x="6100179" y="3716706"/>
            <a:ext cx="2574386" cy="808514"/>
            <a:chOff x="7154104" y="3206176"/>
            <a:chExt cx="2276195" cy="702265"/>
          </a:xfrm>
        </p:grpSpPr>
        <p:sp>
          <p:nvSpPr>
            <p:cNvPr id="12" name="TextBox 11"/>
            <p:cNvSpPr txBox="1"/>
            <p:nvPr/>
          </p:nvSpPr>
          <p:spPr>
            <a:xfrm>
              <a:off x="7154105" y="3453979"/>
              <a:ext cx="2276194" cy="454462"/>
            </a:xfrm>
            <a:prstGeom prst="rect">
              <a:avLst/>
            </a:prstGeom>
            <a:noFill/>
          </p:spPr>
          <p:txBody>
            <a:bodyPr wrap="square" lIns="0" tIns="0" rIns="0" bIns="0" rtlCol="0">
              <a:spAutoFit/>
            </a:bodyPr>
            <a:lstStyle/>
            <a:p>
              <a:pPr defTabSz="914355">
                <a:spcBef>
                  <a:spcPct val="20000"/>
                </a:spcBef>
                <a:defRPr/>
              </a:pPr>
              <a:r>
                <a:rPr lang="zh-CN" altLang="en-US" sz="1000" dirty="0">
                  <a:solidFill>
                    <a:schemeClr val="tx1">
                      <a:lumMod val="75000"/>
                      <a:lumOff val="25000"/>
                    </a:schemeClr>
                  </a:solidFill>
                </a:rPr>
                <a:t>项目需求分析，项目功能定位；</a:t>
              </a:r>
              <a:endParaRPr lang="en-US" altLang="zh-CN" sz="1000" dirty="0">
                <a:solidFill>
                  <a:schemeClr val="tx1">
                    <a:lumMod val="75000"/>
                    <a:lumOff val="25000"/>
                  </a:schemeClr>
                </a:solidFill>
              </a:endParaRPr>
            </a:p>
            <a:p>
              <a:pPr defTabSz="914355">
                <a:spcBef>
                  <a:spcPct val="20000"/>
                </a:spcBef>
                <a:defRPr/>
              </a:pPr>
              <a:r>
                <a:rPr lang="zh-CN" altLang="en-US" sz="1000" dirty="0">
                  <a:solidFill>
                    <a:schemeClr val="tx1">
                      <a:lumMod val="75000"/>
                      <a:lumOff val="25000"/>
                    </a:schemeClr>
                  </a:solidFill>
                </a:rPr>
                <a:t>参与</a:t>
              </a:r>
              <a:r>
                <a:rPr lang="en-US" altLang="zh-CN" sz="1000" dirty="0">
                  <a:solidFill>
                    <a:schemeClr val="tx1">
                      <a:lumMod val="75000"/>
                      <a:lumOff val="25000"/>
                    </a:schemeClr>
                  </a:solidFill>
                </a:rPr>
                <a:t>Web</a:t>
              </a:r>
              <a:r>
                <a:rPr lang="zh-CN" altLang="en-US" sz="1000" dirty="0">
                  <a:solidFill>
                    <a:schemeClr val="tx1">
                      <a:lumMod val="75000"/>
                      <a:lumOff val="25000"/>
                    </a:schemeClr>
                  </a:solidFill>
                </a:rPr>
                <a:t>前端开发，产品的最终功能测试</a:t>
              </a:r>
              <a:endParaRPr lang="en-US" altLang="zh-CN" sz="1000" dirty="0">
                <a:solidFill>
                  <a:schemeClr val="tx1">
                    <a:lumMod val="75000"/>
                    <a:lumOff val="25000"/>
                  </a:schemeClr>
                </a:solidFill>
              </a:endParaRPr>
            </a:p>
            <a:p>
              <a:pPr defTabSz="914355">
                <a:spcBef>
                  <a:spcPct val="20000"/>
                </a:spcBef>
                <a:defRPr/>
              </a:pPr>
              <a:endParaRPr lang="en-US" sz="1000" dirty="0">
                <a:solidFill>
                  <a:schemeClr val="tx1">
                    <a:lumMod val="75000"/>
                    <a:lumOff val="25000"/>
                  </a:schemeClr>
                </a:solidFill>
              </a:endParaRPr>
            </a:p>
          </p:txBody>
        </p:sp>
        <p:sp>
          <p:nvSpPr>
            <p:cNvPr id="13" name="Rectangle 12"/>
            <p:cNvSpPr/>
            <p:nvPr/>
          </p:nvSpPr>
          <p:spPr>
            <a:xfrm>
              <a:off x="7154104" y="3206176"/>
              <a:ext cx="1615827" cy="242374"/>
            </a:xfrm>
            <a:prstGeom prst="rect">
              <a:avLst/>
            </a:prstGeom>
          </p:spPr>
          <p:txBody>
            <a:bodyPr wrap="none" lIns="0" tIns="0" rIns="0" bIns="0">
              <a:spAutoFit/>
            </a:bodyPr>
            <a:lstStyle/>
            <a:p>
              <a:r>
                <a:rPr lang="zh-CN" altLang="en-US" sz="1575" dirty="0">
                  <a:solidFill>
                    <a:schemeClr val="tx1">
                      <a:lumMod val="75000"/>
                      <a:lumOff val="25000"/>
                    </a:schemeClr>
                  </a:solidFill>
                </a:rPr>
                <a:t>金敏（产品总监）</a:t>
              </a:r>
              <a:endParaRPr lang="en-US" sz="1575" dirty="0">
                <a:solidFill>
                  <a:schemeClr val="tx1">
                    <a:lumMod val="75000"/>
                    <a:lumOff val="25000"/>
                  </a:schemeClr>
                </a:solidFill>
              </a:endParaRPr>
            </a:p>
          </p:txBody>
        </p:sp>
      </p:grpSp>
      <p:grpSp>
        <p:nvGrpSpPr>
          <p:cNvPr id="3" name="Group 58"/>
          <p:cNvGrpSpPr/>
          <p:nvPr/>
        </p:nvGrpSpPr>
        <p:grpSpPr>
          <a:xfrm>
            <a:off x="6155576" y="1020313"/>
            <a:ext cx="2276195" cy="740246"/>
            <a:chOff x="7174424" y="1352592"/>
            <a:chExt cx="2276195" cy="740245"/>
          </a:xfrm>
        </p:grpSpPr>
        <p:sp>
          <p:nvSpPr>
            <p:cNvPr id="15" name="TextBox 14"/>
            <p:cNvSpPr txBox="1"/>
            <p:nvPr/>
          </p:nvSpPr>
          <p:spPr>
            <a:xfrm>
              <a:off x="7174424" y="1600395"/>
              <a:ext cx="2276195" cy="492442"/>
            </a:xfrm>
            <a:prstGeom prst="rect">
              <a:avLst/>
            </a:prstGeom>
            <a:noFill/>
          </p:spPr>
          <p:txBody>
            <a:bodyPr wrap="square" lIns="0" tIns="0" rIns="0" bIns="0" rtlCol="0">
              <a:spAutoFit/>
            </a:bodyPr>
            <a:lstStyle/>
            <a:p>
              <a:pPr defTabSz="914355">
                <a:spcBef>
                  <a:spcPct val="20000"/>
                </a:spcBef>
                <a:defRPr/>
              </a:pPr>
              <a:r>
                <a:rPr lang="zh-CN" altLang="en-US" sz="1000" dirty="0">
                  <a:solidFill>
                    <a:schemeClr val="tx1">
                      <a:lumMod val="75000"/>
                      <a:lumOff val="25000"/>
                    </a:schemeClr>
                  </a:solidFill>
                </a:rPr>
                <a:t>项目状态图，用例图，活动图，</a:t>
              </a:r>
              <a:r>
                <a:rPr lang="en-US" altLang="zh-CN" sz="1000" dirty="0">
                  <a:solidFill>
                    <a:schemeClr val="tx1">
                      <a:lumMod val="75000"/>
                      <a:lumOff val="25000"/>
                    </a:schemeClr>
                  </a:solidFill>
                </a:rPr>
                <a:t>E-R</a:t>
              </a:r>
              <a:r>
                <a:rPr lang="zh-CN" altLang="en-US" sz="1000" dirty="0">
                  <a:solidFill>
                    <a:schemeClr val="tx1">
                      <a:lumMod val="75000"/>
                      <a:lumOff val="25000"/>
                    </a:schemeClr>
                  </a:solidFill>
                </a:rPr>
                <a:t>图；</a:t>
              </a:r>
              <a:endParaRPr lang="en-US" altLang="zh-CN" sz="1000" dirty="0">
                <a:solidFill>
                  <a:schemeClr val="tx1">
                    <a:lumMod val="75000"/>
                    <a:lumOff val="25000"/>
                  </a:schemeClr>
                </a:solidFill>
              </a:endParaRPr>
            </a:p>
            <a:p>
              <a:pPr defTabSz="914355">
                <a:spcBef>
                  <a:spcPct val="20000"/>
                </a:spcBef>
                <a:defRPr/>
              </a:pPr>
              <a:r>
                <a:rPr lang="zh-CN" altLang="en-US" sz="1000" dirty="0">
                  <a:solidFill>
                    <a:schemeClr val="tx1">
                      <a:lumMod val="75000"/>
                      <a:lumOff val="25000"/>
                    </a:schemeClr>
                  </a:solidFill>
                </a:rPr>
                <a:t>对项目各方面细节精益求精，营造良好团队讨论氛围</a:t>
              </a:r>
              <a:endParaRPr lang="en-US" sz="1000" dirty="0">
                <a:solidFill>
                  <a:schemeClr val="tx1">
                    <a:lumMod val="75000"/>
                    <a:lumOff val="25000"/>
                  </a:schemeClr>
                </a:solidFill>
              </a:endParaRPr>
            </a:p>
          </p:txBody>
        </p:sp>
        <p:sp>
          <p:nvSpPr>
            <p:cNvPr id="16" name="Rectangle 15"/>
            <p:cNvSpPr/>
            <p:nvPr/>
          </p:nvSpPr>
          <p:spPr>
            <a:xfrm>
              <a:off x="7174424" y="1352592"/>
              <a:ext cx="1817805" cy="242374"/>
            </a:xfrm>
            <a:prstGeom prst="rect">
              <a:avLst/>
            </a:prstGeom>
          </p:spPr>
          <p:txBody>
            <a:bodyPr wrap="none" lIns="0" tIns="0" rIns="0" bIns="0">
              <a:spAutoFit/>
            </a:bodyPr>
            <a:lstStyle/>
            <a:p>
              <a:r>
                <a:rPr lang="zh-CN" altLang="en-US" sz="1575" dirty="0">
                  <a:solidFill>
                    <a:schemeClr val="tx1">
                      <a:lumMod val="75000"/>
                      <a:lumOff val="25000"/>
                    </a:schemeClr>
                  </a:solidFill>
                </a:rPr>
                <a:t>陆文豪（项目总监）</a:t>
              </a:r>
              <a:endParaRPr lang="en-US" sz="1575" dirty="0">
                <a:solidFill>
                  <a:schemeClr val="tx1">
                    <a:lumMod val="75000"/>
                    <a:lumOff val="25000"/>
                  </a:schemeClr>
                </a:solidFill>
              </a:endParaRPr>
            </a:p>
          </p:txBody>
        </p:sp>
      </p:grpSp>
      <p:grpSp>
        <p:nvGrpSpPr>
          <p:cNvPr id="4" name="Group 56"/>
          <p:cNvGrpSpPr/>
          <p:nvPr/>
        </p:nvGrpSpPr>
        <p:grpSpPr>
          <a:xfrm>
            <a:off x="733201" y="1066787"/>
            <a:ext cx="2276197" cy="586357"/>
            <a:chOff x="-296510" y="1363501"/>
            <a:chExt cx="2276197" cy="586356"/>
          </a:xfrm>
        </p:grpSpPr>
        <p:sp>
          <p:nvSpPr>
            <p:cNvPr id="18" name="TextBox 17"/>
            <p:cNvSpPr txBox="1"/>
            <p:nvPr/>
          </p:nvSpPr>
          <p:spPr>
            <a:xfrm>
              <a:off x="-296510" y="1611304"/>
              <a:ext cx="2276196" cy="338553"/>
            </a:xfrm>
            <a:prstGeom prst="rect">
              <a:avLst/>
            </a:prstGeom>
            <a:noFill/>
          </p:spPr>
          <p:txBody>
            <a:bodyPr wrap="square" lIns="0" tIns="0" rIns="0" bIns="0" rtlCol="0">
              <a:spAutoFit/>
            </a:bodyPr>
            <a:lstStyle/>
            <a:p>
              <a:pPr algn="r" defTabSz="914355">
                <a:spcBef>
                  <a:spcPct val="20000"/>
                </a:spcBef>
                <a:defRPr/>
              </a:pPr>
              <a:r>
                <a:rPr lang="zh-CN" altLang="en-US" sz="1000" dirty="0">
                  <a:solidFill>
                    <a:schemeClr val="tx1">
                      <a:lumMod val="75000"/>
                      <a:lumOff val="25000"/>
                    </a:schemeClr>
                  </a:solidFill>
                </a:rPr>
                <a:t>主导</a:t>
              </a:r>
              <a:r>
                <a:rPr lang="en-US" altLang="zh-CN" sz="1000" dirty="0">
                  <a:solidFill>
                    <a:schemeClr val="tx1">
                      <a:lumMod val="75000"/>
                      <a:lumOff val="25000"/>
                    </a:schemeClr>
                  </a:solidFill>
                </a:rPr>
                <a:t>Web</a:t>
              </a:r>
              <a:r>
                <a:rPr lang="zh-CN" altLang="en-US" sz="1000" dirty="0">
                  <a:solidFill>
                    <a:schemeClr val="tx1">
                      <a:lumMod val="75000"/>
                      <a:lumOff val="25000"/>
                    </a:schemeClr>
                  </a:solidFill>
                </a:rPr>
                <a:t>前端开发与后端数据库开发；</a:t>
              </a:r>
              <a:endParaRPr lang="en-US" altLang="zh-CN" sz="1000" dirty="0">
                <a:solidFill>
                  <a:schemeClr val="tx1">
                    <a:lumMod val="75000"/>
                    <a:lumOff val="25000"/>
                  </a:schemeClr>
                </a:solidFill>
              </a:endParaRPr>
            </a:p>
            <a:p>
              <a:pPr defTabSz="914355">
                <a:spcBef>
                  <a:spcPct val="20000"/>
                </a:spcBef>
                <a:defRPr/>
              </a:pPr>
              <a:r>
                <a:rPr lang="zh-CN" altLang="en-US" sz="1000" dirty="0">
                  <a:solidFill>
                    <a:schemeClr val="tx1">
                      <a:lumMod val="75000"/>
                      <a:lumOff val="25000"/>
                    </a:schemeClr>
                  </a:solidFill>
                </a:rPr>
                <a:t>   攻克项目开发技术性难题</a:t>
              </a:r>
              <a:endParaRPr lang="en-US" sz="1000" dirty="0">
                <a:solidFill>
                  <a:schemeClr val="tx1">
                    <a:lumMod val="75000"/>
                    <a:lumOff val="25000"/>
                  </a:schemeClr>
                </a:solidFill>
              </a:endParaRPr>
            </a:p>
          </p:txBody>
        </p:sp>
        <p:sp>
          <p:nvSpPr>
            <p:cNvPr id="19" name="Rectangle 18"/>
            <p:cNvSpPr/>
            <p:nvPr/>
          </p:nvSpPr>
          <p:spPr>
            <a:xfrm>
              <a:off x="363860" y="1363501"/>
              <a:ext cx="1615827" cy="242374"/>
            </a:xfrm>
            <a:prstGeom prst="rect">
              <a:avLst/>
            </a:prstGeom>
          </p:spPr>
          <p:txBody>
            <a:bodyPr wrap="none" lIns="0" tIns="0" rIns="0" bIns="0">
              <a:spAutoFit/>
            </a:bodyPr>
            <a:lstStyle/>
            <a:p>
              <a:pPr algn="r"/>
              <a:r>
                <a:rPr lang="zh-CN" altLang="en-US" sz="1575" dirty="0">
                  <a:solidFill>
                    <a:schemeClr val="tx1">
                      <a:lumMod val="75000"/>
                      <a:lumOff val="25000"/>
                    </a:schemeClr>
                  </a:solidFill>
                </a:rPr>
                <a:t>张驰（技术总监）</a:t>
              </a:r>
              <a:endParaRPr lang="en-US" sz="1575" dirty="0">
                <a:solidFill>
                  <a:schemeClr val="tx1">
                    <a:lumMod val="75000"/>
                    <a:lumOff val="25000"/>
                  </a:schemeClr>
                </a:solidFill>
              </a:endParaRPr>
            </a:p>
          </p:txBody>
        </p:sp>
      </p:grpSp>
      <p:grpSp>
        <p:nvGrpSpPr>
          <p:cNvPr id="5" name="Group 56"/>
          <p:cNvGrpSpPr/>
          <p:nvPr/>
        </p:nvGrpSpPr>
        <p:grpSpPr>
          <a:xfrm>
            <a:off x="416592" y="3617159"/>
            <a:ext cx="2564232" cy="622650"/>
            <a:chOff x="-296510" y="1363501"/>
            <a:chExt cx="2276197" cy="543108"/>
          </a:xfrm>
        </p:grpSpPr>
        <p:sp>
          <p:nvSpPr>
            <p:cNvPr id="21" name="TextBox 20"/>
            <p:cNvSpPr txBox="1"/>
            <p:nvPr/>
          </p:nvSpPr>
          <p:spPr>
            <a:xfrm>
              <a:off x="-296510" y="1611304"/>
              <a:ext cx="2276196" cy="295305"/>
            </a:xfrm>
            <a:prstGeom prst="rect">
              <a:avLst/>
            </a:prstGeom>
            <a:noFill/>
          </p:spPr>
          <p:txBody>
            <a:bodyPr wrap="square" lIns="0" tIns="0" rIns="0" bIns="0" rtlCol="0">
              <a:spAutoFit/>
            </a:bodyPr>
            <a:lstStyle/>
            <a:p>
              <a:pPr algn="r" defTabSz="914355">
                <a:spcBef>
                  <a:spcPct val="20000"/>
                </a:spcBef>
                <a:defRPr/>
              </a:pPr>
              <a:r>
                <a:rPr lang="zh-CN" altLang="en-US" sz="1000" dirty="0">
                  <a:solidFill>
                    <a:schemeClr val="tx1">
                      <a:lumMod val="75000"/>
                      <a:lumOff val="25000"/>
                    </a:schemeClr>
                  </a:solidFill>
                </a:rPr>
                <a:t>项目文档统筹规划，系统架构图，</a:t>
              </a:r>
              <a:r>
                <a:rPr lang="en-US" altLang="zh-CN" sz="1000" dirty="0">
                  <a:solidFill>
                    <a:schemeClr val="tx1">
                      <a:lumMod val="75000"/>
                      <a:lumOff val="25000"/>
                    </a:schemeClr>
                  </a:solidFill>
                </a:rPr>
                <a:t>UML</a:t>
              </a:r>
              <a:r>
                <a:rPr lang="zh-CN" altLang="en-US" sz="1000" dirty="0">
                  <a:solidFill>
                    <a:schemeClr val="tx1">
                      <a:lumMod val="75000"/>
                      <a:lumOff val="25000"/>
                    </a:schemeClr>
                  </a:solidFill>
                </a:rPr>
                <a:t>类图；</a:t>
              </a:r>
              <a:endParaRPr lang="en-US" altLang="zh-CN" sz="1000" dirty="0">
                <a:solidFill>
                  <a:schemeClr val="tx1">
                    <a:lumMod val="75000"/>
                    <a:lumOff val="25000"/>
                  </a:schemeClr>
                </a:solidFill>
              </a:endParaRPr>
            </a:p>
            <a:p>
              <a:pPr defTabSz="914355">
                <a:spcBef>
                  <a:spcPct val="20000"/>
                </a:spcBef>
                <a:defRPr/>
              </a:pPr>
              <a:r>
                <a:rPr lang="zh-CN" altLang="en-US" sz="1000" dirty="0">
                  <a:solidFill>
                    <a:schemeClr val="tx1">
                      <a:lumMod val="75000"/>
                      <a:lumOff val="25000"/>
                    </a:schemeClr>
                  </a:solidFill>
                </a:rPr>
                <a:t>                     项目开发资料获取；</a:t>
              </a:r>
              <a:endParaRPr lang="en-US" sz="1000" dirty="0">
                <a:solidFill>
                  <a:schemeClr val="tx1">
                    <a:lumMod val="75000"/>
                    <a:lumOff val="25000"/>
                  </a:schemeClr>
                </a:solidFill>
              </a:endParaRPr>
            </a:p>
          </p:txBody>
        </p:sp>
        <p:sp>
          <p:nvSpPr>
            <p:cNvPr id="22" name="Rectangle 21"/>
            <p:cNvSpPr/>
            <p:nvPr/>
          </p:nvSpPr>
          <p:spPr>
            <a:xfrm>
              <a:off x="161882" y="1363501"/>
              <a:ext cx="1817805" cy="242374"/>
            </a:xfrm>
            <a:prstGeom prst="rect">
              <a:avLst/>
            </a:prstGeom>
          </p:spPr>
          <p:txBody>
            <a:bodyPr wrap="none" lIns="0" tIns="0" rIns="0" bIns="0">
              <a:spAutoFit/>
            </a:bodyPr>
            <a:lstStyle/>
            <a:p>
              <a:pPr algn="r"/>
              <a:r>
                <a:rPr lang="zh-CN" altLang="en-US" sz="1575" dirty="0">
                  <a:solidFill>
                    <a:schemeClr val="tx1">
                      <a:lumMod val="75000"/>
                      <a:lumOff val="25000"/>
                    </a:schemeClr>
                  </a:solidFill>
                </a:rPr>
                <a:t>徐贤俊（战略总监）</a:t>
              </a:r>
              <a:endParaRPr lang="en-US" sz="1575" dirty="0">
                <a:solidFill>
                  <a:schemeClr val="tx1">
                    <a:lumMod val="75000"/>
                    <a:lumOff val="25000"/>
                  </a:schemeClr>
                </a:solidFill>
              </a:endParaRPr>
            </a:p>
          </p:txBody>
        </p:sp>
      </p:grpSp>
      <p:sp>
        <p:nvSpPr>
          <p:cNvPr id="23" name="Text Placeholder 3"/>
          <p:cNvSpPr txBox="1">
            <a:spLocks/>
          </p:cNvSpPr>
          <p:nvPr/>
        </p:nvSpPr>
        <p:spPr>
          <a:xfrm>
            <a:off x="4448726" y="1246953"/>
            <a:ext cx="285335" cy="30777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55">
              <a:spcBef>
                <a:spcPct val="20000"/>
              </a:spcBef>
              <a:defRPr/>
            </a:pPr>
            <a:r>
              <a:rPr lang="en-US" sz="2000" dirty="0">
                <a:solidFill>
                  <a:schemeClr val="bg1"/>
                </a:solidFill>
              </a:rPr>
              <a:t>02</a:t>
            </a:r>
          </a:p>
        </p:txBody>
      </p:sp>
      <p:sp>
        <p:nvSpPr>
          <p:cNvPr id="24" name="Text Placeholder 3"/>
          <p:cNvSpPr txBox="1">
            <a:spLocks/>
          </p:cNvSpPr>
          <p:nvPr/>
        </p:nvSpPr>
        <p:spPr>
          <a:xfrm>
            <a:off x="5603912" y="2042074"/>
            <a:ext cx="285335" cy="30777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55">
              <a:spcBef>
                <a:spcPct val="20000"/>
              </a:spcBef>
              <a:defRPr/>
            </a:pPr>
            <a:r>
              <a:rPr lang="en-US" sz="2000" dirty="0">
                <a:solidFill>
                  <a:schemeClr val="bg1"/>
                </a:solidFill>
              </a:rPr>
              <a:t>03</a:t>
            </a:r>
          </a:p>
        </p:txBody>
      </p:sp>
      <p:sp>
        <p:nvSpPr>
          <p:cNvPr id="25" name="Text Placeholder 3"/>
          <p:cNvSpPr txBox="1">
            <a:spLocks/>
          </p:cNvSpPr>
          <p:nvPr/>
        </p:nvSpPr>
        <p:spPr>
          <a:xfrm>
            <a:off x="5515767" y="3309381"/>
            <a:ext cx="285335" cy="30777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55">
              <a:spcBef>
                <a:spcPct val="20000"/>
              </a:spcBef>
              <a:defRPr/>
            </a:pPr>
            <a:r>
              <a:rPr lang="en-US" sz="2000" dirty="0">
                <a:solidFill>
                  <a:schemeClr val="bg1"/>
                </a:solidFill>
              </a:rPr>
              <a:t>04</a:t>
            </a:r>
          </a:p>
        </p:txBody>
      </p:sp>
      <p:sp>
        <p:nvSpPr>
          <p:cNvPr id="26" name="Text Placeholder 3"/>
          <p:cNvSpPr txBox="1">
            <a:spLocks/>
          </p:cNvSpPr>
          <p:nvPr/>
        </p:nvSpPr>
        <p:spPr>
          <a:xfrm>
            <a:off x="3328674" y="1909440"/>
            <a:ext cx="285335" cy="30777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55">
              <a:spcBef>
                <a:spcPct val="20000"/>
              </a:spcBef>
              <a:defRPr/>
            </a:pPr>
            <a:r>
              <a:rPr lang="en-US" sz="2000" dirty="0">
                <a:solidFill>
                  <a:schemeClr val="bg1"/>
                </a:solidFill>
              </a:rPr>
              <a:t>01</a:t>
            </a:r>
          </a:p>
        </p:txBody>
      </p:sp>
      <p:sp>
        <p:nvSpPr>
          <p:cNvPr id="27" name="Text Placeholder 3"/>
          <p:cNvSpPr txBox="1">
            <a:spLocks/>
          </p:cNvSpPr>
          <p:nvPr/>
        </p:nvSpPr>
        <p:spPr>
          <a:xfrm>
            <a:off x="4373303" y="3862656"/>
            <a:ext cx="285335" cy="30777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55">
              <a:spcBef>
                <a:spcPct val="20000"/>
              </a:spcBef>
              <a:defRPr/>
            </a:pPr>
            <a:r>
              <a:rPr lang="en-US" sz="2000" dirty="0">
                <a:solidFill>
                  <a:schemeClr val="bg1"/>
                </a:solidFill>
              </a:rPr>
              <a:t>05</a:t>
            </a:r>
          </a:p>
        </p:txBody>
      </p:sp>
      <p:sp>
        <p:nvSpPr>
          <p:cNvPr id="28" name="Text Placeholder 3"/>
          <p:cNvSpPr txBox="1">
            <a:spLocks/>
          </p:cNvSpPr>
          <p:nvPr/>
        </p:nvSpPr>
        <p:spPr>
          <a:xfrm>
            <a:off x="3347166" y="3214131"/>
            <a:ext cx="285335" cy="30777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55">
              <a:spcBef>
                <a:spcPct val="20000"/>
              </a:spcBef>
              <a:defRPr/>
            </a:pPr>
            <a:r>
              <a:rPr lang="en-US" sz="2000" dirty="0">
                <a:solidFill>
                  <a:schemeClr val="bg1"/>
                </a:solidFill>
              </a:rPr>
              <a:t>06</a:t>
            </a:r>
          </a:p>
        </p:txBody>
      </p:sp>
      <p:sp>
        <p:nvSpPr>
          <p:cNvPr id="29" name="Freeform 122"/>
          <p:cNvSpPr>
            <a:spLocks noEditPoints="1"/>
          </p:cNvSpPr>
          <p:nvPr/>
        </p:nvSpPr>
        <p:spPr bwMode="auto">
          <a:xfrm>
            <a:off x="3108997" y="2460150"/>
            <a:ext cx="439353" cy="344809"/>
          </a:xfrm>
          <a:custGeom>
            <a:avLst/>
            <a:gdLst/>
            <a:ahLst/>
            <a:cxnLst>
              <a:cxn ang="0">
                <a:pos x="57" y="37"/>
              </a:cxn>
              <a:cxn ang="0">
                <a:pos x="38" y="56"/>
              </a:cxn>
              <a:cxn ang="0">
                <a:pos x="34" y="57"/>
              </a:cxn>
              <a:cxn ang="0">
                <a:pos x="31" y="56"/>
              </a:cxn>
              <a:cxn ang="0">
                <a:pos x="4" y="28"/>
              </a:cxn>
              <a:cxn ang="0">
                <a:pos x="0" y="20"/>
              </a:cxn>
              <a:cxn ang="0">
                <a:pos x="0" y="4"/>
              </a:cxn>
              <a:cxn ang="0">
                <a:pos x="5" y="0"/>
              </a:cxn>
              <a:cxn ang="0">
                <a:pos x="21" y="0"/>
              </a:cxn>
              <a:cxn ang="0">
                <a:pos x="29" y="3"/>
              </a:cxn>
              <a:cxn ang="0">
                <a:pos x="57" y="30"/>
              </a:cxn>
              <a:cxn ang="0">
                <a:pos x="58" y="34"/>
              </a:cxn>
              <a:cxn ang="0">
                <a:pos x="57" y="37"/>
              </a:cxn>
              <a:cxn ang="0">
                <a:pos x="13" y="7"/>
              </a:cxn>
              <a:cxn ang="0">
                <a:pos x="8" y="12"/>
              </a:cxn>
              <a:cxn ang="0">
                <a:pos x="13" y="17"/>
              </a:cxn>
              <a:cxn ang="0">
                <a:pos x="17" y="12"/>
              </a:cxn>
              <a:cxn ang="0">
                <a:pos x="13" y="7"/>
              </a:cxn>
              <a:cxn ang="0">
                <a:pos x="71" y="37"/>
              </a:cxn>
              <a:cxn ang="0">
                <a:pos x="52" y="56"/>
              </a:cxn>
              <a:cxn ang="0">
                <a:pos x="49" y="57"/>
              </a:cxn>
              <a:cxn ang="0">
                <a:pos x="45" y="55"/>
              </a:cxn>
              <a:cxn ang="0">
                <a:pos x="63" y="37"/>
              </a:cxn>
              <a:cxn ang="0">
                <a:pos x="64" y="34"/>
              </a:cxn>
              <a:cxn ang="0">
                <a:pos x="63" y="30"/>
              </a:cxn>
              <a:cxn ang="0">
                <a:pos x="35" y="3"/>
              </a:cxn>
              <a:cxn ang="0">
                <a:pos x="27" y="0"/>
              </a:cxn>
              <a:cxn ang="0">
                <a:pos x="36" y="0"/>
              </a:cxn>
              <a:cxn ang="0">
                <a:pos x="44" y="3"/>
              </a:cxn>
              <a:cxn ang="0">
                <a:pos x="71" y="30"/>
              </a:cxn>
              <a:cxn ang="0">
                <a:pos x="73" y="34"/>
              </a:cxn>
              <a:cxn ang="0">
                <a:pos x="71" y="37"/>
              </a:cxn>
            </a:cxnLst>
            <a:rect l="0" t="0" r="r" b="b"/>
            <a:pathLst>
              <a:path w="73" h="57">
                <a:moveTo>
                  <a:pt x="57" y="37"/>
                </a:moveTo>
                <a:cubicBezTo>
                  <a:pt x="38" y="56"/>
                  <a:pt x="38" y="56"/>
                  <a:pt x="38" y="56"/>
                </a:cubicBezTo>
                <a:cubicBezTo>
                  <a:pt x="37" y="57"/>
                  <a:pt x="36" y="57"/>
                  <a:pt x="34" y="57"/>
                </a:cubicBezTo>
                <a:cubicBezTo>
                  <a:pt x="33" y="57"/>
                  <a:pt x="32" y="57"/>
                  <a:pt x="31" y="56"/>
                </a:cubicBezTo>
                <a:cubicBezTo>
                  <a:pt x="4" y="28"/>
                  <a:pt x="4" y="28"/>
                  <a:pt x="4" y="28"/>
                </a:cubicBezTo>
                <a:cubicBezTo>
                  <a:pt x="2" y="27"/>
                  <a:pt x="0" y="23"/>
                  <a:pt x="0" y="20"/>
                </a:cubicBezTo>
                <a:cubicBezTo>
                  <a:pt x="0" y="4"/>
                  <a:pt x="0" y="4"/>
                  <a:pt x="0" y="4"/>
                </a:cubicBezTo>
                <a:cubicBezTo>
                  <a:pt x="0" y="2"/>
                  <a:pt x="3" y="0"/>
                  <a:pt x="5" y="0"/>
                </a:cubicBezTo>
                <a:cubicBezTo>
                  <a:pt x="21" y="0"/>
                  <a:pt x="21" y="0"/>
                  <a:pt x="21" y="0"/>
                </a:cubicBezTo>
                <a:cubicBezTo>
                  <a:pt x="24" y="0"/>
                  <a:pt x="27" y="1"/>
                  <a:pt x="29" y="3"/>
                </a:cubicBezTo>
                <a:cubicBezTo>
                  <a:pt x="57" y="30"/>
                  <a:pt x="57" y="30"/>
                  <a:pt x="57" y="30"/>
                </a:cubicBezTo>
                <a:cubicBezTo>
                  <a:pt x="57" y="31"/>
                  <a:pt x="58" y="32"/>
                  <a:pt x="58" y="34"/>
                </a:cubicBezTo>
                <a:cubicBezTo>
                  <a:pt x="58" y="35"/>
                  <a:pt x="57" y="36"/>
                  <a:pt x="57" y="37"/>
                </a:cubicBezTo>
                <a:close/>
                <a:moveTo>
                  <a:pt x="13" y="7"/>
                </a:moveTo>
                <a:cubicBezTo>
                  <a:pt x="10" y="7"/>
                  <a:pt x="8" y="9"/>
                  <a:pt x="8" y="12"/>
                </a:cubicBezTo>
                <a:cubicBezTo>
                  <a:pt x="8" y="14"/>
                  <a:pt x="10" y="17"/>
                  <a:pt x="13" y="17"/>
                </a:cubicBezTo>
                <a:cubicBezTo>
                  <a:pt x="15" y="17"/>
                  <a:pt x="17" y="14"/>
                  <a:pt x="17" y="12"/>
                </a:cubicBezTo>
                <a:cubicBezTo>
                  <a:pt x="17" y="9"/>
                  <a:pt x="15" y="7"/>
                  <a:pt x="13" y="7"/>
                </a:cubicBezTo>
                <a:close/>
                <a:moveTo>
                  <a:pt x="71" y="37"/>
                </a:moveTo>
                <a:cubicBezTo>
                  <a:pt x="52" y="56"/>
                  <a:pt x="52" y="56"/>
                  <a:pt x="52" y="56"/>
                </a:cubicBezTo>
                <a:cubicBezTo>
                  <a:pt x="52" y="57"/>
                  <a:pt x="50" y="57"/>
                  <a:pt x="49" y="57"/>
                </a:cubicBezTo>
                <a:cubicBezTo>
                  <a:pt x="47" y="57"/>
                  <a:pt x="46" y="56"/>
                  <a:pt x="45" y="55"/>
                </a:cubicBezTo>
                <a:cubicBezTo>
                  <a:pt x="63" y="37"/>
                  <a:pt x="63" y="37"/>
                  <a:pt x="63" y="37"/>
                </a:cubicBezTo>
                <a:cubicBezTo>
                  <a:pt x="63" y="36"/>
                  <a:pt x="64" y="35"/>
                  <a:pt x="64" y="34"/>
                </a:cubicBezTo>
                <a:cubicBezTo>
                  <a:pt x="64" y="32"/>
                  <a:pt x="63" y="31"/>
                  <a:pt x="63" y="30"/>
                </a:cubicBezTo>
                <a:cubicBezTo>
                  <a:pt x="35" y="3"/>
                  <a:pt x="35" y="3"/>
                  <a:pt x="35" y="3"/>
                </a:cubicBezTo>
                <a:cubicBezTo>
                  <a:pt x="34" y="1"/>
                  <a:pt x="30" y="0"/>
                  <a:pt x="27" y="0"/>
                </a:cubicBezTo>
                <a:cubicBezTo>
                  <a:pt x="36" y="0"/>
                  <a:pt x="36" y="0"/>
                  <a:pt x="36" y="0"/>
                </a:cubicBezTo>
                <a:cubicBezTo>
                  <a:pt x="38" y="0"/>
                  <a:pt x="42" y="1"/>
                  <a:pt x="44" y="3"/>
                </a:cubicBezTo>
                <a:cubicBezTo>
                  <a:pt x="71" y="30"/>
                  <a:pt x="71" y="30"/>
                  <a:pt x="71" y="30"/>
                </a:cubicBezTo>
                <a:cubicBezTo>
                  <a:pt x="72" y="31"/>
                  <a:pt x="73" y="32"/>
                  <a:pt x="73" y="34"/>
                </a:cubicBezTo>
                <a:cubicBezTo>
                  <a:pt x="73" y="35"/>
                  <a:pt x="72" y="36"/>
                  <a:pt x="71" y="3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66"/>
          <p:cNvSpPr>
            <a:spLocks noEditPoints="1"/>
          </p:cNvSpPr>
          <p:nvPr/>
        </p:nvSpPr>
        <p:spPr bwMode="auto">
          <a:xfrm>
            <a:off x="3854781" y="1381453"/>
            <a:ext cx="377030" cy="379802"/>
          </a:xfrm>
          <a:custGeom>
            <a:avLst/>
            <a:gdLst/>
            <a:ahLst/>
            <a:cxnLst>
              <a:cxn ang="0">
                <a:pos x="1" y="42"/>
              </a:cxn>
              <a:cxn ang="0">
                <a:pos x="1" y="40"/>
              </a:cxn>
              <a:cxn ang="0">
                <a:pos x="14" y="41"/>
              </a:cxn>
              <a:cxn ang="0">
                <a:pos x="30" y="19"/>
              </a:cxn>
              <a:cxn ang="0">
                <a:pos x="17" y="8"/>
              </a:cxn>
              <a:cxn ang="0">
                <a:pos x="9" y="14"/>
              </a:cxn>
              <a:cxn ang="0">
                <a:pos x="9" y="19"/>
              </a:cxn>
              <a:cxn ang="0">
                <a:pos x="18" y="39"/>
              </a:cxn>
              <a:cxn ang="0">
                <a:pos x="4" y="24"/>
              </a:cxn>
              <a:cxn ang="0">
                <a:pos x="4" y="9"/>
              </a:cxn>
              <a:cxn ang="0">
                <a:pos x="17" y="0"/>
              </a:cxn>
              <a:cxn ang="0">
                <a:pos x="37" y="16"/>
              </a:cxn>
              <a:cxn ang="0">
                <a:pos x="30" y="19"/>
              </a:cxn>
              <a:cxn ang="0">
                <a:pos x="6" y="58"/>
              </a:cxn>
              <a:cxn ang="0">
                <a:pos x="5" y="56"/>
              </a:cxn>
              <a:cxn ang="0">
                <a:pos x="16" y="46"/>
              </a:cxn>
              <a:cxn ang="0">
                <a:pos x="7" y="58"/>
              </a:cxn>
              <a:cxn ang="0">
                <a:pos x="22" y="63"/>
              </a:cxn>
              <a:cxn ang="0">
                <a:pos x="20" y="49"/>
              </a:cxn>
              <a:cxn ang="0">
                <a:pos x="23" y="49"/>
              </a:cxn>
              <a:cxn ang="0">
                <a:pos x="59" y="54"/>
              </a:cxn>
              <a:cxn ang="0">
                <a:pos x="46" y="62"/>
              </a:cxn>
              <a:cxn ang="0">
                <a:pos x="25" y="46"/>
              </a:cxn>
              <a:cxn ang="0">
                <a:pos x="33" y="43"/>
              </a:cxn>
              <a:cxn ang="0">
                <a:pos x="48" y="54"/>
              </a:cxn>
              <a:cxn ang="0">
                <a:pos x="55" y="46"/>
              </a:cxn>
              <a:cxn ang="0">
                <a:pos x="44" y="33"/>
              </a:cxn>
              <a:cxn ang="0">
                <a:pos x="46" y="25"/>
              </a:cxn>
              <a:cxn ang="0">
                <a:pos x="62" y="46"/>
              </a:cxn>
              <a:cxn ang="0">
                <a:pos x="42" y="13"/>
              </a:cxn>
              <a:cxn ang="0">
                <a:pos x="40" y="13"/>
              </a:cxn>
              <a:cxn ang="0">
                <a:pos x="41" y="0"/>
              </a:cxn>
              <a:cxn ang="0">
                <a:pos x="42" y="13"/>
              </a:cxn>
              <a:cxn ang="0">
                <a:pos x="47" y="17"/>
              </a:cxn>
              <a:cxn ang="0">
                <a:pos x="46" y="15"/>
              </a:cxn>
              <a:cxn ang="0">
                <a:pos x="58" y="5"/>
              </a:cxn>
              <a:cxn ang="0">
                <a:pos x="48" y="16"/>
              </a:cxn>
              <a:cxn ang="0">
                <a:pos x="50" y="23"/>
              </a:cxn>
              <a:cxn ang="0">
                <a:pos x="50" y="20"/>
              </a:cxn>
              <a:cxn ang="0">
                <a:pos x="63" y="22"/>
              </a:cxn>
            </a:cxnLst>
            <a:rect l="0" t="0" r="r" b="b"/>
            <a:pathLst>
              <a:path w="63" h="63">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40"/>
          <p:cNvSpPr>
            <a:spLocks noEditPoints="1"/>
          </p:cNvSpPr>
          <p:nvPr/>
        </p:nvSpPr>
        <p:spPr bwMode="auto">
          <a:xfrm>
            <a:off x="5180246" y="1500328"/>
            <a:ext cx="359334" cy="361976"/>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45"/>
          <p:cNvSpPr>
            <a:spLocks/>
          </p:cNvSpPr>
          <p:nvPr/>
        </p:nvSpPr>
        <p:spPr bwMode="auto">
          <a:xfrm>
            <a:off x="5638207" y="2727424"/>
            <a:ext cx="378651" cy="326519"/>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22"/>
          <p:cNvSpPr>
            <a:spLocks/>
          </p:cNvSpPr>
          <p:nvPr/>
        </p:nvSpPr>
        <p:spPr bwMode="auto">
          <a:xfrm>
            <a:off x="4935770" y="3717575"/>
            <a:ext cx="339402" cy="320676"/>
          </a:xfrm>
          <a:custGeom>
            <a:avLst/>
            <a:gdLst/>
            <a:ahLst/>
            <a:cxnLst>
              <a:cxn ang="0">
                <a:pos x="60" y="52"/>
              </a:cxn>
              <a:cxn ang="0">
                <a:pos x="49" y="48"/>
              </a:cxn>
              <a:cxn ang="0">
                <a:pos x="45" y="53"/>
              </a:cxn>
              <a:cxn ang="0">
                <a:pos x="46" y="62"/>
              </a:cxn>
              <a:cxn ang="0">
                <a:pos x="46" y="62"/>
              </a:cxn>
              <a:cxn ang="0">
                <a:pos x="45" y="62"/>
              </a:cxn>
              <a:cxn ang="0">
                <a:pos x="32" y="63"/>
              </a:cxn>
              <a:cxn ang="0">
                <a:pos x="26" y="59"/>
              </a:cxn>
              <a:cxn ang="0">
                <a:pos x="31" y="48"/>
              </a:cxn>
              <a:cxn ang="0">
                <a:pos x="23" y="41"/>
              </a:cxn>
              <a:cxn ang="0">
                <a:pos x="15" y="48"/>
              </a:cxn>
              <a:cxn ang="0">
                <a:pos x="19" y="58"/>
              </a:cxn>
              <a:cxn ang="0">
                <a:pos x="17" y="62"/>
              </a:cxn>
              <a:cxn ang="0">
                <a:pos x="13" y="63"/>
              </a:cxn>
              <a:cxn ang="0">
                <a:pos x="3" y="62"/>
              </a:cxn>
              <a:cxn ang="0">
                <a:pos x="0" y="62"/>
              </a:cxn>
              <a:cxn ang="0">
                <a:pos x="0" y="62"/>
              </a:cxn>
              <a:cxn ang="0">
                <a:pos x="0" y="62"/>
              </a:cxn>
              <a:cxn ang="0">
                <a:pos x="0" y="21"/>
              </a:cxn>
              <a:cxn ang="0">
                <a:pos x="3" y="21"/>
              </a:cxn>
              <a:cxn ang="0">
                <a:pos x="13" y="22"/>
              </a:cxn>
              <a:cxn ang="0">
                <a:pos x="17" y="21"/>
              </a:cxn>
              <a:cxn ang="0">
                <a:pos x="19" y="17"/>
              </a:cxn>
              <a:cxn ang="0">
                <a:pos x="15" y="7"/>
              </a:cxn>
              <a:cxn ang="0">
                <a:pos x="23" y="0"/>
              </a:cxn>
              <a:cxn ang="0">
                <a:pos x="31" y="7"/>
              </a:cxn>
              <a:cxn ang="0">
                <a:pos x="26" y="18"/>
              </a:cxn>
              <a:cxn ang="0">
                <a:pos x="32" y="22"/>
              </a:cxn>
              <a:cxn ang="0">
                <a:pos x="46" y="21"/>
              </a:cxn>
              <a:cxn ang="0">
                <a:pos x="46" y="21"/>
              </a:cxn>
              <a:cxn ang="0">
                <a:pos x="46" y="24"/>
              </a:cxn>
              <a:cxn ang="0">
                <a:pos x="45" y="34"/>
              </a:cxn>
              <a:cxn ang="0">
                <a:pos x="46" y="38"/>
              </a:cxn>
              <a:cxn ang="0">
                <a:pos x="50" y="40"/>
              </a:cxn>
              <a:cxn ang="0">
                <a:pos x="60" y="36"/>
              </a:cxn>
              <a:cxn ang="0">
                <a:pos x="67" y="44"/>
              </a:cxn>
              <a:cxn ang="0">
                <a:pos x="60" y="52"/>
              </a:cxn>
            </a:cxnLst>
            <a:rect l="0" t="0" r="r" b="b"/>
            <a:pathLst>
              <a:path w="67" h="63">
                <a:moveTo>
                  <a:pt x="60" y="52"/>
                </a:moveTo>
                <a:cubicBezTo>
                  <a:pt x="55" y="52"/>
                  <a:pt x="54" y="48"/>
                  <a:pt x="49" y="48"/>
                </a:cubicBezTo>
                <a:cubicBezTo>
                  <a:pt x="46" y="48"/>
                  <a:pt x="45" y="50"/>
                  <a:pt x="45" y="53"/>
                </a:cubicBezTo>
                <a:cubicBezTo>
                  <a:pt x="45" y="56"/>
                  <a:pt x="46" y="59"/>
                  <a:pt x="46" y="62"/>
                </a:cubicBezTo>
                <a:cubicBezTo>
                  <a:pt x="46" y="62"/>
                  <a:pt x="46" y="62"/>
                  <a:pt x="46" y="62"/>
                </a:cubicBezTo>
                <a:cubicBezTo>
                  <a:pt x="46" y="62"/>
                  <a:pt x="45" y="62"/>
                  <a:pt x="45" y="62"/>
                </a:cubicBezTo>
                <a:cubicBezTo>
                  <a:pt x="41" y="62"/>
                  <a:pt x="36" y="63"/>
                  <a:pt x="32" y="63"/>
                </a:cubicBezTo>
                <a:cubicBezTo>
                  <a:pt x="29" y="63"/>
                  <a:pt x="26" y="62"/>
                  <a:pt x="26" y="59"/>
                </a:cubicBezTo>
                <a:cubicBezTo>
                  <a:pt x="26" y="54"/>
                  <a:pt x="31" y="53"/>
                  <a:pt x="31" y="48"/>
                </a:cubicBezTo>
                <a:cubicBezTo>
                  <a:pt x="31" y="44"/>
                  <a:pt x="27" y="41"/>
                  <a:pt x="23" y="41"/>
                </a:cubicBezTo>
                <a:cubicBezTo>
                  <a:pt x="19" y="41"/>
                  <a:pt x="15" y="44"/>
                  <a:pt x="15" y="48"/>
                </a:cubicBezTo>
                <a:cubicBezTo>
                  <a:pt x="15" y="53"/>
                  <a:pt x="19" y="56"/>
                  <a:pt x="19" y="58"/>
                </a:cubicBezTo>
                <a:cubicBezTo>
                  <a:pt x="19" y="60"/>
                  <a:pt x="18" y="61"/>
                  <a:pt x="17" y="62"/>
                </a:cubicBezTo>
                <a:cubicBezTo>
                  <a:pt x="16" y="63"/>
                  <a:pt x="14" y="63"/>
                  <a:pt x="13" y="63"/>
                </a:cubicBezTo>
                <a:cubicBezTo>
                  <a:pt x="9" y="63"/>
                  <a:pt x="6" y="63"/>
                  <a:pt x="3" y="62"/>
                </a:cubicBezTo>
                <a:cubicBezTo>
                  <a:pt x="2" y="62"/>
                  <a:pt x="1" y="62"/>
                  <a:pt x="0" y="62"/>
                </a:cubicBezTo>
                <a:cubicBezTo>
                  <a:pt x="0" y="62"/>
                  <a:pt x="0" y="62"/>
                  <a:pt x="0" y="62"/>
                </a:cubicBezTo>
                <a:cubicBezTo>
                  <a:pt x="0" y="62"/>
                  <a:pt x="0" y="62"/>
                  <a:pt x="0" y="62"/>
                </a:cubicBezTo>
                <a:cubicBezTo>
                  <a:pt x="0" y="21"/>
                  <a:pt x="0" y="21"/>
                  <a:pt x="0" y="21"/>
                </a:cubicBezTo>
                <a:cubicBezTo>
                  <a:pt x="0" y="21"/>
                  <a:pt x="2" y="21"/>
                  <a:pt x="3" y="21"/>
                </a:cubicBezTo>
                <a:cubicBezTo>
                  <a:pt x="6" y="22"/>
                  <a:pt x="9" y="22"/>
                  <a:pt x="13" y="22"/>
                </a:cubicBezTo>
                <a:cubicBezTo>
                  <a:pt x="14" y="22"/>
                  <a:pt x="16" y="22"/>
                  <a:pt x="17" y="21"/>
                </a:cubicBezTo>
                <a:cubicBezTo>
                  <a:pt x="18" y="20"/>
                  <a:pt x="19" y="19"/>
                  <a:pt x="19" y="17"/>
                </a:cubicBezTo>
                <a:cubicBezTo>
                  <a:pt x="19" y="15"/>
                  <a:pt x="15" y="12"/>
                  <a:pt x="15" y="7"/>
                </a:cubicBezTo>
                <a:cubicBezTo>
                  <a:pt x="15" y="3"/>
                  <a:pt x="19" y="0"/>
                  <a:pt x="23" y="0"/>
                </a:cubicBezTo>
                <a:cubicBezTo>
                  <a:pt x="27" y="0"/>
                  <a:pt x="31" y="3"/>
                  <a:pt x="31" y="7"/>
                </a:cubicBezTo>
                <a:cubicBezTo>
                  <a:pt x="31" y="12"/>
                  <a:pt x="26" y="13"/>
                  <a:pt x="26" y="18"/>
                </a:cubicBezTo>
                <a:cubicBezTo>
                  <a:pt x="26" y="21"/>
                  <a:pt x="29" y="22"/>
                  <a:pt x="32" y="22"/>
                </a:cubicBezTo>
                <a:cubicBezTo>
                  <a:pt x="37" y="22"/>
                  <a:pt x="41" y="21"/>
                  <a:pt x="46" y="21"/>
                </a:cubicBezTo>
                <a:cubicBezTo>
                  <a:pt x="46" y="21"/>
                  <a:pt x="46" y="21"/>
                  <a:pt x="46" y="21"/>
                </a:cubicBezTo>
                <a:cubicBezTo>
                  <a:pt x="46" y="21"/>
                  <a:pt x="46" y="23"/>
                  <a:pt x="46" y="24"/>
                </a:cubicBezTo>
                <a:cubicBezTo>
                  <a:pt x="45" y="27"/>
                  <a:pt x="45" y="30"/>
                  <a:pt x="45" y="34"/>
                </a:cubicBezTo>
                <a:cubicBezTo>
                  <a:pt x="45" y="35"/>
                  <a:pt x="45" y="37"/>
                  <a:pt x="46" y="38"/>
                </a:cubicBezTo>
                <a:cubicBezTo>
                  <a:pt x="47" y="39"/>
                  <a:pt x="48" y="40"/>
                  <a:pt x="50" y="40"/>
                </a:cubicBezTo>
                <a:cubicBezTo>
                  <a:pt x="52" y="40"/>
                  <a:pt x="55" y="36"/>
                  <a:pt x="60" y="36"/>
                </a:cubicBezTo>
                <a:cubicBezTo>
                  <a:pt x="64" y="36"/>
                  <a:pt x="67" y="40"/>
                  <a:pt x="67" y="44"/>
                </a:cubicBezTo>
                <a:cubicBezTo>
                  <a:pt x="67" y="49"/>
                  <a:pt x="64" y="52"/>
                  <a:pt x="60" y="5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7"/>
          <p:cNvSpPr>
            <a:spLocks noEditPoints="1"/>
          </p:cNvSpPr>
          <p:nvPr/>
        </p:nvSpPr>
        <p:spPr bwMode="auto">
          <a:xfrm>
            <a:off x="3666661" y="3578129"/>
            <a:ext cx="361596" cy="366725"/>
          </a:xfrm>
          <a:custGeom>
            <a:avLst/>
            <a:gdLst/>
            <a:ahLst/>
            <a:cxnLst>
              <a:cxn ang="0">
                <a:pos x="64" y="14"/>
              </a:cxn>
              <a:cxn ang="0">
                <a:pos x="12" y="65"/>
              </a:cxn>
              <a:cxn ang="0">
                <a:pos x="10" y="66"/>
              </a:cxn>
              <a:cxn ang="0">
                <a:pos x="8" y="65"/>
              </a:cxn>
              <a:cxn ang="0">
                <a:pos x="0" y="57"/>
              </a:cxn>
              <a:cxn ang="0">
                <a:pos x="0" y="56"/>
              </a:cxn>
              <a:cxn ang="0">
                <a:pos x="0" y="54"/>
              </a:cxn>
              <a:cxn ang="0">
                <a:pos x="52" y="2"/>
              </a:cxn>
              <a:cxn ang="0">
                <a:pos x="54" y="1"/>
              </a:cxn>
              <a:cxn ang="0">
                <a:pos x="56" y="2"/>
              </a:cxn>
              <a:cxn ang="0">
                <a:pos x="64" y="10"/>
              </a:cxn>
              <a:cxn ang="0">
                <a:pos x="64" y="12"/>
              </a:cxn>
              <a:cxn ang="0">
                <a:pos x="64" y="14"/>
              </a:cxn>
              <a:cxn ang="0">
                <a:pos x="14" y="5"/>
              </a:cxn>
              <a:cxn ang="0">
                <a:pos x="10" y="7"/>
              </a:cxn>
              <a:cxn ang="0">
                <a:pos x="9" y="11"/>
              </a:cxn>
              <a:cxn ang="0">
                <a:pos x="8" y="7"/>
              </a:cxn>
              <a:cxn ang="0">
                <a:pos x="4" y="5"/>
              </a:cxn>
              <a:cxn ang="0">
                <a:pos x="8" y="4"/>
              </a:cxn>
              <a:cxn ang="0">
                <a:pos x="9" y="0"/>
              </a:cxn>
              <a:cxn ang="0">
                <a:pos x="10" y="4"/>
              </a:cxn>
              <a:cxn ang="0">
                <a:pos x="14" y="5"/>
              </a:cxn>
              <a:cxn ang="0">
                <a:pos x="32" y="13"/>
              </a:cxn>
              <a:cxn ang="0">
                <a:pos x="24" y="16"/>
              </a:cxn>
              <a:cxn ang="0">
                <a:pos x="22" y="23"/>
              </a:cxn>
              <a:cxn ang="0">
                <a:pos x="19" y="16"/>
              </a:cxn>
              <a:cxn ang="0">
                <a:pos x="11" y="13"/>
              </a:cxn>
              <a:cxn ang="0">
                <a:pos x="19" y="11"/>
              </a:cxn>
              <a:cxn ang="0">
                <a:pos x="22" y="3"/>
              </a:cxn>
              <a:cxn ang="0">
                <a:pos x="24" y="11"/>
              </a:cxn>
              <a:cxn ang="0">
                <a:pos x="32" y="13"/>
              </a:cxn>
              <a:cxn ang="0">
                <a:pos x="40" y="5"/>
              </a:cxn>
              <a:cxn ang="0">
                <a:pos x="36" y="7"/>
              </a:cxn>
              <a:cxn ang="0">
                <a:pos x="34" y="11"/>
              </a:cxn>
              <a:cxn ang="0">
                <a:pos x="33" y="7"/>
              </a:cxn>
              <a:cxn ang="0">
                <a:pos x="29" y="5"/>
              </a:cxn>
              <a:cxn ang="0">
                <a:pos x="33" y="4"/>
              </a:cxn>
              <a:cxn ang="0">
                <a:pos x="34" y="0"/>
              </a:cxn>
              <a:cxn ang="0">
                <a:pos x="36" y="4"/>
              </a:cxn>
              <a:cxn ang="0">
                <a:pos x="40" y="5"/>
              </a:cxn>
              <a:cxn ang="0">
                <a:pos x="58" y="12"/>
              </a:cxn>
              <a:cxn ang="0">
                <a:pos x="54" y="8"/>
              </a:cxn>
              <a:cxn ang="0">
                <a:pos x="42" y="19"/>
              </a:cxn>
              <a:cxn ang="0">
                <a:pos x="46" y="24"/>
              </a:cxn>
              <a:cxn ang="0">
                <a:pos x="58" y="12"/>
              </a:cxn>
              <a:cxn ang="0">
                <a:pos x="65" y="31"/>
              </a:cxn>
              <a:cxn ang="0">
                <a:pos x="61" y="32"/>
              </a:cxn>
              <a:cxn ang="0">
                <a:pos x="60" y="36"/>
              </a:cxn>
              <a:cxn ang="0">
                <a:pos x="59" y="32"/>
              </a:cxn>
              <a:cxn ang="0">
                <a:pos x="55" y="31"/>
              </a:cxn>
              <a:cxn ang="0">
                <a:pos x="59" y="30"/>
              </a:cxn>
              <a:cxn ang="0">
                <a:pos x="60" y="26"/>
              </a:cxn>
              <a:cxn ang="0">
                <a:pos x="61" y="30"/>
              </a:cxn>
              <a:cxn ang="0">
                <a:pos x="65" y="31"/>
              </a:cxn>
            </a:cxnLst>
            <a:rect l="0" t="0" r="r" b="b"/>
            <a:pathLst>
              <a:path w="65" h="66">
                <a:moveTo>
                  <a:pt x="64" y="14"/>
                </a:moveTo>
                <a:cubicBezTo>
                  <a:pt x="12" y="65"/>
                  <a:pt x="12" y="65"/>
                  <a:pt x="12" y="65"/>
                </a:cubicBezTo>
                <a:cubicBezTo>
                  <a:pt x="11" y="66"/>
                  <a:pt x="11" y="66"/>
                  <a:pt x="10" y="66"/>
                </a:cubicBezTo>
                <a:cubicBezTo>
                  <a:pt x="9" y="66"/>
                  <a:pt x="9" y="66"/>
                  <a:pt x="8" y="65"/>
                </a:cubicBezTo>
                <a:cubicBezTo>
                  <a:pt x="0" y="57"/>
                  <a:pt x="0" y="57"/>
                  <a:pt x="0" y="57"/>
                </a:cubicBezTo>
                <a:cubicBezTo>
                  <a:pt x="0" y="57"/>
                  <a:pt x="0" y="56"/>
                  <a:pt x="0" y="56"/>
                </a:cubicBezTo>
                <a:cubicBezTo>
                  <a:pt x="0" y="55"/>
                  <a:pt x="0" y="54"/>
                  <a:pt x="0" y="54"/>
                </a:cubicBezTo>
                <a:cubicBezTo>
                  <a:pt x="52" y="2"/>
                  <a:pt x="52" y="2"/>
                  <a:pt x="52" y="2"/>
                </a:cubicBezTo>
                <a:cubicBezTo>
                  <a:pt x="52" y="2"/>
                  <a:pt x="53" y="1"/>
                  <a:pt x="54" y="1"/>
                </a:cubicBezTo>
                <a:cubicBezTo>
                  <a:pt x="54" y="1"/>
                  <a:pt x="55" y="2"/>
                  <a:pt x="56" y="2"/>
                </a:cubicBezTo>
                <a:cubicBezTo>
                  <a:pt x="64" y="10"/>
                  <a:pt x="64" y="10"/>
                  <a:pt x="64" y="10"/>
                </a:cubicBezTo>
                <a:cubicBezTo>
                  <a:pt x="64" y="11"/>
                  <a:pt x="64" y="11"/>
                  <a:pt x="64" y="12"/>
                </a:cubicBezTo>
                <a:cubicBezTo>
                  <a:pt x="64" y="13"/>
                  <a:pt x="64" y="13"/>
                  <a:pt x="64" y="14"/>
                </a:cubicBezTo>
                <a:close/>
                <a:moveTo>
                  <a:pt x="14" y="5"/>
                </a:moveTo>
                <a:cubicBezTo>
                  <a:pt x="10" y="7"/>
                  <a:pt x="10" y="7"/>
                  <a:pt x="10" y="7"/>
                </a:cubicBezTo>
                <a:cubicBezTo>
                  <a:pt x="9" y="11"/>
                  <a:pt x="9" y="11"/>
                  <a:pt x="9" y="11"/>
                </a:cubicBezTo>
                <a:cubicBezTo>
                  <a:pt x="8" y="7"/>
                  <a:pt x="8" y="7"/>
                  <a:pt x="8" y="7"/>
                </a:cubicBezTo>
                <a:cubicBezTo>
                  <a:pt x="4" y="5"/>
                  <a:pt x="4" y="5"/>
                  <a:pt x="4" y="5"/>
                </a:cubicBezTo>
                <a:cubicBezTo>
                  <a:pt x="8" y="4"/>
                  <a:pt x="8" y="4"/>
                  <a:pt x="8" y="4"/>
                </a:cubicBezTo>
                <a:cubicBezTo>
                  <a:pt x="9" y="0"/>
                  <a:pt x="9" y="0"/>
                  <a:pt x="9" y="0"/>
                </a:cubicBezTo>
                <a:cubicBezTo>
                  <a:pt x="10" y="4"/>
                  <a:pt x="10" y="4"/>
                  <a:pt x="10" y="4"/>
                </a:cubicBezTo>
                <a:lnTo>
                  <a:pt x="14" y="5"/>
                </a:lnTo>
                <a:close/>
                <a:moveTo>
                  <a:pt x="32" y="13"/>
                </a:moveTo>
                <a:cubicBezTo>
                  <a:pt x="24" y="16"/>
                  <a:pt x="24" y="16"/>
                  <a:pt x="24" y="16"/>
                </a:cubicBezTo>
                <a:cubicBezTo>
                  <a:pt x="22" y="23"/>
                  <a:pt x="22" y="23"/>
                  <a:pt x="22" y="23"/>
                </a:cubicBezTo>
                <a:cubicBezTo>
                  <a:pt x="19" y="16"/>
                  <a:pt x="19" y="16"/>
                  <a:pt x="19" y="16"/>
                </a:cubicBezTo>
                <a:cubicBezTo>
                  <a:pt x="11" y="13"/>
                  <a:pt x="11" y="13"/>
                  <a:pt x="11" y="13"/>
                </a:cubicBezTo>
                <a:cubicBezTo>
                  <a:pt x="19" y="11"/>
                  <a:pt x="19" y="11"/>
                  <a:pt x="19" y="11"/>
                </a:cubicBezTo>
                <a:cubicBezTo>
                  <a:pt x="22" y="3"/>
                  <a:pt x="22" y="3"/>
                  <a:pt x="22" y="3"/>
                </a:cubicBezTo>
                <a:cubicBezTo>
                  <a:pt x="24" y="11"/>
                  <a:pt x="24" y="11"/>
                  <a:pt x="24" y="11"/>
                </a:cubicBezTo>
                <a:lnTo>
                  <a:pt x="32" y="13"/>
                </a:lnTo>
                <a:close/>
                <a:moveTo>
                  <a:pt x="40" y="5"/>
                </a:moveTo>
                <a:cubicBezTo>
                  <a:pt x="36" y="7"/>
                  <a:pt x="36" y="7"/>
                  <a:pt x="36" y="7"/>
                </a:cubicBezTo>
                <a:cubicBezTo>
                  <a:pt x="34" y="11"/>
                  <a:pt x="34" y="11"/>
                  <a:pt x="34" y="11"/>
                </a:cubicBezTo>
                <a:cubicBezTo>
                  <a:pt x="33" y="7"/>
                  <a:pt x="33" y="7"/>
                  <a:pt x="33" y="7"/>
                </a:cubicBezTo>
                <a:cubicBezTo>
                  <a:pt x="29" y="5"/>
                  <a:pt x="29" y="5"/>
                  <a:pt x="29" y="5"/>
                </a:cubicBezTo>
                <a:cubicBezTo>
                  <a:pt x="33" y="4"/>
                  <a:pt x="33" y="4"/>
                  <a:pt x="33" y="4"/>
                </a:cubicBezTo>
                <a:cubicBezTo>
                  <a:pt x="34" y="0"/>
                  <a:pt x="34" y="0"/>
                  <a:pt x="34" y="0"/>
                </a:cubicBezTo>
                <a:cubicBezTo>
                  <a:pt x="36" y="4"/>
                  <a:pt x="36" y="4"/>
                  <a:pt x="36" y="4"/>
                </a:cubicBezTo>
                <a:lnTo>
                  <a:pt x="40" y="5"/>
                </a:lnTo>
                <a:close/>
                <a:moveTo>
                  <a:pt x="58" y="12"/>
                </a:moveTo>
                <a:cubicBezTo>
                  <a:pt x="54" y="8"/>
                  <a:pt x="54" y="8"/>
                  <a:pt x="54" y="8"/>
                </a:cubicBezTo>
                <a:cubicBezTo>
                  <a:pt x="42" y="19"/>
                  <a:pt x="42" y="19"/>
                  <a:pt x="42" y="19"/>
                </a:cubicBezTo>
                <a:cubicBezTo>
                  <a:pt x="46" y="24"/>
                  <a:pt x="46" y="24"/>
                  <a:pt x="46" y="24"/>
                </a:cubicBezTo>
                <a:lnTo>
                  <a:pt x="58" y="12"/>
                </a:lnTo>
                <a:close/>
                <a:moveTo>
                  <a:pt x="65" y="31"/>
                </a:moveTo>
                <a:cubicBezTo>
                  <a:pt x="61" y="32"/>
                  <a:pt x="61" y="32"/>
                  <a:pt x="61" y="32"/>
                </a:cubicBezTo>
                <a:cubicBezTo>
                  <a:pt x="60" y="36"/>
                  <a:pt x="60" y="36"/>
                  <a:pt x="60" y="36"/>
                </a:cubicBezTo>
                <a:cubicBezTo>
                  <a:pt x="59" y="32"/>
                  <a:pt x="59" y="32"/>
                  <a:pt x="59" y="32"/>
                </a:cubicBezTo>
                <a:cubicBezTo>
                  <a:pt x="55" y="31"/>
                  <a:pt x="55" y="31"/>
                  <a:pt x="55" y="31"/>
                </a:cubicBezTo>
                <a:cubicBezTo>
                  <a:pt x="59" y="30"/>
                  <a:pt x="59" y="30"/>
                  <a:pt x="59" y="30"/>
                </a:cubicBezTo>
                <a:cubicBezTo>
                  <a:pt x="60" y="26"/>
                  <a:pt x="60" y="26"/>
                  <a:pt x="60" y="26"/>
                </a:cubicBezTo>
                <a:cubicBezTo>
                  <a:pt x="61" y="30"/>
                  <a:pt x="61" y="30"/>
                  <a:pt x="61" y="30"/>
                </a:cubicBezTo>
                <a:lnTo>
                  <a:pt x="65" y="3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 name="Group 56"/>
          <p:cNvGrpSpPr/>
          <p:nvPr/>
        </p:nvGrpSpPr>
        <p:grpSpPr>
          <a:xfrm>
            <a:off x="228600" y="2160745"/>
            <a:ext cx="2502733" cy="868205"/>
            <a:chOff x="-296510" y="1363501"/>
            <a:chExt cx="2276197" cy="623633"/>
          </a:xfrm>
        </p:grpSpPr>
        <p:sp>
          <p:nvSpPr>
            <p:cNvPr id="37" name="TextBox 36"/>
            <p:cNvSpPr txBox="1"/>
            <p:nvPr/>
          </p:nvSpPr>
          <p:spPr>
            <a:xfrm>
              <a:off x="-296510" y="1611304"/>
              <a:ext cx="2276196" cy="375830"/>
            </a:xfrm>
            <a:prstGeom prst="rect">
              <a:avLst/>
            </a:prstGeom>
            <a:noFill/>
          </p:spPr>
          <p:txBody>
            <a:bodyPr wrap="square" lIns="0" tIns="0" rIns="0" bIns="0" rtlCol="0">
              <a:spAutoFit/>
            </a:bodyPr>
            <a:lstStyle/>
            <a:p>
              <a:pPr defTabSz="914355">
                <a:spcBef>
                  <a:spcPct val="20000"/>
                </a:spcBef>
                <a:defRPr/>
              </a:pPr>
              <a:r>
                <a:rPr lang="zh-CN" altLang="en-US" sz="1000" dirty="0">
                  <a:solidFill>
                    <a:schemeClr val="tx1">
                      <a:lumMod val="75000"/>
                      <a:lumOff val="25000"/>
                    </a:schemeClr>
                  </a:solidFill>
                </a:rPr>
                <a:t>      人力资源分配协调，项目文档撰写；</a:t>
              </a:r>
              <a:endParaRPr lang="en-US" altLang="zh-CN" sz="1000" dirty="0">
                <a:solidFill>
                  <a:schemeClr val="tx1">
                    <a:lumMod val="75000"/>
                    <a:lumOff val="25000"/>
                  </a:schemeClr>
                </a:solidFill>
              </a:endParaRPr>
            </a:p>
            <a:p>
              <a:pPr defTabSz="914355">
                <a:spcBef>
                  <a:spcPct val="20000"/>
                </a:spcBef>
                <a:defRPr/>
              </a:pPr>
              <a:r>
                <a:rPr lang="zh-CN" altLang="en-US" sz="1000" dirty="0">
                  <a:solidFill>
                    <a:schemeClr val="tx1">
                      <a:lumMod val="75000"/>
                      <a:lumOff val="25000"/>
                    </a:schemeClr>
                  </a:solidFill>
                </a:rPr>
                <a:t>      参与</a:t>
              </a:r>
              <a:r>
                <a:rPr lang="en-US" altLang="zh-CN" sz="1000" dirty="0">
                  <a:solidFill>
                    <a:schemeClr val="tx1">
                      <a:lumMod val="75000"/>
                      <a:lumOff val="25000"/>
                    </a:schemeClr>
                  </a:solidFill>
                </a:rPr>
                <a:t>Web</a:t>
              </a:r>
              <a:r>
                <a:rPr lang="zh-CN" altLang="en-US" sz="1000" dirty="0">
                  <a:solidFill>
                    <a:schemeClr val="tx1">
                      <a:lumMod val="75000"/>
                      <a:lumOff val="25000"/>
                    </a:schemeClr>
                  </a:solidFill>
                </a:rPr>
                <a:t>前端界面设计与开发；</a:t>
              </a:r>
              <a:r>
                <a:rPr lang="en-US" altLang="zh-CN" sz="1000" dirty="0">
                  <a:solidFill>
                    <a:schemeClr val="tx1">
                      <a:lumMod val="75000"/>
                      <a:lumOff val="25000"/>
                    </a:schemeClr>
                  </a:solidFill>
                </a:rPr>
                <a:t>PPT</a:t>
              </a:r>
              <a:r>
                <a:rPr lang="zh-CN" altLang="en-US" sz="1000" dirty="0">
                  <a:solidFill>
                    <a:schemeClr val="tx1">
                      <a:lumMod val="75000"/>
                      <a:lumOff val="25000"/>
                    </a:schemeClr>
                  </a:solidFill>
                </a:rPr>
                <a:t>制作</a:t>
              </a:r>
              <a:endParaRPr lang="en-US" altLang="zh-CN" sz="1000" dirty="0">
                <a:solidFill>
                  <a:schemeClr val="tx1">
                    <a:lumMod val="75000"/>
                    <a:lumOff val="25000"/>
                  </a:schemeClr>
                </a:solidFill>
              </a:endParaRPr>
            </a:p>
            <a:p>
              <a:pPr defTabSz="914355">
                <a:spcBef>
                  <a:spcPct val="20000"/>
                </a:spcBef>
                <a:defRPr/>
              </a:pPr>
              <a:r>
                <a:rPr lang="zh-CN" altLang="en-US" sz="1000" dirty="0">
                  <a:solidFill>
                    <a:schemeClr val="tx1">
                      <a:lumMod val="75000"/>
                      <a:lumOff val="25000"/>
                    </a:schemeClr>
                  </a:solidFill>
                </a:rPr>
                <a:t>      解决项目开发技术性难题</a:t>
              </a:r>
              <a:endParaRPr lang="en-US" sz="1000" dirty="0">
                <a:solidFill>
                  <a:schemeClr val="tx1">
                    <a:lumMod val="75000"/>
                    <a:lumOff val="25000"/>
                  </a:schemeClr>
                </a:solidFill>
              </a:endParaRPr>
            </a:p>
          </p:txBody>
        </p:sp>
        <p:sp>
          <p:nvSpPr>
            <p:cNvPr id="38" name="Rectangle 37"/>
            <p:cNvSpPr/>
            <p:nvPr/>
          </p:nvSpPr>
          <p:spPr>
            <a:xfrm>
              <a:off x="161882" y="1363501"/>
              <a:ext cx="1817805" cy="242374"/>
            </a:xfrm>
            <a:prstGeom prst="rect">
              <a:avLst/>
            </a:prstGeom>
          </p:spPr>
          <p:txBody>
            <a:bodyPr wrap="none" lIns="0" tIns="0" rIns="0" bIns="0">
              <a:spAutoFit/>
            </a:bodyPr>
            <a:lstStyle/>
            <a:p>
              <a:pPr algn="r"/>
              <a:r>
                <a:rPr lang="zh-CN" altLang="en-US" sz="1575" dirty="0">
                  <a:solidFill>
                    <a:schemeClr val="tx1">
                      <a:lumMod val="75000"/>
                      <a:lumOff val="25000"/>
                    </a:schemeClr>
                  </a:solidFill>
                </a:rPr>
                <a:t>许子行（执行总监）</a:t>
              </a:r>
              <a:endParaRPr lang="en-US" sz="1575" dirty="0">
                <a:solidFill>
                  <a:schemeClr val="tx1">
                    <a:lumMod val="75000"/>
                    <a:lumOff val="25000"/>
                  </a:schemeClr>
                </a:solidFill>
              </a:endParaRPr>
            </a:p>
          </p:txBody>
        </p:sp>
      </p:grpSp>
      <p:grpSp>
        <p:nvGrpSpPr>
          <p:cNvPr id="9" name="Group 59"/>
          <p:cNvGrpSpPr/>
          <p:nvPr/>
        </p:nvGrpSpPr>
        <p:grpSpPr>
          <a:xfrm>
            <a:off x="6493413" y="2328303"/>
            <a:ext cx="2574387" cy="1138336"/>
            <a:chOff x="7154104" y="3206176"/>
            <a:chExt cx="2345787" cy="800128"/>
          </a:xfrm>
        </p:grpSpPr>
        <p:sp>
          <p:nvSpPr>
            <p:cNvPr id="40" name="TextBox 39"/>
            <p:cNvSpPr txBox="1"/>
            <p:nvPr/>
          </p:nvSpPr>
          <p:spPr>
            <a:xfrm>
              <a:off x="7154105" y="3453979"/>
              <a:ext cx="2345786" cy="552325"/>
            </a:xfrm>
            <a:prstGeom prst="rect">
              <a:avLst/>
            </a:prstGeom>
            <a:noFill/>
          </p:spPr>
          <p:txBody>
            <a:bodyPr wrap="square" lIns="0" tIns="0" rIns="0" bIns="0" rtlCol="0">
              <a:spAutoFit/>
            </a:bodyPr>
            <a:lstStyle/>
            <a:p>
              <a:pPr defTabSz="914355">
                <a:spcBef>
                  <a:spcPct val="20000"/>
                </a:spcBef>
                <a:defRPr/>
              </a:pPr>
              <a:r>
                <a:rPr lang="zh-CN" altLang="en-US" sz="1000" dirty="0">
                  <a:solidFill>
                    <a:schemeClr val="tx1">
                      <a:lumMod val="75000"/>
                      <a:lumOff val="25000"/>
                    </a:schemeClr>
                  </a:solidFill>
                </a:rPr>
                <a:t>负责</a:t>
              </a:r>
              <a:r>
                <a:rPr lang="en-US" altLang="zh-CN" sz="1000" dirty="0" err="1">
                  <a:solidFill>
                    <a:schemeClr val="tx1">
                      <a:lumMod val="75000"/>
                      <a:lumOff val="25000"/>
                    </a:schemeClr>
                  </a:solidFill>
                </a:rPr>
                <a:t>Github</a:t>
              </a:r>
              <a:r>
                <a:rPr lang="zh-CN" altLang="en-US" sz="1000" dirty="0">
                  <a:solidFill>
                    <a:schemeClr val="tx1">
                      <a:lumMod val="75000"/>
                      <a:lumOff val="25000"/>
                    </a:schemeClr>
                  </a:solidFill>
                </a:rPr>
                <a:t>项目配置管理；</a:t>
              </a:r>
              <a:endParaRPr lang="en-US" altLang="zh-CN" sz="1000" dirty="0">
                <a:solidFill>
                  <a:schemeClr val="tx1">
                    <a:lumMod val="75000"/>
                    <a:lumOff val="25000"/>
                  </a:schemeClr>
                </a:solidFill>
              </a:endParaRPr>
            </a:p>
            <a:p>
              <a:pPr defTabSz="914355">
                <a:spcBef>
                  <a:spcPct val="20000"/>
                </a:spcBef>
                <a:defRPr/>
              </a:pPr>
              <a:r>
                <a:rPr lang="zh-CN" altLang="en-US" sz="1000" dirty="0">
                  <a:solidFill>
                    <a:schemeClr val="tx1">
                      <a:lumMod val="75000"/>
                      <a:lumOff val="25000"/>
                    </a:schemeClr>
                  </a:solidFill>
                </a:rPr>
                <a:t>主导项目附加创新点</a:t>
              </a:r>
              <a:r>
                <a:rPr lang="en-US" altLang="zh-CN" sz="1000" dirty="0">
                  <a:solidFill>
                    <a:schemeClr val="tx1">
                      <a:lumMod val="75000"/>
                      <a:lumOff val="25000"/>
                    </a:schemeClr>
                  </a:solidFill>
                </a:rPr>
                <a:t>—Android</a:t>
              </a:r>
              <a:r>
                <a:rPr lang="zh-CN" altLang="en-US" sz="1000" dirty="0">
                  <a:solidFill>
                    <a:schemeClr val="tx1">
                      <a:lumMod val="75000"/>
                      <a:lumOff val="25000"/>
                    </a:schemeClr>
                  </a:solidFill>
                </a:rPr>
                <a:t>端前后端开发</a:t>
              </a:r>
              <a:endParaRPr lang="en-US" altLang="zh-CN" sz="1000" dirty="0">
                <a:solidFill>
                  <a:schemeClr val="tx1">
                    <a:lumMod val="75000"/>
                    <a:lumOff val="25000"/>
                  </a:schemeClr>
                </a:solidFill>
              </a:endParaRPr>
            </a:p>
            <a:p>
              <a:pPr defTabSz="914355">
                <a:spcBef>
                  <a:spcPct val="20000"/>
                </a:spcBef>
                <a:defRPr/>
              </a:pPr>
              <a:r>
                <a:rPr lang="en-US" sz="1000" dirty="0">
                  <a:solidFill>
                    <a:schemeClr val="tx1">
                      <a:lumMod val="75000"/>
                      <a:lumOff val="25000"/>
                    </a:schemeClr>
                  </a:solidFill>
                </a:rPr>
                <a:t> </a:t>
              </a:r>
            </a:p>
          </p:txBody>
        </p:sp>
        <p:sp>
          <p:nvSpPr>
            <p:cNvPr id="41" name="Rectangle 40"/>
            <p:cNvSpPr/>
            <p:nvPr/>
          </p:nvSpPr>
          <p:spPr>
            <a:xfrm>
              <a:off x="7154104" y="3206176"/>
              <a:ext cx="1817805" cy="242374"/>
            </a:xfrm>
            <a:prstGeom prst="rect">
              <a:avLst/>
            </a:prstGeom>
          </p:spPr>
          <p:txBody>
            <a:bodyPr wrap="none" lIns="0" tIns="0" rIns="0" bIns="0">
              <a:spAutoFit/>
            </a:bodyPr>
            <a:lstStyle/>
            <a:p>
              <a:r>
                <a:rPr lang="zh-CN" altLang="en-US" sz="1575" dirty="0">
                  <a:solidFill>
                    <a:schemeClr val="tx1">
                      <a:lumMod val="75000"/>
                      <a:lumOff val="25000"/>
                    </a:schemeClr>
                  </a:solidFill>
                </a:rPr>
                <a:t>储逸青（创意总监）</a:t>
              </a:r>
              <a:endParaRPr lang="en-US" sz="1575" dirty="0">
                <a:solidFill>
                  <a:schemeClr val="tx1">
                    <a:lumMod val="75000"/>
                    <a:lumOff val="25000"/>
                  </a:schemeClr>
                </a:solidFill>
              </a:endParaRPr>
            </a:p>
          </p:txBody>
        </p:sp>
      </p:grpSp>
      <p:sp>
        <p:nvSpPr>
          <p:cNvPr id="42" name="Freeform 31"/>
          <p:cNvSpPr>
            <a:spLocks noEditPoints="1"/>
          </p:cNvSpPr>
          <p:nvPr/>
        </p:nvSpPr>
        <p:spPr bwMode="auto">
          <a:xfrm>
            <a:off x="4190359" y="2286707"/>
            <a:ext cx="804312" cy="804312"/>
          </a:xfrm>
          <a:custGeom>
            <a:avLst/>
            <a:gdLst/>
            <a:ahLst/>
            <a:cxnLst>
              <a:cxn ang="0">
                <a:pos x="602" y="178"/>
              </a:cxn>
              <a:cxn ang="0">
                <a:pos x="450" y="390"/>
              </a:cxn>
              <a:cxn ang="0">
                <a:pos x="330" y="390"/>
              </a:cxn>
              <a:cxn ang="0">
                <a:pos x="421" y="339"/>
              </a:cxn>
              <a:cxn ang="0">
                <a:pos x="390" y="781"/>
              </a:cxn>
              <a:cxn ang="0">
                <a:pos x="390" y="0"/>
              </a:cxn>
              <a:cxn ang="0">
                <a:pos x="695" y="522"/>
              </a:cxn>
              <a:cxn ang="0">
                <a:pos x="652" y="488"/>
              </a:cxn>
              <a:cxn ang="0">
                <a:pos x="722" y="405"/>
              </a:cxn>
              <a:cxn ang="0">
                <a:pos x="669" y="375"/>
              </a:cxn>
              <a:cxn ang="0">
                <a:pos x="699" y="268"/>
              </a:cxn>
              <a:cxn ang="0">
                <a:pos x="645" y="275"/>
              </a:cxn>
              <a:cxn ang="0">
                <a:pos x="522" y="85"/>
              </a:cxn>
              <a:cxn ang="0">
                <a:pos x="488" y="129"/>
              </a:cxn>
              <a:cxn ang="0">
                <a:pos x="405" y="58"/>
              </a:cxn>
              <a:cxn ang="0">
                <a:pos x="375" y="111"/>
              </a:cxn>
              <a:cxn ang="0">
                <a:pos x="268" y="81"/>
              </a:cxn>
              <a:cxn ang="0">
                <a:pos x="275" y="136"/>
              </a:cxn>
              <a:cxn ang="0">
                <a:pos x="166" y="145"/>
              </a:cxn>
              <a:cxn ang="0">
                <a:pos x="182" y="203"/>
              </a:cxn>
              <a:cxn ang="0">
                <a:pos x="85" y="258"/>
              </a:cxn>
              <a:cxn ang="0">
                <a:pos x="129" y="292"/>
              </a:cxn>
              <a:cxn ang="0">
                <a:pos x="58" y="375"/>
              </a:cxn>
              <a:cxn ang="0">
                <a:pos x="111" y="405"/>
              </a:cxn>
              <a:cxn ang="0">
                <a:pos x="81" y="512"/>
              </a:cxn>
              <a:cxn ang="0">
                <a:pos x="136" y="506"/>
              </a:cxn>
              <a:cxn ang="0">
                <a:pos x="145" y="614"/>
              </a:cxn>
              <a:cxn ang="0">
                <a:pos x="203" y="598"/>
              </a:cxn>
              <a:cxn ang="0">
                <a:pos x="390" y="723"/>
              </a:cxn>
              <a:cxn ang="0">
                <a:pos x="577" y="598"/>
              </a:cxn>
              <a:cxn ang="0">
                <a:pos x="635" y="614"/>
              </a:cxn>
              <a:cxn ang="0">
                <a:pos x="280" y="599"/>
              </a:cxn>
              <a:cxn ang="0">
                <a:pos x="500" y="555"/>
              </a:cxn>
              <a:cxn ang="0">
                <a:pos x="280" y="599"/>
              </a:cxn>
              <a:cxn ang="0">
                <a:pos x="280" y="599"/>
              </a:cxn>
            </a:cxnLst>
            <a:rect l="0" t="0" r="r" b="b"/>
            <a:pathLst>
              <a:path w="781" h="781">
                <a:moveTo>
                  <a:pt x="421" y="339"/>
                </a:moveTo>
                <a:cubicBezTo>
                  <a:pt x="602" y="178"/>
                  <a:pt x="602" y="178"/>
                  <a:pt x="602" y="178"/>
                </a:cubicBezTo>
                <a:cubicBezTo>
                  <a:pt x="442" y="361"/>
                  <a:pt x="442" y="361"/>
                  <a:pt x="442" y="361"/>
                </a:cubicBezTo>
                <a:cubicBezTo>
                  <a:pt x="447" y="370"/>
                  <a:pt x="450" y="379"/>
                  <a:pt x="450" y="390"/>
                </a:cubicBezTo>
                <a:cubicBezTo>
                  <a:pt x="450" y="423"/>
                  <a:pt x="423" y="450"/>
                  <a:pt x="390" y="450"/>
                </a:cubicBezTo>
                <a:cubicBezTo>
                  <a:pt x="357" y="450"/>
                  <a:pt x="330" y="423"/>
                  <a:pt x="330" y="390"/>
                </a:cubicBezTo>
                <a:cubicBezTo>
                  <a:pt x="330" y="357"/>
                  <a:pt x="357" y="330"/>
                  <a:pt x="390" y="330"/>
                </a:cubicBezTo>
                <a:cubicBezTo>
                  <a:pt x="401" y="330"/>
                  <a:pt x="412" y="334"/>
                  <a:pt x="421" y="339"/>
                </a:cubicBezTo>
                <a:close/>
                <a:moveTo>
                  <a:pt x="781" y="390"/>
                </a:moveTo>
                <a:cubicBezTo>
                  <a:pt x="781" y="605"/>
                  <a:pt x="605" y="781"/>
                  <a:pt x="390" y="781"/>
                </a:cubicBezTo>
                <a:cubicBezTo>
                  <a:pt x="175" y="781"/>
                  <a:pt x="0" y="605"/>
                  <a:pt x="0" y="390"/>
                </a:cubicBezTo>
                <a:cubicBezTo>
                  <a:pt x="0" y="175"/>
                  <a:pt x="175" y="0"/>
                  <a:pt x="390" y="0"/>
                </a:cubicBezTo>
                <a:cubicBezTo>
                  <a:pt x="605" y="0"/>
                  <a:pt x="781" y="175"/>
                  <a:pt x="781" y="390"/>
                </a:cubicBezTo>
                <a:close/>
                <a:moveTo>
                  <a:pt x="695" y="522"/>
                </a:moveTo>
                <a:cubicBezTo>
                  <a:pt x="646" y="503"/>
                  <a:pt x="646" y="503"/>
                  <a:pt x="646" y="503"/>
                </a:cubicBezTo>
                <a:cubicBezTo>
                  <a:pt x="652" y="488"/>
                  <a:pt x="652" y="488"/>
                  <a:pt x="652" y="488"/>
                </a:cubicBezTo>
                <a:cubicBezTo>
                  <a:pt x="701" y="508"/>
                  <a:pt x="701" y="508"/>
                  <a:pt x="701" y="508"/>
                </a:cubicBezTo>
                <a:cubicBezTo>
                  <a:pt x="713" y="476"/>
                  <a:pt x="720" y="442"/>
                  <a:pt x="722" y="405"/>
                </a:cubicBezTo>
                <a:cubicBezTo>
                  <a:pt x="669" y="405"/>
                  <a:pt x="669" y="405"/>
                  <a:pt x="669" y="405"/>
                </a:cubicBezTo>
                <a:cubicBezTo>
                  <a:pt x="669" y="375"/>
                  <a:pt x="669" y="375"/>
                  <a:pt x="669" y="375"/>
                </a:cubicBezTo>
                <a:cubicBezTo>
                  <a:pt x="722" y="375"/>
                  <a:pt x="722" y="375"/>
                  <a:pt x="722" y="375"/>
                </a:cubicBezTo>
                <a:cubicBezTo>
                  <a:pt x="720" y="337"/>
                  <a:pt x="712" y="302"/>
                  <a:pt x="699" y="268"/>
                </a:cubicBezTo>
                <a:cubicBezTo>
                  <a:pt x="651" y="289"/>
                  <a:pt x="651" y="289"/>
                  <a:pt x="651" y="289"/>
                </a:cubicBezTo>
                <a:cubicBezTo>
                  <a:pt x="645" y="275"/>
                  <a:pt x="645" y="275"/>
                  <a:pt x="645" y="275"/>
                </a:cubicBezTo>
                <a:cubicBezTo>
                  <a:pt x="693" y="254"/>
                  <a:pt x="693" y="254"/>
                  <a:pt x="693" y="254"/>
                </a:cubicBezTo>
                <a:cubicBezTo>
                  <a:pt x="659" y="179"/>
                  <a:pt x="598" y="118"/>
                  <a:pt x="522" y="85"/>
                </a:cubicBezTo>
                <a:cubicBezTo>
                  <a:pt x="503" y="134"/>
                  <a:pt x="503" y="134"/>
                  <a:pt x="503" y="134"/>
                </a:cubicBezTo>
                <a:cubicBezTo>
                  <a:pt x="488" y="129"/>
                  <a:pt x="488" y="129"/>
                  <a:pt x="488" y="129"/>
                </a:cubicBezTo>
                <a:cubicBezTo>
                  <a:pt x="508" y="80"/>
                  <a:pt x="508" y="80"/>
                  <a:pt x="508" y="80"/>
                </a:cubicBezTo>
                <a:cubicBezTo>
                  <a:pt x="476" y="67"/>
                  <a:pt x="442" y="60"/>
                  <a:pt x="405" y="58"/>
                </a:cubicBezTo>
                <a:cubicBezTo>
                  <a:pt x="405" y="111"/>
                  <a:pt x="405" y="111"/>
                  <a:pt x="405" y="111"/>
                </a:cubicBezTo>
                <a:cubicBezTo>
                  <a:pt x="375" y="111"/>
                  <a:pt x="375" y="111"/>
                  <a:pt x="375" y="111"/>
                </a:cubicBezTo>
                <a:cubicBezTo>
                  <a:pt x="375" y="58"/>
                  <a:pt x="375" y="58"/>
                  <a:pt x="375" y="58"/>
                </a:cubicBezTo>
                <a:cubicBezTo>
                  <a:pt x="337" y="60"/>
                  <a:pt x="302" y="68"/>
                  <a:pt x="268" y="81"/>
                </a:cubicBezTo>
                <a:cubicBezTo>
                  <a:pt x="289" y="130"/>
                  <a:pt x="289" y="130"/>
                  <a:pt x="289" y="130"/>
                </a:cubicBezTo>
                <a:cubicBezTo>
                  <a:pt x="275" y="136"/>
                  <a:pt x="275" y="136"/>
                  <a:pt x="275" y="136"/>
                </a:cubicBezTo>
                <a:cubicBezTo>
                  <a:pt x="254" y="87"/>
                  <a:pt x="254" y="87"/>
                  <a:pt x="254" y="87"/>
                </a:cubicBezTo>
                <a:cubicBezTo>
                  <a:pt x="222" y="102"/>
                  <a:pt x="192" y="121"/>
                  <a:pt x="166" y="145"/>
                </a:cubicBezTo>
                <a:cubicBezTo>
                  <a:pt x="203" y="182"/>
                  <a:pt x="203" y="182"/>
                  <a:pt x="203" y="182"/>
                </a:cubicBezTo>
                <a:cubicBezTo>
                  <a:pt x="182" y="203"/>
                  <a:pt x="182" y="203"/>
                  <a:pt x="182" y="203"/>
                </a:cubicBezTo>
                <a:cubicBezTo>
                  <a:pt x="145" y="166"/>
                  <a:pt x="145" y="166"/>
                  <a:pt x="145" y="166"/>
                </a:cubicBezTo>
                <a:cubicBezTo>
                  <a:pt x="120" y="193"/>
                  <a:pt x="100" y="224"/>
                  <a:pt x="85" y="258"/>
                </a:cubicBezTo>
                <a:cubicBezTo>
                  <a:pt x="134" y="278"/>
                  <a:pt x="134" y="278"/>
                  <a:pt x="134" y="278"/>
                </a:cubicBezTo>
                <a:cubicBezTo>
                  <a:pt x="129" y="292"/>
                  <a:pt x="129" y="292"/>
                  <a:pt x="129" y="292"/>
                </a:cubicBezTo>
                <a:cubicBezTo>
                  <a:pt x="80" y="272"/>
                  <a:pt x="80" y="272"/>
                  <a:pt x="80" y="272"/>
                </a:cubicBezTo>
                <a:cubicBezTo>
                  <a:pt x="67" y="304"/>
                  <a:pt x="60" y="339"/>
                  <a:pt x="58" y="375"/>
                </a:cubicBezTo>
                <a:cubicBezTo>
                  <a:pt x="111" y="375"/>
                  <a:pt x="111" y="375"/>
                  <a:pt x="111" y="375"/>
                </a:cubicBezTo>
                <a:cubicBezTo>
                  <a:pt x="111" y="405"/>
                  <a:pt x="111" y="405"/>
                  <a:pt x="111" y="405"/>
                </a:cubicBezTo>
                <a:cubicBezTo>
                  <a:pt x="58" y="405"/>
                  <a:pt x="58" y="405"/>
                  <a:pt x="58" y="405"/>
                </a:cubicBezTo>
                <a:cubicBezTo>
                  <a:pt x="60" y="443"/>
                  <a:pt x="68" y="479"/>
                  <a:pt x="81" y="512"/>
                </a:cubicBezTo>
                <a:cubicBezTo>
                  <a:pt x="130" y="492"/>
                  <a:pt x="130" y="492"/>
                  <a:pt x="130" y="492"/>
                </a:cubicBezTo>
                <a:cubicBezTo>
                  <a:pt x="136" y="506"/>
                  <a:pt x="136" y="506"/>
                  <a:pt x="136" y="506"/>
                </a:cubicBezTo>
                <a:cubicBezTo>
                  <a:pt x="87" y="526"/>
                  <a:pt x="87" y="526"/>
                  <a:pt x="87" y="526"/>
                </a:cubicBezTo>
                <a:cubicBezTo>
                  <a:pt x="102" y="558"/>
                  <a:pt x="121" y="588"/>
                  <a:pt x="145" y="614"/>
                </a:cubicBezTo>
                <a:cubicBezTo>
                  <a:pt x="182" y="577"/>
                  <a:pt x="182" y="577"/>
                  <a:pt x="182" y="577"/>
                </a:cubicBezTo>
                <a:cubicBezTo>
                  <a:pt x="203" y="598"/>
                  <a:pt x="203" y="598"/>
                  <a:pt x="203" y="598"/>
                </a:cubicBezTo>
                <a:cubicBezTo>
                  <a:pt x="166" y="635"/>
                  <a:pt x="166" y="635"/>
                  <a:pt x="166" y="635"/>
                </a:cubicBezTo>
                <a:cubicBezTo>
                  <a:pt x="226" y="689"/>
                  <a:pt x="304" y="723"/>
                  <a:pt x="390" y="723"/>
                </a:cubicBezTo>
                <a:cubicBezTo>
                  <a:pt x="476" y="723"/>
                  <a:pt x="555" y="689"/>
                  <a:pt x="614" y="635"/>
                </a:cubicBezTo>
                <a:cubicBezTo>
                  <a:pt x="577" y="598"/>
                  <a:pt x="577" y="598"/>
                  <a:pt x="577" y="598"/>
                </a:cubicBezTo>
                <a:cubicBezTo>
                  <a:pt x="598" y="577"/>
                  <a:pt x="598" y="577"/>
                  <a:pt x="598" y="577"/>
                </a:cubicBezTo>
                <a:cubicBezTo>
                  <a:pt x="635" y="614"/>
                  <a:pt x="635" y="614"/>
                  <a:pt x="635" y="614"/>
                </a:cubicBezTo>
                <a:cubicBezTo>
                  <a:pt x="660" y="587"/>
                  <a:pt x="680" y="556"/>
                  <a:pt x="695" y="522"/>
                </a:cubicBezTo>
                <a:close/>
                <a:moveTo>
                  <a:pt x="280" y="599"/>
                </a:moveTo>
                <a:cubicBezTo>
                  <a:pt x="500" y="599"/>
                  <a:pt x="500" y="599"/>
                  <a:pt x="500" y="599"/>
                </a:cubicBezTo>
                <a:cubicBezTo>
                  <a:pt x="500" y="555"/>
                  <a:pt x="500" y="555"/>
                  <a:pt x="500" y="555"/>
                </a:cubicBezTo>
                <a:cubicBezTo>
                  <a:pt x="280" y="555"/>
                  <a:pt x="280" y="555"/>
                  <a:pt x="280" y="555"/>
                </a:cubicBezTo>
                <a:lnTo>
                  <a:pt x="280" y="599"/>
                </a:lnTo>
                <a:close/>
                <a:moveTo>
                  <a:pt x="280" y="599"/>
                </a:moveTo>
                <a:cubicBezTo>
                  <a:pt x="280" y="599"/>
                  <a:pt x="280" y="599"/>
                  <a:pt x="280" y="599"/>
                </a:cubicBezTo>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矩形 6">
            <a:extLst>
              <a:ext uri="{FF2B5EF4-FFF2-40B4-BE49-F238E27FC236}">
                <a16:creationId xmlns:a16="http://schemas.microsoft.com/office/drawing/2014/main" id="{D33571FB-B366-B7F0-744B-F6F3262E1D95}"/>
              </a:ext>
            </a:extLst>
          </p:cNvPr>
          <p:cNvSpPr/>
          <p:nvPr/>
        </p:nvSpPr>
        <p:spPr>
          <a:xfrm>
            <a:off x="228600" y="209550"/>
            <a:ext cx="2464187" cy="444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0083785"/>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58"/>
                                        </p:tgtEl>
                                        <p:attrNameLst>
                                          <p:attrName>style.visibility</p:attrName>
                                        </p:attrNameLst>
                                      </p:cBhvr>
                                      <p:to>
                                        <p:strVal val="visible"/>
                                      </p:to>
                                    </p:set>
                                    <p:animEffect transition="in" filter="fade">
                                      <p:cBhvr>
                                        <p:cTn id="13" dur="1000"/>
                                        <p:tgtEl>
                                          <p:spTgt spid="2058"/>
                                        </p:tgtEl>
                                      </p:cBhvr>
                                    </p:animEffect>
                                  </p:childTnLst>
                                </p:cTn>
                              </p:par>
                            </p:childTnLst>
                          </p:cTn>
                        </p:par>
                        <p:par>
                          <p:cTn id="14" fill="hold">
                            <p:stCondLst>
                              <p:cond delay="1500"/>
                            </p:stCondLst>
                            <p:childTnLst>
                              <p:par>
                                <p:cTn id="15" presetID="53"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p:stCondLst>
                              <p:cond delay="2000"/>
                            </p:stCondLst>
                            <p:childTnLst>
                              <p:par>
                                <p:cTn id="21" presetID="2" presetClass="entr" presetSubtype="8" accel="50000" decel="5000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par>
                                <p:cTn id="25" presetID="53"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056"/>
                                        </p:tgtEl>
                                        <p:attrNameLst>
                                          <p:attrName>style.visibility</p:attrName>
                                        </p:attrNameLst>
                                      </p:cBhvr>
                                      <p:to>
                                        <p:strVal val="visible"/>
                                      </p:to>
                                    </p:set>
                                    <p:animEffect transition="in" filter="fade">
                                      <p:cBhvr>
                                        <p:cTn id="33" dur="1000"/>
                                        <p:tgtEl>
                                          <p:spTgt spid="2056"/>
                                        </p:tgtEl>
                                      </p:cBhvr>
                                    </p:animEffect>
                                  </p:childTnLst>
                                </p:cTn>
                              </p:par>
                            </p:childTnLst>
                          </p:cTn>
                        </p:par>
                        <p:par>
                          <p:cTn id="34" fill="hold">
                            <p:stCondLst>
                              <p:cond delay="3500"/>
                            </p:stCondLst>
                            <p:childTnLst>
                              <p:par>
                                <p:cTn id="35" presetID="53"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4000"/>
                            </p:stCondLst>
                            <p:childTnLst>
                              <p:par>
                                <p:cTn id="41" presetID="2" presetClass="entr" presetSubtype="8" accel="50000" decel="5000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par>
                                <p:cTn id="45" presetID="53"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Effect transition="in" filter="fade">
                                      <p:cBhvr>
                                        <p:cTn id="49" dur="500"/>
                                        <p:tgtEl>
                                          <p:spTgt spid="31"/>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2053"/>
                                        </p:tgtEl>
                                        <p:attrNameLst>
                                          <p:attrName>style.visibility</p:attrName>
                                        </p:attrNameLst>
                                      </p:cBhvr>
                                      <p:to>
                                        <p:strVal val="visible"/>
                                      </p:to>
                                    </p:set>
                                    <p:animEffect transition="in" filter="fade">
                                      <p:cBhvr>
                                        <p:cTn id="53" dur="1000"/>
                                        <p:tgtEl>
                                          <p:spTgt spid="2053"/>
                                        </p:tgtEl>
                                      </p:cBhvr>
                                    </p:animEffect>
                                  </p:childTnLst>
                                </p:cTn>
                              </p:par>
                            </p:childTnLst>
                          </p:cTn>
                        </p:par>
                        <p:par>
                          <p:cTn id="54" fill="hold">
                            <p:stCondLst>
                              <p:cond delay="5500"/>
                            </p:stCondLst>
                            <p:childTnLst>
                              <p:par>
                                <p:cTn id="55" presetID="53" presetClass="entr" presetSubtype="0"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par>
                          <p:cTn id="60" fill="hold">
                            <p:stCondLst>
                              <p:cond delay="6000"/>
                            </p:stCondLst>
                            <p:childTnLst>
                              <p:par>
                                <p:cTn id="61" presetID="2" presetClass="entr" presetSubtype="2" accel="50000" decel="50000"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1+#ppt_w/2"/>
                                          </p:val>
                                        </p:tav>
                                        <p:tav tm="100000">
                                          <p:val>
                                            <p:strVal val="#ppt_x"/>
                                          </p:val>
                                        </p:tav>
                                      </p:tavLst>
                                    </p:anim>
                                    <p:anim calcmode="lin" valueType="num">
                                      <p:cBhvr additive="base">
                                        <p:cTn id="64" dur="500" fill="hold"/>
                                        <p:tgtEl>
                                          <p:spTgt spid="3"/>
                                        </p:tgtEl>
                                        <p:attrNameLst>
                                          <p:attrName>ppt_y</p:attrName>
                                        </p:attrNameLst>
                                      </p:cBhvr>
                                      <p:tavLst>
                                        <p:tav tm="0">
                                          <p:val>
                                            <p:strVal val="#ppt_y"/>
                                          </p:val>
                                        </p:tav>
                                        <p:tav tm="100000">
                                          <p:val>
                                            <p:strVal val="#ppt_y"/>
                                          </p:val>
                                        </p:tav>
                                      </p:tavLst>
                                    </p:anim>
                                  </p:childTnLst>
                                </p:cTn>
                              </p:par>
                              <p:par>
                                <p:cTn id="65" presetID="53"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2054"/>
                                        </p:tgtEl>
                                        <p:attrNameLst>
                                          <p:attrName>style.visibility</p:attrName>
                                        </p:attrNameLst>
                                      </p:cBhvr>
                                      <p:to>
                                        <p:strVal val="visible"/>
                                      </p:to>
                                    </p:set>
                                    <p:animEffect transition="in" filter="fade">
                                      <p:cBhvr>
                                        <p:cTn id="73" dur="1000"/>
                                        <p:tgtEl>
                                          <p:spTgt spid="2054"/>
                                        </p:tgtEl>
                                      </p:cBhvr>
                                    </p:animEffect>
                                  </p:childTnLst>
                                </p:cTn>
                              </p:par>
                            </p:childTnLst>
                          </p:cTn>
                        </p:par>
                        <p:par>
                          <p:cTn id="74" fill="hold">
                            <p:stCondLst>
                              <p:cond delay="7500"/>
                            </p:stCondLst>
                            <p:childTnLst>
                              <p:par>
                                <p:cTn id="75" presetID="53" presetClass="entr" presetSubtype="0"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childTnLst>
                          </p:cTn>
                        </p:par>
                        <p:par>
                          <p:cTn id="80" fill="hold">
                            <p:stCondLst>
                              <p:cond delay="8000"/>
                            </p:stCondLst>
                            <p:childTnLst>
                              <p:par>
                                <p:cTn id="81" presetID="2" presetClass="entr" presetSubtype="2" accel="50000" decel="50000" fill="hold" nodeType="after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1+#ppt_w/2"/>
                                          </p:val>
                                        </p:tav>
                                        <p:tav tm="100000">
                                          <p:val>
                                            <p:strVal val="#ppt_x"/>
                                          </p:val>
                                        </p:tav>
                                      </p:tavLst>
                                    </p:anim>
                                    <p:anim calcmode="lin" valueType="num">
                                      <p:cBhvr additive="base">
                                        <p:cTn id="84" dur="500" fill="hold"/>
                                        <p:tgtEl>
                                          <p:spTgt spid="9"/>
                                        </p:tgtEl>
                                        <p:attrNameLst>
                                          <p:attrName>ppt_y</p:attrName>
                                        </p:attrNameLst>
                                      </p:cBhvr>
                                      <p:tavLst>
                                        <p:tav tm="0">
                                          <p:val>
                                            <p:strVal val="#ppt_y"/>
                                          </p:val>
                                        </p:tav>
                                        <p:tav tm="100000">
                                          <p:val>
                                            <p:strVal val="#ppt_y"/>
                                          </p:val>
                                        </p:tav>
                                      </p:tavLst>
                                    </p:anim>
                                  </p:childTnLst>
                                </p:cTn>
                              </p:par>
                              <p:par>
                                <p:cTn id="85" presetID="53"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 calcmode="lin" valueType="num">
                                      <p:cBhvr>
                                        <p:cTn id="87" dur="500" fill="hold"/>
                                        <p:tgtEl>
                                          <p:spTgt spid="33"/>
                                        </p:tgtEl>
                                        <p:attrNameLst>
                                          <p:attrName>ppt_w</p:attrName>
                                        </p:attrNameLst>
                                      </p:cBhvr>
                                      <p:tavLst>
                                        <p:tav tm="0">
                                          <p:val>
                                            <p:fltVal val="0"/>
                                          </p:val>
                                        </p:tav>
                                        <p:tav tm="100000">
                                          <p:val>
                                            <p:strVal val="#ppt_w"/>
                                          </p:val>
                                        </p:tav>
                                      </p:tavLst>
                                    </p:anim>
                                    <p:anim calcmode="lin" valueType="num">
                                      <p:cBhvr>
                                        <p:cTn id="88" dur="500" fill="hold"/>
                                        <p:tgtEl>
                                          <p:spTgt spid="33"/>
                                        </p:tgtEl>
                                        <p:attrNameLst>
                                          <p:attrName>ppt_h</p:attrName>
                                        </p:attrNameLst>
                                      </p:cBhvr>
                                      <p:tavLst>
                                        <p:tav tm="0">
                                          <p:val>
                                            <p:fltVal val="0"/>
                                          </p:val>
                                        </p:tav>
                                        <p:tav tm="100000">
                                          <p:val>
                                            <p:strVal val="#ppt_h"/>
                                          </p:val>
                                        </p:tav>
                                      </p:tavLst>
                                    </p:anim>
                                    <p:animEffect transition="in" filter="fade">
                                      <p:cBhvr>
                                        <p:cTn id="89" dur="500"/>
                                        <p:tgtEl>
                                          <p:spTgt spid="33"/>
                                        </p:tgtEl>
                                      </p:cBhvr>
                                    </p:animEffect>
                                  </p:childTnLst>
                                </p:cTn>
                              </p:par>
                            </p:childTnLst>
                          </p:cTn>
                        </p:par>
                        <p:par>
                          <p:cTn id="90" fill="hold">
                            <p:stCondLst>
                              <p:cond delay="8500"/>
                            </p:stCondLst>
                            <p:childTnLst>
                              <p:par>
                                <p:cTn id="91" presetID="10" presetClass="entr" presetSubtype="0" fill="hold" grpId="0" nodeType="afterEffect">
                                  <p:stCondLst>
                                    <p:cond delay="0"/>
                                  </p:stCondLst>
                                  <p:childTnLst>
                                    <p:set>
                                      <p:cBhvr>
                                        <p:cTn id="92" dur="1" fill="hold">
                                          <p:stCondLst>
                                            <p:cond delay="0"/>
                                          </p:stCondLst>
                                        </p:cTn>
                                        <p:tgtEl>
                                          <p:spTgt spid="2055"/>
                                        </p:tgtEl>
                                        <p:attrNameLst>
                                          <p:attrName>style.visibility</p:attrName>
                                        </p:attrNameLst>
                                      </p:cBhvr>
                                      <p:to>
                                        <p:strVal val="visible"/>
                                      </p:to>
                                    </p:set>
                                    <p:animEffect transition="in" filter="fade">
                                      <p:cBhvr>
                                        <p:cTn id="93" dur="1000"/>
                                        <p:tgtEl>
                                          <p:spTgt spid="2055"/>
                                        </p:tgtEl>
                                      </p:cBhvr>
                                    </p:animEffect>
                                  </p:childTnLst>
                                </p:cTn>
                              </p:par>
                            </p:childTnLst>
                          </p:cTn>
                        </p:par>
                        <p:par>
                          <p:cTn id="94" fill="hold">
                            <p:stCondLst>
                              <p:cond delay="9500"/>
                            </p:stCondLst>
                            <p:childTnLst>
                              <p:par>
                                <p:cTn id="95" presetID="53" presetClass="entr" presetSubtype="0" fill="hold" grpId="0"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par>
                          <p:cTn id="100" fill="hold">
                            <p:stCondLst>
                              <p:cond delay="10000"/>
                            </p:stCondLst>
                            <p:childTnLst>
                              <p:par>
                                <p:cTn id="101" presetID="2" presetClass="entr" presetSubtype="2" accel="50000" decel="50000" fill="hold" nodeType="afterEffect">
                                  <p:stCondLst>
                                    <p:cond delay="0"/>
                                  </p:stCondLst>
                                  <p:childTnLst>
                                    <p:set>
                                      <p:cBhvr>
                                        <p:cTn id="102" dur="1" fill="hold">
                                          <p:stCondLst>
                                            <p:cond delay="0"/>
                                          </p:stCondLst>
                                        </p:cTn>
                                        <p:tgtEl>
                                          <p:spTgt spid="2"/>
                                        </p:tgtEl>
                                        <p:attrNameLst>
                                          <p:attrName>style.visibility</p:attrName>
                                        </p:attrNameLst>
                                      </p:cBhvr>
                                      <p:to>
                                        <p:strVal val="visible"/>
                                      </p:to>
                                    </p:set>
                                    <p:anim calcmode="lin" valueType="num">
                                      <p:cBhvr additive="base">
                                        <p:cTn id="103" dur="500" fill="hold"/>
                                        <p:tgtEl>
                                          <p:spTgt spid="2"/>
                                        </p:tgtEl>
                                        <p:attrNameLst>
                                          <p:attrName>ppt_x</p:attrName>
                                        </p:attrNameLst>
                                      </p:cBhvr>
                                      <p:tavLst>
                                        <p:tav tm="0">
                                          <p:val>
                                            <p:strVal val="1+#ppt_w/2"/>
                                          </p:val>
                                        </p:tav>
                                        <p:tav tm="100000">
                                          <p:val>
                                            <p:strVal val="#ppt_x"/>
                                          </p:val>
                                        </p:tav>
                                      </p:tavLst>
                                    </p:anim>
                                    <p:anim calcmode="lin" valueType="num">
                                      <p:cBhvr additive="base">
                                        <p:cTn id="104" dur="500" fill="hold"/>
                                        <p:tgtEl>
                                          <p:spTgt spid="2"/>
                                        </p:tgtEl>
                                        <p:attrNameLst>
                                          <p:attrName>ppt_y</p:attrName>
                                        </p:attrNameLst>
                                      </p:cBhvr>
                                      <p:tavLst>
                                        <p:tav tm="0">
                                          <p:val>
                                            <p:strVal val="#ppt_y"/>
                                          </p:val>
                                        </p:tav>
                                        <p:tav tm="100000">
                                          <p:val>
                                            <p:strVal val="#ppt_y"/>
                                          </p:val>
                                        </p:tav>
                                      </p:tavLst>
                                    </p:anim>
                                  </p:childTnLst>
                                </p:cTn>
                              </p:par>
                              <p:par>
                                <p:cTn id="105" presetID="53"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p:cTn id="107" dur="500" fill="hold"/>
                                        <p:tgtEl>
                                          <p:spTgt spid="34"/>
                                        </p:tgtEl>
                                        <p:attrNameLst>
                                          <p:attrName>ppt_w</p:attrName>
                                        </p:attrNameLst>
                                      </p:cBhvr>
                                      <p:tavLst>
                                        <p:tav tm="0">
                                          <p:val>
                                            <p:fltVal val="0"/>
                                          </p:val>
                                        </p:tav>
                                        <p:tav tm="100000">
                                          <p:val>
                                            <p:strVal val="#ppt_w"/>
                                          </p:val>
                                        </p:tav>
                                      </p:tavLst>
                                    </p:anim>
                                    <p:anim calcmode="lin" valueType="num">
                                      <p:cBhvr>
                                        <p:cTn id="108" dur="500" fill="hold"/>
                                        <p:tgtEl>
                                          <p:spTgt spid="34"/>
                                        </p:tgtEl>
                                        <p:attrNameLst>
                                          <p:attrName>ppt_h</p:attrName>
                                        </p:attrNameLst>
                                      </p:cBhvr>
                                      <p:tavLst>
                                        <p:tav tm="0">
                                          <p:val>
                                            <p:fltVal val="0"/>
                                          </p:val>
                                        </p:tav>
                                        <p:tav tm="100000">
                                          <p:val>
                                            <p:strVal val="#ppt_h"/>
                                          </p:val>
                                        </p:tav>
                                      </p:tavLst>
                                    </p:anim>
                                    <p:animEffect transition="in" filter="fade">
                                      <p:cBhvr>
                                        <p:cTn id="109" dur="500"/>
                                        <p:tgtEl>
                                          <p:spTgt spid="34"/>
                                        </p:tgtEl>
                                      </p:cBhvr>
                                    </p:animEffect>
                                  </p:childTnLst>
                                </p:cTn>
                              </p:par>
                            </p:childTnLst>
                          </p:cTn>
                        </p:par>
                        <p:par>
                          <p:cTn id="110" fill="hold">
                            <p:stCondLst>
                              <p:cond delay="10500"/>
                            </p:stCondLst>
                            <p:childTnLst>
                              <p:par>
                                <p:cTn id="111" presetID="10" presetClass="entr" presetSubtype="0" fill="hold" grpId="0" nodeType="afterEffect">
                                  <p:stCondLst>
                                    <p:cond delay="0"/>
                                  </p:stCondLst>
                                  <p:childTnLst>
                                    <p:set>
                                      <p:cBhvr>
                                        <p:cTn id="112" dur="1" fill="hold">
                                          <p:stCondLst>
                                            <p:cond delay="0"/>
                                          </p:stCondLst>
                                        </p:cTn>
                                        <p:tgtEl>
                                          <p:spTgt spid="2057"/>
                                        </p:tgtEl>
                                        <p:attrNameLst>
                                          <p:attrName>style.visibility</p:attrName>
                                        </p:attrNameLst>
                                      </p:cBhvr>
                                      <p:to>
                                        <p:strVal val="visible"/>
                                      </p:to>
                                    </p:set>
                                    <p:animEffect transition="in" filter="fade">
                                      <p:cBhvr>
                                        <p:cTn id="113" dur="1000"/>
                                        <p:tgtEl>
                                          <p:spTgt spid="2057"/>
                                        </p:tgtEl>
                                      </p:cBhvr>
                                    </p:animEffect>
                                  </p:childTnLst>
                                </p:cTn>
                              </p:par>
                            </p:childTnLst>
                          </p:cTn>
                        </p:par>
                        <p:par>
                          <p:cTn id="114" fill="hold">
                            <p:stCondLst>
                              <p:cond delay="11500"/>
                            </p:stCondLst>
                            <p:childTnLst>
                              <p:par>
                                <p:cTn id="115" presetID="53" presetClass="entr" presetSubtype="0" fill="hold" grpId="0" nodeType="afterEffect">
                                  <p:stCondLst>
                                    <p:cond delay="0"/>
                                  </p:stCondLst>
                                  <p:childTnLst>
                                    <p:set>
                                      <p:cBhvr>
                                        <p:cTn id="116" dur="1" fill="hold">
                                          <p:stCondLst>
                                            <p:cond delay="0"/>
                                          </p:stCondLst>
                                        </p:cTn>
                                        <p:tgtEl>
                                          <p:spTgt spid="28"/>
                                        </p:tgtEl>
                                        <p:attrNameLst>
                                          <p:attrName>style.visibility</p:attrName>
                                        </p:attrNameLst>
                                      </p:cBhvr>
                                      <p:to>
                                        <p:strVal val="visible"/>
                                      </p:to>
                                    </p:set>
                                    <p:anim calcmode="lin" valueType="num">
                                      <p:cBhvr>
                                        <p:cTn id="117" dur="500" fill="hold"/>
                                        <p:tgtEl>
                                          <p:spTgt spid="28"/>
                                        </p:tgtEl>
                                        <p:attrNameLst>
                                          <p:attrName>ppt_w</p:attrName>
                                        </p:attrNameLst>
                                      </p:cBhvr>
                                      <p:tavLst>
                                        <p:tav tm="0">
                                          <p:val>
                                            <p:fltVal val="0"/>
                                          </p:val>
                                        </p:tav>
                                        <p:tav tm="100000">
                                          <p:val>
                                            <p:strVal val="#ppt_w"/>
                                          </p:val>
                                        </p:tav>
                                      </p:tavLst>
                                    </p:anim>
                                    <p:anim calcmode="lin" valueType="num">
                                      <p:cBhvr>
                                        <p:cTn id="118" dur="500" fill="hold"/>
                                        <p:tgtEl>
                                          <p:spTgt spid="28"/>
                                        </p:tgtEl>
                                        <p:attrNameLst>
                                          <p:attrName>ppt_h</p:attrName>
                                        </p:attrNameLst>
                                      </p:cBhvr>
                                      <p:tavLst>
                                        <p:tav tm="0">
                                          <p:val>
                                            <p:fltVal val="0"/>
                                          </p:val>
                                        </p:tav>
                                        <p:tav tm="100000">
                                          <p:val>
                                            <p:strVal val="#ppt_h"/>
                                          </p:val>
                                        </p:tav>
                                      </p:tavLst>
                                    </p:anim>
                                    <p:animEffect transition="in" filter="fade">
                                      <p:cBhvr>
                                        <p:cTn id="119" dur="500"/>
                                        <p:tgtEl>
                                          <p:spTgt spid="28"/>
                                        </p:tgtEl>
                                      </p:cBhvr>
                                    </p:animEffect>
                                  </p:childTnLst>
                                </p:cTn>
                              </p:par>
                            </p:childTnLst>
                          </p:cTn>
                        </p:par>
                        <p:par>
                          <p:cTn id="120" fill="hold">
                            <p:stCondLst>
                              <p:cond delay="12000"/>
                            </p:stCondLst>
                            <p:childTnLst>
                              <p:par>
                                <p:cTn id="121" presetID="2" presetClass="entr" presetSubtype="8" accel="50000" decel="5000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 calcmode="lin" valueType="num">
                                      <p:cBhvr additive="base">
                                        <p:cTn id="123" dur="500" fill="hold"/>
                                        <p:tgtEl>
                                          <p:spTgt spid="5"/>
                                        </p:tgtEl>
                                        <p:attrNameLst>
                                          <p:attrName>ppt_x</p:attrName>
                                        </p:attrNameLst>
                                      </p:cBhvr>
                                      <p:tavLst>
                                        <p:tav tm="0">
                                          <p:val>
                                            <p:strVal val="0-#ppt_w/2"/>
                                          </p:val>
                                        </p:tav>
                                        <p:tav tm="100000">
                                          <p:val>
                                            <p:strVal val="#ppt_x"/>
                                          </p:val>
                                        </p:tav>
                                      </p:tavLst>
                                    </p:anim>
                                    <p:anim calcmode="lin" valueType="num">
                                      <p:cBhvr additive="base">
                                        <p:cTn id="124" dur="500" fill="hold"/>
                                        <p:tgtEl>
                                          <p:spTgt spid="5"/>
                                        </p:tgtEl>
                                        <p:attrNameLst>
                                          <p:attrName>ppt_y</p:attrName>
                                        </p:attrNameLst>
                                      </p:cBhvr>
                                      <p:tavLst>
                                        <p:tav tm="0">
                                          <p:val>
                                            <p:strVal val="#ppt_y"/>
                                          </p:val>
                                        </p:tav>
                                        <p:tav tm="100000">
                                          <p:val>
                                            <p:strVal val="#ppt_y"/>
                                          </p:val>
                                        </p:tav>
                                      </p:tavLst>
                                    </p:anim>
                                  </p:childTnLst>
                                </p:cTn>
                              </p:par>
                              <p:par>
                                <p:cTn id="125" presetID="53"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 calcmode="lin" valueType="num">
                                      <p:cBhvr>
                                        <p:cTn id="127" dur="500" fill="hold"/>
                                        <p:tgtEl>
                                          <p:spTgt spid="35"/>
                                        </p:tgtEl>
                                        <p:attrNameLst>
                                          <p:attrName>ppt_w</p:attrName>
                                        </p:attrNameLst>
                                      </p:cBhvr>
                                      <p:tavLst>
                                        <p:tav tm="0">
                                          <p:val>
                                            <p:fltVal val="0"/>
                                          </p:val>
                                        </p:tav>
                                        <p:tav tm="100000">
                                          <p:val>
                                            <p:strVal val="#ppt_w"/>
                                          </p:val>
                                        </p:tav>
                                      </p:tavLst>
                                    </p:anim>
                                    <p:anim calcmode="lin" valueType="num">
                                      <p:cBhvr>
                                        <p:cTn id="128" dur="500" fill="hold"/>
                                        <p:tgtEl>
                                          <p:spTgt spid="35"/>
                                        </p:tgtEl>
                                        <p:attrNameLst>
                                          <p:attrName>ppt_h</p:attrName>
                                        </p:attrNameLst>
                                      </p:cBhvr>
                                      <p:tavLst>
                                        <p:tav tm="0">
                                          <p:val>
                                            <p:fltVal val="0"/>
                                          </p:val>
                                        </p:tav>
                                        <p:tav tm="100000">
                                          <p:val>
                                            <p:strVal val="#ppt_h"/>
                                          </p:val>
                                        </p:tav>
                                      </p:tavLst>
                                    </p:anim>
                                    <p:animEffect transition="in" filter="fade">
                                      <p:cBhvr>
                                        <p:cTn id="1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P spid="2054" grpId="0" animBg="1"/>
      <p:bldP spid="2055" grpId="0" animBg="1"/>
      <p:bldP spid="2056" grpId="0" animBg="1"/>
      <p:bldP spid="2057" grpId="0" animBg="1"/>
      <p:bldP spid="2058" grpId="0" animBg="1"/>
      <p:bldP spid="23" grpId="0"/>
      <p:bldP spid="24" grpId="0"/>
      <p:bldP spid="25" grpId="0"/>
      <p:bldP spid="26" grpId="0"/>
      <p:bldP spid="27" grpId="0"/>
      <p:bldP spid="28" grpId="0"/>
      <p:bldP spid="29" grpId="0" animBg="1"/>
      <p:bldP spid="31" grpId="0" animBg="1"/>
      <p:bldP spid="32" grpId="0" animBg="1"/>
      <p:bldP spid="33" grpId="0" animBg="1"/>
      <p:bldP spid="34" grpId="0" animBg="1"/>
      <p:bldP spid="35"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463709115"/>
              </p:ext>
            </p:extLst>
          </p:nvPr>
        </p:nvGraphicFramePr>
        <p:xfrm>
          <a:off x="795250" y="975269"/>
          <a:ext cx="7586573" cy="3512771"/>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a:extLst>
              <a:ext uri="{FF2B5EF4-FFF2-40B4-BE49-F238E27FC236}">
                <a16:creationId xmlns:a16="http://schemas.microsoft.com/office/drawing/2014/main" id="{E6A7F5D9-4B14-7D5E-3EE5-DADEA0386B51}"/>
              </a:ext>
            </a:extLst>
          </p:cNvPr>
          <p:cNvSpPr/>
          <p:nvPr/>
        </p:nvSpPr>
        <p:spPr>
          <a:xfrm>
            <a:off x="228600" y="285750"/>
            <a:ext cx="2438400" cy="369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8424853"/>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5C5CE5A-DD2C-9E72-F13E-E6FD8EF27840}"/>
              </a:ext>
            </a:extLst>
          </p:cNvPr>
          <p:cNvGrpSpPr/>
          <p:nvPr/>
        </p:nvGrpSpPr>
        <p:grpSpPr>
          <a:xfrm>
            <a:off x="4322145" y="1593564"/>
            <a:ext cx="1178760" cy="432489"/>
            <a:chOff x="4322145" y="1638409"/>
            <a:chExt cx="1178760" cy="432489"/>
          </a:xfrm>
        </p:grpSpPr>
        <p:sp>
          <p:nvSpPr>
            <p:cNvPr id="6" name="椭圆 5"/>
            <p:cNvSpPr/>
            <p:nvPr/>
          </p:nvSpPr>
          <p:spPr>
            <a:xfrm>
              <a:off x="4322145" y="1638409"/>
              <a:ext cx="432523" cy="432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r>
                <a:rPr lang="en-US" altLang="zh-CN" dirty="0">
                  <a:latin typeface="Impact MT Std" pitchFamily="34" charset="0"/>
                  <a:ea typeface="微软雅黑" pitchFamily="34" charset="-122"/>
                </a:rPr>
                <a:t>1</a:t>
              </a:r>
              <a:endParaRPr lang="zh-CN" altLang="en-US" dirty="0">
                <a:latin typeface="Impact MT Std" pitchFamily="34" charset="0"/>
                <a:ea typeface="微软雅黑" pitchFamily="34" charset="-122"/>
              </a:endParaRPr>
            </a:p>
          </p:txBody>
        </p:sp>
        <p:cxnSp>
          <p:nvCxnSpPr>
            <p:cNvPr id="7" name="直接连接符 6"/>
            <p:cNvCxnSpPr/>
            <p:nvPr/>
          </p:nvCxnSpPr>
          <p:spPr>
            <a:xfrm>
              <a:off x="4745527" y="1838410"/>
              <a:ext cx="755378"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9" name="标题 11"/>
          <p:cNvSpPr txBox="1">
            <a:spLocks/>
          </p:cNvSpPr>
          <p:nvPr/>
        </p:nvSpPr>
        <p:spPr>
          <a:xfrm>
            <a:off x="5517783" y="1609129"/>
            <a:ext cx="3016617" cy="597351"/>
          </a:xfrm>
          <a:prstGeom prst="rect">
            <a:avLst/>
          </a:prstGeom>
        </p:spPr>
        <p:txBody>
          <a:bodyPr lIns="68571" tIns="34285" rIns="68571" bIns="34285">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600" dirty="0">
                <a:solidFill>
                  <a:schemeClr val="bg1">
                    <a:lumMod val="50000"/>
                  </a:schemeClr>
                </a:solidFill>
                <a:latin typeface="微软雅黑" panose="020B0503020204020204" pitchFamily="34" charset="-122"/>
                <a:ea typeface="微软雅黑" panose="020B0503020204020204" pitchFamily="34" charset="-122"/>
              </a:rPr>
              <a:t>2022/9/28 </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医</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屋健康管理系统项目计划书</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初出茅庐</a:t>
            </a:r>
          </a:p>
          <a:p>
            <a:pPr algn="l"/>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E2AA40D1-D38D-E087-D738-84BD80125C00}"/>
              </a:ext>
            </a:extLst>
          </p:cNvPr>
          <p:cNvGrpSpPr/>
          <p:nvPr/>
        </p:nvGrpSpPr>
        <p:grpSpPr>
          <a:xfrm>
            <a:off x="4339021" y="2288828"/>
            <a:ext cx="1178762" cy="432489"/>
            <a:chOff x="4322145" y="2337211"/>
            <a:chExt cx="1178762" cy="432489"/>
          </a:xfrm>
        </p:grpSpPr>
        <p:sp>
          <p:nvSpPr>
            <p:cNvPr id="10" name="椭圆 9"/>
            <p:cNvSpPr/>
            <p:nvPr/>
          </p:nvSpPr>
          <p:spPr>
            <a:xfrm>
              <a:off x="4322145" y="2337211"/>
              <a:ext cx="432523" cy="432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r>
                <a:rPr lang="en-US" altLang="zh-CN" dirty="0">
                  <a:latin typeface="Impact MT Std" pitchFamily="34" charset="0"/>
                  <a:ea typeface="微软雅黑" pitchFamily="34" charset="-122"/>
                </a:rPr>
                <a:t>2</a:t>
              </a:r>
              <a:endParaRPr lang="zh-CN" altLang="en-US" dirty="0">
                <a:latin typeface="Impact MT Std" pitchFamily="34" charset="0"/>
                <a:ea typeface="微软雅黑" pitchFamily="34" charset="-122"/>
              </a:endParaRPr>
            </a:p>
          </p:txBody>
        </p:sp>
        <p:cxnSp>
          <p:nvCxnSpPr>
            <p:cNvPr id="12" name="直接连接符 11"/>
            <p:cNvCxnSpPr/>
            <p:nvPr/>
          </p:nvCxnSpPr>
          <p:spPr>
            <a:xfrm>
              <a:off x="4745529" y="2537212"/>
              <a:ext cx="755378"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13" name="标题 11"/>
          <p:cNvSpPr txBox="1">
            <a:spLocks/>
          </p:cNvSpPr>
          <p:nvPr/>
        </p:nvSpPr>
        <p:spPr>
          <a:xfrm>
            <a:off x="5472942" y="2288828"/>
            <a:ext cx="3016617" cy="597351"/>
          </a:xfrm>
          <a:prstGeom prst="rect">
            <a:avLst/>
          </a:prstGeom>
        </p:spPr>
        <p:txBody>
          <a:bodyPr lIns="68571" tIns="34285" rIns="68571" bIns="34285">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500" dirty="0">
                <a:solidFill>
                  <a:schemeClr val="bg1">
                    <a:lumMod val="50000"/>
                  </a:schemeClr>
                </a:solidFill>
                <a:latin typeface="微软雅黑" panose="020B0503020204020204" pitchFamily="34" charset="-122"/>
                <a:ea typeface="微软雅黑" panose="020B0503020204020204" pitchFamily="34" charset="-122"/>
              </a:rPr>
              <a:t>2022/10/27   </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老师拨冗，我们线上学习交流后  用例图 状态图  表结构  </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500" b="1" dirty="0">
                <a:solidFill>
                  <a:schemeClr val="bg1">
                    <a:lumMod val="50000"/>
                  </a:schemeClr>
                </a:solidFill>
                <a:latin typeface="微软雅黑" panose="020B0503020204020204" pitchFamily="34" charset="-122"/>
                <a:ea typeface="微软雅黑" panose="020B0503020204020204" pitchFamily="34" charset="-122"/>
              </a:rPr>
              <a:t>焕然一新</a:t>
            </a:r>
            <a:endParaRPr lang="en-US" altLang="zh-CN" sz="15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BAF3EF3C-5CDD-9B99-D560-0F4C16265557}"/>
              </a:ext>
            </a:extLst>
          </p:cNvPr>
          <p:cNvGrpSpPr/>
          <p:nvPr/>
        </p:nvGrpSpPr>
        <p:grpSpPr>
          <a:xfrm>
            <a:off x="4322145" y="3041707"/>
            <a:ext cx="1178762" cy="432489"/>
            <a:chOff x="4322145" y="3023525"/>
            <a:chExt cx="1178762" cy="432489"/>
          </a:xfrm>
        </p:grpSpPr>
        <p:sp>
          <p:nvSpPr>
            <p:cNvPr id="14" name="椭圆 13"/>
            <p:cNvSpPr/>
            <p:nvPr/>
          </p:nvSpPr>
          <p:spPr>
            <a:xfrm>
              <a:off x="4322145" y="3023525"/>
              <a:ext cx="432523" cy="432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r>
                <a:rPr lang="en-US" altLang="zh-CN" dirty="0">
                  <a:latin typeface="Impact MT Std" pitchFamily="34" charset="0"/>
                  <a:ea typeface="微软雅黑" pitchFamily="34" charset="-122"/>
                </a:rPr>
                <a:t>3</a:t>
              </a:r>
              <a:endParaRPr lang="zh-CN" altLang="en-US" dirty="0">
                <a:latin typeface="Impact MT Std" pitchFamily="34" charset="0"/>
                <a:ea typeface="微软雅黑" pitchFamily="34" charset="-122"/>
              </a:endParaRPr>
            </a:p>
          </p:txBody>
        </p:sp>
        <p:cxnSp>
          <p:nvCxnSpPr>
            <p:cNvPr id="15" name="直接连接符 14"/>
            <p:cNvCxnSpPr/>
            <p:nvPr/>
          </p:nvCxnSpPr>
          <p:spPr>
            <a:xfrm>
              <a:off x="4745529" y="3223527"/>
              <a:ext cx="755378"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16" name="标题 11"/>
          <p:cNvSpPr txBox="1">
            <a:spLocks/>
          </p:cNvSpPr>
          <p:nvPr/>
        </p:nvSpPr>
        <p:spPr>
          <a:xfrm>
            <a:off x="5517784" y="3066862"/>
            <a:ext cx="3016616" cy="597351"/>
          </a:xfrm>
          <a:prstGeom prst="rect">
            <a:avLst/>
          </a:prstGeom>
        </p:spPr>
        <p:txBody>
          <a:bodyPr lIns="68571" tIns="34285" rIns="68571" bIns="34285">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dirty="0">
                <a:solidFill>
                  <a:schemeClr val="bg1">
                    <a:lumMod val="50000"/>
                  </a:schemeClr>
                </a:solidFill>
                <a:latin typeface="微软雅黑" panose="020B0503020204020204" pitchFamily="34" charset="-122"/>
                <a:ea typeface="微软雅黑" panose="020B0503020204020204" pitchFamily="34" charset="-122"/>
              </a:rPr>
              <a:t>2022/11/29</a:t>
            </a:r>
            <a:r>
              <a:rPr lang="en-US" altLang="zh-CN" sz="15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300" dirty="0">
                <a:solidFill>
                  <a:schemeClr val="bg1">
                    <a:lumMod val="50000"/>
                  </a:schemeClr>
                </a:solidFill>
                <a:latin typeface="微软雅黑" panose="020B0503020204020204" pitchFamily="34" charset="-122"/>
                <a:ea typeface="微软雅黑" panose="020B0503020204020204" pitchFamily="34" charset="-122"/>
              </a:rPr>
              <a:t>项目前端与后端实现互联，                  项目基本功能实现</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大功告成</a:t>
            </a:r>
          </a:p>
          <a:p>
            <a:pPr algn="l"/>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8" name="组合 27">
            <a:extLst>
              <a:ext uri="{FF2B5EF4-FFF2-40B4-BE49-F238E27FC236}">
                <a16:creationId xmlns:a16="http://schemas.microsoft.com/office/drawing/2014/main" id="{4C4F84EF-B84C-C708-4B6D-AE3C0F6B6028}"/>
              </a:ext>
            </a:extLst>
          </p:cNvPr>
          <p:cNvGrpSpPr/>
          <p:nvPr/>
        </p:nvGrpSpPr>
        <p:grpSpPr>
          <a:xfrm>
            <a:off x="4322145" y="3745650"/>
            <a:ext cx="1178762" cy="432489"/>
            <a:chOff x="4322146" y="3697243"/>
            <a:chExt cx="1178762" cy="432489"/>
          </a:xfrm>
        </p:grpSpPr>
        <p:sp>
          <p:nvSpPr>
            <p:cNvPr id="17" name="椭圆 16"/>
            <p:cNvSpPr/>
            <p:nvPr/>
          </p:nvSpPr>
          <p:spPr>
            <a:xfrm>
              <a:off x="4322146" y="3697243"/>
              <a:ext cx="432523" cy="432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r>
                <a:rPr lang="en-US" altLang="zh-CN" dirty="0">
                  <a:latin typeface="Impact MT Std" pitchFamily="34" charset="0"/>
                  <a:ea typeface="微软雅黑" pitchFamily="34" charset="-122"/>
                </a:rPr>
                <a:t>4</a:t>
              </a:r>
              <a:endParaRPr lang="zh-CN" altLang="en-US" dirty="0">
                <a:latin typeface="Impact MT Std" pitchFamily="34" charset="0"/>
                <a:ea typeface="微软雅黑" pitchFamily="34" charset="-122"/>
              </a:endParaRPr>
            </a:p>
          </p:txBody>
        </p:sp>
        <p:cxnSp>
          <p:nvCxnSpPr>
            <p:cNvPr id="18" name="直接连接符 17"/>
            <p:cNvCxnSpPr/>
            <p:nvPr/>
          </p:nvCxnSpPr>
          <p:spPr>
            <a:xfrm>
              <a:off x="4745530" y="3897244"/>
              <a:ext cx="755378"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19" name="标题 11"/>
          <p:cNvSpPr txBox="1">
            <a:spLocks/>
          </p:cNvSpPr>
          <p:nvPr/>
        </p:nvSpPr>
        <p:spPr>
          <a:xfrm>
            <a:off x="5517783" y="3764973"/>
            <a:ext cx="3016616" cy="597351"/>
          </a:xfrm>
          <a:prstGeom prst="rect">
            <a:avLst/>
          </a:prstGeom>
        </p:spPr>
        <p:txBody>
          <a:bodyPr lIns="68571" tIns="34285" rIns="68571" bIns="34285">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500" dirty="0">
                <a:solidFill>
                  <a:schemeClr val="bg1">
                    <a:lumMod val="50000"/>
                  </a:schemeClr>
                </a:solidFill>
                <a:latin typeface="微软雅黑" panose="020B0503020204020204" pitchFamily="34" charset="-122"/>
                <a:ea typeface="微软雅黑" panose="020B0503020204020204" pitchFamily="34" charset="-122"/>
              </a:rPr>
              <a:t>2022/12/13 </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项目文档美化完毕，期末展示</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制作完成</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 </a:t>
            </a:r>
          </a:p>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走向辉煌</a:t>
            </a:r>
          </a:p>
          <a:p>
            <a:pPr algn="l"/>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 name="组合 19"/>
          <p:cNvGrpSpPr/>
          <p:nvPr/>
        </p:nvGrpSpPr>
        <p:grpSpPr>
          <a:xfrm>
            <a:off x="997041" y="1532265"/>
            <a:ext cx="2818822" cy="2825899"/>
            <a:chOff x="9047294" y="2420132"/>
            <a:chExt cx="3920868" cy="3932135"/>
          </a:xfrm>
        </p:grpSpPr>
        <p:sp>
          <p:nvSpPr>
            <p:cNvPr id="21" name="Oval 7"/>
            <p:cNvSpPr>
              <a:spLocks noChangeArrowheads="1"/>
            </p:cNvSpPr>
            <p:nvPr/>
          </p:nvSpPr>
          <p:spPr bwMode="auto">
            <a:xfrm>
              <a:off x="9047294" y="2420132"/>
              <a:ext cx="3920868" cy="3932135"/>
            </a:xfrm>
            <a:prstGeom prst="ellipse">
              <a:avLst/>
            </a:prstGeom>
            <a:noFill/>
            <a:ln w="9525" cap="flat">
              <a:solidFill>
                <a:schemeClr val="bg1">
                  <a:lumMod val="65000"/>
                </a:schemeClr>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91356" tIns="45679" rIns="91356" bIns="45679" numCol="1" anchor="t" anchorCtr="0" compatLnSpc="1">
              <a:prstTxWarp prst="textNoShape">
                <a:avLst/>
              </a:prstTxWarp>
            </a:bodyPr>
            <a:lstStyle/>
            <a:p>
              <a:endParaRPr lang="zh-CN" altLang="en-US" sz="1400"/>
            </a:p>
          </p:txBody>
        </p:sp>
        <p:sp>
          <p:nvSpPr>
            <p:cNvPr id="22" name="Freeform 34"/>
            <p:cNvSpPr>
              <a:spLocks/>
            </p:cNvSpPr>
            <p:nvPr/>
          </p:nvSpPr>
          <p:spPr bwMode="auto">
            <a:xfrm>
              <a:off x="9521570" y="2931414"/>
              <a:ext cx="1362315" cy="1372639"/>
            </a:xfrm>
            <a:custGeom>
              <a:avLst/>
              <a:gdLst>
                <a:gd name="T0" fmla="*/ 33 w 66"/>
                <a:gd name="T1" fmla="*/ 0 h 66"/>
                <a:gd name="T2" fmla="*/ 66 w 66"/>
                <a:gd name="T3" fmla="*/ 33 h 66"/>
                <a:gd name="T4" fmla="*/ 64 w 66"/>
                <a:gd name="T5" fmla="*/ 46 h 66"/>
                <a:gd name="T6" fmla="*/ 50 w 66"/>
                <a:gd name="T7" fmla="*/ 36 h 66"/>
                <a:gd name="T8" fmla="*/ 50 w 66"/>
                <a:gd name="T9" fmla="*/ 33 h 66"/>
                <a:gd name="T10" fmla="*/ 33 w 66"/>
                <a:gd name="T11" fmla="*/ 16 h 66"/>
                <a:gd name="T12" fmla="*/ 16 w 66"/>
                <a:gd name="T13" fmla="*/ 33 h 66"/>
                <a:gd name="T14" fmla="*/ 33 w 66"/>
                <a:gd name="T15" fmla="*/ 50 h 66"/>
                <a:gd name="T16" fmla="*/ 34 w 66"/>
                <a:gd name="T17" fmla="*/ 50 h 66"/>
                <a:gd name="T18" fmla="*/ 34 w 66"/>
                <a:gd name="T19" fmla="*/ 51 h 66"/>
                <a:gd name="T20" fmla="*/ 42 w 66"/>
                <a:gd name="T21" fmla="*/ 65 h 66"/>
                <a:gd name="T22" fmla="*/ 33 w 66"/>
                <a:gd name="T23" fmla="*/ 66 h 66"/>
                <a:gd name="T24" fmla="*/ 0 w 66"/>
                <a:gd name="T25" fmla="*/ 33 h 66"/>
                <a:gd name="T26" fmla="*/ 33 w 66"/>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66">
                  <a:moveTo>
                    <a:pt x="33" y="0"/>
                  </a:moveTo>
                  <a:cubicBezTo>
                    <a:pt x="51" y="0"/>
                    <a:pt x="66" y="15"/>
                    <a:pt x="66" y="33"/>
                  </a:cubicBezTo>
                  <a:cubicBezTo>
                    <a:pt x="66" y="38"/>
                    <a:pt x="66" y="42"/>
                    <a:pt x="64" y="46"/>
                  </a:cubicBezTo>
                  <a:cubicBezTo>
                    <a:pt x="62" y="40"/>
                    <a:pt x="56" y="36"/>
                    <a:pt x="50" y="36"/>
                  </a:cubicBezTo>
                  <a:cubicBezTo>
                    <a:pt x="50" y="35"/>
                    <a:pt x="50" y="34"/>
                    <a:pt x="50" y="33"/>
                  </a:cubicBezTo>
                  <a:cubicBezTo>
                    <a:pt x="50" y="24"/>
                    <a:pt x="42" y="16"/>
                    <a:pt x="33" y="16"/>
                  </a:cubicBezTo>
                  <a:cubicBezTo>
                    <a:pt x="24" y="16"/>
                    <a:pt x="16" y="24"/>
                    <a:pt x="16" y="33"/>
                  </a:cubicBezTo>
                  <a:cubicBezTo>
                    <a:pt x="16" y="42"/>
                    <a:pt x="24" y="50"/>
                    <a:pt x="33" y="50"/>
                  </a:cubicBezTo>
                  <a:cubicBezTo>
                    <a:pt x="34" y="50"/>
                    <a:pt x="34" y="50"/>
                    <a:pt x="34" y="50"/>
                  </a:cubicBezTo>
                  <a:cubicBezTo>
                    <a:pt x="34" y="50"/>
                    <a:pt x="34" y="51"/>
                    <a:pt x="34" y="51"/>
                  </a:cubicBezTo>
                  <a:cubicBezTo>
                    <a:pt x="34" y="57"/>
                    <a:pt x="37" y="63"/>
                    <a:pt x="42" y="65"/>
                  </a:cubicBezTo>
                  <a:cubicBezTo>
                    <a:pt x="39" y="66"/>
                    <a:pt x="36" y="66"/>
                    <a:pt x="33" y="66"/>
                  </a:cubicBezTo>
                  <a:cubicBezTo>
                    <a:pt x="15" y="66"/>
                    <a:pt x="0" y="51"/>
                    <a:pt x="0" y="33"/>
                  </a:cubicBezTo>
                  <a:cubicBezTo>
                    <a:pt x="0" y="15"/>
                    <a:pt x="15" y="0"/>
                    <a:pt x="33" y="0"/>
                  </a:cubicBezTo>
                  <a:close/>
                </a:path>
              </a:pathLst>
            </a:custGeom>
            <a:solidFill>
              <a:schemeClr val="accent4"/>
            </a:solidFill>
            <a:ln w="4" cap="flat">
              <a:noFill/>
              <a:prstDash val="solid"/>
              <a:miter lim="800000"/>
              <a:headEnd/>
              <a:tailEnd/>
            </a:ln>
          </p:spPr>
          <p:txBody>
            <a:bodyPr vert="horz" wrap="square" lIns="91356" tIns="45679" rIns="91356" bIns="45679" numCol="1" anchor="t" anchorCtr="0" compatLnSpc="1">
              <a:prstTxWarp prst="textNoShape">
                <a:avLst/>
              </a:prstTxWarp>
            </a:bodyPr>
            <a:lstStyle/>
            <a:p>
              <a:endParaRPr lang="zh-CN" altLang="en-US" sz="1400" b="1"/>
            </a:p>
          </p:txBody>
        </p:sp>
        <p:sp>
          <p:nvSpPr>
            <p:cNvPr id="23" name="Freeform 35"/>
            <p:cNvSpPr>
              <a:spLocks/>
            </p:cNvSpPr>
            <p:nvPr/>
          </p:nvSpPr>
          <p:spPr bwMode="auto">
            <a:xfrm>
              <a:off x="9521570" y="4469169"/>
              <a:ext cx="1362315" cy="1382956"/>
            </a:xfrm>
            <a:custGeom>
              <a:avLst/>
              <a:gdLst>
                <a:gd name="T0" fmla="*/ 33 w 66"/>
                <a:gd name="T1" fmla="*/ 67 h 67"/>
                <a:gd name="T2" fmla="*/ 66 w 66"/>
                <a:gd name="T3" fmla="*/ 33 h 67"/>
                <a:gd name="T4" fmla="*/ 64 w 66"/>
                <a:gd name="T5" fmla="*/ 20 h 67"/>
                <a:gd name="T6" fmla="*/ 50 w 66"/>
                <a:gd name="T7" fmla="*/ 30 h 67"/>
                <a:gd name="T8" fmla="*/ 50 w 66"/>
                <a:gd name="T9" fmla="*/ 33 h 67"/>
                <a:gd name="T10" fmla="*/ 33 w 66"/>
                <a:gd name="T11" fmla="*/ 50 h 67"/>
                <a:gd name="T12" fmla="*/ 16 w 66"/>
                <a:gd name="T13" fmla="*/ 33 h 67"/>
                <a:gd name="T14" fmla="*/ 33 w 66"/>
                <a:gd name="T15" fmla="*/ 17 h 67"/>
                <a:gd name="T16" fmla="*/ 34 w 66"/>
                <a:gd name="T17" fmla="*/ 17 h 67"/>
                <a:gd name="T18" fmla="*/ 34 w 66"/>
                <a:gd name="T19" fmla="*/ 15 h 67"/>
                <a:gd name="T20" fmla="*/ 42 w 66"/>
                <a:gd name="T21" fmla="*/ 1 h 67"/>
                <a:gd name="T22" fmla="*/ 33 w 66"/>
                <a:gd name="T23" fmla="*/ 0 h 67"/>
                <a:gd name="T24" fmla="*/ 0 w 66"/>
                <a:gd name="T25" fmla="*/ 33 h 67"/>
                <a:gd name="T26" fmla="*/ 33 w 66"/>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67">
                  <a:moveTo>
                    <a:pt x="33" y="67"/>
                  </a:moveTo>
                  <a:cubicBezTo>
                    <a:pt x="51" y="67"/>
                    <a:pt x="66" y="52"/>
                    <a:pt x="66" y="33"/>
                  </a:cubicBezTo>
                  <a:cubicBezTo>
                    <a:pt x="66" y="29"/>
                    <a:pt x="66" y="24"/>
                    <a:pt x="64" y="20"/>
                  </a:cubicBezTo>
                  <a:cubicBezTo>
                    <a:pt x="62" y="26"/>
                    <a:pt x="56" y="30"/>
                    <a:pt x="50" y="30"/>
                  </a:cubicBezTo>
                  <a:cubicBezTo>
                    <a:pt x="50" y="31"/>
                    <a:pt x="50" y="32"/>
                    <a:pt x="50" y="33"/>
                  </a:cubicBezTo>
                  <a:cubicBezTo>
                    <a:pt x="50" y="43"/>
                    <a:pt x="42" y="50"/>
                    <a:pt x="33" y="50"/>
                  </a:cubicBezTo>
                  <a:cubicBezTo>
                    <a:pt x="24" y="50"/>
                    <a:pt x="16" y="43"/>
                    <a:pt x="16" y="33"/>
                  </a:cubicBezTo>
                  <a:cubicBezTo>
                    <a:pt x="16" y="24"/>
                    <a:pt x="24" y="17"/>
                    <a:pt x="33" y="17"/>
                  </a:cubicBezTo>
                  <a:cubicBezTo>
                    <a:pt x="34" y="17"/>
                    <a:pt x="34" y="17"/>
                    <a:pt x="34" y="17"/>
                  </a:cubicBezTo>
                  <a:cubicBezTo>
                    <a:pt x="34" y="16"/>
                    <a:pt x="34" y="16"/>
                    <a:pt x="34" y="15"/>
                  </a:cubicBezTo>
                  <a:cubicBezTo>
                    <a:pt x="34" y="9"/>
                    <a:pt x="37" y="4"/>
                    <a:pt x="42" y="1"/>
                  </a:cubicBezTo>
                  <a:cubicBezTo>
                    <a:pt x="39" y="0"/>
                    <a:pt x="36" y="0"/>
                    <a:pt x="33" y="0"/>
                  </a:cubicBezTo>
                  <a:cubicBezTo>
                    <a:pt x="15" y="0"/>
                    <a:pt x="0" y="15"/>
                    <a:pt x="0" y="33"/>
                  </a:cubicBezTo>
                  <a:cubicBezTo>
                    <a:pt x="0" y="52"/>
                    <a:pt x="15" y="67"/>
                    <a:pt x="33" y="67"/>
                  </a:cubicBezTo>
                  <a:close/>
                </a:path>
              </a:pathLst>
            </a:custGeom>
            <a:solidFill>
              <a:schemeClr val="accent3"/>
            </a:solidFill>
            <a:ln w="4" cap="flat">
              <a:noFill/>
              <a:prstDash val="solid"/>
              <a:miter lim="800000"/>
              <a:headEnd/>
              <a:tailEnd/>
            </a:ln>
          </p:spPr>
          <p:txBody>
            <a:bodyPr vert="horz" wrap="square" lIns="91356" tIns="45679" rIns="91356" bIns="45679" numCol="1" anchor="t" anchorCtr="0" compatLnSpc="1">
              <a:prstTxWarp prst="textNoShape">
                <a:avLst/>
              </a:prstTxWarp>
            </a:bodyPr>
            <a:lstStyle/>
            <a:p>
              <a:endParaRPr lang="zh-CN" altLang="en-US" sz="1400" b="1"/>
            </a:p>
          </p:txBody>
        </p:sp>
        <p:sp>
          <p:nvSpPr>
            <p:cNvPr id="24" name="Freeform 37"/>
            <p:cNvSpPr>
              <a:spLocks/>
            </p:cNvSpPr>
            <p:nvPr/>
          </p:nvSpPr>
          <p:spPr bwMode="auto">
            <a:xfrm>
              <a:off x="11110936" y="2931414"/>
              <a:ext cx="1382957" cy="1372639"/>
            </a:xfrm>
            <a:custGeom>
              <a:avLst/>
              <a:gdLst>
                <a:gd name="T0" fmla="*/ 34 w 67"/>
                <a:gd name="T1" fmla="*/ 0 h 66"/>
                <a:gd name="T2" fmla="*/ 0 w 67"/>
                <a:gd name="T3" fmla="*/ 33 h 66"/>
                <a:gd name="T4" fmla="*/ 3 w 67"/>
                <a:gd name="T5" fmla="*/ 46 h 66"/>
                <a:gd name="T6" fmla="*/ 17 w 67"/>
                <a:gd name="T7" fmla="*/ 36 h 66"/>
                <a:gd name="T8" fmla="*/ 17 w 67"/>
                <a:gd name="T9" fmla="*/ 33 h 66"/>
                <a:gd name="T10" fmla="*/ 34 w 67"/>
                <a:gd name="T11" fmla="*/ 16 h 66"/>
                <a:gd name="T12" fmla="*/ 51 w 67"/>
                <a:gd name="T13" fmla="*/ 33 h 66"/>
                <a:gd name="T14" fmla="*/ 34 w 67"/>
                <a:gd name="T15" fmla="*/ 50 h 66"/>
                <a:gd name="T16" fmla="*/ 33 w 67"/>
                <a:gd name="T17" fmla="*/ 50 h 66"/>
                <a:gd name="T18" fmla="*/ 33 w 67"/>
                <a:gd name="T19" fmla="*/ 51 h 66"/>
                <a:gd name="T20" fmla="*/ 24 w 67"/>
                <a:gd name="T21" fmla="*/ 65 h 66"/>
                <a:gd name="T22" fmla="*/ 34 w 67"/>
                <a:gd name="T23" fmla="*/ 66 h 66"/>
                <a:gd name="T24" fmla="*/ 67 w 67"/>
                <a:gd name="T25" fmla="*/ 33 h 66"/>
                <a:gd name="T26" fmla="*/ 34 w 67"/>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6">
                  <a:moveTo>
                    <a:pt x="34" y="0"/>
                  </a:moveTo>
                  <a:cubicBezTo>
                    <a:pt x="15" y="0"/>
                    <a:pt x="0" y="15"/>
                    <a:pt x="0" y="33"/>
                  </a:cubicBezTo>
                  <a:cubicBezTo>
                    <a:pt x="0" y="38"/>
                    <a:pt x="1" y="42"/>
                    <a:pt x="3" y="46"/>
                  </a:cubicBezTo>
                  <a:cubicBezTo>
                    <a:pt x="5" y="40"/>
                    <a:pt x="11" y="36"/>
                    <a:pt x="17" y="36"/>
                  </a:cubicBezTo>
                  <a:cubicBezTo>
                    <a:pt x="17" y="35"/>
                    <a:pt x="17" y="34"/>
                    <a:pt x="17" y="33"/>
                  </a:cubicBezTo>
                  <a:cubicBezTo>
                    <a:pt x="17" y="24"/>
                    <a:pt x="24" y="16"/>
                    <a:pt x="34" y="16"/>
                  </a:cubicBezTo>
                  <a:cubicBezTo>
                    <a:pt x="43" y="16"/>
                    <a:pt x="51" y="24"/>
                    <a:pt x="51" y="33"/>
                  </a:cubicBezTo>
                  <a:cubicBezTo>
                    <a:pt x="51" y="42"/>
                    <a:pt x="43" y="50"/>
                    <a:pt x="34" y="50"/>
                  </a:cubicBezTo>
                  <a:cubicBezTo>
                    <a:pt x="33" y="50"/>
                    <a:pt x="33" y="50"/>
                    <a:pt x="33" y="50"/>
                  </a:cubicBezTo>
                  <a:cubicBezTo>
                    <a:pt x="33" y="50"/>
                    <a:pt x="33" y="51"/>
                    <a:pt x="33" y="51"/>
                  </a:cubicBezTo>
                  <a:cubicBezTo>
                    <a:pt x="33" y="57"/>
                    <a:pt x="29" y="63"/>
                    <a:pt x="24" y="65"/>
                  </a:cubicBezTo>
                  <a:cubicBezTo>
                    <a:pt x="27" y="66"/>
                    <a:pt x="30" y="66"/>
                    <a:pt x="34" y="66"/>
                  </a:cubicBezTo>
                  <a:cubicBezTo>
                    <a:pt x="52" y="66"/>
                    <a:pt x="67" y="51"/>
                    <a:pt x="67" y="33"/>
                  </a:cubicBezTo>
                  <a:cubicBezTo>
                    <a:pt x="67" y="15"/>
                    <a:pt x="52" y="0"/>
                    <a:pt x="34" y="0"/>
                  </a:cubicBezTo>
                  <a:close/>
                </a:path>
              </a:pathLst>
            </a:custGeom>
            <a:solidFill>
              <a:schemeClr val="accent1"/>
            </a:solidFill>
            <a:ln w="4" cap="flat">
              <a:noFill/>
              <a:prstDash val="solid"/>
              <a:miter lim="800000"/>
              <a:headEnd/>
              <a:tailEnd/>
            </a:ln>
          </p:spPr>
          <p:txBody>
            <a:bodyPr vert="horz" wrap="square" lIns="91356" tIns="45679" rIns="91356" bIns="45679" numCol="1" anchor="t" anchorCtr="0" compatLnSpc="1">
              <a:prstTxWarp prst="textNoShape">
                <a:avLst/>
              </a:prstTxWarp>
            </a:bodyPr>
            <a:lstStyle/>
            <a:p>
              <a:endParaRPr lang="zh-CN" altLang="en-US" sz="1400" b="1"/>
            </a:p>
          </p:txBody>
        </p:sp>
        <p:sp>
          <p:nvSpPr>
            <p:cNvPr id="25" name="Freeform 39"/>
            <p:cNvSpPr>
              <a:spLocks/>
            </p:cNvSpPr>
            <p:nvPr/>
          </p:nvSpPr>
          <p:spPr bwMode="auto">
            <a:xfrm>
              <a:off x="11110936" y="4469169"/>
              <a:ext cx="1382957" cy="1382956"/>
            </a:xfrm>
            <a:custGeom>
              <a:avLst/>
              <a:gdLst>
                <a:gd name="T0" fmla="*/ 34 w 67"/>
                <a:gd name="T1" fmla="*/ 67 h 67"/>
                <a:gd name="T2" fmla="*/ 0 w 67"/>
                <a:gd name="T3" fmla="*/ 33 h 67"/>
                <a:gd name="T4" fmla="*/ 3 w 67"/>
                <a:gd name="T5" fmla="*/ 20 h 67"/>
                <a:gd name="T6" fmla="*/ 17 w 67"/>
                <a:gd name="T7" fmla="*/ 30 h 67"/>
                <a:gd name="T8" fmla="*/ 17 w 67"/>
                <a:gd name="T9" fmla="*/ 33 h 67"/>
                <a:gd name="T10" fmla="*/ 34 w 67"/>
                <a:gd name="T11" fmla="*/ 50 h 67"/>
                <a:gd name="T12" fmla="*/ 51 w 67"/>
                <a:gd name="T13" fmla="*/ 33 h 67"/>
                <a:gd name="T14" fmla="*/ 34 w 67"/>
                <a:gd name="T15" fmla="*/ 17 h 67"/>
                <a:gd name="T16" fmla="*/ 33 w 67"/>
                <a:gd name="T17" fmla="*/ 17 h 67"/>
                <a:gd name="T18" fmla="*/ 33 w 67"/>
                <a:gd name="T19" fmla="*/ 15 h 67"/>
                <a:gd name="T20" fmla="*/ 24 w 67"/>
                <a:gd name="T21" fmla="*/ 1 h 67"/>
                <a:gd name="T22" fmla="*/ 34 w 67"/>
                <a:gd name="T23" fmla="*/ 0 h 67"/>
                <a:gd name="T24" fmla="*/ 67 w 67"/>
                <a:gd name="T25" fmla="*/ 33 h 67"/>
                <a:gd name="T26" fmla="*/ 34 w 67"/>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34" y="67"/>
                  </a:moveTo>
                  <a:cubicBezTo>
                    <a:pt x="15" y="67"/>
                    <a:pt x="0" y="52"/>
                    <a:pt x="0" y="33"/>
                  </a:cubicBezTo>
                  <a:cubicBezTo>
                    <a:pt x="0" y="29"/>
                    <a:pt x="1" y="24"/>
                    <a:pt x="3" y="20"/>
                  </a:cubicBezTo>
                  <a:cubicBezTo>
                    <a:pt x="5" y="26"/>
                    <a:pt x="11" y="30"/>
                    <a:pt x="17" y="30"/>
                  </a:cubicBezTo>
                  <a:cubicBezTo>
                    <a:pt x="17" y="31"/>
                    <a:pt x="17" y="32"/>
                    <a:pt x="17" y="33"/>
                  </a:cubicBezTo>
                  <a:cubicBezTo>
                    <a:pt x="17" y="43"/>
                    <a:pt x="24" y="50"/>
                    <a:pt x="34" y="50"/>
                  </a:cubicBezTo>
                  <a:cubicBezTo>
                    <a:pt x="43" y="50"/>
                    <a:pt x="51" y="43"/>
                    <a:pt x="51" y="33"/>
                  </a:cubicBezTo>
                  <a:cubicBezTo>
                    <a:pt x="51" y="24"/>
                    <a:pt x="43" y="17"/>
                    <a:pt x="34" y="17"/>
                  </a:cubicBezTo>
                  <a:cubicBezTo>
                    <a:pt x="33" y="17"/>
                    <a:pt x="33" y="17"/>
                    <a:pt x="33" y="17"/>
                  </a:cubicBezTo>
                  <a:cubicBezTo>
                    <a:pt x="33" y="16"/>
                    <a:pt x="33" y="16"/>
                    <a:pt x="33" y="15"/>
                  </a:cubicBezTo>
                  <a:cubicBezTo>
                    <a:pt x="33" y="9"/>
                    <a:pt x="29" y="4"/>
                    <a:pt x="24" y="1"/>
                  </a:cubicBezTo>
                  <a:cubicBezTo>
                    <a:pt x="27" y="0"/>
                    <a:pt x="30" y="0"/>
                    <a:pt x="34" y="0"/>
                  </a:cubicBezTo>
                  <a:cubicBezTo>
                    <a:pt x="52" y="0"/>
                    <a:pt x="67" y="15"/>
                    <a:pt x="67" y="33"/>
                  </a:cubicBezTo>
                  <a:cubicBezTo>
                    <a:pt x="67" y="52"/>
                    <a:pt x="52" y="67"/>
                    <a:pt x="34" y="67"/>
                  </a:cubicBezTo>
                  <a:close/>
                </a:path>
              </a:pathLst>
            </a:custGeom>
            <a:solidFill>
              <a:schemeClr val="accent2"/>
            </a:solidFill>
            <a:ln w="4" cap="flat">
              <a:noFill/>
              <a:prstDash val="solid"/>
              <a:miter lim="800000"/>
              <a:headEnd/>
              <a:tailEnd/>
            </a:ln>
          </p:spPr>
          <p:txBody>
            <a:bodyPr vert="horz" wrap="square" lIns="91356" tIns="45679" rIns="91356" bIns="45679" numCol="1" anchor="t" anchorCtr="0" compatLnSpc="1">
              <a:prstTxWarp prst="textNoShape">
                <a:avLst/>
              </a:prstTxWarp>
            </a:bodyPr>
            <a:lstStyle/>
            <a:p>
              <a:endParaRPr lang="zh-CN" altLang="en-US" sz="1400" b="1"/>
            </a:p>
          </p:txBody>
        </p:sp>
        <p:grpSp>
          <p:nvGrpSpPr>
            <p:cNvPr id="4" name="组合 25"/>
            <p:cNvGrpSpPr/>
            <p:nvPr/>
          </p:nvGrpSpPr>
          <p:grpSpPr>
            <a:xfrm>
              <a:off x="10264647" y="3726104"/>
              <a:ext cx="617239" cy="863890"/>
              <a:chOff x="5481877" y="3723806"/>
              <a:chExt cx="617239" cy="863888"/>
            </a:xfrm>
            <a:solidFill>
              <a:srgbClr val="7C3D67"/>
            </a:solidFill>
          </p:grpSpPr>
          <p:sp>
            <p:nvSpPr>
              <p:cNvPr id="36" name="Oval 32"/>
              <p:cNvSpPr>
                <a:spLocks noChangeArrowheads="1"/>
              </p:cNvSpPr>
              <p:nvPr/>
            </p:nvSpPr>
            <p:spPr bwMode="auto">
              <a:xfrm>
                <a:off x="5481877" y="3723806"/>
                <a:ext cx="536669" cy="536669"/>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400" b="1" dirty="0"/>
              </a:p>
            </p:txBody>
          </p:sp>
          <p:sp>
            <p:nvSpPr>
              <p:cNvPr id="37" name="Oval 33"/>
              <p:cNvSpPr>
                <a:spLocks noChangeArrowheads="1"/>
              </p:cNvSpPr>
              <p:nvPr/>
            </p:nvSpPr>
            <p:spPr bwMode="auto">
              <a:xfrm>
                <a:off x="5481877" y="3723806"/>
                <a:ext cx="536669" cy="536669"/>
              </a:xfrm>
              <a:prstGeom prst="ellipse">
                <a:avLst/>
              </a:prstGeom>
              <a:solidFill>
                <a:schemeClr val="accent4"/>
              </a:solidFill>
              <a:ln w="4"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1400" b="1"/>
              </a:p>
            </p:txBody>
          </p:sp>
          <p:sp>
            <p:nvSpPr>
              <p:cNvPr id="38" name="TextBox 20"/>
              <p:cNvSpPr txBox="1"/>
              <p:nvPr/>
            </p:nvSpPr>
            <p:spPr>
              <a:xfrm>
                <a:off x="5516319" y="3774002"/>
                <a:ext cx="582797" cy="813692"/>
              </a:xfrm>
              <a:prstGeom prst="rect">
                <a:avLst/>
              </a:prstGeom>
              <a:noFill/>
            </p:spPr>
            <p:txBody>
              <a:bodyPr wrap="square" rtlCol="0">
                <a:spAutoFit/>
              </a:bodyPr>
              <a:lstStyle/>
              <a:p>
                <a:r>
                  <a:rPr lang="en-US" altLang="zh-CN" sz="1600" spc="-113" dirty="0">
                    <a:solidFill>
                      <a:schemeClr val="bg1"/>
                    </a:solidFill>
                    <a:latin typeface="方正大黑_GBK" pitchFamily="65" charset="-122"/>
                    <a:ea typeface="方正大黑_GBK" pitchFamily="65" charset="-122"/>
                  </a:rPr>
                  <a:t>01</a:t>
                </a:r>
                <a:endParaRPr lang="zh-CN" altLang="en-US" sz="1600" spc="-113" dirty="0">
                  <a:solidFill>
                    <a:schemeClr val="bg1"/>
                  </a:solidFill>
                  <a:latin typeface="方正大黑_GBK" pitchFamily="65" charset="-122"/>
                  <a:ea typeface="方正大黑_GBK" pitchFamily="65" charset="-122"/>
                </a:endParaRPr>
              </a:p>
            </p:txBody>
          </p:sp>
        </p:grpSp>
        <p:grpSp>
          <p:nvGrpSpPr>
            <p:cNvPr id="8" name="组合 26"/>
            <p:cNvGrpSpPr/>
            <p:nvPr/>
          </p:nvGrpSpPr>
          <p:grpSpPr>
            <a:xfrm>
              <a:off x="11193502" y="3726104"/>
              <a:ext cx="608913" cy="863894"/>
              <a:chOff x="6410728" y="3723806"/>
              <a:chExt cx="608913" cy="863892"/>
            </a:xfrm>
            <a:solidFill>
              <a:srgbClr val="DF6282"/>
            </a:solidFill>
          </p:grpSpPr>
          <p:sp>
            <p:nvSpPr>
              <p:cNvPr id="34" name="Oval 38"/>
              <p:cNvSpPr>
                <a:spLocks noChangeArrowheads="1"/>
              </p:cNvSpPr>
              <p:nvPr/>
            </p:nvSpPr>
            <p:spPr bwMode="auto">
              <a:xfrm>
                <a:off x="6410728" y="3723806"/>
                <a:ext cx="536669" cy="536669"/>
              </a:xfrm>
              <a:prstGeom prst="ellipse">
                <a:avLst/>
              </a:prstGeom>
              <a:solidFill>
                <a:schemeClr val="accent1"/>
              </a:solidFill>
              <a:ln w="4"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1400" b="1"/>
              </a:p>
            </p:txBody>
          </p:sp>
          <p:sp>
            <p:nvSpPr>
              <p:cNvPr id="35" name="TextBox 23"/>
              <p:cNvSpPr txBox="1"/>
              <p:nvPr/>
            </p:nvSpPr>
            <p:spPr>
              <a:xfrm>
                <a:off x="6436843" y="3774006"/>
                <a:ext cx="582798" cy="813692"/>
              </a:xfrm>
              <a:prstGeom prst="rect">
                <a:avLst/>
              </a:prstGeom>
              <a:noFill/>
            </p:spPr>
            <p:txBody>
              <a:bodyPr wrap="square" rtlCol="0">
                <a:spAutoFit/>
              </a:bodyPr>
              <a:lstStyle/>
              <a:p>
                <a:r>
                  <a:rPr lang="en-US" altLang="zh-CN" sz="1600" spc="-113" dirty="0">
                    <a:solidFill>
                      <a:schemeClr val="bg1"/>
                    </a:solidFill>
                    <a:latin typeface="方正大黑_GBK" pitchFamily="65" charset="-122"/>
                    <a:ea typeface="方正大黑_GBK" pitchFamily="65" charset="-122"/>
                  </a:rPr>
                  <a:t>02</a:t>
                </a:r>
                <a:endParaRPr lang="zh-CN" altLang="en-US" sz="1600" spc="-113" dirty="0">
                  <a:solidFill>
                    <a:schemeClr val="bg1"/>
                  </a:solidFill>
                  <a:latin typeface="方正大黑_GBK" pitchFamily="65" charset="-122"/>
                  <a:ea typeface="方正大黑_GBK" pitchFamily="65" charset="-122"/>
                </a:endParaRPr>
              </a:p>
            </p:txBody>
          </p:sp>
        </p:grpSp>
        <p:grpSp>
          <p:nvGrpSpPr>
            <p:cNvPr id="20" name="组合 27"/>
            <p:cNvGrpSpPr/>
            <p:nvPr/>
          </p:nvGrpSpPr>
          <p:grpSpPr>
            <a:xfrm>
              <a:off x="11193502" y="4510459"/>
              <a:ext cx="608913" cy="851193"/>
              <a:chOff x="6410728" y="4508169"/>
              <a:chExt cx="608913" cy="851193"/>
            </a:xfrm>
            <a:solidFill>
              <a:srgbClr val="7C3D67"/>
            </a:solidFill>
          </p:grpSpPr>
          <p:sp>
            <p:nvSpPr>
              <p:cNvPr id="32" name="Oval 40"/>
              <p:cNvSpPr>
                <a:spLocks noChangeArrowheads="1"/>
              </p:cNvSpPr>
              <p:nvPr/>
            </p:nvSpPr>
            <p:spPr bwMode="auto">
              <a:xfrm>
                <a:off x="6410728" y="4508169"/>
                <a:ext cx="536669" cy="536669"/>
              </a:xfrm>
              <a:prstGeom prst="ellipse">
                <a:avLst/>
              </a:prstGeom>
              <a:solidFill>
                <a:schemeClr val="accent2"/>
              </a:solidFill>
              <a:ln w="4"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1400" b="1"/>
              </a:p>
            </p:txBody>
          </p:sp>
          <p:sp>
            <p:nvSpPr>
              <p:cNvPr id="33" name="TextBox 26"/>
              <p:cNvSpPr txBox="1"/>
              <p:nvPr/>
            </p:nvSpPr>
            <p:spPr>
              <a:xfrm>
                <a:off x="6436843" y="4545670"/>
                <a:ext cx="582798" cy="813692"/>
              </a:xfrm>
              <a:prstGeom prst="rect">
                <a:avLst/>
              </a:prstGeom>
              <a:noFill/>
            </p:spPr>
            <p:txBody>
              <a:bodyPr wrap="square" rtlCol="0">
                <a:spAutoFit/>
              </a:bodyPr>
              <a:lstStyle/>
              <a:p>
                <a:r>
                  <a:rPr lang="en-US" altLang="zh-CN" sz="1600" spc="-113" dirty="0">
                    <a:solidFill>
                      <a:schemeClr val="bg1"/>
                    </a:solidFill>
                    <a:latin typeface="方正大黑_GBK" pitchFamily="65" charset="-122"/>
                    <a:ea typeface="方正大黑_GBK" pitchFamily="65" charset="-122"/>
                  </a:rPr>
                  <a:t>03</a:t>
                </a:r>
                <a:endParaRPr lang="zh-CN" altLang="en-US" sz="1600" spc="-113" dirty="0">
                  <a:solidFill>
                    <a:schemeClr val="bg1"/>
                  </a:solidFill>
                  <a:latin typeface="方正大黑_GBK" pitchFamily="65" charset="-122"/>
                  <a:ea typeface="方正大黑_GBK" pitchFamily="65" charset="-122"/>
                </a:endParaRPr>
              </a:p>
            </p:txBody>
          </p:sp>
        </p:grpSp>
        <p:grpSp>
          <p:nvGrpSpPr>
            <p:cNvPr id="26" name="组合 28"/>
            <p:cNvGrpSpPr/>
            <p:nvPr/>
          </p:nvGrpSpPr>
          <p:grpSpPr>
            <a:xfrm>
              <a:off x="10264651" y="4510459"/>
              <a:ext cx="607823" cy="851193"/>
              <a:chOff x="5481877" y="4508169"/>
              <a:chExt cx="607824" cy="851193"/>
            </a:xfrm>
            <a:solidFill>
              <a:srgbClr val="DF6282"/>
            </a:solidFill>
          </p:grpSpPr>
          <p:sp>
            <p:nvSpPr>
              <p:cNvPr id="30" name="Oval 36"/>
              <p:cNvSpPr>
                <a:spLocks noChangeArrowheads="1"/>
              </p:cNvSpPr>
              <p:nvPr/>
            </p:nvSpPr>
            <p:spPr bwMode="auto">
              <a:xfrm>
                <a:off x="5481877" y="4508169"/>
                <a:ext cx="536669" cy="536669"/>
              </a:xfrm>
              <a:prstGeom prst="ellipse">
                <a:avLst/>
              </a:prstGeom>
              <a:solidFill>
                <a:schemeClr val="accent3"/>
              </a:solidFill>
              <a:ln w="4"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1400" b="1"/>
              </a:p>
            </p:txBody>
          </p:sp>
          <p:sp>
            <p:nvSpPr>
              <p:cNvPr id="31" name="TextBox 29"/>
              <p:cNvSpPr txBox="1"/>
              <p:nvPr/>
            </p:nvSpPr>
            <p:spPr>
              <a:xfrm>
                <a:off x="5506902" y="4545670"/>
                <a:ext cx="582799" cy="813692"/>
              </a:xfrm>
              <a:prstGeom prst="rect">
                <a:avLst/>
              </a:prstGeom>
              <a:noFill/>
            </p:spPr>
            <p:txBody>
              <a:bodyPr wrap="square" rtlCol="0">
                <a:spAutoFit/>
              </a:bodyPr>
              <a:lstStyle/>
              <a:p>
                <a:r>
                  <a:rPr lang="en-US" altLang="zh-CN" sz="1600" spc="-113" dirty="0">
                    <a:solidFill>
                      <a:schemeClr val="bg1"/>
                    </a:solidFill>
                    <a:latin typeface="方正大黑_GBK" pitchFamily="65" charset="-122"/>
                    <a:ea typeface="方正大黑_GBK" pitchFamily="65" charset="-122"/>
                  </a:rPr>
                  <a:t>04</a:t>
                </a:r>
                <a:endParaRPr lang="zh-CN" altLang="en-US" sz="1600" spc="-113" dirty="0">
                  <a:solidFill>
                    <a:schemeClr val="bg1"/>
                  </a:solidFill>
                  <a:latin typeface="方正大黑_GBK" pitchFamily="65" charset="-122"/>
                  <a:ea typeface="方正大黑_GBK" pitchFamily="65" charset="-122"/>
                </a:endParaRPr>
              </a:p>
            </p:txBody>
          </p:sp>
        </p:grpSp>
      </p:grpSp>
      <p:sp>
        <p:nvSpPr>
          <p:cNvPr id="2" name="矩形 1">
            <a:extLst>
              <a:ext uri="{FF2B5EF4-FFF2-40B4-BE49-F238E27FC236}">
                <a16:creationId xmlns:a16="http://schemas.microsoft.com/office/drawing/2014/main" id="{3F9B8602-C805-3D8A-97AE-6A55D4E52319}"/>
              </a:ext>
            </a:extLst>
          </p:cNvPr>
          <p:cNvSpPr/>
          <p:nvPr/>
        </p:nvSpPr>
        <p:spPr>
          <a:xfrm>
            <a:off x="228600" y="285750"/>
            <a:ext cx="2362200" cy="339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5602678-3450-FDF8-F6AD-07FFC68995E8}"/>
              </a:ext>
            </a:extLst>
          </p:cNvPr>
          <p:cNvSpPr/>
          <p:nvPr/>
        </p:nvSpPr>
        <p:spPr>
          <a:xfrm>
            <a:off x="1718903" y="210641"/>
            <a:ext cx="5724644" cy="923330"/>
          </a:xfrm>
          <a:prstGeom prst="rect">
            <a:avLst/>
          </a:prstGeom>
          <a:noFill/>
        </p:spPr>
        <p:txBody>
          <a:bodyPr wrap="none" lIns="91440" tIns="45720" rIns="91440" bIns="45720">
            <a:spAutoFit/>
          </a:bodyPr>
          <a:lstStyle/>
          <a:p>
            <a:pPr algn="ctr"/>
            <a:r>
              <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项目重要进程纪实</a:t>
            </a:r>
          </a:p>
        </p:txBody>
      </p:sp>
    </p:spTree>
    <p:extLst>
      <p:ext uri="{BB962C8B-B14F-4D97-AF65-F5344CB8AC3E}">
        <p14:creationId xmlns:p14="http://schemas.microsoft.com/office/powerpoint/2010/main" val="2587432960"/>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par>
                          <p:cTn id="26" fill="hold">
                            <p:stCondLst>
                              <p:cond delay="3000"/>
                            </p:stCondLst>
                            <p:childTnLst>
                              <p:par>
                                <p:cTn id="27" presetID="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53" presetClass="entr" presetSubtype="16"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childTnLst>
                          </p:cTn>
                        </p:par>
                        <p:par>
                          <p:cTn id="37" fill="hold">
                            <p:stCondLst>
                              <p:cond delay="4000"/>
                            </p:stCondLst>
                            <p:childTnLst>
                              <p:par>
                                <p:cTn id="38" presetID="2" presetClass="entr" presetSubtype="4"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ppt_x"/>
                                          </p:val>
                                        </p:tav>
                                        <p:tav tm="100000">
                                          <p:val>
                                            <p:strVal val="#ppt_x"/>
                                          </p:val>
                                        </p:tav>
                                      </p:tavLst>
                                    </p:anim>
                                    <p:anim calcmode="lin" valueType="num">
                                      <p:cBhvr additive="base">
                                        <p:cTn id="41" dur="500" fill="hold"/>
                                        <p:tgtEl>
                                          <p:spTgt spid="27"/>
                                        </p:tgtEl>
                                        <p:attrNameLst>
                                          <p:attrName>ppt_y</p:attrName>
                                        </p:attrNameLst>
                                      </p:cBhvr>
                                      <p:tavLst>
                                        <p:tav tm="0">
                                          <p:val>
                                            <p:strVal val="1+#ppt_h/2"/>
                                          </p:val>
                                        </p:tav>
                                        <p:tav tm="100000">
                                          <p:val>
                                            <p:strVal val="#ppt_y"/>
                                          </p:val>
                                        </p:tav>
                                      </p:tavLst>
                                    </p:anim>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53" presetClass="entr" presetSubtype="16"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6" grpId="0"/>
      <p:bldP spid="19"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5"/>
          <p:cNvSpPr>
            <a:spLocks/>
          </p:cNvSpPr>
          <p:nvPr/>
        </p:nvSpPr>
        <p:spPr bwMode="auto">
          <a:xfrm>
            <a:off x="2481485" y="1047156"/>
            <a:ext cx="6662516" cy="1410339"/>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accent2"/>
          </a:solidFill>
          <a:ln>
            <a:noFill/>
          </a:ln>
        </p:spPr>
        <p:txBody>
          <a:bodyPr/>
          <a:lstStyle/>
          <a:p>
            <a:endParaRPr lang="zh-CN" altLang="en-US" sz="1799"/>
          </a:p>
        </p:txBody>
      </p:sp>
      <p:sp>
        <p:nvSpPr>
          <p:cNvPr id="15363" name="Freeform 6"/>
          <p:cNvSpPr>
            <a:spLocks/>
          </p:cNvSpPr>
          <p:nvPr/>
        </p:nvSpPr>
        <p:spPr bwMode="auto">
          <a:xfrm>
            <a:off x="0" y="3056146"/>
            <a:ext cx="4270295" cy="128418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chemeClr val="accent2"/>
          </a:solidFill>
          <a:ln>
            <a:noFill/>
          </a:ln>
        </p:spPr>
        <p:txBody>
          <a:bodyPr/>
          <a:lstStyle/>
          <a:p>
            <a:endParaRPr lang="zh-CN" altLang="en-US" sz="1799"/>
          </a:p>
        </p:txBody>
      </p:sp>
      <p:sp>
        <p:nvSpPr>
          <p:cNvPr id="15364" name="Freeform 7"/>
          <p:cNvSpPr>
            <a:spLocks/>
          </p:cNvSpPr>
          <p:nvPr/>
        </p:nvSpPr>
        <p:spPr bwMode="auto">
          <a:xfrm>
            <a:off x="1" y="1539883"/>
            <a:ext cx="8046673" cy="223512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accent3"/>
          </a:solidFill>
          <a:ln>
            <a:noFill/>
          </a:ln>
        </p:spPr>
        <p:txBody>
          <a:bodyPr/>
          <a:lstStyle/>
          <a:p>
            <a:endParaRPr lang="zh-CN" altLang="en-US" sz="1799"/>
          </a:p>
        </p:txBody>
      </p:sp>
      <p:sp>
        <p:nvSpPr>
          <p:cNvPr id="15368" name="TextBox 11"/>
          <p:cNvSpPr txBox="1">
            <a:spLocks noChangeArrowheads="1"/>
          </p:cNvSpPr>
          <p:nvPr/>
        </p:nvSpPr>
        <p:spPr bwMode="auto">
          <a:xfrm>
            <a:off x="3522344" y="2081836"/>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600" b="1" dirty="0">
                <a:solidFill>
                  <a:srgbClr val="FFFFFF"/>
                </a:solidFill>
                <a:latin typeface="微软雅黑" pitchFamily="34" charset="-122"/>
                <a:ea typeface="微软雅黑" pitchFamily="34" charset="-122"/>
              </a:rPr>
              <a:t>项目成果</a:t>
            </a:r>
          </a:p>
        </p:txBody>
      </p:sp>
      <p:sp>
        <p:nvSpPr>
          <p:cNvPr id="15369" name="TextBox 12"/>
          <p:cNvSpPr txBox="1">
            <a:spLocks noChangeArrowheads="1"/>
          </p:cNvSpPr>
          <p:nvPr/>
        </p:nvSpPr>
        <p:spPr bwMode="auto">
          <a:xfrm>
            <a:off x="972019" y="1885950"/>
            <a:ext cx="1819729" cy="168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10346" b="1" dirty="0">
                <a:solidFill>
                  <a:srgbClr val="FFFFFF"/>
                </a:solidFill>
                <a:latin typeface="微软雅黑" pitchFamily="34" charset="-122"/>
                <a:ea typeface="微软雅黑" pitchFamily="34" charset="-122"/>
              </a:rPr>
              <a:t>04</a:t>
            </a:r>
            <a:endParaRPr lang="zh-CN" altLang="en-US" sz="10346" b="1" dirty="0">
              <a:solidFill>
                <a:srgbClr val="FFFFFF"/>
              </a:solidFill>
              <a:latin typeface="微软雅黑" pitchFamily="34" charset="-122"/>
              <a:ea typeface="微软雅黑" pitchFamily="34" charset="-122"/>
            </a:endParaRPr>
          </a:p>
        </p:txBody>
      </p:sp>
      <p:sp>
        <p:nvSpPr>
          <p:cNvPr id="15370" name="TextBox 1"/>
          <p:cNvSpPr txBox="1">
            <a:spLocks noChangeArrowheads="1"/>
          </p:cNvSpPr>
          <p:nvPr/>
        </p:nvSpPr>
        <p:spPr bwMode="auto">
          <a:xfrm>
            <a:off x="2599015" y="2700263"/>
            <a:ext cx="38779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 dirty="0">
                <a:solidFill>
                  <a:srgbClr val="FFFFFF"/>
                </a:solidFill>
                <a:latin typeface="微软雅黑" pitchFamily="34" charset="-122"/>
                <a:ea typeface="微软雅黑" pitchFamily="34" charset="-122"/>
              </a:rPr>
              <a:t>The </a:t>
            </a:r>
            <a:r>
              <a:rPr lang="en-US" altLang="zh-CN" sz="1200" b="1" dirty="0">
                <a:solidFill>
                  <a:srgbClr val="FFFFFF"/>
                </a:solidFill>
                <a:latin typeface="微软雅黑" pitchFamily="34" charset="-122"/>
                <a:ea typeface="微软雅黑" pitchFamily="34" charset="-122"/>
              </a:rPr>
              <a:t>Project results </a:t>
            </a:r>
            <a:r>
              <a:rPr lang="en-US" altLang="zh-CN" sz="1200" dirty="0">
                <a:solidFill>
                  <a:srgbClr val="FFFFFF"/>
                </a:solidFill>
                <a:latin typeface="微软雅黑" pitchFamily="34" charset="-122"/>
                <a:ea typeface="微软雅黑" pitchFamily="34" charset="-122"/>
              </a:rPr>
              <a:t>is the most persuasive thing of a project.</a:t>
            </a:r>
            <a:endParaRPr lang="zh-CN" altLang="en-US" sz="12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3090879134"/>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1000"/>
                                        <p:tgtEl>
                                          <p:spTgt spid="1536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5362"/>
                                        </p:tgtEl>
                                        <p:attrNameLst>
                                          <p:attrName>style.visibility</p:attrName>
                                        </p:attrNameLst>
                                      </p:cBhvr>
                                      <p:to>
                                        <p:strVal val="visible"/>
                                      </p:to>
                                    </p:set>
                                    <p:animEffect transition="in" filter="wipe(right)">
                                      <p:cBhvr>
                                        <p:cTn id="10" dur="1000"/>
                                        <p:tgtEl>
                                          <p:spTgt spid="15362"/>
                                        </p:tgtEl>
                                      </p:cBhvr>
                                    </p:animEffect>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5364"/>
                                        </p:tgtEl>
                                        <p:attrNameLst>
                                          <p:attrName>style.visibility</p:attrName>
                                        </p:attrNameLst>
                                      </p:cBhvr>
                                      <p:to>
                                        <p:strVal val="visible"/>
                                      </p:to>
                                    </p:set>
                                    <p:anim calcmode="lin" valueType="num">
                                      <p:cBhvr additive="base">
                                        <p:cTn id="14" dur="500" fill="hold"/>
                                        <p:tgtEl>
                                          <p:spTgt spid="15364"/>
                                        </p:tgtEl>
                                        <p:attrNameLst>
                                          <p:attrName>ppt_x</p:attrName>
                                        </p:attrNameLst>
                                      </p:cBhvr>
                                      <p:tavLst>
                                        <p:tav tm="0">
                                          <p:val>
                                            <p:strVal val="0-#ppt_w/2"/>
                                          </p:val>
                                        </p:tav>
                                        <p:tav tm="100000">
                                          <p:val>
                                            <p:strVal val="#ppt_x"/>
                                          </p:val>
                                        </p:tav>
                                      </p:tavLst>
                                    </p:anim>
                                    <p:anim calcmode="lin" valueType="num">
                                      <p:cBhvr additive="base">
                                        <p:cTn id="15" dur="500" fill="hold"/>
                                        <p:tgtEl>
                                          <p:spTgt spid="15364"/>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15369"/>
                                        </p:tgtEl>
                                        <p:attrNameLst>
                                          <p:attrName>style.visibility</p:attrName>
                                        </p:attrNameLst>
                                      </p:cBhvr>
                                      <p:to>
                                        <p:strVal val="visible"/>
                                      </p:to>
                                    </p:set>
                                    <p:anim calcmode="lin" valueType="num">
                                      <p:cBhvr>
                                        <p:cTn id="19" dur="500" fill="hold"/>
                                        <p:tgtEl>
                                          <p:spTgt spid="15369"/>
                                        </p:tgtEl>
                                        <p:attrNameLst>
                                          <p:attrName>ppt_w</p:attrName>
                                        </p:attrNameLst>
                                      </p:cBhvr>
                                      <p:tavLst>
                                        <p:tav tm="0">
                                          <p:val>
                                            <p:fltVal val="0"/>
                                          </p:val>
                                        </p:tav>
                                        <p:tav tm="100000">
                                          <p:val>
                                            <p:strVal val="#ppt_w"/>
                                          </p:val>
                                        </p:tav>
                                      </p:tavLst>
                                    </p:anim>
                                    <p:anim calcmode="lin" valueType="num">
                                      <p:cBhvr>
                                        <p:cTn id="20" dur="500" fill="hold"/>
                                        <p:tgtEl>
                                          <p:spTgt spid="15369"/>
                                        </p:tgtEl>
                                        <p:attrNameLst>
                                          <p:attrName>ppt_h</p:attrName>
                                        </p:attrNameLst>
                                      </p:cBhvr>
                                      <p:tavLst>
                                        <p:tav tm="0">
                                          <p:val>
                                            <p:fltVal val="0"/>
                                          </p:val>
                                        </p:tav>
                                        <p:tav tm="100000">
                                          <p:val>
                                            <p:strVal val="#ppt_h"/>
                                          </p:val>
                                        </p:tav>
                                      </p:tavLst>
                                    </p:anim>
                                    <p:anim calcmode="lin" valueType="num">
                                      <p:cBhvr>
                                        <p:cTn id="21" dur="500" fill="hold"/>
                                        <p:tgtEl>
                                          <p:spTgt spid="15369"/>
                                        </p:tgtEl>
                                        <p:attrNameLst>
                                          <p:attrName>style.rotation</p:attrName>
                                        </p:attrNameLst>
                                      </p:cBhvr>
                                      <p:tavLst>
                                        <p:tav tm="0">
                                          <p:val>
                                            <p:fltVal val="90"/>
                                          </p:val>
                                        </p:tav>
                                        <p:tav tm="100000">
                                          <p:val>
                                            <p:fltVal val="0"/>
                                          </p:val>
                                        </p:tav>
                                      </p:tavLst>
                                    </p:anim>
                                    <p:animEffect transition="in" filter="fade">
                                      <p:cBhvr>
                                        <p:cTn id="22" dur="500"/>
                                        <p:tgtEl>
                                          <p:spTgt spid="15369"/>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5368"/>
                                        </p:tgtEl>
                                        <p:attrNameLst>
                                          <p:attrName>style.visibility</p:attrName>
                                        </p:attrNameLst>
                                      </p:cBhvr>
                                      <p:to>
                                        <p:strVal val="visible"/>
                                      </p:to>
                                    </p:set>
                                    <p:animEffect transition="in" filter="wipe(left)">
                                      <p:cBhvr>
                                        <p:cTn id="26" dur="500"/>
                                        <p:tgtEl>
                                          <p:spTgt spid="15368"/>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5370"/>
                                        </p:tgtEl>
                                        <p:attrNameLst>
                                          <p:attrName>style.visibility</p:attrName>
                                        </p:attrNameLst>
                                      </p:cBhvr>
                                      <p:to>
                                        <p:strVal val="visible"/>
                                      </p:to>
                                    </p:set>
                                    <p:animEffect transition="in" filter="wipe(up)">
                                      <p:cBhvr>
                                        <p:cTn id="30"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animBg="1"/>
      <p:bldP spid="15364" grpId="0" animBg="1"/>
      <p:bldP spid="15368" grpId="0" autoUpdateAnimBg="0"/>
      <p:bldP spid="15369" grpId="0" autoUpdateAnimBg="0"/>
      <p:bldP spid="1537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lowchart: Alternate Process 24"/>
          <p:cNvSpPr/>
          <p:nvPr/>
        </p:nvSpPr>
        <p:spPr>
          <a:xfrm rot="16200000">
            <a:off x="4176840" y="1787697"/>
            <a:ext cx="2765140" cy="1913764"/>
          </a:xfrm>
          <a:prstGeom prst="roundRect">
            <a:avLst>
              <a:gd name="adj" fmla="val 62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lowchart: Alternate Process 24"/>
          <p:cNvSpPr/>
          <p:nvPr/>
        </p:nvSpPr>
        <p:spPr>
          <a:xfrm rot="16200000">
            <a:off x="6178732" y="1787695"/>
            <a:ext cx="2765148" cy="1913768"/>
          </a:xfrm>
          <a:prstGeom prst="roundRect">
            <a:avLst>
              <a:gd name="adj" fmla="val 620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lowchart: Alternate Process 24"/>
          <p:cNvSpPr/>
          <p:nvPr/>
        </p:nvSpPr>
        <p:spPr>
          <a:xfrm rot="16200000">
            <a:off x="2174936" y="1787695"/>
            <a:ext cx="2765148" cy="1913766"/>
          </a:xfrm>
          <a:prstGeom prst="roundRect">
            <a:avLst>
              <a:gd name="adj" fmla="val 620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Alternate Process 24"/>
          <p:cNvSpPr/>
          <p:nvPr/>
        </p:nvSpPr>
        <p:spPr>
          <a:xfrm rot="16200000">
            <a:off x="173046" y="1787697"/>
            <a:ext cx="2765140" cy="1913764"/>
          </a:xfrm>
          <a:prstGeom prst="roundRect">
            <a:avLst>
              <a:gd name="adj" fmla="val 62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34"/>
          <p:cNvGrpSpPr>
            <a:grpSpLocks noChangeAspect="1"/>
          </p:cNvGrpSpPr>
          <p:nvPr/>
        </p:nvGrpSpPr>
        <p:grpSpPr>
          <a:xfrm>
            <a:off x="1125284" y="3696465"/>
            <a:ext cx="860658" cy="861376"/>
            <a:chOff x="3287425" y="1417883"/>
            <a:chExt cx="648499" cy="649042"/>
          </a:xfrm>
        </p:grpSpPr>
        <p:sp>
          <p:nvSpPr>
            <p:cNvPr id="89" name="Oval 88"/>
            <p:cNvSpPr>
              <a:spLocks noChangeAspect="1"/>
            </p:cNvSpPr>
            <p:nvPr/>
          </p:nvSpPr>
          <p:spPr>
            <a:xfrm>
              <a:off x="3287425" y="1417883"/>
              <a:ext cx="648499" cy="64904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mj-lt"/>
              </a:endParaRPr>
            </a:p>
          </p:txBody>
        </p:sp>
        <p:sp>
          <p:nvSpPr>
            <p:cNvPr id="95" name="Oval 94"/>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600" b="1" dirty="0">
                <a:solidFill>
                  <a:schemeClr val="bg1"/>
                </a:solidFill>
                <a:latin typeface="+mj-lt"/>
              </a:endParaRPr>
            </a:p>
          </p:txBody>
        </p:sp>
      </p:grpSp>
      <p:grpSp>
        <p:nvGrpSpPr>
          <p:cNvPr id="9" name="Group 129"/>
          <p:cNvGrpSpPr>
            <a:grpSpLocks noChangeAspect="1"/>
          </p:cNvGrpSpPr>
          <p:nvPr/>
        </p:nvGrpSpPr>
        <p:grpSpPr>
          <a:xfrm>
            <a:off x="3127181" y="3696465"/>
            <a:ext cx="860658" cy="861376"/>
            <a:chOff x="2779491" y="2517212"/>
            <a:chExt cx="648499" cy="649042"/>
          </a:xfrm>
        </p:grpSpPr>
        <p:sp>
          <p:nvSpPr>
            <p:cNvPr id="97" name="Oval 96"/>
            <p:cNvSpPr>
              <a:spLocks noChangeAspect="1"/>
            </p:cNvSpPr>
            <p:nvPr/>
          </p:nvSpPr>
          <p:spPr>
            <a:xfrm>
              <a:off x="2779491" y="2517212"/>
              <a:ext cx="648499" cy="64904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mj-lt"/>
              </a:endParaRPr>
            </a:p>
          </p:txBody>
        </p:sp>
        <p:sp>
          <p:nvSpPr>
            <p:cNvPr id="111" name="Oval 110"/>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grpSp>
        <p:nvGrpSpPr>
          <p:cNvPr id="10" name="Group 130"/>
          <p:cNvGrpSpPr>
            <a:grpSpLocks noChangeAspect="1"/>
          </p:cNvGrpSpPr>
          <p:nvPr/>
        </p:nvGrpSpPr>
        <p:grpSpPr>
          <a:xfrm>
            <a:off x="5129078" y="3696465"/>
            <a:ext cx="860658" cy="861376"/>
            <a:chOff x="3287425" y="3613920"/>
            <a:chExt cx="648499" cy="649042"/>
          </a:xfrm>
        </p:grpSpPr>
        <p:sp>
          <p:nvSpPr>
            <p:cNvPr id="128" name="Oval 127"/>
            <p:cNvSpPr>
              <a:spLocks noChangeAspect="1"/>
            </p:cNvSpPr>
            <p:nvPr/>
          </p:nvSpPr>
          <p:spPr>
            <a:xfrm>
              <a:off x="3287425" y="3613920"/>
              <a:ext cx="648499" cy="64904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mj-lt"/>
              </a:endParaRPr>
            </a:p>
          </p:txBody>
        </p:sp>
        <p:sp>
          <p:nvSpPr>
            <p:cNvPr id="129" name="Oval 128"/>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03</a:t>
              </a:r>
              <a:endParaRPr lang="en-US" sz="1600" b="1" dirty="0">
                <a:latin typeface="+mj-lt"/>
              </a:endParaRPr>
            </a:p>
          </p:txBody>
        </p:sp>
      </p:grpSp>
      <p:grpSp>
        <p:nvGrpSpPr>
          <p:cNvPr id="11" name="Group 133"/>
          <p:cNvGrpSpPr>
            <a:grpSpLocks noChangeAspect="1"/>
          </p:cNvGrpSpPr>
          <p:nvPr/>
        </p:nvGrpSpPr>
        <p:grpSpPr>
          <a:xfrm>
            <a:off x="7130976" y="3696459"/>
            <a:ext cx="860658" cy="861376"/>
            <a:chOff x="5249342" y="1406453"/>
            <a:chExt cx="648499" cy="649042"/>
          </a:xfrm>
        </p:grpSpPr>
        <p:sp>
          <p:nvSpPr>
            <p:cNvPr id="131" name="Oval 130"/>
            <p:cNvSpPr>
              <a:spLocks noChangeAspect="1"/>
            </p:cNvSpPr>
            <p:nvPr/>
          </p:nvSpPr>
          <p:spPr>
            <a:xfrm>
              <a:off x="5249342" y="1406453"/>
              <a:ext cx="648499" cy="64904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mj-lt"/>
              </a:endParaRPr>
            </a:p>
          </p:txBody>
        </p:sp>
        <p:sp>
          <p:nvSpPr>
            <p:cNvPr id="132" name="Oval 131"/>
            <p:cNvSpPr>
              <a:spLocks noChangeAspect="1"/>
            </p:cNvSpPr>
            <p:nvPr/>
          </p:nvSpPr>
          <p:spPr>
            <a:xfrm>
              <a:off x="5324169" y="1481343"/>
              <a:ext cx="498845" cy="499263"/>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04</a:t>
              </a:r>
              <a:endParaRPr lang="en-US" sz="1600" b="1" dirty="0">
                <a:latin typeface="+mj-lt"/>
              </a:endParaRPr>
            </a:p>
          </p:txBody>
        </p:sp>
      </p:grpSp>
      <p:sp>
        <p:nvSpPr>
          <p:cNvPr id="145" name="Freeform 187"/>
          <p:cNvSpPr>
            <a:spLocks noEditPoints="1"/>
          </p:cNvSpPr>
          <p:nvPr/>
        </p:nvSpPr>
        <p:spPr bwMode="auto">
          <a:xfrm>
            <a:off x="1289902" y="1666864"/>
            <a:ext cx="531422" cy="343436"/>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52"/>
          <p:cNvSpPr>
            <a:spLocks noEditPoints="1"/>
          </p:cNvSpPr>
          <p:nvPr/>
        </p:nvSpPr>
        <p:spPr bwMode="auto">
          <a:xfrm>
            <a:off x="3315351" y="1596423"/>
            <a:ext cx="484318" cy="484318"/>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6"/>
          <p:cNvSpPr>
            <a:spLocks noEditPoints="1"/>
          </p:cNvSpPr>
          <p:nvPr/>
        </p:nvSpPr>
        <p:spPr bwMode="auto">
          <a:xfrm>
            <a:off x="5327523" y="1606699"/>
            <a:ext cx="463769" cy="463769"/>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52"/>
          <p:cNvSpPr>
            <a:spLocks noEditPoints="1"/>
          </p:cNvSpPr>
          <p:nvPr/>
        </p:nvSpPr>
        <p:spPr bwMode="auto">
          <a:xfrm>
            <a:off x="7334955" y="1629405"/>
            <a:ext cx="452701" cy="41835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 name="图片 2">
            <a:extLst>
              <a:ext uri="{FF2B5EF4-FFF2-40B4-BE49-F238E27FC236}">
                <a16:creationId xmlns:a16="http://schemas.microsoft.com/office/drawing/2014/main" id="{B060FD09-0ACD-CC89-C954-58C7B7F01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091" y="2241926"/>
            <a:ext cx="1924787" cy="1289945"/>
          </a:xfrm>
          <a:prstGeom prst="rect">
            <a:avLst/>
          </a:prstGeom>
        </p:spPr>
      </p:pic>
      <p:pic>
        <p:nvPicPr>
          <p:cNvPr id="4" name="图片 3">
            <a:extLst>
              <a:ext uri="{FF2B5EF4-FFF2-40B4-BE49-F238E27FC236}">
                <a16:creationId xmlns:a16="http://schemas.microsoft.com/office/drawing/2014/main" id="{5D3A3B74-3FD3-D5FC-D831-E8D5F7A149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5009" y="2265900"/>
            <a:ext cx="1913765" cy="1268287"/>
          </a:xfrm>
          <a:prstGeom prst="rect">
            <a:avLst/>
          </a:prstGeom>
        </p:spPr>
      </p:pic>
      <p:pic>
        <p:nvPicPr>
          <p:cNvPr id="5" name="图片 4">
            <a:extLst>
              <a:ext uri="{FF2B5EF4-FFF2-40B4-BE49-F238E27FC236}">
                <a16:creationId xmlns:a16="http://schemas.microsoft.com/office/drawing/2014/main" id="{64C90C05-C01C-2464-103C-0E4D2516E6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9609" y="2241926"/>
            <a:ext cx="1886683" cy="1301889"/>
          </a:xfrm>
          <a:prstGeom prst="rect">
            <a:avLst/>
          </a:prstGeom>
        </p:spPr>
      </p:pic>
      <p:pic>
        <p:nvPicPr>
          <p:cNvPr id="6" name="图片 5">
            <a:extLst>
              <a:ext uri="{FF2B5EF4-FFF2-40B4-BE49-F238E27FC236}">
                <a16:creationId xmlns:a16="http://schemas.microsoft.com/office/drawing/2014/main" id="{78DAA84A-9869-64CD-61D0-9D067602AD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4421" y="2232169"/>
            <a:ext cx="1913768" cy="1322383"/>
          </a:xfrm>
          <a:prstGeom prst="rect">
            <a:avLst/>
          </a:prstGeom>
        </p:spPr>
      </p:pic>
      <p:sp>
        <p:nvSpPr>
          <p:cNvPr id="7" name="矩形 6">
            <a:extLst>
              <a:ext uri="{FF2B5EF4-FFF2-40B4-BE49-F238E27FC236}">
                <a16:creationId xmlns:a16="http://schemas.microsoft.com/office/drawing/2014/main" id="{D4210AE8-DF74-4528-6222-AE798040956E}"/>
              </a:ext>
            </a:extLst>
          </p:cNvPr>
          <p:cNvSpPr/>
          <p:nvPr/>
        </p:nvSpPr>
        <p:spPr>
          <a:xfrm>
            <a:off x="228600" y="285750"/>
            <a:ext cx="2438400" cy="39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4A3FBD1-97BC-EDD5-C546-5C67BF64E9FC}"/>
              </a:ext>
            </a:extLst>
          </p:cNvPr>
          <p:cNvSpPr/>
          <p:nvPr/>
        </p:nvSpPr>
        <p:spPr>
          <a:xfrm>
            <a:off x="990487" y="4564209"/>
            <a:ext cx="1107996"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hlinkClick r:id="rId7" action="ppaction://hlinksldjump"/>
              </a:rPr>
              <a:t>登录界面</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13" name="矩形 12">
            <a:extLst>
              <a:ext uri="{FF2B5EF4-FFF2-40B4-BE49-F238E27FC236}">
                <a16:creationId xmlns:a16="http://schemas.microsoft.com/office/drawing/2014/main" id="{9C9F9A7D-6E83-DCD8-D55F-2DC3B6ABD5DD}"/>
              </a:ext>
            </a:extLst>
          </p:cNvPr>
          <p:cNvSpPr/>
          <p:nvPr/>
        </p:nvSpPr>
        <p:spPr>
          <a:xfrm>
            <a:off x="2997893" y="4564209"/>
            <a:ext cx="1107996"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b="1" dirty="0">
                <a:ln/>
                <a:solidFill>
                  <a:schemeClr val="accent4"/>
                </a:solidFill>
                <a:hlinkClick r:id="rId8" action="ppaction://hlinksldjump"/>
              </a:rPr>
              <a:t>个人中心</a:t>
            </a:r>
            <a:endParaRPr lang="zh-CN" altLang="en-US" b="1" cap="none" spc="0" dirty="0">
              <a:ln/>
              <a:solidFill>
                <a:schemeClr val="accent4"/>
              </a:solidFill>
              <a:effectLst/>
            </a:endParaRPr>
          </a:p>
        </p:txBody>
      </p:sp>
      <p:sp>
        <p:nvSpPr>
          <p:cNvPr id="14" name="矩形 13">
            <a:extLst>
              <a:ext uri="{FF2B5EF4-FFF2-40B4-BE49-F238E27FC236}">
                <a16:creationId xmlns:a16="http://schemas.microsoft.com/office/drawing/2014/main" id="{394EDAF2-20C2-B390-9020-1BA64DF50125}"/>
              </a:ext>
            </a:extLst>
          </p:cNvPr>
          <p:cNvSpPr/>
          <p:nvPr/>
        </p:nvSpPr>
        <p:spPr>
          <a:xfrm>
            <a:off x="4973141" y="4525825"/>
            <a:ext cx="1107996" cy="369332"/>
          </a:xfrm>
          <a:prstGeom prst="rect">
            <a:avLst/>
          </a:prstGeom>
          <a:noFill/>
        </p:spPr>
        <p:txBody>
          <a:bodyPr wrap="none" lIns="91440" tIns="45720" rIns="91440" bIns="45720">
            <a:spAutoFit/>
          </a:bodyPr>
          <a:lstStyle/>
          <a:p>
            <a:pPr algn="ctr"/>
            <a:r>
              <a:rPr lang="zh-CN" altLang="en-US" b="0" cap="none" spc="0" dirty="0">
                <a:ln w="0"/>
                <a:solidFill>
                  <a:schemeClr val="accent1"/>
                </a:solidFill>
                <a:effectLst>
                  <a:outerShdw blurRad="38100" dist="25400" dir="5400000" algn="ctr" rotWithShape="0">
                    <a:srgbClr val="6E747A">
                      <a:alpha val="43000"/>
                    </a:srgbClr>
                  </a:outerShdw>
                </a:effectLst>
                <a:hlinkClick r:id="rId9" action="ppaction://hlinksldjump"/>
              </a:rPr>
              <a:t>功能界面</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15" name="矩形 14">
            <a:extLst>
              <a:ext uri="{FF2B5EF4-FFF2-40B4-BE49-F238E27FC236}">
                <a16:creationId xmlns:a16="http://schemas.microsoft.com/office/drawing/2014/main" id="{682295D2-2627-C175-2CB9-717EF3DCC67F}"/>
              </a:ext>
            </a:extLst>
          </p:cNvPr>
          <p:cNvSpPr/>
          <p:nvPr/>
        </p:nvSpPr>
        <p:spPr>
          <a:xfrm>
            <a:off x="7141553" y="4525825"/>
            <a:ext cx="877163"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b="1" cap="none" spc="0" dirty="0">
                <a:ln/>
                <a:solidFill>
                  <a:schemeClr val="accent4"/>
                </a:solidFill>
                <a:effectLst/>
                <a:hlinkClick r:id="rId10" action="ppaction://hlinksldjump"/>
              </a:rPr>
              <a:t>管理员</a:t>
            </a:r>
            <a:endParaRPr lang="zh-CN" altLang="en-US" b="1" cap="none" spc="0" dirty="0">
              <a:ln/>
              <a:solidFill>
                <a:schemeClr val="accent4"/>
              </a:solidFill>
              <a:effectLst/>
            </a:endParaRPr>
          </a:p>
        </p:txBody>
      </p:sp>
    </p:spTree>
    <p:extLst>
      <p:ext uri="{BB962C8B-B14F-4D97-AF65-F5344CB8AC3E}">
        <p14:creationId xmlns:p14="http://schemas.microsoft.com/office/powerpoint/2010/main" val="650120531"/>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45"/>
                                        </p:tgtEl>
                                        <p:attrNameLst>
                                          <p:attrName>style.visibility</p:attrName>
                                        </p:attrNameLst>
                                      </p:cBhvr>
                                      <p:to>
                                        <p:strVal val="visible"/>
                                      </p:to>
                                    </p:set>
                                    <p:anim calcmode="lin" valueType="num">
                                      <p:cBhvr>
                                        <p:cTn id="12" dur="500" fill="hold"/>
                                        <p:tgtEl>
                                          <p:spTgt spid="145"/>
                                        </p:tgtEl>
                                        <p:attrNameLst>
                                          <p:attrName>ppt_w</p:attrName>
                                        </p:attrNameLst>
                                      </p:cBhvr>
                                      <p:tavLst>
                                        <p:tav tm="0">
                                          <p:val>
                                            <p:fltVal val="0"/>
                                          </p:val>
                                        </p:tav>
                                        <p:tav tm="100000">
                                          <p:val>
                                            <p:strVal val="#ppt_w"/>
                                          </p:val>
                                        </p:tav>
                                      </p:tavLst>
                                    </p:anim>
                                    <p:anim calcmode="lin" valueType="num">
                                      <p:cBhvr>
                                        <p:cTn id="13" dur="500" fill="hold"/>
                                        <p:tgtEl>
                                          <p:spTgt spid="145"/>
                                        </p:tgtEl>
                                        <p:attrNameLst>
                                          <p:attrName>ppt_h</p:attrName>
                                        </p:attrNameLst>
                                      </p:cBhvr>
                                      <p:tavLst>
                                        <p:tav tm="0">
                                          <p:val>
                                            <p:fltVal val="0"/>
                                          </p:val>
                                        </p:tav>
                                        <p:tav tm="100000">
                                          <p:val>
                                            <p:strVal val="#ppt_h"/>
                                          </p:val>
                                        </p:tav>
                                      </p:tavLst>
                                    </p:anim>
                                    <p:animEffect transition="in" filter="fade">
                                      <p:cBhvr>
                                        <p:cTn id="14" dur="500"/>
                                        <p:tgtEl>
                                          <p:spTgt spid="145"/>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par>
                                <p:cTn id="18" presetID="53"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2" presetClass="entr" presetSubtype="4" accel="50000" decel="50000" fill="hold" grpId="0"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ppt_x"/>
                                          </p:val>
                                        </p:tav>
                                        <p:tav tm="100000">
                                          <p:val>
                                            <p:strVal val="#ppt_x"/>
                                          </p:val>
                                        </p:tav>
                                      </p:tavLst>
                                    </p:anim>
                                    <p:anim calcmode="lin" valueType="num">
                                      <p:cBhvr additive="base">
                                        <p:cTn id="33" dur="500" fill="hold"/>
                                        <p:tgtEl>
                                          <p:spTgt spid="48"/>
                                        </p:tgtEl>
                                        <p:attrNameLst>
                                          <p:attrName>ppt_y</p:attrName>
                                        </p:attrNameLst>
                                      </p:cBhvr>
                                      <p:tavLst>
                                        <p:tav tm="0">
                                          <p:val>
                                            <p:strVal val="1+#ppt_h/2"/>
                                          </p:val>
                                        </p:tav>
                                        <p:tav tm="100000">
                                          <p:val>
                                            <p:strVal val="#ppt_y"/>
                                          </p:val>
                                        </p:tav>
                                      </p:tavLst>
                                    </p:anim>
                                  </p:childTnLst>
                                </p:cTn>
                              </p:par>
                            </p:childTnLst>
                          </p:cTn>
                        </p:par>
                        <p:par>
                          <p:cTn id="34" fill="hold">
                            <p:stCondLst>
                              <p:cond delay="4000"/>
                            </p:stCondLst>
                            <p:childTnLst>
                              <p:par>
                                <p:cTn id="35" presetID="53" presetClass="entr" presetSubtype="0" fill="hold" grpId="0" nodeType="afterEffect">
                                  <p:stCondLst>
                                    <p:cond delay="0"/>
                                  </p:stCondLst>
                                  <p:childTnLst>
                                    <p:set>
                                      <p:cBhvr>
                                        <p:cTn id="36" dur="1" fill="hold">
                                          <p:stCondLst>
                                            <p:cond delay="0"/>
                                          </p:stCondLst>
                                        </p:cTn>
                                        <p:tgtEl>
                                          <p:spTgt spid="146"/>
                                        </p:tgtEl>
                                        <p:attrNameLst>
                                          <p:attrName>style.visibility</p:attrName>
                                        </p:attrNameLst>
                                      </p:cBhvr>
                                      <p:to>
                                        <p:strVal val="visible"/>
                                      </p:to>
                                    </p:set>
                                    <p:anim calcmode="lin" valueType="num">
                                      <p:cBhvr>
                                        <p:cTn id="37" dur="500" fill="hold"/>
                                        <p:tgtEl>
                                          <p:spTgt spid="146"/>
                                        </p:tgtEl>
                                        <p:attrNameLst>
                                          <p:attrName>ppt_w</p:attrName>
                                        </p:attrNameLst>
                                      </p:cBhvr>
                                      <p:tavLst>
                                        <p:tav tm="0">
                                          <p:val>
                                            <p:fltVal val="0"/>
                                          </p:val>
                                        </p:tav>
                                        <p:tav tm="100000">
                                          <p:val>
                                            <p:strVal val="#ppt_w"/>
                                          </p:val>
                                        </p:tav>
                                      </p:tavLst>
                                    </p:anim>
                                    <p:anim calcmode="lin" valueType="num">
                                      <p:cBhvr>
                                        <p:cTn id="38" dur="500" fill="hold"/>
                                        <p:tgtEl>
                                          <p:spTgt spid="146"/>
                                        </p:tgtEl>
                                        <p:attrNameLst>
                                          <p:attrName>ppt_h</p:attrName>
                                        </p:attrNameLst>
                                      </p:cBhvr>
                                      <p:tavLst>
                                        <p:tav tm="0">
                                          <p:val>
                                            <p:fltVal val="0"/>
                                          </p:val>
                                        </p:tav>
                                        <p:tav tm="100000">
                                          <p:val>
                                            <p:strVal val="#ppt_h"/>
                                          </p:val>
                                        </p:tav>
                                      </p:tavLst>
                                    </p:anim>
                                    <p:animEffect transition="in" filter="fade">
                                      <p:cBhvr>
                                        <p:cTn id="39" dur="500"/>
                                        <p:tgtEl>
                                          <p:spTgt spid="146"/>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2000"/>
                                        <p:tgtEl>
                                          <p:spTgt spid="13"/>
                                        </p:tgtEl>
                                      </p:cBhvr>
                                    </p:animEffect>
                                  </p:childTnLst>
                                </p:cTn>
                              </p:par>
                              <p:par>
                                <p:cTn id="43" presetID="53"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par>
                          <p:cTn id="48" fill="hold">
                            <p:stCondLst>
                              <p:cond delay="6000"/>
                            </p:stCondLst>
                            <p:childTnLst>
                              <p:par>
                                <p:cTn id="49" presetID="2" presetClass="entr" presetSubtype="4"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par>
                          <p:cTn id="53" fill="hold">
                            <p:stCondLst>
                              <p:cond delay="6500"/>
                            </p:stCondLst>
                            <p:childTnLst>
                              <p:par>
                                <p:cTn id="54" presetID="2" presetClass="entr" presetSubtype="4" accel="50000" decel="50000"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additive="base">
                                        <p:cTn id="56" dur="500" fill="hold"/>
                                        <p:tgtEl>
                                          <p:spTgt spid="50"/>
                                        </p:tgtEl>
                                        <p:attrNameLst>
                                          <p:attrName>ppt_x</p:attrName>
                                        </p:attrNameLst>
                                      </p:cBhvr>
                                      <p:tavLst>
                                        <p:tav tm="0">
                                          <p:val>
                                            <p:strVal val="#ppt_x"/>
                                          </p:val>
                                        </p:tav>
                                        <p:tav tm="100000">
                                          <p:val>
                                            <p:strVal val="#ppt_x"/>
                                          </p:val>
                                        </p:tav>
                                      </p:tavLst>
                                    </p:anim>
                                    <p:anim calcmode="lin" valueType="num">
                                      <p:cBhvr additive="base">
                                        <p:cTn id="57" dur="500" fill="hold"/>
                                        <p:tgtEl>
                                          <p:spTgt spid="50"/>
                                        </p:tgtEl>
                                        <p:attrNameLst>
                                          <p:attrName>ppt_y</p:attrName>
                                        </p:attrNameLst>
                                      </p:cBhvr>
                                      <p:tavLst>
                                        <p:tav tm="0">
                                          <p:val>
                                            <p:strVal val="1+#ppt_h/2"/>
                                          </p:val>
                                        </p:tav>
                                        <p:tav tm="100000">
                                          <p:val>
                                            <p:strVal val="#ppt_y"/>
                                          </p:val>
                                        </p:tav>
                                      </p:tavLst>
                                    </p:anim>
                                  </p:childTnLst>
                                </p:cTn>
                              </p:par>
                              <p:par>
                                <p:cTn id="58" presetID="14" presetClass="entr" presetSubtype="1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randombar(horizontal)">
                                      <p:cBhvr>
                                        <p:cTn id="60" dur="500"/>
                                        <p:tgtEl>
                                          <p:spTgt spid="14"/>
                                        </p:tgtEl>
                                      </p:cBhvr>
                                    </p:animEffect>
                                  </p:childTnLst>
                                </p:cTn>
                              </p:par>
                            </p:childTnLst>
                          </p:cTn>
                        </p:par>
                        <p:par>
                          <p:cTn id="61" fill="hold">
                            <p:stCondLst>
                              <p:cond delay="7000"/>
                            </p:stCondLst>
                            <p:childTnLst>
                              <p:par>
                                <p:cTn id="62" presetID="53" presetClass="entr" presetSubtype="0" fill="hold" grpId="0" nodeType="afterEffect">
                                  <p:stCondLst>
                                    <p:cond delay="0"/>
                                  </p:stCondLst>
                                  <p:childTnLst>
                                    <p:set>
                                      <p:cBhvr>
                                        <p:cTn id="63" dur="1" fill="hold">
                                          <p:stCondLst>
                                            <p:cond delay="0"/>
                                          </p:stCondLst>
                                        </p:cTn>
                                        <p:tgtEl>
                                          <p:spTgt spid="147"/>
                                        </p:tgtEl>
                                        <p:attrNameLst>
                                          <p:attrName>style.visibility</p:attrName>
                                        </p:attrNameLst>
                                      </p:cBhvr>
                                      <p:to>
                                        <p:strVal val="visible"/>
                                      </p:to>
                                    </p:set>
                                    <p:anim calcmode="lin" valueType="num">
                                      <p:cBhvr>
                                        <p:cTn id="64" dur="500" fill="hold"/>
                                        <p:tgtEl>
                                          <p:spTgt spid="147"/>
                                        </p:tgtEl>
                                        <p:attrNameLst>
                                          <p:attrName>ppt_w</p:attrName>
                                        </p:attrNameLst>
                                      </p:cBhvr>
                                      <p:tavLst>
                                        <p:tav tm="0">
                                          <p:val>
                                            <p:fltVal val="0"/>
                                          </p:val>
                                        </p:tav>
                                        <p:tav tm="100000">
                                          <p:val>
                                            <p:strVal val="#ppt_w"/>
                                          </p:val>
                                        </p:tav>
                                      </p:tavLst>
                                    </p:anim>
                                    <p:anim calcmode="lin" valueType="num">
                                      <p:cBhvr>
                                        <p:cTn id="65" dur="500" fill="hold"/>
                                        <p:tgtEl>
                                          <p:spTgt spid="147"/>
                                        </p:tgtEl>
                                        <p:attrNameLst>
                                          <p:attrName>ppt_h</p:attrName>
                                        </p:attrNameLst>
                                      </p:cBhvr>
                                      <p:tavLst>
                                        <p:tav tm="0">
                                          <p:val>
                                            <p:fltVal val="0"/>
                                          </p:val>
                                        </p:tav>
                                        <p:tav tm="100000">
                                          <p:val>
                                            <p:strVal val="#ppt_h"/>
                                          </p:val>
                                        </p:tav>
                                      </p:tavLst>
                                    </p:anim>
                                    <p:animEffect transition="in" filter="fade">
                                      <p:cBhvr>
                                        <p:cTn id="66" dur="500"/>
                                        <p:tgtEl>
                                          <p:spTgt spid="147"/>
                                        </p:tgtEl>
                                      </p:cBhvr>
                                    </p:animEffect>
                                  </p:childTnLst>
                                </p:cTn>
                              </p:par>
                              <p:par>
                                <p:cTn id="67" presetID="53"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p:cTn id="69" dur="500" fill="hold"/>
                                        <p:tgtEl>
                                          <p:spTgt spid="10"/>
                                        </p:tgtEl>
                                        <p:attrNameLst>
                                          <p:attrName>ppt_w</p:attrName>
                                        </p:attrNameLst>
                                      </p:cBhvr>
                                      <p:tavLst>
                                        <p:tav tm="0">
                                          <p:val>
                                            <p:fltVal val="0"/>
                                          </p:val>
                                        </p:tav>
                                        <p:tav tm="100000">
                                          <p:val>
                                            <p:strVal val="#ppt_w"/>
                                          </p:val>
                                        </p:tav>
                                      </p:tavLst>
                                    </p:anim>
                                    <p:anim calcmode="lin" valueType="num">
                                      <p:cBhvr>
                                        <p:cTn id="70" dur="500" fill="hold"/>
                                        <p:tgtEl>
                                          <p:spTgt spid="10"/>
                                        </p:tgtEl>
                                        <p:attrNameLst>
                                          <p:attrName>ppt_h</p:attrName>
                                        </p:attrNameLst>
                                      </p:cBhvr>
                                      <p:tavLst>
                                        <p:tav tm="0">
                                          <p:val>
                                            <p:fltVal val="0"/>
                                          </p:val>
                                        </p:tav>
                                        <p:tav tm="100000">
                                          <p:val>
                                            <p:strVal val="#ppt_h"/>
                                          </p:val>
                                        </p:tav>
                                      </p:tavLst>
                                    </p:anim>
                                    <p:animEffect transition="in" filter="fade">
                                      <p:cBhvr>
                                        <p:cTn id="71" dur="500"/>
                                        <p:tgtEl>
                                          <p:spTgt spid="10"/>
                                        </p:tgtEl>
                                      </p:cBhvr>
                                    </p:animEffect>
                                  </p:childTnLst>
                                </p:cTn>
                              </p:par>
                            </p:childTnLst>
                          </p:cTn>
                        </p:par>
                        <p:par>
                          <p:cTn id="72" fill="hold">
                            <p:stCondLst>
                              <p:cond delay="7500"/>
                            </p:stCondLst>
                            <p:childTnLst>
                              <p:par>
                                <p:cTn id="73" presetID="16" presetClass="entr" presetSubtype="21" fill="hold" nodeType="after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barn(inVertical)">
                                      <p:cBhvr>
                                        <p:cTn id="75" dur="500"/>
                                        <p:tgtEl>
                                          <p:spTgt spid="5"/>
                                        </p:tgtEl>
                                      </p:cBhvr>
                                    </p:animEffect>
                                  </p:childTnLst>
                                </p:cTn>
                              </p:par>
                            </p:childTnLst>
                          </p:cTn>
                        </p:par>
                        <p:par>
                          <p:cTn id="76" fill="hold">
                            <p:stCondLst>
                              <p:cond delay="8000"/>
                            </p:stCondLst>
                            <p:childTnLst>
                              <p:par>
                                <p:cTn id="77" presetID="2" presetClass="entr" presetSubtype="4" accel="50000" decel="50000"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childTnLst>
                          </p:cTn>
                        </p:par>
                        <p:par>
                          <p:cTn id="81" fill="hold">
                            <p:stCondLst>
                              <p:cond delay="8500"/>
                            </p:stCondLst>
                            <p:childTnLst>
                              <p:par>
                                <p:cTn id="82" presetID="53" presetClass="entr" presetSubtype="0" fill="hold" grpId="0" nodeType="afterEffect">
                                  <p:stCondLst>
                                    <p:cond delay="0"/>
                                  </p:stCondLst>
                                  <p:childTnLst>
                                    <p:set>
                                      <p:cBhvr>
                                        <p:cTn id="83" dur="1" fill="hold">
                                          <p:stCondLst>
                                            <p:cond delay="0"/>
                                          </p:stCondLst>
                                        </p:cTn>
                                        <p:tgtEl>
                                          <p:spTgt spid="148"/>
                                        </p:tgtEl>
                                        <p:attrNameLst>
                                          <p:attrName>style.visibility</p:attrName>
                                        </p:attrNameLst>
                                      </p:cBhvr>
                                      <p:to>
                                        <p:strVal val="visible"/>
                                      </p:to>
                                    </p:set>
                                    <p:anim calcmode="lin" valueType="num">
                                      <p:cBhvr>
                                        <p:cTn id="84" dur="500" fill="hold"/>
                                        <p:tgtEl>
                                          <p:spTgt spid="148"/>
                                        </p:tgtEl>
                                        <p:attrNameLst>
                                          <p:attrName>ppt_w</p:attrName>
                                        </p:attrNameLst>
                                      </p:cBhvr>
                                      <p:tavLst>
                                        <p:tav tm="0">
                                          <p:val>
                                            <p:fltVal val="0"/>
                                          </p:val>
                                        </p:tav>
                                        <p:tav tm="100000">
                                          <p:val>
                                            <p:strVal val="#ppt_w"/>
                                          </p:val>
                                        </p:tav>
                                      </p:tavLst>
                                    </p:anim>
                                    <p:anim calcmode="lin" valueType="num">
                                      <p:cBhvr>
                                        <p:cTn id="85" dur="500" fill="hold"/>
                                        <p:tgtEl>
                                          <p:spTgt spid="148"/>
                                        </p:tgtEl>
                                        <p:attrNameLst>
                                          <p:attrName>ppt_h</p:attrName>
                                        </p:attrNameLst>
                                      </p:cBhvr>
                                      <p:tavLst>
                                        <p:tav tm="0">
                                          <p:val>
                                            <p:fltVal val="0"/>
                                          </p:val>
                                        </p:tav>
                                        <p:tav tm="100000">
                                          <p:val>
                                            <p:strVal val="#ppt_h"/>
                                          </p:val>
                                        </p:tav>
                                      </p:tavLst>
                                    </p:anim>
                                    <p:animEffect transition="in" filter="fade">
                                      <p:cBhvr>
                                        <p:cTn id="86" dur="500"/>
                                        <p:tgtEl>
                                          <p:spTgt spid="148"/>
                                        </p:tgtEl>
                                      </p:cBhvr>
                                    </p:animEffect>
                                  </p:childTnLst>
                                </p:cTn>
                              </p:par>
                              <p:par>
                                <p:cTn id="87" presetID="21" presetClass="entr" presetSubtype="1"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wheel(1)">
                                      <p:cBhvr>
                                        <p:cTn id="89" dur="2000"/>
                                        <p:tgtEl>
                                          <p:spTgt spid="15"/>
                                        </p:tgtEl>
                                      </p:cBhvr>
                                    </p:animEffect>
                                  </p:childTnLst>
                                </p:cTn>
                              </p:par>
                              <p:par>
                                <p:cTn id="90" presetID="53" presetClass="entr" presetSubtype="0" fill="hold" nodeType="withEffect">
                                  <p:stCondLst>
                                    <p:cond delay="0"/>
                                  </p:stCondLst>
                                  <p:childTnLst>
                                    <p:set>
                                      <p:cBhvr>
                                        <p:cTn id="91" dur="1" fill="hold">
                                          <p:stCondLst>
                                            <p:cond delay="0"/>
                                          </p:stCondLst>
                                        </p:cTn>
                                        <p:tgtEl>
                                          <p:spTgt spid="11"/>
                                        </p:tgtEl>
                                        <p:attrNameLst>
                                          <p:attrName>style.visibility</p:attrName>
                                        </p:attrNameLst>
                                      </p:cBhvr>
                                      <p:to>
                                        <p:strVal val="visible"/>
                                      </p:to>
                                    </p:set>
                                    <p:anim calcmode="lin" valueType="num">
                                      <p:cBhvr>
                                        <p:cTn id="92" dur="500" fill="hold"/>
                                        <p:tgtEl>
                                          <p:spTgt spid="11"/>
                                        </p:tgtEl>
                                        <p:attrNameLst>
                                          <p:attrName>ppt_w</p:attrName>
                                        </p:attrNameLst>
                                      </p:cBhvr>
                                      <p:tavLst>
                                        <p:tav tm="0">
                                          <p:val>
                                            <p:fltVal val="0"/>
                                          </p:val>
                                        </p:tav>
                                        <p:tav tm="100000">
                                          <p:val>
                                            <p:strVal val="#ppt_w"/>
                                          </p:val>
                                        </p:tav>
                                      </p:tavLst>
                                    </p:anim>
                                    <p:anim calcmode="lin" valueType="num">
                                      <p:cBhvr>
                                        <p:cTn id="93" dur="500" fill="hold"/>
                                        <p:tgtEl>
                                          <p:spTgt spid="11"/>
                                        </p:tgtEl>
                                        <p:attrNameLst>
                                          <p:attrName>ppt_h</p:attrName>
                                        </p:attrNameLst>
                                      </p:cBhvr>
                                      <p:tavLst>
                                        <p:tav tm="0">
                                          <p:val>
                                            <p:fltVal val="0"/>
                                          </p:val>
                                        </p:tav>
                                        <p:tav tm="100000">
                                          <p:val>
                                            <p:strVal val="#ppt_h"/>
                                          </p:val>
                                        </p:tav>
                                      </p:tavLst>
                                    </p:anim>
                                    <p:animEffect transition="in" filter="fade">
                                      <p:cBhvr>
                                        <p:cTn id="94" dur="500"/>
                                        <p:tgtEl>
                                          <p:spTgt spid="11"/>
                                        </p:tgtEl>
                                      </p:cBhvr>
                                    </p:animEffect>
                                  </p:childTnLst>
                                </p:cTn>
                              </p:par>
                            </p:childTnLst>
                          </p:cTn>
                        </p:par>
                        <p:par>
                          <p:cTn id="95" fill="hold">
                            <p:stCondLst>
                              <p:cond delay="10500"/>
                            </p:stCondLst>
                            <p:childTnLst>
                              <p:par>
                                <p:cTn id="96" presetID="10" presetClass="entr" presetSubtype="0" fill="hold" nodeType="after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fade">
                                      <p:cBhvr>
                                        <p:cTn id="9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48" grpId="0" animBg="1"/>
      <p:bldP spid="25" grpId="0" animBg="1"/>
      <p:bldP spid="145" grpId="0" animBg="1"/>
      <p:bldP spid="146" grpId="0" animBg="1"/>
      <p:bldP spid="147" grpId="0" animBg="1"/>
      <p:bldP spid="148" grpId="0" animBg="1"/>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3A3096-7D02-8A15-3B6C-56BE0ED1F6C6}"/>
              </a:ext>
            </a:extLst>
          </p:cNvPr>
          <p:cNvSpPr/>
          <p:nvPr/>
        </p:nvSpPr>
        <p:spPr>
          <a:xfrm>
            <a:off x="228600" y="209550"/>
            <a:ext cx="2438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42FE3C9-CF4A-74FA-3487-D831515F0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5429250" cy="3638550"/>
          </a:xfrm>
          <a:prstGeom prst="rect">
            <a:avLst/>
          </a:prstGeom>
        </p:spPr>
      </p:pic>
      <p:pic>
        <p:nvPicPr>
          <p:cNvPr id="4" name="图片 3">
            <a:extLst>
              <a:ext uri="{FF2B5EF4-FFF2-40B4-BE49-F238E27FC236}">
                <a16:creationId xmlns:a16="http://schemas.microsoft.com/office/drawing/2014/main" id="{39E32246-41F0-C216-F190-885C76FC9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371600"/>
            <a:ext cx="5802832" cy="4038600"/>
          </a:xfrm>
          <a:prstGeom prst="rect">
            <a:avLst/>
          </a:prstGeom>
        </p:spPr>
      </p:pic>
      <p:sp>
        <p:nvSpPr>
          <p:cNvPr id="5" name="矩形 4">
            <a:extLst>
              <a:ext uri="{FF2B5EF4-FFF2-40B4-BE49-F238E27FC236}">
                <a16:creationId xmlns:a16="http://schemas.microsoft.com/office/drawing/2014/main" id="{BDBC823C-1FFB-ECA2-6DCE-4B666BBB0C2E}"/>
              </a:ext>
            </a:extLst>
          </p:cNvPr>
          <p:cNvSpPr/>
          <p:nvPr/>
        </p:nvSpPr>
        <p:spPr>
          <a:xfrm>
            <a:off x="4804350" y="361950"/>
            <a:ext cx="4339650" cy="923330"/>
          </a:xfrm>
          <a:prstGeom prst="rect">
            <a:avLst/>
          </a:prstGeom>
          <a:noFill/>
        </p:spPr>
        <p:txBody>
          <a:bodyPr wrap="none" lIns="91440" tIns="45720" rIns="91440" bIns="45720">
            <a:spAutoFit/>
          </a:bodyPr>
          <a:lstStyle/>
          <a:p>
            <a:pPr algn="ctr"/>
            <a:r>
              <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窗格滑动设计</a:t>
            </a:r>
          </a:p>
        </p:txBody>
      </p:sp>
      <p:sp>
        <p:nvSpPr>
          <p:cNvPr id="6" name="箭头: 左 5">
            <a:hlinkClick r:id="rId4" action="ppaction://hlinksldjump"/>
            <a:extLst>
              <a:ext uri="{FF2B5EF4-FFF2-40B4-BE49-F238E27FC236}">
                <a16:creationId xmlns:a16="http://schemas.microsoft.com/office/drawing/2014/main" id="{1DB106F6-8F91-06C8-A21D-13AF7AEBEBAC}"/>
              </a:ext>
            </a:extLst>
          </p:cNvPr>
          <p:cNvSpPr/>
          <p:nvPr/>
        </p:nvSpPr>
        <p:spPr>
          <a:xfrm>
            <a:off x="152400" y="4565712"/>
            <a:ext cx="609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8972804"/>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627C36-96AE-73AB-445C-7DF5539DE312}"/>
              </a:ext>
            </a:extLst>
          </p:cNvPr>
          <p:cNvSpPr/>
          <p:nvPr/>
        </p:nvSpPr>
        <p:spPr>
          <a:xfrm>
            <a:off x="228600" y="285750"/>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658CDCEA-BF8C-E54F-5B57-9D007EA4D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8" y="0"/>
            <a:ext cx="6969366" cy="3873778"/>
          </a:xfrm>
          <a:prstGeom prst="rect">
            <a:avLst/>
          </a:prstGeom>
        </p:spPr>
      </p:pic>
      <p:pic>
        <p:nvPicPr>
          <p:cNvPr id="4" name="图片 3">
            <a:extLst>
              <a:ext uri="{FF2B5EF4-FFF2-40B4-BE49-F238E27FC236}">
                <a16:creationId xmlns:a16="http://schemas.microsoft.com/office/drawing/2014/main" id="{CF7FA3AB-635C-0390-2B53-4A3892FFB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775" y="1080434"/>
            <a:ext cx="7278885" cy="4063065"/>
          </a:xfrm>
          <a:prstGeom prst="rect">
            <a:avLst/>
          </a:prstGeom>
        </p:spPr>
      </p:pic>
      <p:sp>
        <p:nvSpPr>
          <p:cNvPr id="5" name="矩形 4">
            <a:extLst>
              <a:ext uri="{FF2B5EF4-FFF2-40B4-BE49-F238E27FC236}">
                <a16:creationId xmlns:a16="http://schemas.microsoft.com/office/drawing/2014/main" id="{70C4F0E8-EA58-8A0A-00E9-5AB330E747D0}"/>
              </a:ext>
            </a:extLst>
          </p:cNvPr>
          <p:cNvSpPr/>
          <p:nvPr/>
        </p:nvSpPr>
        <p:spPr>
          <a:xfrm>
            <a:off x="5562600" y="157104"/>
            <a:ext cx="3647152" cy="923330"/>
          </a:xfrm>
          <a:prstGeom prst="rect">
            <a:avLst/>
          </a:prstGeom>
          <a:noFill/>
        </p:spPr>
        <p:txBody>
          <a:bodyPr wrap="none" lIns="91440" tIns="45720" rIns="91440" bIns="45720">
            <a:spAutoFit/>
          </a:bodyPr>
          <a:lstStyle/>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简约化设计</a:t>
            </a:r>
          </a:p>
        </p:txBody>
      </p:sp>
      <p:sp>
        <p:nvSpPr>
          <p:cNvPr id="6" name="箭头: 左 5">
            <a:hlinkClick r:id="rId4" action="ppaction://hlinksldjump"/>
            <a:extLst>
              <a:ext uri="{FF2B5EF4-FFF2-40B4-BE49-F238E27FC236}">
                <a16:creationId xmlns:a16="http://schemas.microsoft.com/office/drawing/2014/main" id="{E8C5B46E-D2C4-FBAA-F577-394135AFF056}"/>
              </a:ext>
            </a:extLst>
          </p:cNvPr>
          <p:cNvSpPr/>
          <p:nvPr/>
        </p:nvSpPr>
        <p:spPr>
          <a:xfrm>
            <a:off x="152400" y="4565712"/>
            <a:ext cx="609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5409822"/>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643C61A-C752-F239-27C9-F4AA01BAD1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937" y="3024315"/>
            <a:ext cx="2280296" cy="2166453"/>
          </a:xfrm>
          <a:prstGeom prst="rect">
            <a:avLst/>
          </a:prstGeom>
        </p:spPr>
      </p:pic>
      <p:grpSp>
        <p:nvGrpSpPr>
          <p:cNvPr id="2" name="组合 1"/>
          <p:cNvGrpSpPr/>
          <p:nvPr/>
        </p:nvGrpSpPr>
        <p:grpSpPr>
          <a:xfrm>
            <a:off x="2221607" y="1402787"/>
            <a:ext cx="4522991" cy="3761371"/>
            <a:chOff x="3067493" y="1889705"/>
            <a:chExt cx="6030655" cy="5015161"/>
          </a:xfrm>
        </p:grpSpPr>
        <p:sp>
          <p:nvSpPr>
            <p:cNvPr id="43" name="任意多边形 42"/>
            <p:cNvSpPr/>
            <p:nvPr/>
          </p:nvSpPr>
          <p:spPr>
            <a:xfrm flipH="1">
              <a:off x="4766202" y="1889705"/>
              <a:ext cx="1638079" cy="5015161"/>
            </a:xfrm>
            <a:custGeom>
              <a:avLst/>
              <a:gdLst>
                <a:gd name="connsiteX0" fmla="*/ 1228559 w 1638079"/>
                <a:gd name="connsiteY0" fmla="*/ 0 h 5015161"/>
                <a:gd name="connsiteX1" fmla="*/ 1228559 w 1638079"/>
                <a:gd name="connsiteY1" fmla="*/ 206832 h 5015161"/>
                <a:gd name="connsiteX2" fmla="*/ 716660 w 1638079"/>
                <a:gd name="connsiteY2" fmla="*/ 206832 h 5015161"/>
                <a:gd name="connsiteX3" fmla="*/ 0 w 1638079"/>
                <a:gd name="connsiteY3" fmla="*/ 923492 h 5015161"/>
                <a:gd name="connsiteX4" fmla="*/ 0 w 1638079"/>
                <a:gd name="connsiteY4" fmla="*/ 5015161 h 5015161"/>
                <a:gd name="connsiteX5" fmla="*/ 222992 w 1638079"/>
                <a:gd name="connsiteY5" fmla="*/ 5015161 h 5015161"/>
                <a:gd name="connsiteX6" fmla="*/ 222992 w 1638079"/>
                <a:gd name="connsiteY6" fmla="*/ 923492 h 5015161"/>
                <a:gd name="connsiteX7" fmla="*/ 716660 w 1638079"/>
                <a:gd name="connsiteY7" fmla="*/ 429824 h 5015161"/>
                <a:gd name="connsiteX8" fmla="*/ 1228559 w 1638079"/>
                <a:gd name="connsiteY8" fmla="*/ 429824 h 5015161"/>
                <a:gd name="connsiteX9" fmla="*/ 1228559 w 1638079"/>
                <a:gd name="connsiteY9" fmla="*/ 636656 h 5015161"/>
                <a:gd name="connsiteX10" fmla="*/ 1638079 w 1638079"/>
                <a:gd name="connsiteY10" fmla="*/ 318328 h 501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5015161">
                  <a:moveTo>
                    <a:pt x="1228559" y="0"/>
                  </a:moveTo>
                  <a:lnTo>
                    <a:pt x="1228559" y="206832"/>
                  </a:lnTo>
                  <a:lnTo>
                    <a:pt x="716660" y="206832"/>
                  </a:lnTo>
                  <a:cubicBezTo>
                    <a:pt x="320860" y="206832"/>
                    <a:pt x="0" y="527692"/>
                    <a:pt x="0" y="923492"/>
                  </a:cubicBezTo>
                  <a:lnTo>
                    <a:pt x="0" y="5015161"/>
                  </a:lnTo>
                  <a:lnTo>
                    <a:pt x="222992" y="5015161"/>
                  </a:lnTo>
                  <a:lnTo>
                    <a:pt x="222992" y="923492"/>
                  </a:lnTo>
                  <a:cubicBezTo>
                    <a:pt x="222992" y="650847"/>
                    <a:pt x="444015" y="429824"/>
                    <a:pt x="716660" y="429824"/>
                  </a:cubicBezTo>
                  <a:lnTo>
                    <a:pt x="1228559" y="429824"/>
                  </a:lnTo>
                  <a:lnTo>
                    <a:pt x="1228559" y="636656"/>
                  </a:lnTo>
                  <a:lnTo>
                    <a:pt x="1638079" y="3183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sz="1350"/>
            </a:p>
          </p:txBody>
        </p:sp>
        <p:sp>
          <p:nvSpPr>
            <p:cNvPr id="45" name="任意多边形 44"/>
            <p:cNvSpPr/>
            <p:nvPr/>
          </p:nvSpPr>
          <p:spPr>
            <a:xfrm flipH="1">
              <a:off x="4083410" y="4894561"/>
              <a:ext cx="1638079" cy="2010305"/>
            </a:xfrm>
            <a:custGeom>
              <a:avLst/>
              <a:gdLst>
                <a:gd name="connsiteX0" fmla="*/ 1228559 w 1638079"/>
                <a:gd name="connsiteY0" fmla="*/ 0 h 2010305"/>
                <a:gd name="connsiteX1" fmla="*/ 1228559 w 1638079"/>
                <a:gd name="connsiteY1" fmla="*/ 206832 h 2010305"/>
                <a:gd name="connsiteX2" fmla="*/ 716660 w 1638079"/>
                <a:gd name="connsiteY2" fmla="*/ 206832 h 2010305"/>
                <a:gd name="connsiteX3" fmla="*/ 0 w 1638079"/>
                <a:gd name="connsiteY3" fmla="*/ 923492 h 2010305"/>
                <a:gd name="connsiteX4" fmla="*/ 0 w 1638079"/>
                <a:gd name="connsiteY4" fmla="*/ 2010305 h 2010305"/>
                <a:gd name="connsiteX5" fmla="*/ 222992 w 1638079"/>
                <a:gd name="connsiteY5" fmla="*/ 2010305 h 2010305"/>
                <a:gd name="connsiteX6" fmla="*/ 222992 w 1638079"/>
                <a:gd name="connsiteY6" fmla="*/ 923492 h 2010305"/>
                <a:gd name="connsiteX7" fmla="*/ 716660 w 1638079"/>
                <a:gd name="connsiteY7" fmla="*/ 429824 h 2010305"/>
                <a:gd name="connsiteX8" fmla="*/ 1228559 w 1638079"/>
                <a:gd name="connsiteY8" fmla="*/ 429824 h 2010305"/>
                <a:gd name="connsiteX9" fmla="*/ 1228559 w 1638079"/>
                <a:gd name="connsiteY9" fmla="*/ 636656 h 2010305"/>
                <a:gd name="connsiteX10" fmla="*/ 1638079 w 1638079"/>
                <a:gd name="connsiteY10" fmla="*/ 318328 h 201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2010305">
                  <a:moveTo>
                    <a:pt x="1228559" y="0"/>
                  </a:moveTo>
                  <a:lnTo>
                    <a:pt x="1228559" y="206832"/>
                  </a:lnTo>
                  <a:lnTo>
                    <a:pt x="716660" y="206832"/>
                  </a:lnTo>
                  <a:cubicBezTo>
                    <a:pt x="320860" y="206832"/>
                    <a:pt x="0" y="527692"/>
                    <a:pt x="0" y="923492"/>
                  </a:cubicBezTo>
                  <a:lnTo>
                    <a:pt x="0" y="2010305"/>
                  </a:lnTo>
                  <a:lnTo>
                    <a:pt x="222992" y="2010305"/>
                  </a:lnTo>
                  <a:lnTo>
                    <a:pt x="222992" y="923492"/>
                  </a:lnTo>
                  <a:cubicBezTo>
                    <a:pt x="222992" y="650847"/>
                    <a:pt x="444015" y="429824"/>
                    <a:pt x="716660" y="429824"/>
                  </a:cubicBezTo>
                  <a:lnTo>
                    <a:pt x="1228559" y="429824"/>
                  </a:lnTo>
                  <a:lnTo>
                    <a:pt x="1228559" y="636656"/>
                  </a:lnTo>
                  <a:lnTo>
                    <a:pt x="1638079" y="31832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sz="1350"/>
            </a:p>
          </p:txBody>
        </p:sp>
        <p:sp>
          <p:nvSpPr>
            <p:cNvPr id="44" name="任意多边形 43"/>
            <p:cNvSpPr/>
            <p:nvPr/>
          </p:nvSpPr>
          <p:spPr>
            <a:xfrm>
              <a:off x="5823293" y="2786071"/>
              <a:ext cx="3274855" cy="4118795"/>
            </a:xfrm>
            <a:custGeom>
              <a:avLst/>
              <a:gdLst>
                <a:gd name="connsiteX0" fmla="*/ 2837793 w 3274855"/>
                <a:gd name="connsiteY0" fmla="*/ 0 h 4118795"/>
                <a:gd name="connsiteX1" fmla="*/ 3274855 w 3274855"/>
                <a:gd name="connsiteY1" fmla="*/ 310685 h 4118795"/>
                <a:gd name="connsiteX2" fmla="*/ 2837793 w 3274855"/>
                <a:gd name="connsiteY2" fmla="*/ 621371 h 4118795"/>
                <a:gd name="connsiteX3" fmla="*/ 2837793 w 3274855"/>
                <a:gd name="connsiteY3" fmla="*/ 425486 h 4118795"/>
                <a:gd name="connsiteX4" fmla="*/ 827359 w 3274855"/>
                <a:gd name="connsiteY4" fmla="*/ 425486 h 4118795"/>
                <a:gd name="connsiteX5" fmla="*/ 229600 w 3274855"/>
                <a:gd name="connsiteY5" fmla="*/ 1023245 h 4118795"/>
                <a:gd name="connsiteX6" fmla="*/ 229600 w 3274855"/>
                <a:gd name="connsiteY6" fmla="*/ 4118795 h 4118795"/>
                <a:gd name="connsiteX7" fmla="*/ 0 w 3274855"/>
                <a:gd name="connsiteY7" fmla="*/ 4118795 h 4118795"/>
                <a:gd name="connsiteX8" fmla="*/ 0 w 3274855"/>
                <a:gd name="connsiteY8" fmla="*/ 1023245 h 4118795"/>
                <a:gd name="connsiteX9" fmla="*/ 827359 w 3274855"/>
                <a:gd name="connsiteY9" fmla="*/ 195886 h 4118795"/>
                <a:gd name="connsiteX10" fmla="*/ 2837793 w 3274855"/>
                <a:gd name="connsiteY10" fmla="*/ 195885 h 411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4855" h="4118795">
                  <a:moveTo>
                    <a:pt x="2837793" y="0"/>
                  </a:moveTo>
                  <a:lnTo>
                    <a:pt x="3274855" y="310685"/>
                  </a:lnTo>
                  <a:lnTo>
                    <a:pt x="2837793" y="621371"/>
                  </a:lnTo>
                  <a:lnTo>
                    <a:pt x="2837793" y="425486"/>
                  </a:lnTo>
                  <a:lnTo>
                    <a:pt x="827359" y="425486"/>
                  </a:lnTo>
                  <a:cubicBezTo>
                    <a:pt x="497226" y="425486"/>
                    <a:pt x="229600" y="693112"/>
                    <a:pt x="229600" y="1023245"/>
                  </a:cubicBezTo>
                  <a:lnTo>
                    <a:pt x="229600" y="4118795"/>
                  </a:lnTo>
                  <a:lnTo>
                    <a:pt x="0" y="4118795"/>
                  </a:lnTo>
                  <a:lnTo>
                    <a:pt x="0" y="1023245"/>
                  </a:lnTo>
                  <a:cubicBezTo>
                    <a:pt x="0" y="566307"/>
                    <a:pt x="370421" y="195886"/>
                    <a:pt x="827359" y="195886"/>
                  </a:cubicBezTo>
                  <a:lnTo>
                    <a:pt x="2837793" y="19588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sz="1350"/>
            </a:p>
          </p:txBody>
        </p:sp>
        <p:sp>
          <p:nvSpPr>
            <p:cNvPr id="41" name="任意多边形 40"/>
            <p:cNvSpPr/>
            <p:nvPr/>
          </p:nvSpPr>
          <p:spPr>
            <a:xfrm flipH="1">
              <a:off x="3067493" y="3393040"/>
              <a:ext cx="4027164" cy="3511826"/>
            </a:xfrm>
            <a:custGeom>
              <a:avLst/>
              <a:gdLst>
                <a:gd name="connsiteX0" fmla="*/ 3489699 w 4027164"/>
                <a:gd name="connsiteY0" fmla="*/ 0 h 3511826"/>
                <a:gd name="connsiteX1" fmla="*/ 3489699 w 4027164"/>
                <a:gd name="connsiteY1" fmla="*/ 265753 h 3511826"/>
                <a:gd name="connsiteX2" fmla="*/ 1017423 w 4027164"/>
                <a:gd name="connsiteY2" fmla="*/ 265752 h 3511826"/>
                <a:gd name="connsiteX3" fmla="*/ 0 w 4027164"/>
                <a:gd name="connsiteY3" fmla="*/ 1283175 h 3511826"/>
                <a:gd name="connsiteX4" fmla="*/ 0 w 4027164"/>
                <a:gd name="connsiteY4" fmla="*/ 3511826 h 3511826"/>
                <a:gd name="connsiteX5" fmla="*/ 232609 w 4027164"/>
                <a:gd name="connsiteY5" fmla="*/ 3511826 h 3511826"/>
                <a:gd name="connsiteX6" fmla="*/ 232609 w 4027164"/>
                <a:gd name="connsiteY6" fmla="*/ 1283176 h 3511826"/>
                <a:gd name="connsiteX7" fmla="*/ 1017423 w 4027164"/>
                <a:gd name="connsiteY7" fmla="*/ 498362 h 3511826"/>
                <a:gd name="connsiteX8" fmla="*/ 3489699 w 4027164"/>
                <a:gd name="connsiteY8" fmla="*/ 498362 h 3511826"/>
                <a:gd name="connsiteX9" fmla="*/ 3489699 w 4027164"/>
                <a:gd name="connsiteY9" fmla="*/ 764114 h 3511826"/>
                <a:gd name="connsiteX10" fmla="*/ 4027164 w 4027164"/>
                <a:gd name="connsiteY10" fmla="*/ 382057 h 351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27164" h="3511826">
                  <a:moveTo>
                    <a:pt x="3489699" y="0"/>
                  </a:moveTo>
                  <a:lnTo>
                    <a:pt x="3489699" y="265753"/>
                  </a:lnTo>
                  <a:lnTo>
                    <a:pt x="1017423" y="265752"/>
                  </a:lnTo>
                  <a:cubicBezTo>
                    <a:pt x="455516" y="265752"/>
                    <a:pt x="0" y="721268"/>
                    <a:pt x="0" y="1283175"/>
                  </a:cubicBezTo>
                  <a:lnTo>
                    <a:pt x="0" y="3511826"/>
                  </a:lnTo>
                  <a:lnTo>
                    <a:pt x="232609" y="3511826"/>
                  </a:lnTo>
                  <a:lnTo>
                    <a:pt x="232609" y="1283176"/>
                  </a:lnTo>
                  <a:cubicBezTo>
                    <a:pt x="232609" y="849735"/>
                    <a:pt x="583982" y="498362"/>
                    <a:pt x="1017423" y="498362"/>
                  </a:cubicBezTo>
                  <a:lnTo>
                    <a:pt x="3489699" y="498362"/>
                  </a:lnTo>
                  <a:lnTo>
                    <a:pt x="3489699" y="764114"/>
                  </a:lnTo>
                  <a:lnTo>
                    <a:pt x="4027164" y="38205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sz="1350"/>
            </a:p>
          </p:txBody>
        </p:sp>
        <p:sp>
          <p:nvSpPr>
            <p:cNvPr id="42" name="任意多边形 41"/>
            <p:cNvSpPr/>
            <p:nvPr/>
          </p:nvSpPr>
          <p:spPr>
            <a:xfrm>
              <a:off x="6520430" y="4347273"/>
              <a:ext cx="1638079" cy="2557593"/>
            </a:xfrm>
            <a:custGeom>
              <a:avLst/>
              <a:gdLst>
                <a:gd name="connsiteX0" fmla="*/ 1228559 w 1638079"/>
                <a:gd name="connsiteY0" fmla="*/ 0 h 2557593"/>
                <a:gd name="connsiteX1" fmla="*/ 1638079 w 1638079"/>
                <a:gd name="connsiteY1" fmla="*/ 318328 h 2557593"/>
                <a:gd name="connsiteX2" fmla="*/ 1228559 w 1638079"/>
                <a:gd name="connsiteY2" fmla="*/ 636656 h 2557593"/>
                <a:gd name="connsiteX3" fmla="*/ 1228559 w 1638079"/>
                <a:gd name="connsiteY3" fmla="*/ 429824 h 2557593"/>
                <a:gd name="connsiteX4" fmla="*/ 716660 w 1638079"/>
                <a:gd name="connsiteY4" fmla="*/ 429824 h 2557593"/>
                <a:gd name="connsiteX5" fmla="*/ 222992 w 1638079"/>
                <a:gd name="connsiteY5" fmla="*/ 923492 h 2557593"/>
                <a:gd name="connsiteX6" fmla="*/ 222992 w 1638079"/>
                <a:gd name="connsiteY6" fmla="*/ 2557593 h 2557593"/>
                <a:gd name="connsiteX7" fmla="*/ 0 w 1638079"/>
                <a:gd name="connsiteY7" fmla="*/ 2557593 h 2557593"/>
                <a:gd name="connsiteX8" fmla="*/ 0 w 1638079"/>
                <a:gd name="connsiteY8" fmla="*/ 923492 h 2557593"/>
                <a:gd name="connsiteX9" fmla="*/ 716660 w 1638079"/>
                <a:gd name="connsiteY9" fmla="*/ 206832 h 2557593"/>
                <a:gd name="connsiteX10" fmla="*/ 1228559 w 1638079"/>
                <a:gd name="connsiteY10" fmla="*/ 206832 h 255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2557593">
                  <a:moveTo>
                    <a:pt x="1228559" y="0"/>
                  </a:moveTo>
                  <a:lnTo>
                    <a:pt x="1638079" y="318328"/>
                  </a:lnTo>
                  <a:lnTo>
                    <a:pt x="1228559" y="636656"/>
                  </a:lnTo>
                  <a:lnTo>
                    <a:pt x="1228559" y="429824"/>
                  </a:lnTo>
                  <a:lnTo>
                    <a:pt x="716660" y="429824"/>
                  </a:lnTo>
                  <a:cubicBezTo>
                    <a:pt x="444015" y="429824"/>
                    <a:pt x="222992" y="650847"/>
                    <a:pt x="222992" y="923492"/>
                  </a:cubicBezTo>
                  <a:lnTo>
                    <a:pt x="222992" y="2557593"/>
                  </a:lnTo>
                  <a:lnTo>
                    <a:pt x="0" y="2557593"/>
                  </a:lnTo>
                  <a:lnTo>
                    <a:pt x="0" y="923492"/>
                  </a:lnTo>
                  <a:cubicBezTo>
                    <a:pt x="0" y="527692"/>
                    <a:pt x="320860" y="206832"/>
                    <a:pt x="716660" y="206832"/>
                  </a:cubicBezTo>
                  <a:lnTo>
                    <a:pt x="1228559" y="20683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sz="1350"/>
            </a:p>
          </p:txBody>
        </p:sp>
      </p:grpSp>
      <p:sp>
        <p:nvSpPr>
          <p:cNvPr id="4" name="矩形 3">
            <a:extLst>
              <a:ext uri="{FF2B5EF4-FFF2-40B4-BE49-F238E27FC236}">
                <a16:creationId xmlns:a16="http://schemas.microsoft.com/office/drawing/2014/main" id="{5013A6E0-D9AF-D729-97AD-849373E66B87}"/>
              </a:ext>
            </a:extLst>
          </p:cNvPr>
          <p:cNvSpPr/>
          <p:nvPr/>
        </p:nvSpPr>
        <p:spPr>
          <a:xfrm>
            <a:off x="224023" y="281907"/>
            <a:ext cx="2445006" cy="403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hlinkClick r:id="rId4" action="ppaction://hlinksldjump"/>
            <a:extLst>
              <a:ext uri="{FF2B5EF4-FFF2-40B4-BE49-F238E27FC236}">
                <a16:creationId xmlns:a16="http://schemas.microsoft.com/office/drawing/2014/main" id="{29BB110E-1A97-9939-D9BC-7AA9C31261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832" y="670"/>
            <a:ext cx="2664506" cy="2550418"/>
          </a:xfrm>
          <a:prstGeom prst="rect">
            <a:avLst/>
          </a:prstGeom>
        </p:spPr>
      </p:pic>
      <p:pic>
        <p:nvPicPr>
          <p:cNvPr id="8" name="图片 7">
            <a:hlinkClick r:id="rId6" action="ppaction://hlinksldjump"/>
            <a:extLst>
              <a:ext uri="{FF2B5EF4-FFF2-40B4-BE49-F238E27FC236}">
                <a16:creationId xmlns:a16="http://schemas.microsoft.com/office/drawing/2014/main" id="{7B2FD696-F6D6-2A73-E11D-A97EE6C316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5796" y="2630737"/>
            <a:ext cx="2532323" cy="2300817"/>
          </a:xfrm>
          <a:prstGeom prst="rect">
            <a:avLst/>
          </a:prstGeom>
        </p:spPr>
      </p:pic>
      <p:sp>
        <p:nvSpPr>
          <p:cNvPr id="10" name="箭头: 左 9">
            <a:hlinkClick r:id="rId8" action="ppaction://hlinksldjump"/>
            <a:extLst>
              <a:ext uri="{FF2B5EF4-FFF2-40B4-BE49-F238E27FC236}">
                <a16:creationId xmlns:a16="http://schemas.microsoft.com/office/drawing/2014/main" id="{0B0EC6C9-6367-8192-CCD6-AAA2E30659E3}"/>
              </a:ext>
            </a:extLst>
          </p:cNvPr>
          <p:cNvSpPr/>
          <p:nvPr/>
        </p:nvSpPr>
        <p:spPr>
          <a:xfrm>
            <a:off x="152400" y="4565712"/>
            <a:ext cx="609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950868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6" presetClass="entr" presetSubtype="2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11"/>
          <p:cNvSpPr>
            <a:spLocks/>
          </p:cNvSpPr>
          <p:nvPr/>
        </p:nvSpPr>
        <p:spPr bwMode="auto">
          <a:xfrm>
            <a:off x="3594285" y="687742"/>
            <a:ext cx="668870" cy="84501"/>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lumMod val="50000"/>
            </a:schemeClr>
          </a:solidFill>
          <a:ln>
            <a:noFill/>
          </a:ln>
        </p:spPr>
        <p:txBody>
          <a:bodyPr/>
          <a:lstStyle/>
          <a:p>
            <a:endParaRPr lang="zh-CN" altLang="en-US" sz="1799"/>
          </a:p>
        </p:txBody>
      </p:sp>
      <p:sp>
        <p:nvSpPr>
          <p:cNvPr id="14339" name="Freeform 10"/>
          <p:cNvSpPr>
            <a:spLocks/>
          </p:cNvSpPr>
          <p:nvPr/>
        </p:nvSpPr>
        <p:spPr bwMode="auto">
          <a:xfrm>
            <a:off x="3471698" y="754392"/>
            <a:ext cx="5017715"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chemeClr val="accent1"/>
            </a:solidFill>
            <a:round/>
            <a:headEnd/>
            <a:tailEnd/>
          </a:ln>
        </p:spPr>
        <p:txBody>
          <a:bodyPr/>
          <a:lstStyle/>
          <a:p>
            <a:endParaRPr lang="zh-CN" altLang="en-US" sz="1799"/>
          </a:p>
        </p:txBody>
      </p:sp>
      <p:sp>
        <p:nvSpPr>
          <p:cNvPr id="14340" name="Rectangle 12"/>
          <p:cNvSpPr>
            <a:spLocks noChangeArrowheads="1"/>
          </p:cNvSpPr>
          <p:nvPr/>
        </p:nvSpPr>
        <p:spPr bwMode="auto">
          <a:xfrm>
            <a:off x="3658554" y="687743"/>
            <a:ext cx="540332" cy="553424"/>
          </a:xfrm>
          <a:prstGeom prst="rect">
            <a:avLst/>
          </a:prstGeom>
          <a:solidFill>
            <a:schemeClr val="accent3"/>
          </a:solidFill>
          <a:ln>
            <a:noFill/>
          </a:ln>
        </p:spPr>
        <p:txBody>
          <a:bodyPr/>
          <a:lstStyle/>
          <a:p>
            <a:endParaRPr lang="zh-CN" altLang="en-US" sz="1799"/>
          </a:p>
        </p:txBody>
      </p:sp>
      <p:sp>
        <p:nvSpPr>
          <p:cNvPr id="14341" name="Freeform 11"/>
          <p:cNvSpPr>
            <a:spLocks/>
          </p:cNvSpPr>
          <p:nvPr/>
        </p:nvSpPr>
        <p:spPr bwMode="auto">
          <a:xfrm>
            <a:off x="3594285" y="1453015"/>
            <a:ext cx="668870" cy="84502"/>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2">
              <a:lumMod val="50000"/>
            </a:schemeClr>
          </a:solidFill>
          <a:ln>
            <a:noFill/>
          </a:ln>
        </p:spPr>
        <p:txBody>
          <a:bodyPr/>
          <a:lstStyle/>
          <a:p>
            <a:endParaRPr lang="zh-CN" altLang="en-US" sz="1799"/>
          </a:p>
        </p:txBody>
      </p:sp>
      <p:sp>
        <p:nvSpPr>
          <p:cNvPr id="14342" name="Freeform 10"/>
          <p:cNvSpPr>
            <a:spLocks/>
          </p:cNvSpPr>
          <p:nvPr/>
        </p:nvSpPr>
        <p:spPr bwMode="auto">
          <a:xfrm>
            <a:off x="3471698" y="1519664"/>
            <a:ext cx="5017715"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chemeClr val="accent2"/>
            </a:solidFill>
            <a:round/>
            <a:headEnd/>
            <a:tailEnd/>
          </a:ln>
        </p:spPr>
        <p:txBody>
          <a:bodyPr/>
          <a:lstStyle/>
          <a:p>
            <a:endParaRPr lang="zh-CN" altLang="en-US" sz="1799" dirty="0"/>
          </a:p>
        </p:txBody>
      </p:sp>
      <p:sp>
        <p:nvSpPr>
          <p:cNvPr id="14343" name="Rectangle 12"/>
          <p:cNvSpPr>
            <a:spLocks noChangeArrowheads="1"/>
          </p:cNvSpPr>
          <p:nvPr/>
        </p:nvSpPr>
        <p:spPr bwMode="auto">
          <a:xfrm>
            <a:off x="3658554" y="1453015"/>
            <a:ext cx="540332" cy="553425"/>
          </a:xfrm>
          <a:prstGeom prst="rect">
            <a:avLst/>
          </a:prstGeom>
          <a:solidFill>
            <a:schemeClr val="accent2"/>
          </a:solidFill>
          <a:ln>
            <a:noFill/>
          </a:ln>
        </p:spPr>
        <p:txBody>
          <a:bodyPr/>
          <a:lstStyle/>
          <a:p>
            <a:endParaRPr lang="zh-CN" altLang="en-US" sz="1799"/>
          </a:p>
        </p:txBody>
      </p:sp>
      <p:sp>
        <p:nvSpPr>
          <p:cNvPr id="14344" name="Freeform 11"/>
          <p:cNvSpPr>
            <a:spLocks/>
          </p:cNvSpPr>
          <p:nvPr/>
        </p:nvSpPr>
        <p:spPr bwMode="auto">
          <a:xfrm>
            <a:off x="3594285" y="2201627"/>
            <a:ext cx="668870" cy="84501"/>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1">
              <a:lumMod val="50000"/>
            </a:schemeClr>
          </a:solidFill>
          <a:ln>
            <a:noFill/>
          </a:ln>
        </p:spPr>
        <p:txBody>
          <a:bodyPr/>
          <a:lstStyle/>
          <a:p>
            <a:endParaRPr lang="zh-CN" altLang="en-US" sz="1799"/>
          </a:p>
        </p:txBody>
      </p:sp>
      <p:sp>
        <p:nvSpPr>
          <p:cNvPr id="14345" name="Freeform 10"/>
          <p:cNvSpPr>
            <a:spLocks/>
          </p:cNvSpPr>
          <p:nvPr/>
        </p:nvSpPr>
        <p:spPr bwMode="auto">
          <a:xfrm>
            <a:off x="3471698" y="2267085"/>
            <a:ext cx="5017715"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chemeClr val="accent1"/>
            </a:solidFill>
            <a:round/>
            <a:headEnd/>
            <a:tailEnd/>
          </a:ln>
        </p:spPr>
        <p:txBody>
          <a:bodyPr/>
          <a:lstStyle/>
          <a:p>
            <a:endParaRPr lang="zh-CN" altLang="en-US" sz="1799"/>
          </a:p>
        </p:txBody>
      </p:sp>
      <p:sp>
        <p:nvSpPr>
          <p:cNvPr id="14346" name="Rectangle 12"/>
          <p:cNvSpPr>
            <a:spLocks noChangeArrowheads="1"/>
          </p:cNvSpPr>
          <p:nvPr/>
        </p:nvSpPr>
        <p:spPr bwMode="auto">
          <a:xfrm>
            <a:off x="3658554" y="2201626"/>
            <a:ext cx="540332" cy="553424"/>
          </a:xfrm>
          <a:prstGeom prst="rect">
            <a:avLst/>
          </a:prstGeom>
          <a:solidFill>
            <a:schemeClr val="accent1"/>
          </a:solidFill>
          <a:ln>
            <a:noFill/>
          </a:ln>
        </p:spPr>
        <p:txBody>
          <a:bodyPr/>
          <a:lstStyle/>
          <a:p>
            <a:endParaRPr lang="zh-CN" altLang="en-US" sz="1799"/>
          </a:p>
        </p:txBody>
      </p:sp>
      <p:sp>
        <p:nvSpPr>
          <p:cNvPr id="14347" name="Freeform 11"/>
          <p:cNvSpPr>
            <a:spLocks/>
          </p:cNvSpPr>
          <p:nvPr/>
        </p:nvSpPr>
        <p:spPr bwMode="auto">
          <a:xfrm>
            <a:off x="3594285" y="2958568"/>
            <a:ext cx="668870" cy="84501"/>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5">
              <a:lumMod val="50000"/>
            </a:schemeClr>
          </a:solidFill>
          <a:ln>
            <a:noFill/>
          </a:ln>
        </p:spPr>
        <p:txBody>
          <a:bodyPr/>
          <a:lstStyle/>
          <a:p>
            <a:endParaRPr lang="zh-CN" altLang="en-US" sz="1799"/>
          </a:p>
        </p:txBody>
      </p:sp>
      <p:sp>
        <p:nvSpPr>
          <p:cNvPr id="14348" name="Freeform 10"/>
          <p:cNvSpPr>
            <a:spLocks/>
          </p:cNvSpPr>
          <p:nvPr/>
        </p:nvSpPr>
        <p:spPr bwMode="auto">
          <a:xfrm>
            <a:off x="3471698" y="3024027"/>
            <a:ext cx="5017715"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chemeClr val="accent2"/>
            </a:solidFill>
            <a:round/>
            <a:headEnd/>
            <a:tailEnd/>
          </a:ln>
        </p:spPr>
        <p:txBody>
          <a:bodyPr/>
          <a:lstStyle/>
          <a:p>
            <a:endParaRPr lang="zh-CN" altLang="en-US" sz="1799"/>
          </a:p>
        </p:txBody>
      </p:sp>
      <p:sp>
        <p:nvSpPr>
          <p:cNvPr id="14349" name="Rectangle 12"/>
          <p:cNvSpPr>
            <a:spLocks noChangeArrowheads="1"/>
          </p:cNvSpPr>
          <p:nvPr/>
        </p:nvSpPr>
        <p:spPr bwMode="auto">
          <a:xfrm>
            <a:off x="3658554" y="2958568"/>
            <a:ext cx="540332" cy="553424"/>
          </a:xfrm>
          <a:prstGeom prst="rect">
            <a:avLst/>
          </a:prstGeom>
          <a:solidFill>
            <a:schemeClr val="accent2"/>
          </a:solidFill>
          <a:ln>
            <a:noFill/>
          </a:ln>
        </p:spPr>
        <p:txBody>
          <a:bodyPr/>
          <a:lstStyle/>
          <a:p>
            <a:endParaRPr lang="zh-CN" altLang="en-US" sz="1799"/>
          </a:p>
        </p:txBody>
      </p:sp>
      <p:sp>
        <p:nvSpPr>
          <p:cNvPr id="14350" name="Freeform 11"/>
          <p:cNvSpPr>
            <a:spLocks/>
          </p:cNvSpPr>
          <p:nvPr/>
        </p:nvSpPr>
        <p:spPr bwMode="auto">
          <a:xfrm>
            <a:off x="3594285" y="3741693"/>
            <a:ext cx="668870" cy="84501"/>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1">
              <a:lumMod val="50000"/>
            </a:schemeClr>
          </a:solidFill>
          <a:ln>
            <a:noFill/>
          </a:ln>
        </p:spPr>
        <p:txBody>
          <a:bodyPr/>
          <a:lstStyle/>
          <a:p>
            <a:endParaRPr lang="zh-CN" altLang="en-US" sz="1799"/>
          </a:p>
        </p:txBody>
      </p:sp>
      <p:sp>
        <p:nvSpPr>
          <p:cNvPr id="14351" name="Freeform 10"/>
          <p:cNvSpPr>
            <a:spLocks/>
          </p:cNvSpPr>
          <p:nvPr/>
        </p:nvSpPr>
        <p:spPr bwMode="auto">
          <a:xfrm>
            <a:off x="3471698" y="3807152"/>
            <a:ext cx="5017715" cy="52605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chemeClr val="accent1"/>
            </a:solidFill>
            <a:round/>
            <a:headEnd/>
            <a:tailEnd/>
          </a:ln>
        </p:spPr>
        <p:txBody>
          <a:bodyPr/>
          <a:lstStyle/>
          <a:p>
            <a:endParaRPr lang="zh-CN" altLang="en-US" sz="1799"/>
          </a:p>
        </p:txBody>
      </p:sp>
      <p:sp>
        <p:nvSpPr>
          <p:cNvPr id="14352" name="Rectangle 12"/>
          <p:cNvSpPr>
            <a:spLocks noChangeArrowheads="1"/>
          </p:cNvSpPr>
          <p:nvPr/>
        </p:nvSpPr>
        <p:spPr bwMode="auto">
          <a:xfrm>
            <a:off x="3658554" y="3741694"/>
            <a:ext cx="540332" cy="553424"/>
          </a:xfrm>
          <a:prstGeom prst="rect">
            <a:avLst/>
          </a:prstGeom>
          <a:solidFill>
            <a:schemeClr val="accent1"/>
          </a:solidFill>
          <a:ln>
            <a:noFill/>
          </a:ln>
        </p:spPr>
        <p:txBody>
          <a:bodyPr/>
          <a:lstStyle/>
          <a:p>
            <a:endParaRPr lang="zh-CN" altLang="en-US" sz="1799"/>
          </a:p>
        </p:txBody>
      </p:sp>
      <p:sp>
        <p:nvSpPr>
          <p:cNvPr id="14353" name="TextBox 105"/>
          <p:cNvSpPr txBox="1">
            <a:spLocks noChangeArrowheads="1"/>
          </p:cNvSpPr>
          <p:nvPr/>
        </p:nvSpPr>
        <p:spPr bwMode="auto">
          <a:xfrm>
            <a:off x="4462233" y="825669"/>
            <a:ext cx="38560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100" dirty="0">
                <a:solidFill>
                  <a:srgbClr val="3C3C3C"/>
                </a:solidFill>
                <a:latin typeface="微软雅黑" pitchFamily="34" charset="-122"/>
                <a:ea typeface="微软雅黑" pitchFamily="34" charset="-122"/>
              </a:rPr>
              <a:t>项目背景 </a:t>
            </a:r>
            <a:r>
              <a:rPr lang="en-US" altLang="zh-CN" sz="2100" dirty="0">
                <a:solidFill>
                  <a:srgbClr val="3C3C3C"/>
                </a:solidFill>
                <a:latin typeface="微软雅黑" pitchFamily="34" charset="-122"/>
                <a:ea typeface="微软雅黑" pitchFamily="34" charset="-122"/>
              </a:rPr>
              <a:t>Project background</a:t>
            </a:r>
            <a:endParaRPr lang="zh-CN" altLang="en-US" sz="2100" dirty="0">
              <a:solidFill>
                <a:srgbClr val="3C3C3C"/>
              </a:solidFill>
              <a:latin typeface="微软雅黑" pitchFamily="34" charset="-122"/>
              <a:ea typeface="微软雅黑" pitchFamily="34" charset="-122"/>
            </a:endParaRPr>
          </a:p>
        </p:txBody>
      </p:sp>
      <p:sp>
        <p:nvSpPr>
          <p:cNvPr id="14354" name="TextBox 106"/>
          <p:cNvSpPr txBox="1">
            <a:spLocks noChangeArrowheads="1"/>
          </p:cNvSpPr>
          <p:nvPr/>
        </p:nvSpPr>
        <p:spPr bwMode="auto">
          <a:xfrm>
            <a:off x="3739483" y="719877"/>
            <a:ext cx="421910"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999" b="1" dirty="0">
                <a:solidFill>
                  <a:srgbClr val="FFFFFF"/>
                </a:solidFill>
                <a:latin typeface="微软雅黑" pitchFamily="34" charset="-122"/>
                <a:ea typeface="微软雅黑" pitchFamily="34" charset="-122"/>
              </a:rPr>
              <a:t>1</a:t>
            </a:r>
            <a:endParaRPr lang="zh-CN" altLang="en-US" sz="2999" b="1">
              <a:solidFill>
                <a:srgbClr val="FFFFFF"/>
              </a:solidFill>
              <a:latin typeface="微软雅黑" pitchFamily="34" charset="-122"/>
              <a:ea typeface="微软雅黑" pitchFamily="34" charset="-122"/>
            </a:endParaRPr>
          </a:p>
        </p:txBody>
      </p:sp>
      <p:sp>
        <p:nvSpPr>
          <p:cNvPr id="14355" name="TextBox 108"/>
          <p:cNvSpPr txBox="1">
            <a:spLocks noChangeArrowheads="1"/>
          </p:cNvSpPr>
          <p:nvPr/>
        </p:nvSpPr>
        <p:spPr bwMode="auto">
          <a:xfrm>
            <a:off x="4486552" y="1600672"/>
            <a:ext cx="34738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100" dirty="0">
                <a:solidFill>
                  <a:srgbClr val="3C3C3C"/>
                </a:solidFill>
                <a:latin typeface="微软雅黑" pitchFamily="34" charset="-122"/>
                <a:ea typeface="微软雅黑" pitchFamily="34" charset="-122"/>
              </a:rPr>
              <a:t>项目概况 </a:t>
            </a:r>
            <a:r>
              <a:rPr lang="en-US" altLang="zh-CN" sz="2100" dirty="0">
                <a:solidFill>
                  <a:srgbClr val="3C3C3C"/>
                </a:solidFill>
                <a:latin typeface="微软雅黑" pitchFamily="34" charset="-122"/>
                <a:ea typeface="微软雅黑" pitchFamily="34" charset="-122"/>
              </a:rPr>
              <a:t>Project overview</a:t>
            </a:r>
            <a:endParaRPr lang="zh-CN" altLang="en-US" sz="2100" dirty="0">
              <a:solidFill>
                <a:srgbClr val="3C3C3C"/>
              </a:solidFill>
              <a:latin typeface="微软雅黑" pitchFamily="34" charset="-122"/>
              <a:ea typeface="微软雅黑" pitchFamily="34" charset="-122"/>
            </a:endParaRPr>
          </a:p>
        </p:txBody>
      </p:sp>
      <p:sp>
        <p:nvSpPr>
          <p:cNvPr id="14356" name="TextBox 109"/>
          <p:cNvSpPr txBox="1">
            <a:spLocks noChangeArrowheads="1"/>
          </p:cNvSpPr>
          <p:nvPr/>
        </p:nvSpPr>
        <p:spPr bwMode="auto">
          <a:xfrm>
            <a:off x="3739483" y="1468488"/>
            <a:ext cx="421910"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999" b="1" dirty="0">
                <a:solidFill>
                  <a:srgbClr val="FFFFFF"/>
                </a:solidFill>
                <a:latin typeface="微软雅黑" pitchFamily="34" charset="-122"/>
                <a:ea typeface="微软雅黑" pitchFamily="34" charset="-122"/>
              </a:rPr>
              <a:t>2</a:t>
            </a:r>
            <a:endParaRPr lang="zh-CN" altLang="en-US" sz="2999" b="1">
              <a:solidFill>
                <a:srgbClr val="FFFFFF"/>
              </a:solidFill>
              <a:latin typeface="微软雅黑" pitchFamily="34" charset="-122"/>
              <a:ea typeface="微软雅黑" pitchFamily="34" charset="-122"/>
            </a:endParaRPr>
          </a:p>
        </p:txBody>
      </p:sp>
      <p:sp>
        <p:nvSpPr>
          <p:cNvPr id="14357" name="TextBox 115"/>
          <p:cNvSpPr txBox="1">
            <a:spLocks noChangeArrowheads="1"/>
          </p:cNvSpPr>
          <p:nvPr/>
        </p:nvSpPr>
        <p:spPr bwMode="auto">
          <a:xfrm>
            <a:off x="4495800" y="2336356"/>
            <a:ext cx="296946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100" dirty="0">
                <a:solidFill>
                  <a:srgbClr val="3C3C3C"/>
                </a:solidFill>
                <a:latin typeface="微软雅黑" pitchFamily="34" charset="-122"/>
                <a:ea typeface="微软雅黑" pitchFamily="34" charset="-122"/>
              </a:rPr>
              <a:t>项目团队 </a:t>
            </a:r>
            <a:r>
              <a:rPr lang="en-US" altLang="zh-CN" sz="2100" dirty="0">
                <a:solidFill>
                  <a:srgbClr val="3C3C3C"/>
                </a:solidFill>
                <a:latin typeface="微软雅黑" pitchFamily="34" charset="-122"/>
                <a:ea typeface="微软雅黑" pitchFamily="34" charset="-122"/>
              </a:rPr>
              <a:t>Project team</a:t>
            </a:r>
            <a:endParaRPr lang="zh-CN" altLang="en-US" sz="2100" dirty="0">
              <a:solidFill>
                <a:srgbClr val="3C3C3C"/>
              </a:solidFill>
              <a:latin typeface="微软雅黑" pitchFamily="34" charset="-122"/>
              <a:ea typeface="微软雅黑" pitchFamily="34" charset="-122"/>
            </a:endParaRPr>
          </a:p>
        </p:txBody>
      </p:sp>
      <p:sp>
        <p:nvSpPr>
          <p:cNvPr id="14358" name="TextBox 116"/>
          <p:cNvSpPr txBox="1">
            <a:spLocks noChangeArrowheads="1"/>
          </p:cNvSpPr>
          <p:nvPr/>
        </p:nvSpPr>
        <p:spPr bwMode="auto">
          <a:xfrm>
            <a:off x="3739483" y="2215908"/>
            <a:ext cx="421910"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999" b="1" dirty="0">
                <a:solidFill>
                  <a:srgbClr val="FFFFFF"/>
                </a:solidFill>
                <a:latin typeface="微软雅黑" pitchFamily="34" charset="-122"/>
                <a:ea typeface="微软雅黑" pitchFamily="34" charset="-122"/>
              </a:rPr>
              <a:t>3</a:t>
            </a:r>
            <a:endParaRPr lang="zh-CN" altLang="en-US" sz="2999" b="1">
              <a:solidFill>
                <a:srgbClr val="FFFFFF"/>
              </a:solidFill>
              <a:latin typeface="微软雅黑" pitchFamily="34" charset="-122"/>
              <a:ea typeface="微软雅黑" pitchFamily="34" charset="-122"/>
            </a:endParaRPr>
          </a:p>
        </p:txBody>
      </p:sp>
      <p:sp>
        <p:nvSpPr>
          <p:cNvPr id="14359" name="TextBox 117"/>
          <p:cNvSpPr txBox="1">
            <a:spLocks noChangeArrowheads="1"/>
          </p:cNvSpPr>
          <p:nvPr/>
        </p:nvSpPr>
        <p:spPr bwMode="auto">
          <a:xfrm>
            <a:off x="4495800" y="3088140"/>
            <a:ext cx="315868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100" dirty="0">
                <a:solidFill>
                  <a:srgbClr val="3C3C3C"/>
                </a:solidFill>
                <a:latin typeface="微软雅黑" pitchFamily="34" charset="-122"/>
                <a:ea typeface="微软雅黑" pitchFamily="34" charset="-122"/>
              </a:rPr>
              <a:t>项目成果 </a:t>
            </a:r>
            <a:r>
              <a:rPr lang="en-US" altLang="zh-CN" sz="2100" dirty="0">
                <a:solidFill>
                  <a:srgbClr val="3C3C3C"/>
                </a:solidFill>
                <a:latin typeface="微软雅黑" pitchFamily="34" charset="-122"/>
                <a:ea typeface="微软雅黑" pitchFamily="34" charset="-122"/>
              </a:rPr>
              <a:t>Project results</a:t>
            </a:r>
            <a:endParaRPr lang="zh-CN" altLang="en-US" sz="2100" dirty="0">
              <a:solidFill>
                <a:srgbClr val="3C3C3C"/>
              </a:solidFill>
              <a:latin typeface="微软雅黑" pitchFamily="34" charset="-122"/>
              <a:ea typeface="微软雅黑" pitchFamily="34" charset="-122"/>
            </a:endParaRPr>
          </a:p>
        </p:txBody>
      </p:sp>
      <p:sp>
        <p:nvSpPr>
          <p:cNvPr id="14360" name="TextBox 118"/>
          <p:cNvSpPr txBox="1">
            <a:spLocks noChangeArrowheads="1"/>
          </p:cNvSpPr>
          <p:nvPr/>
        </p:nvSpPr>
        <p:spPr bwMode="auto">
          <a:xfrm>
            <a:off x="3739483" y="2981180"/>
            <a:ext cx="421910"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999" b="1" dirty="0">
                <a:solidFill>
                  <a:srgbClr val="FFFFFF"/>
                </a:solidFill>
                <a:latin typeface="微软雅黑" pitchFamily="34" charset="-122"/>
                <a:ea typeface="微软雅黑" pitchFamily="34" charset="-122"/>
              </a:rPr>
              <a:t>4</a:t>
            </a:r>
            <a:endParaRPr lang="zh-CN" altLang="en-US" sz="2999" b="1">
              <a:solidFill>
                <a:srgbClr val="FFFFFF"/>
              </a:solidFill>
              <a:latin typeface="微软雅黑" pitchFamily="34" charset="-122"/>
              <a:ea typeface="微软雅黑" pitchFamily="34" charset="-122"/>
            </a:endParaRPr>
          </a:p>
        </p:txBody>
      </p:sp>
      <p:sp>
        <p:nvSpPr>
          <p:cNvPr id="14361" name="TextBox 119"/>
          <p:cNvSpPr txBox="1">
            <a:spLocks noChangeArrowheads="1"/>
          </p:cNvSpPr>
          <p:nvPr/>
        </p:nvSpPr>
        <p:spPr bwMode="auto">
          <a:xfrm>
            <a:off x="4495800" y="3893880"/>
            <a:ext cx="353218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100" dirty="0">
                <a:solidFill>
                  <a:srgbClr val="3C3C3C"/>
                </a:solidFill>
                <a:latin typeface="微软雅黑" pitchFamily="34" charset="-122"/>
                <a:ea typeface="微软雅黑" pitchFamily="34" charset="-122"/>
              </a:rPr>
              <a:t>项目反思 </a:t>
            </a:r>
            <a:r>
              <a:rPr lang="en-US" altLang="zh-CN" sz="2100" dirty="0">
                <a:solidFill>
                  <a:srgbClr val="3C3C3C"/>
                </a:solidFill>
                <a:latin typeface="微软雅黑" pitchFamily="34" charset="-122"/>
                <a:ea typeface="微软雅黑" pitchFamily="34" charset="-122"/>
              </a:rPr>
              <a:t>Project reflection</a:t>
            </a:r>
            <a:endParaRPr lang="zh-CN" altLang="en-US" sz="2100" dirty="0">
              <a:solidFill>
                <a:srgbClr val="3C3C3C"/>
              </a:solidFill>
              <a:latin typeface="微软雅黑" pitchFamily="34" charset="-122"/>
              <a:ea typeface="微软雅黑" pitchFamily="34" charset="-122"/>
            </a:endParaRPr>
          </a:p>
        </p:txBody>
      </p:sp>
      <p:sp>
        <p:nvSpPr>
          <p:cNvPr id="14362" name="TextBox 120"/>
          <p:cNvSpPr txBox="1">
            <a:spLocks noChangeArrowheads="1"/>
          </p:cNvSpPr>
          <p:nvPr/>
        </p:nvSpPr>
        <p:spPr bwMode="auto">
          <a:xfrm>
            <a:off x="3739483" y="3747643"/>
            <a:ext cx="421910"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999" b="1" dirty="0">
                <a:solidFill>
                  <a:srgbClr val="FFFFFF"/>
                </a:solidFill>
                <a:latin typeface="微软雅黑" pitchFamily="34" charset="-122"/>
                <a:ea typeface="微软雅黑" pitchFamily="34" charset="-122"/>
              </a:rPr>
              <a:t>5</a:t>
            </a:r>
            <a:endParaRPr lang="zh-CN" altLang="en-US" sz="2999" b="1">
              <a:solidFill>
                <a:srgbClr val="FFFFFF"/>
              </a:solidFill>
              <a:latin typeface="微软雅黑" pitchFamily="34" charset="-122"/>
              <a:ea typeface="微软雅黑" pitchFamily="34" charset="-122"/>
            </a:endParaRPr>
          </a:p>
        </p:txBody>
      </p:sp>
      <p:sp>
        <p:nvSpPr>
          <p:cNvPr id="14363" name="Freeform 5"/>
          <p:cNvSpPr>
            <a:spLocks/>
          </p:cNvSpPr>
          <p:nvPr/>
        </p:nvSpPr>
        <p:spPr bwMode="auto">
          <a:xfrm>
            <a:off x="1" y="1005"/>
            <a:ext cx="3195580" cy="5152204"/>
          </a:xfrm>
          <a:custGeom>
            <a:avLst/>
            <a:gdLst>
              <a:gd name="T0" fmla="*/ 0 w 5566"/>
              <a:gd name="T1" fmla="*/ 0 h 9000"/>
              <a:gd name="T2" fmla="*/ 4324 w 5566"/>
              <a:gd name="T3" fmla="*/ 0 h 9000"/>
              <a:gd name="T4" fmla="*/ 5566 w 5566"/>
              <a:gd name="T5" fmla="*/ 9000 h 9000"/>
              <a:gd name="T6" fmla="*/ 0 w 5566"/>
              <a:gd name="T7" fmla="*/ 9000 h 9000"/>
              <a:gd name="T8" fmla="*/ 0 w 5566"/>
              <a:gd name="T9" fmla="*/ 0 h 9000"/>
            </a:gdLst>
            <a:ahLst/>
            <a:cxnLst>
              <a:cxn ang="0">
                <a:pos x="T0" y="T1"/>
              </a:cxn>
              <a:cxn ang="0">
                <a:pos x="T2" y="T3"/>
              </a:cxn>
              <a:cxn ang="0">
                <a:pos x="T4" y="T5"/>
              </a:cxn>
              <a:cxn ang="0">
                <a:pos x="T6" y="T7"/>
              </a:cxn>
              <a:cxn ang="0">
                <a:pos x="T8" y="T9"/>
              </a:cxn>
            </a:cxnLst>
            <a:rect l="0" t="0" r="r" b="b"/>
            <a:pathLst>
              <a:path w="5566" h="9000">
                <a:moveTo>
                  <a:pt x="0" y="0"/>
                </a:moveTo>
                <a:lnTo>
                  <a:pt x="4324" y="0"/>
                </a:lnTo>
                <a:lnTo>
                  <a:pt x="5566" y="9000"/>
                </a:lnTo>
                <a:lnTo>
                  <a:pt x="0" y="9000"/>
                </a:lnTo>
                <a:lnTo>
                  <a:pt x="0" y="0"/>
                </a:lnTo>
                <a:close/>
              </a:path>
            </a:pathLst>
          </a:custGeom>
          <a:solidFill>
            <a:schemeClr val="accent3"/>
          </a:solidFill>
          <a:ln>
            <a:noFill/>
          </a:ln>
        </p:spPr>
        <p:txBody>
          <a:bodyPr/>
          <a:lstStyle/>
          <a:p>
            <a:endParaRPr lang="zh-CN" altLang="en-US" sz="1799"/>
          </a:p>
        </p:txBody>
      </p:sp>
      <p:sp>
        <p:nvSpPr>
          <p:cNvPr id="14364" name="Freeform 6"/>
          <p:cNvSpPr>
            <a:spLocks/>
          </p:cNvSpPr>
          <p:nvPr/>
        </p:nvSpPr>
        <p:spPr bwMode="auto">
          <a:xfrm>
            <a:off x="2544564" y="1005"/>
            <a:ext cx="836683" cy="5152204"/>
          </a:xfrm>
          <a:custGeom>
            <a:avLst/>
            <a:gdLst>
              <a:gd name="T0" fmla="*/ 0 w 1457"/>
              <a:gd name="T1" fmla="*/ 0 h 9000"/>
              <a:gd name="T2" fmla="*/ 224 w 1457"/>
              <a:gd name="T3" fmla="*/ 0 h 9000"/>
              <a:gd name="T4" fmla="*/ 1457 w 1457"/>
              <a:gd name="T5" fmla="*/ 9000 h 9000"/>
              <a:gd name="T6" fmla="*/ 1233 w 1457"/>
              <a:gd name="T7" fmla="*/ 9000 h 9000"/>
              <a:gd name="T8" fmla="*/ 0 w 1457"/>
              <a:gd name="T9" fmla="*/ 0 h 9000"/>
            </a:gdLst>
            <a:ahLst/>
            <a:cxnLst>
              <a:cxn ang="0">
                <a:pos x="T0" y="T1"/>
              </a:cxn>
              <a:cxn ang="0">
                <a:pos x="T2" y="T3"/>
              </a:cxn>
              <a:cxn ang="0">
                <a:pos x="T4" y="T5"/>
              </a:cxn>
              <a:cxn ang="0">
                <a:pos x="T6" y="T7"/>
              </a:cxn>
              <a:cxn ang="0">
                <a:pos x="T8" y="T9"/>
              </a:cxn>
            </a:cxnLst>
            <a:rect l="0" t="0" r="r" b="b"/>
            <a:pathLst>
              <a:path w="1457" h="9000">
                <a:moveTo>
                  <a:pt x="0" y="0"/>
                </a:moveTo>
                <a:lnTo>
                  <a:pt x="224" y="0"/>
                </a:lnTo>
                <a:lnTo>
                  <a:pt x="1457" y="9000"/>
                </a:lnTo>
                <a:lnTo>
                  <a:pt x="1233" y="9000"/>
                </a:lnTo>
                <a:lnTo>
                  <a:pt x="0" y="0"/>
                </a:lnTo>
                <a:close/>
              </a:path>
            </a:pathLst>
          </a:custGeom>
          <a:solidFill>
            <a:schemeClr val="accent2"/>
          </a:solidFill>
          <a:ln>
            <a:noFill/>
          </a:ln>
        </p:spPr>
        <p:txBody>
          <a:bodyPr/>
          <a:lstStyle/>
          <a:p>
            <a:endParaRPr lang="zh-CN" altLang="en-US" sz="1799"/>
          </a:p>
        </p:txBody>
      </p:sp>
      <p:sp>
        <p:nvSpPr>
          <p:cNvPr id="14366" name="TextBox 98"/>
          <p:cNvSpPr txBox="1">
            <a:spLocks noChangeArrowheads="1"/>
          </p:cNvSpPr>
          <p:nvPr/>
        </p:nvSpPr>
        <p:spPr bwMode="auto">
          <a:xfrm>
            <a:off x="643786" y="1942956"/>
            <a:ext cx="15696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5400" b="1" dirty="0">
                <a:solidFill>
                  <a:srgbClr val="FFFFFF"/>
                </a:solidFill>
                <a:latin typeface="微软雅黑" pitchFamily="34" charset="-122"/>
                <a:ea typeface="微软雅黑" pitchFamily="34" charset="-122"/>
              </a:rPr>
              <a:t>目录</a:t>
            </a:r>
          </a:p>
        </p:txBody>
      </p:sp>
      <p:sp>
        <p:nvSpPr>
          <p:cNvPr id="14367" name="TextBox 104"/>
          <p:cNvSpPr txBox="1">
            <a:spLocks noChangeArrowheads="1"/>
          </p:cNvSpPr>
          <p:nvPr/>
        </p:nvSpPr>
        <p:spPr bwMode="auto">
          <a:xfrm>
            <a:off x="674317" y="2762360"/>
            <a:ext cx="162999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100" dirty="0">
                <a:solidFill>
                  <a:srgbClr val="FFFFFF"/>
                </a:solidFill>
                <a:latin typeface="微软雅黑" pitchFamily="34" charset="-122"/>
                <a:ea typeface="微软雅黑" pitchFamily="34" charset="-122"/>
              </a:rPr>
              <a:t>CONTENTS</a:t>
            </a:r>
            <a:endParaRPr lang="zh-CN" altLang="en-US" sz="21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1000784172"/>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63"/>
                                        </p:tgtEl>
                                        <p:attrNameLst>
                                          <p:attrName>style.visibility</p:attrName>
                                        </p:attrNameLst>
                                      </p:cBhvr>
                                      <p:to>
                                        <p:strVal val="visible"/>
                                      </p:to>
                                    </p:set>
                                    <p:animEffect transition="in" filter="wipe(up)">
                                      <p:cBhvr>
                                        <p:cTn id="7" dur="500"/>
                                        <p:tgtEl>
                                          <p:spTgt spid="1436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364"/>
                                        </p:tgtEl>
                                        <p:attrNameLst>
                                          <p:attrName>style.visibility</p:attrName>
                                        </p:attrNameLst>
                                      </p:cBhvr>
                                      <p:to>
                                        <p:strVal val="visible"/>
                                      </p:to>
                                    </p:set>
                                    <p:animEffect transition="in" filter="wipe(down)">
                                      <p:cBhvr>
                                        <p:cTn id="10" dur="500"/>
                                        <p:tgtEl>
                                          <p:spTgt spid="14364"/>
                                        </p:tgtEl>
                                      </p:cBhvr>
                                    </p:animEffect>
                                  </p:childTnLst>
                                </p:cTn>
                              </p:par>
                            </p:childTnLst>
                          </p:cTn>
                        </p:par>
                        <p:par>
                          <p:cTn id="11" fill="hold" nodeType="afterGroup">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14366"/>
                                        </p:tgtEl>
                                        <p:attrNameLst>
                                          <p:attrName>style.visibility</p:attrName>
                                        </p:attrNameLst>
                                      </p:cBhvr>
                                      <p:to>
                                        <p:strVal val="visible"/>
                                      </p:to>
                                    </p:set>
                                    <p:anim calcmode="lin" valueType="num">
                                      <p:cBhvr>
                                        <p:cTn id="14" dur="500" fill="hold"/>
                                        <p:tgtEl>
                                          <p:spTgt spid="14366"/>
                                        </p:tgtEl>
                                        <p:attrNameLst>
                                          <p:attrName>ppt_w</p:attrName>
                                        </p:attrNameLst>
                                      </p:cBhvr>
                                      <p:tavLst>
                                        <p:tav tm="0">
                                          <p:val>
                                            <p:fltVal val="0"/>
                                          </p:val>
                                        </p:tav>
                                        <p:tav tm="100000">
                                          <p:val>
                                            <p:strVal val="#ppt_w"/>
                                          </p:val>
                                        </p:tav>
                                      </p:tavLst>
                                    </p:anim>
                                    <p:anim calcmode="lin" valueType="num">
                                      <p:cBhvr>
                                        <p:cTn id="15" dur="500" fill="hold"/>
                                        <p:tgtEl>
                                          <p:spTgt spid="14366"/>
                                        </p:tgtEl>
                                        <p:attrNameLst>
                                          <p:attrName>ppt_h</p:attrName>
                                        </p:attrNameLst>
                                      </p:cBhvr>
                                      <p:tavLst>
                                        <p:tav tm="0">
                                          <p:val>
                                            <p:fltVal val="0"/>
                                          </p:val>
                                        </p:tav>
                                        <p:tav tm="100000">
                                          <p:val>
                                            <p:strVal val="#ppt_h"/>
                                          </p:val>
                                        </p:tav>
                                      </p:tavLst>
                                    </p:anim>
                                    <p:anim calcmode="lin" valueType="num">
                                      <p:cBhvr>
                                        <p:cTn id="16" dur="500" fill="hold"/>
                                        <p:tgtEl>
                                          <p:spTgt spid="14366"/>
                                        </p:tgtEl>
                                        <p:attrNameLst>
                                          <p:attrName>style.rotation</p:attrName>
                                        </p:attrNameLst>
                                      </p:cBhvr>
                                      <p:tavLst>
                                        <p:tav tm="0">
                                          <p:val>
                                            <p:fltVal val="90"/>
                                          </p:val>
                                        </p:tav>
                                        <p:tav tm="100000">
                                          <p:val>
                                            <p:fltVal val="0"/>
                                          </p:val>
                                        </p:tav>
                                      </p:tavLst>
                                    </p:anim>
                                    <p:animEffect transition="in" filter="fade">
                                      <p:cBhvr>
                                        <p:cTn id="17" dur="500"/>
                                        <p:tgtEl>
                                          <p:spTgt spid="14366"/>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4367"/>
                                        </p:tgtEl>
                                        <p:attrNameLst>
                                          <p:attrName>style.visibility</p:attrName>
                                        </p:attrNameLst>
                                      </p:cBhvr>
                                      <p:to>
                                        <p:strVal val="visible"/>
                                      </p:to>
                                    </p:set>
                                    <p:anim calcmode="lin" valueType="num">
                                      <p:cBhvr>
                                        <p:cTn id="20" dur="500" fill="hold"/>
                                        <p:tgtEl>
                                          <p:spTgt spid="14367"/>
                                        </p:tgtEl>
                                        <p:attrNameLst>
                                          <p:attrName>ppt_w</p:attrName>
                                        </p:attrNameLst>
                                      </p:cBhvr>
                                      <p:tavLst>
                                        <p:tav tm="0">
                                          <p:val>
                                            <p:fltVal val="0"/>
                                          </p:val>
                                        </p:tav>
                                        <p:tav tm="100000">
                                          <p:val>
                                            <p:strVal val="#ppt_w"/>
                                          </p:val>
                                        </p:tav>
                                      </p:tavLst>
                                    </p:anim>
                                    <p:anim calcmode="lin" valueType="num">
                                      <p:cBhvr>
                                        <p:cTn id="21" dur="500" fill="hold"/>
                                        <p:tgtEl>
                                          <p:spTgt spid="14367"/>
                                        </p:tgtEl>
                                        <p:attrNameLst>
                                          <p:attrName>ppt_h</p:attrName>
                                        </p:attrNameLst>
                                      </p:cBhvr>
                                      <p:tavLst>
                                        <p:tav tm="0">
                                          <p:val>
                                            <p:fltVal val="0"/>
                                          </p:val>
                                        </p:tav>
                                        <p:tav tm="100000">
                                          <p:val>
                                            <p:strVal val="#ppt_h"/>
                                          </p:val>
                                        </p:tav>
                                      </p:tavLst>
                                    </p:anim>
                                    <p:anim calcmode="lin" valueType="num">
                                      <p:cBhvr>
                                        <p:cTn id="22" dur="500" fill="hold"/>
                                        <p:tgtEl>
                                          <p:spTgt spid="14367"/>
                                        </p:tgtEl>
                                        <p:attrNameLst>
                                          <p:attrName>style.rotation</p:attrName>
                                        </p:attrNameLst>
                                      </p:cBhvr>
                                      <p:tavLst>
                                        <p:tav tm="0">
                                          <p:val>
                                            <p:fltVal val="90"/>
                                          </p:val>
                                        </p:tav>
                                        <p:tav tm="100000">
                                          <p:val>
                                            <p:fltVal val="0"/>
                                          </p:val>
                                        </p:tav>
                                      </p:tavLst>
                                    </p:anim>
                                    <p:animEffect transition="in" filter="fade">
                                      <p:cBhvr>
                                        <p:cTn id="23" dur="500"/>
                                        <p:tgtEl>
                                          <p:spTgt spid="14367"/>
                                        </p:tgtEl>
                                      </p:cBhvr>
                                    </p:animEffect>
                                  </p:childTnLst>
                                </p:cTn>
                              </p:par>
                            </p:childTnLst>
                          </p:cTn>
                        </p:par>
                        <p:par>
                          <p:cTn id="24" fill="hold" nodeType="afterGroup">
                            <p:stCondLst>
                              <p:cond delay="1000"/>
                            </p:stCondLst>
                            <p:childTnLst>
                              <p:par>
                                <p:cTn id="25" presetID="2" presetClass="entr" presetSubtype="12" fill="hold" grpId="0" nodeType="afterEffect">
                                  <p:stCondLst>
                                    <p:cond delay="0"/>
                                  </p:stCondLst>
                                  <p:childTnLst>
                                    <p:set>
                                      <p:cBhvr>
                                        <p:cTn id="26" dur="1" fill="hold">
                                          <p:stCondLst>
                                            <p:cond delay="0"/>
                                          </p:stCondLst>
                                        </p:cTn>
                                        <p:tgtEl>
                                          <p:spTgt spid="14339"/>
                                        </p:tgtEl>
                                        <p:attrNameLst>
                                          <p:attrName>style.visibility</p:attrName>
                                        </p:attrNameLst>
                                      </p:cBhvr>
                                      <p:to>
                                        <p:strVal val="visible"/>
                                      </p:to>
                                    </p:set>
                                    <p:anim calcmode="lin" valueType="num">
                                      <p:cBhvr additive="base">
                                        <p:cTn id="27" dur="500" fill="hold"/>
                                        <p:tgtEl>
                                          <p:spTgt spid="14339"/>
                                        </p:tgtEl>
                                        <p:attrNameLst>
                                          <p:attrName>ppt_x</p:attrName>
                                        </p:attrNameLst>
                                      </p:cBhvr>
                                      <p:tavLst>
                                        <p:tav tm="0">
                                          <p:val>
                                            <p:strVal val="0-#ppt_w/2"/>
                                          </p:val>
                                        </p:tav>
                                        <p:tav tm="100000">
                                          <p:val>
                                            <p:strVal val="#ppt_x"/>
                                          </p:val>
                                        </p:tav>
                                      </p:tavLst>
                                    </p:anim>
                                    <p:anim calcmode="lin" valueType="num">
                                      <p:cBhvr additive="base">
                                        <p:cTn id="28" dur="500" fill="hold"/>
                                        <p:tgtEl>
                                          <p:spTgt spid="14339"/>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100"/>
                                  </p:stCondLst>
                                  <p:childTnLst>
                                    <p:set>
                                      <p:cBhvr>
                                        <p:cTn id="30" dur="1" fill="hold">
                                          <p:stCondLst>
                                            <p:cond delay="0"/>
                                          </p:stCondLst>
                                        </p:cTn>
                                        <p:tgtEl>
                                          <p:spTgt spid="14342"/>
                                        </p:tgtEl>
                                        <p:attrNameLst>
                                          <p:attrName>style.visibility</p:attrName>
                                        </p:attrNameLst>
                                      </p:cBhvr>
                                      <p:to>
                                        <p:strVal val="visible"/>
                                      </p:to>
                                    </p:set>
                                    <p:anim calcmode="lin" valueType="num">
                                      <p:cBhvr additive="base">
                                        <p:cTn id="31" dur="500" fill="hold"/>
                                        <p:tgtEl>
                                          <p:spTgt spid="14342"/>
                                        </p:tgtEl>
                                        <p:attrNameLst>
                                          <p:attrName>ppt_x</p:attrName>
                                        </p:attrNameLst>
                                      </p:cBhvr>
                                      <p:tavLst>
                                        <p:tav tm="0">
                                          <p:val>
                                            <p:strVal val="0-#ppt_w/2"/>
                                          </p:val>
                                        </p:tav>
                                        <p:tav tm="100000">
                                          <p:val>
                                            <p:strVal val="#ppt_x"/>
                                          </p:val>
                                        </p:tav>
                                      </p:tavLst>
                                    </p:anim>
                                    <p:anim calcmode="lin" valueType="num">
                                      <p:cBhvr additive="base">
                                        <p:cTn id="32" dur="500" fill="hold"/>
                                        <p:tgtEl>
                                          <p:spTgt spid="14342"/>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200"/>
                                  </p:stCondLst>
                                  <p:childTnLst>
                                    <p:set>
                                      <p:cBhvr>
                                        <p:cTn id="34" dur="1" fill="hold">
                                          <p:stCondLst>
                                            <p:cond delay="0"/>
                                          </p:stCondLst>
                                        </p:cTn>
                                        <p:tgtEl>
                                          <p:spTgt spid="14345"/>
                                        </p:tgtEl>
                                        <p:attrNameLst>
                                          <p:attrName>style.visibility</p:attrName>
                                        </p:attrNameLst>
                                      </p:cBhvr>
                                      <p:to>
                                        <p:strVal val="visible"/>
                                      </p:to>
                                    </p:set>
                                    <p:anim calcmode="lin" valueType="num">
                                      <p:cBhvr additive="base">
                                        <p:cTn id="35" dur="500" fill="hold"/>
                                        <p:tgtEl>
                                          <p:spTgt spid="14345"/>
                                        </p:tgtEl>
                                        <p:attrNameLst>
                                          <p:attrName>ppt_x</p:attrName>
                                        </p:attrNameLst>
                                      </p:cBhvr>
                                      <p:tavLst>
                                        <p:tav tm="0">
                                          <p:val>
                                            <p:strVal val="0-#ppt_w/2"/>
                                          </p:val>
                                        </p:tav>
                                        <p:tav tm="100000">
                                          <p:val>
                                            <p:strVal val="#ppt_x"/>
                                          </p:val>
                                        </p:tav>
                                      </p:tavLst>
                                    </p:anim>
                                    <p:anim calcmode="lin" valueType="num">
                                      <p:cBhvr additive="base">
                                        <p:cTn id="36" dur="500" fill="hold"/>
                                        <p:tgtEl>
                                          <p:spTgt spid="14345"/>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300"/>
                                  </p:stCondLst>
                                  <p:childTnLst>
                                    <p:set>
                                      <p:cBhvr>
                                        <p:cTn id="38" dur="1" fill="hold">
                                          <p:stCondLst>
                                            <p:cond delay="0"/>
                                          </p:stCondLst>
                                        </p:cTn>
                                        <p:tgtEl>
                                          <p:spTgt spid="14348"/>
                                        </p:tgtEl>
                                        <p:attrNameLst>
                                          <p:attrName>style.visibility</p:attrName>
                                        </p:attrNameLst>
                                      </p:cBhvr>
                                      <p:to>
                                        <p:strVal val="visible"/>
                                      </p:to>
                                    </p:set>
                                    <p:anim calcmode="lin" valueType="num">
                                      <p:cBhvr additive="base">
                                        <p:cTn id="39" dur="500" fill="hold"/>
                                        <p:tgtEl>
                                          <p:spTgt spid="14348"/>
                                        </p:tgtEl>
                                        <p:attrNameLst>
                                          <p:attrName>ppt_x</p:attrName>
                                        </p:attrNameLst>
                                      </p:cBhvr>
                                      <p:tavLst>
                                        <p:tav tm="0">
                                          <p:val>
                                            <p:strVal val="0-#ppt_w/2"/>
                                          </p:val>
                                        </p:tav>
                                        <p:tav tm="100000">
                                          <p:val>
                                            <p:strVal val="#ppt_x"/>
                                          </p:val>
                                        </p:tav>
                                      </p:tavLst>
                                    </p:anim>
                                    <p:anim calcmode="lin" valueType="num">
                                      <p:cBhvr additive="base">
                                        <p:cTn id="40" dur="500" fill="hold"/>
                                        <p:tgtEl>
                                          <p:spTgt spid="14348"/>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400"/>
                                  </p:stCondLst>
                                  <p:childTnLst>
                                    <p:set>
                                      <p:cBhvr>
                                        <p:cTn id="42" dur="1" fill="hold">
                                          <p:stCondLst>
                                            <p:cond delay="0"/>
                                          </p:stCondLst>
                                        </p:cTn>
                                        <p:tgtEl>
                                          <p:spTgt spid="14351"/>
                                        </p:tgtEl>
                                        <p:attrNameLst>
                                          <p:attrName>style.visibility</p:attrName>
                                        </p:attrNameLst>
                                      </p:cBhvr>
                                      <p:to>
                                        <p:strVal val="visible"/>
                                      </p:to>
                                    </p:set>
                                    <p:anim calcmode="lin" valueType="num">
                                      <p:cBhvr additive="base">
                                        <p:cTn id="43" dur="500" fill="hold"/>
                                        <p:tgtEl>
                                          <p:spTgt spid="14351"/>
                                        </p:tgtEl>
                                        <p:attrNameLst>
                                          <p:attrName>ppt_x</p:attrName>
                                        </p:attrNameLst>
                                      </p:cBhvr>
                                      <p:tavLst>
                                        <p:tav tm="0">
                                          <p:val>
                                            <p:strVal val="0-#ppt_w/2"/>
                                          </p:val>
                                        </p:tav>
                                        <p:tav tm="100000">
                                          <p:val>
                                            <p:strVal val="#ppt_x"/>
                                          </p:val>
                                        </p:tav>
                                      </p:tavLst>
                                    </p:anim>
                                    <p:anim calcmode="lin" valueType="num">
                                      <p:cBhvr additive="base">
                                        <p:cTn id="44" dur="500" fill="hold"/>
                                        <p:tgtEl>
                                          <p:spTgt spid="14351"/>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1900"/>
                            </p:stCondLst>
                            <p:childTnLst>
                              <p:par>
                                <p:cTn id="46" presetID="22" presetClass="entr" presetSubtype="4" fill="hold" grpId="0" nodeType="afterEffect">
                                  <p:stCondLst>
                                    <p:cond delay="0"/>
                                  </p:stCondLst>
                                  <p:childTnLst>
                                    <p:set>
                                      <p:cBhvr>
                                        <p:cTn id="47" dur="1" fill="hold">
                                          <p:stCondLst>
                                            <p:cond delay="0"/>
                                          </p:stCondLst>
                                        </p:cTn>
                                        <p:tgtEl>
                                          <p:spTgt spid="14338"/>
                                        </p:tgtEl>
                                        <p:attrNameLst>
                                          <p:attrName>style.visibility</p:attrName>
                                        </p:attrNameLst>
                                      </p:cBhvr>
                                      <p:to>
                                        <p:strVal val="visible"/>
                                      </p:to>
                                    </p:set>
                                    <p:animEffect transition="in" filter="wipe(down)">
                                      <p:cBhvr>
                                        <p:cTn id="48" dur="300"/>
                                        <p:tgtEl>
                                          <p:spTgt spid="14338"/>
                                        </p:tgtEl>
                                      </p:cBhvr>
                                    </p:animEffect>
                                  </p:childTnLst>
                                </p:cTn>
                              </p:par>
                            </p:childTnLst>
                          </p:cTn>
                        </p:par>
                        <p:par>
                          <p:cTn id="49" fill="hold" nodeType="afterGroup">
                            <p:stCondLst>
                              <p:cond delay="2200"/>
                            </p:stCondLst>
                            <p:childTnLst>
                              <p:par>
                                <p:cTn id="50" presetID="22" presetClass="entr" presetSubtype="1" fill="hold" grpId="0" nodeType="afterEffect">
                                  <p:stCondLst>
                                    <p:cond delay="0"/>
                                  </p:stCondLst>
                                  <p:childTnLst>
                                    <p:set>
                                      <p:cBhvr>
                                        <p:cTn id="51" dur="1" fill="hold">
                                          <p:stCondLst>
                                            <p:cond delay="0"/>
                                          </p:stCondLst>
                                        </p:cTn>
                                        <p:tgtEl>
                                          <p:spTgt spid="14340"/>
                                        </p:tgtEl>
                                        <p:attrNameLst>
                                          <p:attrName>style.visibility</p:attrName>
                                        </p:attrNameLst>
                                      </p:cBhvr>
                                      <p:to>
                                        <p:strVal val="visible"/>
                                      </p:to>
                                    </p:set>
                                    <p:animEffect transition="in" filter="wipe(up)">
                                      <p:cBhvr>
                                        <p:cTn id="52" dur="500"/>
                                        <p:tgtEl>
                                          <p:spTgt spid="14340"/>
                                        </p:tgtEl>
                                      </p:cBhvr>
                                    </p:animEffect>
                                  </p:childTnLst>
                                </p:cTn>
                              </p:par>
                            </p:childTnLst>
                          </p:cTn>
                        </p:par>
                        <p:par>
                          <p:cTn id="53" fill="hold" nodeType="afterGroup">
                            <p:stCondLst>
                              <p:cond delay="2700"/>
                            </p:stCondLst>
                            <p:childTnLst>
                              <p:par>
                                <p:cTn id="54" presetID="31" presetClass="entr" presetSubtype="0" fill="hold" grpId="0" nodeType="afterEffect">
                                  <p:stCondLst>
                                    <p:cond delay="0"/>
                                  </p:stCondLst>
                                  <p:childTnLst>
                                    <p:set>
                                      <p:cBhvr>
                                        <p:cTn id="55" dur="1" fill="hold">
                                          <p:stCondLst>
                                            <p:cond delay="0"/>
                                          </p:stCondLst>
                                        </p:cTn>
                                        <p:tgtEl>
                                          <p:spTgt spid="14354"/>
                                        </p:tgtEl>
                                        <p:attrNameLst>
                                          <p:attrName>style.visibility</p:attrName>
                                        </p:attrNameLst>
                                      </p:cBhvr>
                                      <p:to>
                                        <p:strVal val="visible"/>
                                      </p:to>
                                    </p:set>
                                    <p:anim calcmode="lin" valueType="num">
                                      <p:cBhvr>
                                        <p:cTn id="56" dur="500" fill="hold"/>
                                        <p:tgtEl>
                                          <p:spTgt spid="14354"/>
                                        </p:tgtEl>
                                        <p:attrNameLst>
                                          <p:attrName>ppt_w</p:attrName>
                                        </p:attrNameLst>
                                      </p:cBhvr>
                                      <p:tavLst>
                                        <p:tav tm="0">
                                          <p:val>
                                            <p:fltVal val="0"/>
                                          </p:val>
                                        </p:tav>
                                        <p:tav tm="100000">
                                          <p:val>
                                            <p:strVal val="#ppt_w"/>
                                          </p:val>
                                        </p:tav>
                                      </p:tavLst>
                                    </p:anim>
                                    <p:anim calcmode="lin" valueType="num">
                                      <p:cBhvr>
                                        <p:cTn id="57" dur="500" fill="hold"/>
                                        <p:tgtEl>
                                          <p:spTgt spid="14354"/>
                                        </p:tgtEl>
                                        <p:attrNameLst>
                                          <p:attrName>ppt_h</p:attrName>
                                        </p:attrNameLst>
                                      </p:cBhvr>
                                      <p:tavLst>
                                        <p:tav tm="0">
                                          <p:val>
                                            <p:fltVal val="0"/>
                                          </p:val>
                                        </p:tav>
                                        <p:tav tm="100000">
                                          <p:val>
                                            <p:strVal val="#ppt_h"/>
                                          </p:val>
                                        </p:tav>
                                      </p:tavLst>
                                    </p:anim>
                                    <p:anim calcmode="lin" valueType="num">
                                      <p:cBhvr>
                                        <p:cTn id="58" dur="500" fill="hold"/>
                                        <p:tgtEl>
                                          <p:spTgt spid="14354"/>
                                        </p:tgtEl>
                                        <p:attrNameLst>
                                          <p:attrName>style.rotation</p:attrName>
                                        </p:attrNameLst>
                                      </p:cBhvr>
                                      <p:tavLst>
                                        <p:tav tm="0">
                                          <p:val>
                                            <p:fltVal val="90"/>
                                          </p:val>
                                        </p:tav>
                                        <p:tav tm="100000">
                                          <p:val>
                                            <p:fltVal val="0"/>
                                          </p:val>
                                        </p:tav>
                                      </p:tavLst>
                                    </p:anim>
                                    <p:animEffect transition="in" filter="fade">
                                      <p:cBhvr>
                                        <p:cTn id="59" dur="500"/>
                                        <p:tgtEl>
                                          <p:spTgt spid="14354"/>
                                        </p:tgtEl>
                                      </p:cBhvr>
                                    </p:animEffect>
                                  </p:childTnLst>
                                </p:cTn>
                              </p:par>
                            </p:childTnLst>
                          </p:cTn>
                        </p:par>
                        <p:par>
                          <p:cTn id="60" fill="hold" nodeType="afterGroup">
                            <p:stCondLst>
                              <p:cond delay="3200"/>
                            </p:stCondLst>
                            <p:childTnLst>
                              <p:par>
                                <p:cTn id="61" presetID="22" presetClass="entr" presetSubtype="8" fill="hold" grpId="0" nodeType="afterEffect">
                                  <p:stCondLst>
                                    <p:cond delay="0"/>
                                  </p:stCondLst>
                                  <p:childTnLst>
                                    <p:set>
                                      <p:cBhvr>
                                        <p:cTn id="62" dur="1" fill="hold">
                                          <p:stCondLst>
                                            <p:cond delay="0"/>
                                          </p:stCondLst>
                                        </p:cTn>
                                        <p:tgtEl>
                                          <p:spTgt spid="14353"/>
                                        </p:tgtEl>
                                        <p:attrNameLst>
                                          <p:attrName>style.visibility</p:attrName>
                                        </p:attrNameLst>
                                      </p:cBhvr>
                                      <p:to>
                                        <p:strVal val="visible"/>
                                      </p:to>
                                    </p:set>
                                    <p:animEffect transition="in" filter="wipe(left)">
                                      <p:cBhvr>
                                        <p:cTn id="63" dur="500"/>
                                        <p:tgtEl>
                                          <p:spTgt spid="14353"/>
                                        </p:tgtEl>
                                      </p:cBhvr>
                                    </p:animEffect>
                                  </p:childTnLst>
                                </p:cTn>
                              </p:par>
                            </p:childTnLst>
                          </p:cTn>
                        </p:par>
                        <p:par>
                          <p:cTn id="64" fill="hold" nodeType="afterGroup">
                            <p:stCondLst>
                              <p:cond delay="3700"/>
                            </p:stCondLst>
                            <p:childTnLst>
                              <p:par>
                                <p:cTn id="65" presetID="22" presetClass="entr" presetSubtype="4" fill="hold" grpId="0" nodeType="afterEffect">
                                  <p:stCondLst>
                                    <p:cond delay="0"/>
                                  </p:stCondLst>
                                  <p:childTnLst>
                                    <p:set>
                                      <p:cBhvr>
                                        <p:cTn id="66" dur="1" fill="hold">
                                          <p:stCondLst>
                                            <p:cond delay="0"/>
                                          </p:stCondLst>
                                        </p:cTn>
                                        <p:tgtEl>
                                          <p:spTgt spid="14341"/>
                                        </p:tgtEl>
                                        <p:attrNameLst>
                                          <p:attrName>style.visibility</p:attrName>
                                        </p:attrNameLst>
                                      </p:cBhvr>
                                      <p:to>
                                        <p:strVal val="visible"/>
                                      </p:to>
                                    </p:set>
                                    <p:animEffect transition="in" filter="wipe(down)">
                                      <p:cBhvr>
                                        <p:cTn id="67" dur="300"/>
                                        <p:tgtEl>
                                          <p:spTgt spid="14341"/>
                                        </p:tgtEl>
                                      </p:cBhvr>
                                    </p:animEffect>
                                  </p:childTnLst>
                                </p:cTn>
                              </p:par>
                            </p:childTnLst>
                          </p:cTn>
                        </p:par>
                        <p:par>
                          <p:cTn id="68" fill="hold" nodeType="afterGroup">
                            <p:stCondLst>
                              <p:cond delay="4000"/>
                            </p:stCondLst>
                            <p:childTnLst>
                              <p:par>
                                <p:cTn id="69" presetID="22" presetClass="entr" presetSubtype="1" fill="hold" grpId="0" nodeType="afterEffect">
                                  <p:stCondLst>
                                    <p:cond delay="0"/>
                                  </p:stCondLst>
                                  <p:childTnLst>
                                    <p:set>
                                      <p:cBhvr>
                                        <p:cTn id="70" dur="1" fill="hold">
                                          <p:stCondLst>
                                            <p:cond delay="0"/>
                                          </p:stCondLst>
                                        </p:cTn>
                                        <p:tgtEl>
                                          <p:spTgt spid="14343"/>
                                        </p:tgtEl>
                                        <p:attrNameLst>
                                          <p:attrName>style.visibility</p:attrName>
                                        </p:attrNameLst>
                                      </p:cBhvr>
                                      <p:to>
                                        <p:strVal val="visible"/>
                                      </p:to>
                                    </p:set>
                                    <p:animEffect transition="in" filter="wipe(up)">
                                      <p:cBhvr>
                                        <p:cTn id="71" dur="500"/>
                                        <p:tgtEl>
                                          <p:spTgt spid="14343"/>
                                        </p:tgtEl>
                                      </p:cBhvr>
                                    </p:animEffect>
                                  </p:childTnLst>
                                </p:cTn>
                              </p:par>
                            </p:childTnLst>
                          </p:cTn>
                        </p:par>
                        <p:par>
                          <p:cTn id="72" fill="hold" nodeType="afterGroup">
                            <p:stCondLst>
                              <p:cond delay="4500"/>
                            </p:stCondLst>
                            <p:childTnLst>
                              <p:par>
                                <p:cTn id="73" presetID="31" presetClass="entr" presetSubtype="0" fill="hold" grpId="0" nodeType="afterEffect">
                                  <p:stCondLst>
                                    <p:cond delay="0"/>
                                  </p:stCondLst>
                                  <p:childTnLst>
                                    <p:set>
                                      <p:cBhvr>
                                        <p:cTn id="74" dur="1" fill="hold">
                                          <p:stCondLst>
                                            <p:cond delay="0"/>
                                          </p:stCondLst>
                                        </p:cTn>
                                        <p:tgtEl>
                                          <p:spTgt spid="14356"/>
                                        </p:tgtEl>
                                        <p:attrNameLst>
                                          <p:attrName>style.visibility</p:attrName>
                                        </p:attrNameLst>
                                      </p:cBhvr>
                                      <p:to>
                                        <p:strVal val="visible"/>
                                      </p:to>
                                    </p:set>
                                    <p:anim calcmode="lin" valueType="num">
                                      <p:cBhvr>
                                        <p:cTn id="75" dur="500" fill="hold"/>
                                        <p:tgtEl>
                                          <p:spTgt spid="14356"/>
                                        </p:tgtEl>
                                        <p:attrNameLst>
                                          <p:attrName>ppt_w</p:attrName>
                                        </p:attrNameLst>
                                      </p:cBhvr>
                                      <p:tavLst>
                                        <p:tav tm="0">
                                          <p:val>
                                            <p:fltVal val="0"/>
                                          </p:val>
                                        </p:tav>
                                        <p:tav tm="100000">
                                          <p:val>
                                            <p:strVal val="#ppt_w"/>
                                          </p:val>
                                        </p:tav>
                                      </p:tavLst>
                                    </p:anim>
                                    <p:anim calcmode="lin" valueType="num">
                                      <p:cBhvr>
                                        <p:cTn id="76" dur="500" fill="hold"/>
                                        <p:tgtEl>
                                          <p:spTgt spid="14356"/>
                                        </p:tgtEl>
                                        <p:attrNameLst>
                                          <p:attrName>ppt_h</p:attrName>
                                        </p:attrNameLst>
                                      </p:cBhvr>
                                      <p:tavLst>
                                        <p:tav tm="0">
                                          <p:val>
                                            <p:fltVal val="0"/>
                                          </p:val>
                                        </p:tav>
                                        <p:tav tm="100000">
                                          <p:val>
                                            <p:strVal val="#ppt_h"/>
                                          </p:val>
                                        </p:tav>
                                      </p:tavLst>
                                    </p:anim>
                                    <p:anim calcmode="lin" valueType="num">
                                      <p:cBhvr>
                                        <p:cTn id="77" dur="500" fill="hold"/>
                                        <p:tgtEl>
                                          <p:spTgt spid="14356"/>
                                        </p:tgtEl>
                                        <p:attrNameLst>
                                          <p:attrName>style.rotation</p:attrName>
                                        </p:attrNameLst>
                                      </p:cBhvr>
                                      <p:tavLst>
                                        <p:tav tm="0">
                                          <p:val>
                                            <p:fltVal val="90"/>
                                          </p:val>
                                        </p:tav>
                                        <p:tav tm="100000">
                                          <p:val>
                                            <p:fltVal val="0"/>
                                          </p:val>
                                        </p:tav>
                                      </p:tavLst>
                                    </p:anim>
                                    <p:animEffect transition="in" filter="fade">
                                      <p:cBhvr>
                                        <p:cTn id="78" dur="500"/>
                                        <p:tgtEl>
                                          <p:spTgt spid="14356"/>
                                        </p:tgtEl>
                                      </p:cBhvr>
                                    </p:animEffect>
                                  </p:childTnLst>
                                </p:cTn>
                              </p:par>
                            </p:childTnLst>
                          </p:cTn>
                        </p:par>
                        <p:par>
                          <p:cTn id="79" fill="hold" nodeType="afterGroup">
                            <p:stCondLst>
                              <p:cond delay="5000"/>
                            </p:stCondLst>
                            <p:childTnLst>
                              <p:par>
                                <p:cTn id="80" presetID="22" presetClass="entr" presetSubtype="8" fill="hold" grpId="0" nodeType="afterEffect">
                                  <p:stCondLst>
                                    <p:cond delay="0"/>
                                  </p:stCondLst>
                                  <p:childTnLst>
                                    <p:set>
                                      <p:cBhvr>
                                        <p:cTn id="81" dur="1" fill="hold">
                                          <p:stCondLst>
                                            <p:cond delay="0"/>
                                          </p:stCondLst>
                                        </p:cTn>
                                        <p:tgtEl>
                                          <p:spTgt spid="14355"/>
                                        </p:tgtEl>
                                        <p:attrNameLst>
                                          <p:attrName>style.visibility</p:attrName>
                                        </p:attrNameLst>
                                      </p:cBhvr>
                                      <p:to>
                                        <p:strVal val="visible"/>
                                      </p:to>
                                    </p:set>
                                    <p:animEffect transition="in" filter="wipe(left)">
                                      <p:cBhvr>
                                        <p:cTn id="82" dur="500"/>
                                        <p:tgtEl>
                                          <p:spTgt spid="14355"/>
                                        </p:tgtEl>
                                      </p:cBhvr>
                                    </p:animEffect>
                                  </p:childTnLst>
                                </p:cTn>
                              </p:par>
                            </p:childTnLst>
                          </p:cTn>
                        </p:par>
                        <p:par>
                          <p:cTn id="83" fill="hold" nodeType="afterGroup">
                            <p:stCondLst>
                              <p:cond delay="5500"/>
                            </p:stCondLst>
                            <p:childTnLst>
                              <p:par>
                                <p:cTn id="84" presetID="22" presetClass="entr" presetSubtype="4" fill="hold" grpId="0" nodeType="afterEffect">
                                  <p:stCondLst>
                                    <p:cond delay="0"/>
                                  </p:stCondLst>
                                  <p:childTnLst>
                                    <p:set>
                                      <p:cBhvr>
                                        <p:cTn id="85" dur="1" fill="hold">
                                          <p:stCondLst>
                                            <p:cond delay="0"/>
                                          </p:stCondLst>
                                        </p:cTn>
                                        <p:tgtEl>
                                          <p:spTgt spid="14344"/>
                                        </p:tgtEl>
                                        <p:attrNameLst>
                                          <p:attrName>style.visibility</p:attrName>
                                        </p:attrNameLst>
                                      </p:cBhvr>
                                      <p:to>
                                        <p:strVal val="visible"/>
                                      </p:to>
                                    </p:set>
                                    <p:animEffect transition="in" filter="wipe(down)">
                                      <p:cBhvr>
                                        <p:cTn id="86" dur="300"/>
                                        <p:tgtEl>
                                          <p:spTgt spid="14344"/>
                                        </p:tgtEl>
                                      </p:cBhvr>
                                    </p:animEffect>
                                  </p:childTnLst>
                                </p:cTn>
                              </p:par>
                            </p:childTnLst>
                          </p:cTn>
                        </p:par>
                        <p:par>
                          <p:cTn id="87" fill="hold" nodeType="afterGroup">
                            <p:stCondLst>
                              <p:cond delay="5800"/>
                            </p:stCondLst>
                            <p:childTnLst>
                              <p:par>
                                <p:cTn id="88" presetID="22" presetClass="entr" presetSubtype="1" fill="hold" grpId="0" nodeType="afterEffect">
                                  <p:stCondLst>
                                    <p:cond delay="0"/>
                                  </p:stCondLst>
                                  <p:childTnLst>
                                    <p:set>
                                      <p:cBhvr>
                                        <p:cTn id="89" dur="1" fill="hold">
                                          <p:stCondLst>
                                            <p:cond delay="0"/>
                                          </p:stCondLst>
                                        </p:cTn>
                                        <p:tgtEl>
                                          <p:spTgt spid="14346"/>
                                        </p:tgtEl>
                                        <p:attrNameLst>
                                          <p:attrName>style.visibility</p:attrName>
                                        </p:attrNameLst>
                                      </p:cBhvr>
                                      <p:to>
                                        <p:strVal val="visible"/>
                                      </p:to>
                                    </p:set>
                                    <p:animEffect transition="in" filter="wipe(up)">
                                      <p:cBhvr>
                                        <p:cTn id="90" dur="500"/>
                                        <p:tgtEl>
                                          <p:spTgt spid="14346"/>
                                        </p:tgtEl>
                                      </p:cBhvr>
                                    </p:animEffect>
                                  </p:childTnLst>
                                </p:cTn>
                              </p:par>
                            </p:childTnLst>
                          </p:cTn>
                        </p:par>
                        <p:par>
                          <p:cTn id="91" fill="hold" nodeType="afterGroup">
                            <p:stCondLst>
                              <p:cond delay="6300"/>
                            </p:stCondLst>
                            <p:childTnLst>
                              <p:par>
                                <p:cTn id="92" presetID="31" presetClass="entr" presetSubtype="0" fill="hold" grpId="0" nodeType="afterEffect">
                                  <p:stCondLst>
                                    <p:cond delay="0"/>
                                  </p:stCondLst>
                                  <p:childTnLst>
                                    <p:set>
                                      <p:cBhvr>
                                        <p:cTn id="93" dur="1" fill="hold">
                                          <p:stCondLst>
                                            <p:cond delay="0"/>
                                          </p:stCondLst>
                                        </p:cTn>
                                        <p:tgtEl>
                                          <p:spTgt spid="14358"/>
                                        </p:tgtEl>
                                        <p:attrNameLst>
                                          <p:attrName>style.visibility</p:attrName>
                                        </p:attrNameLst>
                                      </p:cBhvr>
                                      <p:to>
                                        <p:strVal val="visible"/>
                                      </p:to>
                                    </p:set>
                                    <p:anim calcmode="lin" valueType="num">
                                      <p:cBhvr>
                                        <p:cTn id="94" dur="500" fill="hold"/>
                                        <p:tgtEl>
                                          <p:spTgt spid="14358"/>
                                        </p:tgtEl>
                                        <p:attrNameLst>
                                          <p:attrName>ppt_w</p:attrName>
                                        </p:attrNameLst>
                                      </p:cBhvr>
                                      <p:tavLst>
                                        <p:tav tm="0">
                                          <p:val>
                                            <p:fltVal val="0"/>
                                          </p:val>
                                        </p:tav>
                                        <p:tav tm="100000">
                                          <p:val>
                                            <p:strVal val="#ppt_w"/>
                                          </p:val>
                                        </p:tav>
                                      </p:tavLst>
                                    </p:anim>
                                    <p:anim calcmode="lin" valueType="num">
                                      <p:cBhvr>
                                        <p:cTn id="95" dur="500" fill="hold"/>
                                        <p:tgtEl>
                                          <p:spTgt spid="14358"/>
                                        </p:tgtEl>
                                        <p:attrNameLst>
                                          <p:attrName>ppt_h</p:attrName>
                                        </p:attrNameLst>
                                      </p:cBhvr>
                                      <p:tavLst>
                                        <p:tav tm="0">
                                          <p:val>
                                            <p:fltVal val="0"/>
                                          </p:val>
                                        </p:tav>
                                        <p:tav tm="100000">
                                          <p:val>
                                            <p:strVal val="#ppt_h"/>
                                          </p:val>
                                        </p:tav>
                                      </p:tavLst>
                                    </p:anim>
                                    <p:anim calcmode="lin" valueType="num">
                                      <p:cBhvr>
                                        <p:cTn id="96" dur="500" fill="hold"/>
                                        <p:tgtEl>
                                          <p:spTgt spid="14358"/>
                                        </p:tgtEl>
                                        <p:attrNameLst>
                                          <p:attrName>style.rotation</p:attrName>
                                        </p:attrNameLst>
                                      </p:cBhvr>
                                      <p:tavLst>
                                        <p:tav tm="0">
                                          <p:val>
                                            <p:fltVal val="90"/>
                                          </p:val>
                                        </p:tav>
                                        <p:tav tm="100000">
                                          <p:val>
                                            <p:fltVal val="0"/>
                                          </p:val>
                                        </p:tav>
                                      </p:tavLst>
                                    </p:anim>
                                    <p:animEffect transition="in" filter="fade">
                                      <p:cBhvr>
                                        <p:cTn id="97" dur="500"/>
                                        <p:tgtEl>
                                          <p:spTgt spid="14358"/>
                                        </p:tgtEl>
                                      </p:cBhvr>
                                    </p:animEffect>
                                  </p:childTnLst>
                                </p:cTn>
                              </p:par>
                            </p:childTnLst>
                          </p:cTn>
                        </p:par>
                        <p:par>
                          <p:cTn id="98" fill="hold" nodeType="afterGroup">
                            <p:stCondLst>
                              <p:cond delay="6800"/>
                            </p:stCondLst>
                            <p:childTnLst>
                              <p:par>
                                <p:cTn id="99" presetID="22" presetClass="entr" presetSubtype="8" fill="hold" grpId="0" nodeType="afterEffect">
                                  <p:stCondLst>
                                    <p:cond delay="0"/>
                                  </p:stCondLst>
                                  <p:childTnLst>
                                    <p:set>
                                      <p:cBhvr>
                                        <p:cTn id="100" dur="1" fill="hold">
                                          <p:stCondLst>
                                            <p:cond delay="0"/>
                                          </p:stCondLst>
                                        </p:cTn>
                                        <p:tgtEl>
                                          <p:spTgt spid="14357"/>
                                        </p:tgtEl>
                                        <p:attrNameLst>
                                          <p:attrName>style.visibility</p:attrName>
                                        </p:attrNameLst>
                                      </p:cBhvr>
                                      <p:to>
                                        <p:strVal val="visible"/>
                                      </p:to>
                                    </p:set>
                                    <p:animEffect transition="in" filter="wipe(left)">
                                      <p:cBhvr>
                                        <p:cTn id="101" dur="500"/>
                                        <p:tgtEl>
                                          <p:spTgt spid="14357"/>
                                        </p:tgtEl>
                                      </p:cBhvr>
                                    </p:animEffect>
                                  </p:childTnLst>
                                </p:cTn>
                              </p:par>
                            </p:childTnLst>
                          </p:cTn>
                        </p:par>
                        <p:par>
                          <p:cTn id="102" fill="hold" nodeType="afterGroup">
                            <p:stCondLst>
                              <p:cond delay="7300"/>
                            </p:stCondLst>
                            <p:childTnLst>
                              <p:par>
                                <p:cTn id="103" presetID="22" presetClass="entr" presetSubtype="4" fill="hold" grpId="0" nodeType="afterEffect">
                                  <p:stCondLst>
                                    <p:cond delay="0"/>
                                  </p:stCondLst>
                                  <p:childTnLst>
                                    <p:set>
                                      <p:cBhvr>
                                        <p:cTn id="104" dur="1" fill="hold">
                                          <p:stCondLst>
                                            <p:cond delay="0"/>
                                          </p:stCondLst>
                                        </p:cTn>
                                        <p:tgtEl>
                                          <p:spTgt spid="14347"/>
                                        </p:tgtEl>
                                        <p:attrNameLst>
                                          <p:attrName>style.visibility</p:attrName>
                                        </p:attrNameLst>
                                      </p:cBhvr>
                                      <p:to>
                                        <p:strVal val="visible"/>
                                      </p:to>
                                    </p:set>
                                    <p:animEffect transition="in" filter="wipe(down)">
                                      <p:cBhvr>
                                        <p:cTn id="105" dur="300"/>
                                        <p:tgtEl>
                                          <p:spTgt spid="14347"/>
                                        </p:tgtEl>
                                      </p:cBhvr>
                                    </p:animEffect>
                                  </p:childTnLst>
                                </p:cTn>
                              </p:par>
                            </p:childTnLst>
                          </p:cTn>
                        </p:par>
                        <p:par>
                          <p:cTn id="106" fill="hold" nodeType="afterGroup">
                            <p:stCondLst>
                              <p:cond delay="7600"/>
                            </p:stCondLst>
                            <p:childTnLst>
                              <p:par>
                                <p:cTn id="107" presetID="22" presetClass="entr" presetSubtype="1" fill="hold" grpId="0" nodeType="afterEffect">
                                  <p:stCondLst>
                                    <p:cond delay="0"/>
                                  </p:stCondLst>
                                  <p:childTnLst>
                                    <p:set>
                                      <p:cBhvr>
                                        <p:cTn id="108" dur="1" fill="hold">
                                          <p:stCondLst>
                                            <p:cond delay="0"/>
                                          </p:stCondLst>
                                        </p:cTn>
                                        <p:tgtEl>
                                          <p:spTgt spid="14349"/>
                                        </p:tgtEl>
                                        <p:attrNameLst>
                                          <p:attrName>style.visibility</p:attrName>
                                        </p:attrNameLst>
                                      </p:cBhvr>
                                      <p:to>
                                        <p:strVal val="visible"/>
                                      </p:to>
                                    </p:set>
                                    <p:animEffect transition="in" filter="wipe(up)">
                                      <p:cBhvr>
                                        <p:cTn id="109" dur="500"/>
                                        <p:tgtEl>
                                          <p:spTgt spid="14349"/>
                                        </p:tgtEl>
                                      </p:cBhvr>
                                    </p:animEffect>
                                  </p:childTnLst>
                                </p:cTn>
                              </p:par>
                            </p:childTnLst>
                          </p:cTn>
                        </p:par>
                        <p:par>
                          <p:cTn id="110" fill="hold" nodeType="afterGroup">
                            <p:stCondLst>
                              <p:cond delay="8100"/>
                            </p:stCondLst>
                            <p:childTnLst>
                              <p:par>
                                <p:cTn id="111" presetID="31" presetClass="entr" presetSubtype="0" fill="hold" grpId="0" nodeType="afterEffect">
                                  <p:stCondLst>
                                    <p:cond delay="0"/>
                                  </p:stCondLst>
                                  <p:childTnLst>
                                    <p:set>
                                      <p:cBhvr>
                                        <p:cTn id="112" dur="1" fill="hold">
                                          <p:stCondLst>
                                            <p:cond delay="0"/>
                                          </p:stCondLst>
                                        </p:cTn>
                                        <p:tgtEl>
                                          <p:spTgt spid="14360"/>
                                        </p:tgtEl>
                                        <p:attrNameLst>
                                          <p:attrName>style.visibility</p:attrName>
                                        </p:attrNameLst>
                                      </p:cBhvr>
                                      <p:to>
                                        <p:strVal val="visible"/>
                                      </p:to>
                                    </p:set>
                                    <p:anim calcmode="lin" valueType="num">
                                      <p:cBhvr>
                                        <p:cTn id="113" dur="500" fill="hold"/>
                                        <p:tgtEl>
                                          <p:spTgt spid="14360"/>
                                        </p:tgtEl>
                                        <p:attrNameLst>
                                          <p:attrName>ppt_w</p:attrName>
                                        </p:attrNameLst>
                                      </p:cBhvr>
                                      <p:tavLst>
                                        <p:tav tm="0">
                                          <p:val>
                                            <p:fltVal val="0"/>
                                          </p:val>
                                        </p:tav>
                                        <p:tav tm="100000">
                                          <p:val>
                                            <p:strVal val="#ppt_w"/>
                                          </p:val>
                                        </p:tav>
                                      </p:tavLst>
                                    </p:anim>
                                    <p:anim calcmode="lin" valueType="num">
                                      <p:cBhvr>
                                        <p:cTn id="114" dur="500" fill="hold"/>
                                        <p:tgtEl>
                                          <p:spTgt spid="14360"/>
                                        </p:tgtEl>
                                        <p:attrNameLst>
                                          <p:attrName>ppt_h</p:attrName>
                                        </p:attrNameLst>
                                      </p:cBhvr>
                                      <p:tavLst>
                                        <p:tav tm="0">
                                          <p:val>
                                            <p:fltVal val="0"/>
                                          </p:val>
                                        </p:tav>
                                        <p:tav tm="100000">
                                          <p:val>
                                            <p:strVal val="#ppt_h"/>
                                          </p:val>
                                        </p:tav>
                                      </p:tavLst>
                                    </p:anim>
                                    <p:anim calcmode="lin" valueType="num">
                                      <p:cBhvr>
                                        <p:cTn id="115" dur="500" fill="hold"/>
                                        <p:tgtEl>
                                          <p:spTgt spid="14360"/>
                                        </p:tgtEl>
                                        <p:attrNameLst>
                                          <p:attrName>style.rotation</p:attrName>
                                        </p:attrNameLst>
                                      </p:cBhvr>
                                      <p:tavLst>
                                        <p:tav tm="0">
                                          <p:val>
                                            <p:fltVal val="90"/>
                                          </p:val>
                                        </p:tav>
                                        <p:tav tm="100000">
                                          <p:val>
                                            <p:fltVal val="0"/>
                                          </p:val>
                                        </p:tav>
                                      </p:tavLst>
                                    </p:anim>
                                    <p:animEffect transition="in" filter="fade">
                                      <p:cBhvr>
                                        <p:cTn id="116" dur="500"/>
                                        <p:tgtEl>
                                          <p:spTgt spid="14360"/>
                                        </p:tgtEl>
                                      </p:cBhvr>
                                    </p:animEffect>
                                  </p:childTnLst>
                                </p:cTn>
                              </p:par>
                            </p:childTnLst>
                          </p:cTn>
                        </p:par>
                        <p:par>
                          <p:cTn id="117" fill="hold" nodeType="afterGroup">
                            <p:stCondLst>
                              <p:cond delay="8600"/>
                            </p:stCondLst>
                            <p:childTnLst>
                              <p:par>
                                <p:cTn id="118" presetID="22" presetClass="entr" presetSubtype="8" fill="hold" grpId="0" nodeType="afterEffect">
                                  <p:stCondLst>
                                    <p:cond delay="0"/>
                                  </p:stCondLst>
                                  <p:childTnLst>
                                    <p:set>
                                      <p:cBhvr>
                                        <p:cTn id="119" dur="1" fill="hold">
                                          <p:stCondLst>
                                            <p:cond delay="0"/>
                                          </p:stCondLst>
                                        </p:cTn>
                                        <p:tgtEl>
                                          <p:spTgt spid="14359"/>
                                        </p:tgtEl>
                                        <p:attrNameLst>
                                          <p:attrName>style.visibility</p:attrName>
                                        </p:attrNameLst>
                                      </p:cBhvr>
                                      <p:to>
                                        <p:strVal val="visible"/>
                                      </p:to>
                                    </p:set>
                                    <p:animEffect transition="in" filter="wipe(left)">
                                      <p:cBhvr>
                                        <p:cTn id="120" dur="500"/>
                                        <p:tgtEl>
                                          <p:spTgt spid="14359"/>
                                        </p:tgtEl>
                                      </p:cBhvr>
                                    </p:animEffect>
                                  </p:childTnLst>
                                </p:cTn>
                              </p:par>
                            </p:childTnLst>
                          </p:cTn>
                        </p:par>
                        <p:par>
                          <p:cTn id="121" fill="hold" nodeType="afterGroup">
                            <p:stCondLst>
                              <p:cond delay="9100"/>
                            </p:stCondLst>
                            <p:childTnLst>
                              <p:par>
                                <p:cTn id="122" presetID="22" presetClass="entr" presetSubtype="4" fill="hold" grpId="0" nodeType="afterEffect">
                                  <p:stCondLst>
                                    <p:cond delay="0"/>
                                  </p:stCondLst>
                                  <p:childTnLst>
                                    <p:set>
                                      <p:cBhvr>
                                        <p:cTn id="123" dur="1" fill="hold">
                                          <p:stCondLst>
                                            <p:cond delay="0"/>
                                          </p:stCondLst>
                                        </p:cTn>
                                        <p:tgtEl>
                                          <p:spTgt spid="14350"/>
                                        </p:tgtEl>
                                        <p:attrNameLst>
                                          <p:attrName>style.visibility</p:attrName>
                                        </p:attrNameLst>
                                      </p:cBhvr>
                                      <p:to>
                                        <p:strVal val="visible"/>
                                      </p:to>
                                    </p:set>
                                    <p:animEffect transition="in" filter="wipe(down)">
                                      <p:cBhvr>
                                        <p:cTn id="124" dur="300"/>
                                        <p:tgtEl>
                                          <p:spTgt spid="14350"/>
                                        </p:tgtEl>
                                      </p:cBhvr>
                                    </p:animEffect>
                                  </p:childTnLst>
                                </p:cTn>
                              </p:par>
                            </p:childTnLst>
                          </p:cTn>
                        </p:par>
                        <p:par>
                          <p:cTn id="125" fill="hold" nodeType="afterGroup">
                            <p:stCondLst>
                              <p:cond delay="9400"/>
                            </p:stCondLst>
                            <p:childTnLst>
                              <p:par>
                                <p:cTn id="126" presetID="22" presetClass="entr" presetSubtype="1" fill="hold" grpId="0" nodeType="afterEffect">
                                  <p:stCondLst>
                                    <p:cond delay="0"/>
                                  </p:stCondLst>
                                  <p:childTnLst>
                                    <p:set>
                                      <p:cBhvr>
                                        <p:cTn id="127" dur="1" fill="hold">
                                          <p:stCondLst>
                                            <p:cond delay="0"/>
                                          </p:stCondLst>
                                        </p:cTn>
                                        <p:tgtEl>
                                          <p:spTgt spid="14352"/>
                                        </p:tgtEl>
                                        <p:attrNameLst>
                                          <p:attrName>style.visibility</p:attrName>
                                        </p:attrNameLst>
                                      </p:cBhvr>
                                      <p:to>
                                        <p:strVal val="visible"/>
                                      </p:to>
                                    </p:set>
                                    <p:animEffect transition="in" filter="wipe(up)">
                                      <p:cBhvr>
                                        <p:cTn id="128" dur="500"/>
                                        <p:tgtEl>
                                          <p:spTgt spid="14352"/>
                                        </p:tgtEl>
                                      </p:cBhvr>
                                    </p:animEffect>
                                  </p:childTnLst>
                                </p:cTn>
                              </p:par>
                            </p:childTnLst>
                          </p:cTn>
                        </p:par>
                        <p:par>
                          <p:cTn id="129" fill="hold" nodeType="afterGroup">
                            <p:stCondLst>
                              <p:cond delay="9900"/>
                            </p:stCondLst>
                            <p:childTnLst>
                              <p:par>
                                <p:cTn id="130" presetID="31" presetClass="entr" presetSubtype="0" fill="hold" grpId="0" nodeType="afterEffect">
                                  <p:stCondLst>
                                    <p:cond delay="0"/>
                                  </p:stCondLst>
                                  <p:childTnLst>
                                    <p:set>
                                      <p:cBhvr>
                                        <p:cTn id="131" dur="1" fill="hold">
                                          <p:stCondLst>
                                            <p:cond delay="0"/>
                                          </p:stCondLst>
                                        </p:cTn>
                                        <p:tgtEl>
                                          <p:spTgt spid="14362"/>
                                        </p:tgtEl>
                                        <p:attrNameLst>
                                          <p:attrName>style.visibility</p:attrName>
                                        </p:attrNameLst>
                                      </p:cBhvr>
                                      <p:to>
                                        <p:strVal val="visible"/>
                                      </p:to>
                                    </p:set>
                                    <p:anim calcmode="lin" valueType="num">
                                      <p:cBhvr>
                                        <p:cTn id="132" dur="500" fill="hold"/>
                                        <p:tgtEl>
                                          <p:spTgt spid="14362"/>
                                        </p:tgtEl>
                                        <p:attrNameLst>
                                          <p:attrName>ppt_w</p:attrName>
                                        </p:attrNameLst>
                                      </p:cBhvr>
                                      <p:tavLst>
                                        <p:tav tm="0">
                                          <p:val>
                                            <p:fltVal val="0"/>
                                          </p:val>
                                        </p:tav>
                                        <p:tav tm="100000">
                                          <p:val>
                                            <p:strVal val="#ppt_w"/>
                                          </p:val>
                                        </p:tav>
                                      </p:tavLst>
                                    </p:anim>
                                    <p:anim calcmode="lin" valueType="num">
                                      <p:cBhvr>
                                        <p:cTn id="133" dur="500" fill="hold"/>
                                        <p:tgtEl>
                                          <p:spTgt spid="14362"/>
                                        </p:tgtEl>
                                        <p:attrNameLst>
                                          <p:attrName>ppt_h</p:attrName>
                                        </p:attrNameLst>
                                      </p:cBhvr>
                                      <p:tavLst>
                                        <p:tav tm="0">
                                          <p:val>
                                            <p:fltVal val="0"/>
                                          </p:val>
                                        </p:tav>
                                        <p:tav tm="100000">
                                          <p:val>
                                            <p:strVal val="#ppt_h"/>
                                          </p:val>
                                        </p:tav>
                                      </p:tavLst>
                                    </p:anim>
                                    <p:anim calcmode="lin" valueType="num">
                                      <p:cBhvr>
                                        <p:cTn id="134" dur="500" fill="hold"/>
                                        <p:tgtEl>
                                          <p:spTgt spid="14362"/>
                                        </p:tgtEl>
                                        <p:attrNameLst>
                                          <p:attrName>style.rotation</p:attrName>
                                        </p:attrNameLst>
                                      </p:cBhvr>
                                      <p:tavLst>
                                        <p:tav tm="0">
                                          <p:val>
                                            <p:fltVal val="90"/>
                                          </p:val>
                                        </p:tav>
                                        <p:tav tm="100000">
                                          <p:val>
                                            <p:fltVal val="0"/>
                                          </p:val>
                                        </p:tav>
                                      </p:tavLst>
                                    </p:anim>
                                    <p:animEffect transition="in" filter="fade">
                                      <p:cBhvr>
                                        <p:cTn id="135" dur="500"/>
                                        <p:tgtEl>
                                          <p:spTgt spid="14362"/>
                                        </p:tgtEl>
                                      </p:cBhvr>
                                    </p:animEffect>
                                  </p:childTnLst>
                                </p:cTn>
                              </p:par>
                            </p:childTnLst>
                          </p:cTn>
                        </p:par>
                        <p:par>
                          <p:cTn id="136" fill="hold" nodeType="afterGroup">
                            <p:stCondLst>
                              <p:cond delay="10400"/>
                            </p:stCondLst>
                            <p:childTnLst>
                              <p:par>
                                <p:cTn id="137" presetID="22" presetClass="entr" presetSubtype="8" fill="hold" grpId="0" nodeType="afterEffect">
                                  <p:stCondLst>
                                    <p:cond delay="0"/>
                                  </p:stCondLst>
                                  <p:childTnLst>
                                    <p:set>
                                      <p:cBhvr>
                                        <p:cTn id="138" dur="1" fill="hold">
                                          <p:stCondLst>
                                            <p:cond delay="0"/>
                                          </p:stCondLst>
                                        </p:cTn>
                                        <p:tgtEl>
                                          <p:spTgt spid="14361"/>
                                        </p:tgtEl>
                                        <p:attrNameLst>
                                          <p:attrName>style.visibility</p:attrName>
                                        </p:attrNameLst>
                                      </p:cBhvr>
                                      <p:to>
                                        <p:strVal val="visible"/>
                                      </p:to>
                                    </p:set>
                                    <p:animEffect transition="in" filter="wipe(left)">
                                      <p:cBhvr>
                                        <p:cTn id="139" dur="500"/>
                                        <p:tgtEl>
                                          <p:spTgt spid="14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animBg="1"/>
      <p:bldP spid="14340" grpId="0" animBg="1" autoUpdateAnimBg="0"/>
      <p:bldP spid="14341" grpId="0" animBg="1"/>
      <p:bldP spid="14342" grpId="0" animBg="1"/>
      <p:bldP spid="14343" grpId="0" animBg="1" autoUpdateAnimBg="0"/>
      <p:bldP spid="14344" grpId="0" animBg="1"/>
      <p:bldP spid="14345" grpId="0" animBg="1"/>
      <p:bldP spid="14346" grpId="0" animBg="1" autoUpdateAnimBg="0"/>
      <p:bldP spid="14347" grpId="0" animBg="1"/>
      <p:bldP spid="14348" grpId="0" animBg="1"/>
      <p:bldP spid="14349" grpId="0" animBg="1" autoUpdateAnimBg="0"/>
      <p:bldP spid="14350" grpId="0" animBg="1"/>
      <p:bldP spid="14351" grpId="0" animBg="1"/>
      <p:bldP spid="14352" grpId="0" animBg="1" autoUpdateAnimBg="0"/>
      <p:bldP spid="14353" grpId="0" autoUpdateAnimBg="0"/>
      <p:bldP spid="14354" grpId="0" autoUpdateAnimBg="0"/>
      <p:bldP spid="14355" grpId="0" autoUpdateAnimBg="0"/>
      <p:bldP spid="14356" grpId="0" autoUpdateAnimBg="0"/>
      <p:bldP spid="14357" grpId="0" autoUpdateAnimBg="0"/>
      <p:bldP spid="14358" grpId="0" autoUpdateAnimBg="0"/>
      <p:bldP spid="14359" grpId="0" autoUpdateAnimBg="0"/>
      <p:bldP spid="14360" grpId="0" autoUpdateAnimBg="0"/>
      <p:bldP spid="14361" grpId="0" autoUpdateAnimBg="0"/>
      <p:bldP spid="14362" grpId="0" autoUpdateAnimBg="0"/>
      <p:bldP spid="14363" grpId="0" animBg="1"/>
      <p:bldP spid="14364" grpId="0" animBg="1"/>
      <p:bldP spid="14366" grpId="0" autoUpdateAnimBg="0"/>
      <p:bldP spid="1436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0CDEC2-1679-7E1A-1F3B-3E4742D4998D}"/>
              </a:ext>
            </a:extLst>
          </p:cNvPr>
          <p:cNvSpPr/>
          <p:nvPr/>
        </p:nvSpPr>
        <p:spPr>
          <a:xfrm>
            <a:off x="228600" y="285750"/>
            <a:ext cx="2438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8F52A5D9-52DA-92FE-4A5D-EED75DA0F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277" y="641408"/>
            <a:ext cx="7239000" cy="3815785"/>
          </a:xfrm>
          <a:prstGeom prst="rect">
            <a:avLst/>
          </a:prstGeom>
        </p:spPr>
      </p:pic>
      <p:sp>
        <p:nvSpPr>
          <p:cNvPr id="4" name="箭头: 左 3">
            <a:hlinkClick r:id="rId3" action="ppaction://hlinksldjump"/>
            <a:extLst>
              <a:ext uri="{FF2B5EF4-FFF2-40B4-BE49-F238E27FC236}">
                <a16:creationId xmlns:a16="http://schemas.microsoft.com/office/drawing/2014/main" id="{984B0D82-6849-CD83-5D44-43143ADB312B}"/>
              </a:ext>
            </a:extLst>
          </p:cNvPr>
          <p:cNvSpPr/>
          <p:nvPr/>
        </p:nvSpPr>
        <p:spPr>
          <a:xfrm>
            <a:off x="152400" y="4565712"/>
            <a:ext cx="609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7323846"/>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54A9A5-F336-9A8A-2AF1-685752838743}"/>
              </a:ext>
            </a:extLst>
          </p:cNvPr>
          <p:cNvSpPr/>
          <p:nvPr/>
        </p:nvSpPr>
        <p:spPr>
          <a:xfrm>
            <a:off x="228600" y="285750"/>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F84FEED-D2AD-ED55-088E-313196B95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69705"/>
            <a:ext cx="6096000" cy="4804090"/>
          </a:xfrm>
          <a:prstGeom prst="rect">
            <a:avLst/>
          </a:prstGeom>
        </p:spPr>
      </p:pic>
      <p:sp>
        <p:nvSpPr>
          <p:cNvPr id="4" name="箭头: 左 3">
            <a:hlinkClick r:id="rId3" action="ppaction://hlinksldjump"/>
            <a:extLst>
              <a:ext uri="{FF2B5EF4-FFF2-40B4-BE49-F238E27FC236}">
                <a16:creationId xmlns:a16="http://schemas.microsoft.com/office/drawing/2014/main" id="{2E81B40A-F509-37EF-CA8A-9B6ECA3631F2}"/>
              </a:ext>
            </a:extLst>
          </p:cNvPr>
          <p:cNvSpPr/>
          <p:nvPr/>
        </p:nvSpPr>
        <p:spPr>
          <a:xfrm>
            <a:off x="152400" y="4565712"/>
            <a:ext cx="609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9213228"/>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5C9C2E-B2DE-2191-EE77-518684747B05}"/>
              </a:ext>
            </a:extLst>
          </p:cNvPr>
          <p:cNvSpPr/>
          <p:nvPr/>
        </p:nvSpPr>
        <p:spPr>
          <a:xfrm>
            <a:off x="228600" y="285750"/>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BB6907C9-6118-B4C9-C4CB-F4698F8AF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1450"/>
            <a:ext cx="3947713" cy="2816079"/>
          </a:xfrm>
          <a:prstGeom prst="rect">
            <a:avLst/>
          </a:prstGeom>
        </p:spPr>
      </p:pic>
      <p:pic>
        <p:nvPicPr>
          <p:cNvPr id="5" name="图片 4">
            <a:extLst>
              <a:ext uri="{FF2B5EF4-FFF2-40B4-BE49-F238E27FC236}">
                <a16:creationId xmlns:a16="http://schemas.microsoft.com/office/drawing/2014/main" id="{5B241739-4CD9-4B88-FE60-67FDA866B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50" y="-95250"/>
            <a:ext cx="9310448" cy="3174379"/>
          </a:xfrm>
          <a:prstGeom prst="rect">
            <a:avLst/>
          </a:prstGeom>
        </p:spPr>
      </p:pic>
      <p:pic>
        <p:nvPicPr>
          <p:cNvPr id="4" name="图片 3">
            <a:extLst>
              <a:ext uri="{FF2B5EF4-FFF2-40B4-BE49-F238E27FC236}">
                <a16:creationId xmlns:a16="http://schemas.microsoft.com/office/drawing/2014/main" id="{22CC0B9F-E8AB-3D94-4008-1CE329E9F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029" y="2571750"/>
            <a:ext cx="8982907" cy="2514600"/>
          </a:xfrm>
          <a:prstGeom prst="rect">
            <a:avLst/>
          </a:prstGeom>
        </p:spPr>
      </p:pic>
    </p:spTree>
    <p:extLst>
      <p:ext uri="{BB962C8B-B14F-4D97-AF65-F5344CB8AC3E}">
        <p14:creationId xmlns:p14="http://schemas.microsoft.com/office/powerpoint/2010/main" val="3283786799"/>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que 5"/>
          <p:cNvSpPr/>
          <p:nvPr/>
        </p:nvSpPr>
        <p:spPr>
          <a:xfrm>
            <a:off x="3512902" y="1768731"/>
            <a:ext cx="2118199" cy="2118198"/>
          </a:xfrm>
          <a:prstGeom prst="plaque">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3045242" y="1362746"/>
            <a:ext cx="1315035" cy="1333851"/>
            <a:chOff x="3045240" y="1362746"/>
            <a:chExt cx="1315035" cy="1333851"/>
          </a:xfrm>
        </p:grpSpPr>
        <p:sp>
          <p:nvSpPr>
            <p:cNvPr id="31" name="Teardrop 30"/>
            <p:cNvSpPr/>
            <p:nvPr/>
          </p:nvSpPr>
          <p:spPr>
            <a:xfrm rot="16200000">
              <a:off x="3074219" y="1410542"/>
              <a:ext cx="1286055" cy="1286056"/>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ardrop 6"/>
            <p:cNvSpPr/>
            <p:nvPr/>
          </p:nvSpPr>
          <p:spPr>
            <a:xfrm rot="16200000">
              <a:off x="3045240" y="1362746"/>
              <a:ext cx="1286055" cy="128605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p:cNvGrpSpPr/>
          <p:nvPr/>
        </p:nvGrpSpPr>
        <p:grpSpPr>
          <a:xfrm>
            <a:off x="4812705" y="1362746"/>
            <a:ext cx="1286056" cy="1333680"/>
            <a:chOff x="4812704" y="1362746"/>
            <a:chExt cx="1286056" cy="1333680"/>
          </a:xfrm>
        </p:grpSpPr>
        <p:sp>
          <p:nvSpPr>
            <p:cNvPr id="32" name="Teardrop 31"/>
            <p:cNvSpPr/>
            <p:nvPr/>
          </p:nvSpPr>
          <p:spPr>
            <a:xfrm>
              <a:off x="4812704" y="1410371"/>
              <a:ext cx="1286056" cy="128605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ardrop 7"/>
            <p:cNvSpPr/>
            <p:nvPr/>
          </p:nvSpPr>
          <p:spPr>
            <a:xfrm>
              <a:off x="4812704" y="1362746"/>
              <a:ext cx="1286056" cy="128605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p:cNvGrpSpPr/>
          <p:nvPr/>
        </p:nvGrpSpPr>
        <p:grpSpPr>
          <a:xfrm>
            <a:off x="3045240" y="2985330"/>
            <a:ext cx="1324156" cy="1314630"/>
            <a:chOff x="3045240" y="2985330"/>
            <a:chExt cx="1324156" cy="1314630"/>
          </a:xfrm>
        </p:grpSpPr>
        <p:sp>
          <p:nvSpPr>
            <p:cNvPr id="33" name="Teardrop 32"/>
            <p:cNvSpPr/>
            <p:nvPr/>
          </p:nvSpPr>
          <p:spPr>
            <a:xfrm rot="10800000">
              <a:off x="3083340" y="2985330"/>
              <a:ext cx="1286056" cy="128605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ardrop 8"/>
            <p:cNvSpPr/>
            <p:nvPr/>
          </p:nvSpPr>
          <p:spPr>
            <a:xfrm rot="10800000">
              <a:off x="3045240" y="3013905"/>
              <a:ext cx="1286056" cy="128605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4784132" y="2985330"/>
            <a:ext cx="1314631" cy="1314630"/>
            <a:chOff x="4784130" y="2985330"/>
            <a:chExt cx="1314631" cy="1314630"/>
          </a:xfrm>
        </p:grpSpPr>
        <p:sp>
          <p:nvSpPr>
            <p:cNvPr id="34" name="Teardrop 33"/>
            <p:cNvSpPr/>
            <p:nvPr/>
          </p:nvSpPr>
          <p:spPr>
            <a:xfrm rot="5400000">
              <a:off x="4784130" y="2985330"/>
              <a:ext cx="1286055" cy="1286056"/>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ardrop 9"/>
            <p:cNvSpPr/>
            <p:nvPr/>
          </p:nvSpPr>
          <p:spPr>
            <a:xfrm rot="5400000">
              <a:off x="4812705" y="3013905"/>
              <a:ext cx="1286055" cy="128605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57"/>
          <p:cNvGrpSpPr/>
          <p:nvPr/>
        </p:nvGrpSpPr>
        <p:grpSpPr>
          <a:xfrm>
            <a:off x="711916" y="3498610"/>
            <a:ext cx="2247089" cy="454895"/>
            <a:chOff x="-267404" y="3115685"/>
            <a:chExt cx="2247089" cy="454894"/>
          </a:xfrm>
        </p:grpSpPr>
        <p:sp>
          <p:nvSpPr>
            <p:cNvPr id="14" name="TextBox 13"/>
            <p:cNvSpPr txBox="1"/>
            <p:nvPr/>
          </p:nvSpPr>
          <p:spPr>
            <a:xfrm>
              <a:off x="-267404" y="3416692"/>
              <a:ext cx="2247089" cy="153887"/>
            </a:xfrm>
            <a:prstGeom prst="rect">
              <a:avLst/>
            </a:prstGeom>
            <a:noFill/>
          </p:spPr>
          <p:txBody>
            <a:bodyPr wrap="square" lIns="0" tIns="0" rIns="0" bIns="0" rtlCol="0">
              <a:spAutoFit/>
            </a:bodyPr>
            <a:lstStyle/>
            <a:p>
              <a:pPr algn="r" defTabSz="914355">
                <a:spcBef>
                  <a:spcPct val="20000"/>
                </a:spcBef>
                <a:defRPr/>
              </a:pPr>
              <a:endParaRPr lang="en-US" sz="1000" dirty="0">
                <a:solidFill>
                  <a:schemeClr val="tx1">
                    <a:lumMod val="65000"/>
                    <a:lumOff val="35000"/>
                  </a:schemeClr>
                </a:solidFill>
              </a:endParaRPr>
            </a:p>
          </p:txBody>
        </p:sp>
        <p:sp>
          <p:nvSpPr>
            <p:cNvPr id="15" name="Rectangle 14"/>
            <p:cNvSpPr/>
            <p:nvPr/>
          </p:nvSpPr>
          <p:spPr>
            <a:xfrm>
              <a:off x="818387" y="3115685"/>
              <a:ext cx="923330" cy="276998"/>
            </a:xfrm>
            <a:prstGeom prst="rect">
              <a:avLst/>
            </a:prstGeom>
          </p:spPr>
          <p:txBody>
            <a:bodyPr wrap="none" lIns="0" tIns="0" rIns="0" bIns="0">
              <a:spAutoFit/>
            </a:bodyPr>
            <a:lstStyle/>
            <a:p>
              <a:pPr algn="ctr"/>
              <a:r>
                <a:rPr lang="zh-CN" altLang="en-US" b="1" dirty="0">
                  <a:solidFill>
                    <a:schemeClr val="tx1">
                      <a:lumMod val="75000"/>
                      <a:lumOff val="25000"/>
                    </a:schemeClr>
                  </a:solidFill>
                  <a:hlinkClick r:id="rId3" action="ppaction://hlinksldjump"/>
                </a:rPr>
                <a:t>登陆界面</a:t>
              </a:r>
              <a:endParaRPr lang="zh-CN" altLang="en-US" b="1" dirty="0">
                <a:solidFill>
                  <a:schemeClr val="tx1">
                    <a:lumMod val="75000"/>
                    <a:lumOff val="25000"/>
                  </a:schemeClr>
                </a:solidFill>
              </a:endParaRPr>
            </a:p>
          </p:txBody>
        </p:sp>
      </p:grpSp>
      <p:grpSp>
        <p:nvGrpSpPr>
          <p:cNvPr id="16" name="Group 58"/>
          <p:cNvGrpSpPr/>
          <p:nvPr/>
        </p:nvGrpSpPr>
        <p:grpSpPr>
          <a:xfrm>
            <a:off x="6213571" y="1333029"/>
            <a:ext cx="2276195" cy="431412"/>
            <a:chOff x="7174424" y="1322872"/>
            <a:chExt cx="2276195" cy="431411"/>
          </a:xfrm>
        </p:grpSpPr>
        <p:sp>
          <p:nvSpPr>
            <p:cNvPr id="17" name="TextBox 16"/>
            <p:cNvSpPr txBox="1"/>
            <p:nvPr/>
          </p:nvSpPr>
          <p:spPr>
            <a:xfrm>
              <a:off x="7174424" y="1600395"/>
              <a:ext cx="2276195" cy="153888"/>
            </a:xfrm>
            <a:prstGeom prst="rect">
              <a:avLst/>
            </a:prstGeom>
            <a:noFill/>
          </p:spPr>
          <p:txBody>
            <a:bodyPr wrap="square" lIns="0" tIns="0" rIns="0" bIns="0" rtlCol="0">
              <a:spAutoFit/>
            </a:bodyPr>
            <a:lstStyle/>
            <a:p>
              <a:pPr defTabSz="914355">
                <a:spcBef>
                  <a:spcPct val="20000"/>
                </a:spcBef>
                <a:defRPr/>
              </a:pPr>
              <a:endParaRPr lang="en-US" sz="1000" dirty="0">
                <a:solidFill>
                  <a:schemeClr val="tx1">
                    <a:lumMod val="65000"/>
                    <a:lumOff val="35000"/>
                  </a:schemeClr>
                </a:solidFill>
              </a:endParaRPr>
            </a:p>
          </p:txBody>
        </p:sp>
        <p:sp>
          <p:nvSpPr>
            <p:cNvPr id="18" name="Rectangle 17"/>
            <p:cNvSpPr/>
            <p:nvPr/>
          </p:nvSpPr>
          <p:spPr>
            <a:xfrm>
              <a:off x="7376684" y="1322872"/>
              <a:ext cx="923330" cy="276999"/>
            </a:xfrm>
            <a:prstGeom prst="rect">
              <a:avLst/>
            </a:prstGeom>
          </p:spPr>
          <p:txBody>
            <a:bodyPr wrap="none" lIns="0" tIns="0" rIns="0" bIns="0">
              <a:spAutoFit/>
            </a:bodyPr>
            <a:lstStyle/>
            <a:p>
              <a:pPr algn="ctr"/>
              <a:r>
                <a:rPr lang="zh-CN" altLang="en-US" b="1" dirty="0">
                  <a:solidFill>
                    <a:schemeClr val="tx1">
                      <a:lumMod val="75000"/>
                      <a:lumOff val="25000"/>
                    </a:schemeClr>
                  </a:solidFill>
                  <a:hlinkClick r:id="rId4" action="ppaction://hlinksldjump"/>
                </a:rPr>
                <a:t>功能界面</a:t>
              </a:r>
              <a:endParaRPr lang="zh-CN" altLang="en-US" b="1" dirty="0">
                <a:solidFill>
                  <a:schemeClr val="tx1">
                    <a:lumMod val="75000"/>
                    <a:lumOff val="25000"/>
                  </a:schemeClr>
                </a:solidFill>
              </a:endParaRPr>
            </a:p>
          </p:txBody>
        </p:sp>
      </p:grpSp>
      <p:grpSp>
        <p:nvGrpSpPr>
          <p:cNvPr id="19" name="Group 56"/>
          <p:cNvGrpSpPr/>
          <p:nvPr/>
        </p:nvGrpSpPr>
        <p:grpSpPr>
          <a:xfrm>
            <a:off x="682808" y="1333029"/>
            <a:ext cx="2276196" cy="431414"/>
            <a:chOff x="-296510" y="1333779"/>
            <a:chExt cx="2276196" cy="431413"/>
          </a:xfrm>
        </p:grpSpPr>
        <p:sp>
          <p:nvSpPr>
            <p:cNvPr id="20" name="TextBox 19"/>
            <p:cNvSpPr txBox="1"/>
            <p:nvPr/>
          </p:nvSpPr>
          <p:spPr>
            <a:xfrm>
              <a:off x="-296510" y="1611304"/>
              <a:ext cx="2276196" cy="153888"/>
            </a:xfrm>
            <a:prstGeom prst="rect">
              <a:avLst/>
            </a:prstGeom>
            <a:noFill/>
          </p:spPr>
          <p:txBody>
            <a:bodyPr wrap="square" lIns="0" tIns="0" rIns="0" bIns="0" rtlCol="0">
              <a:spAutoFit/>
            </a:bodyPr>
            <a:lstStyle/>
            <a:p>
              <a:pPr algn="r" defTabSz="914355">
                <a:spcBef>
                  <a:spcPct val="20000"/>
                </a:spcBef>
                <a:defRPr/>
              </a:pPr>
              <a:endParaRPr lang="en-US" sz="1000" dirty="0">
                <a:solidFill>
                  <a:schemeClr val="tx1">
                    <a:lumMod val="65000"/>
                    <a:lumOff val="35000"/>
                  </a:schemeClr>
                </a:solidFill>
              </a:endParaRPr>
            </a:p>
          </p:txBody>
        </p:sp>
        <p:sp>
          <p:nvSpPr>
            <p:cNvPr id="21" name="Rectangle 20"/>
            <p:cNvSpPr/>
            <p:nvPr/>
          </p:nvSpPr>
          <p:spPr>
            <a:xfrm>
              <a:off x="796955" y="1333779"/>
              <a:ext cx="923330" cy="276999"/>
            </a:xfrm>
            <a:prstGeom prst="rect">
              <a:avLst/>
            </a:prstGeom>
          </p:spPr>
          <p:txBody>
            <a:bodyPr wrap="none" lIns="0" tIns="0" rIns="0" bIns="0">
              <a:spAutoFit/>
            </a:bodyPr>
            <a:lstStyle/>
            <a:p>
              <a:pPr algn="ctr"/>
              <a:r>
                <a:rPr lang="zh-CN" altLang="en-US" b="1" dirty="0">
                  <a:solidFill>
                    <a:schemeClr val="tx1">
                      <a:lumMod val="75000"/>
                      <a:lumOff val="25000"/>
                    </a:schemeClr>
                  </a:solidFill>
                  <a:hlinkClick r:id="rId5" action="ppaction://hlinksldjump"/>
                </a:rPr>
                <a:t>个人中心</a:t>
              </a:r>
              <a:endParaRPr lang="zh-CN" altLang="en-US" b="1" dirty="0">
                <a:solidFill>
                  <a:schemeClr val="tx1">
                    <a:lumMod val="75000"/>
                    <a:lumOff val="25000"/>
                  </a:schemeClr>
                </a:solidFill>
              </a:endParaRPr>
            </a:p>
          </p:txBody>
        </p:sp>
      </p:grpSp>
      <p:grpSp>
        <p:nvGrpSpPr>
          <p:cNvPr id="22" name="Group 58"/>
          <p:cNvGrpSpPr/>
          <p:nvPr/>
        </p:nvGrpSpPr>
        <p:grpSpPr>
          <a:xfrm>
            <a:off x="6184999" y="3469620"/>
            <a:ext cx="2276195" cy="426278"/>
            <a:chOff x="7174424" y="1328005"/>
            <a:chExt cx="2276195" cy="426277"/>
          </a:xfrm>
        </p:grpSpPr>
        <p:sp>
          <p:nvSpPr>
            <p:cNvPr id="23" name="TextBox 22"/>
            <p:cNvSpPr txBox="1"/>
            <p:nvPr/>
          </p:nvSpPr>
          <p:spPr>
            <a:xfrm>
              <a:off x="7174424" y="1600395"/>
              <a:ext cx="2276195" cy="153887"/>
            </a:xfrm>
            <a:prstGeom prst="rect">
              <a:avLst/>
            </a:prstGeom>
            <a:noFill/>
          </p:spPr>
          <p:txBody>
            <a:bodyPr wrap="square" lIns="0" tIns="0" rIns="0" bIns="0" rtlCol="0">
              <a:spAutoFit/>
            </a:bodyPr>
            <a:lstStyle/>
            <a:p>
              <a:pPr defTabSz="914355">
                <a:spcBef>
                  <a:spcPct val="20000"/>
                </a:spcBef>
                <a:defRPr/>
              </a:pPr>
              <a:endParaRPr lang="en-US" sz="1000" dirty="0">
                <a:solidFill>
                  <a:schemeClr val="tx1">
                    <a:lumMod val="65000"/>
                    <a:lumOff val="35000"/>
                  </a:schemeClr>
                </a:solidFill>
              </a:endParaRPr>
            </a:p>
          </p:txBody>
        </p:sp>
        <p:sp>
          <p:nvSpPr>
            <p:cNvPr id="24" name="Rectangle 23"/>
            <p:cNvSpPr/>
            <p:nvPr/>
          </p:nvSpPr>
          <p:spPr>
            <a:xfrm>
              <a:off x="7520674" y="1328005"/>
              <a:ext cx="692497" cy="276998"/>
            </a:xfrm>
            <a:prstGeom prst="rect">
              <a:avLst/>
            </a:prstGeom>
          </p:spPr>
          <p:txBody>
            <a:bodyPr wrap="none" lIns="0" tIns="0" rIns="0" bIns="0">
              <a:spAutoFit/>
            </a:bodyPr>
            <a:lstStyle/>
            <a:p>
              <a:pPr algn="ctr"/>
              <a:r>
                <a:rPr lang="zh-CN" altLang="en-US" b="1" dirty="0">
                  <a:solidFill>
                    <a:schemeClr val="tx1">
                      <a:lumMod val="75000"/>
                      <a:lumOff val="25000"/>
                    </a:schemeClr>
                  </a:solidFill>
                  <a:hlinkClick r:id="rId6" action="ppaction://hlinksldjump"/>
                </a:rPr>
                <a:t>管理员</a:t>
              </a:r>
              <a:endParaRPr lang="zh-CN" altLang="en-US" b="1" dirty="0">
                <a:solidFill>
                  <a:schemeClr val="tx1">
                    <a:lumMod val="75000"/>
                    <a:lumOff val="25000"/>
                  </a:schemeClr>
                </a:solidFill>
              </a:endParaRPr>
            </a:p>
          </p:txBody>
        </p:sp>
      </p:grpSp>
      <p:sp>
        <p:nvSpPr>
          <p:cNvPr id="26" name="Freeform 131"/>
          <p:cNvSpPr>
            <a:spLocks noEditPoints="1"/>
          </p:cNvSpPr>
          <p:nvPr/>
        </p:nvSpPr>
        <p:spPr bwMode="auto">
          <a:xfrm>
            <a:off x="4331298" y="2540358"/>
            <a:ext cx="495064" cy="495064"/>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9"/>
          <p:cNvSpPr>
            <a:spLocks/>
          </p:cNvSpPr>
          <p:nvPr/>
        </p:nvSpPr>
        <p:spPr bwMode="auto">
          <a:xfrm>
            <a:off x="3505200" y="1698627"/>
            <a:ext cx="298402" cy="560513"/>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noEditPoints="1"/>
          </p:cNvSpPr>
          <p:nvPr/>
        </p:nvSpPr>
        <p:spPr bwMode="auto">
          <a:xfrm>
            <a:off x="3420827" y="3395228"/>
            <a:ext cx="511605" cy="483762"/>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50"/>
          <p:cNvSpPr>
            <a:spLocks noEditPoints="1"/>
          </p:cNvSpPr>
          <p:nvPr/>
        </p:nvSpPr>
        <p:spPr bwMode="auto">
          <a:xfrm>
            <a:off x="5260137" y="1670579"/>
            <a:ext cx="432606" cy="557739"/>
          </a:xfrm>
          <a:custGeom>
            <a:avLst/>
            <a:gdLst/>
            <a:ahLst/>
            <a:cxnLst>
              <a:cxn ang="0">
                <a:pos x="54" y="72"/>
              </a:cxn>
              <a:cxn ang="0">
                <a:pos x="0" y="3"/>
              </a:cxn>
              <a:cxn ang="0">
                <a:pos x="56" y="3"/>
              </a:cxn>
              <a:cxn ang="0">
                <a:pos x="11" y="11"/>
              </a:cxn>
              <a:cxn ang="0">
                <a:pos x="11" y="16"/>
              </a:cxn>
              <a:cxn ang="0">
                <a:pos x="15" y="12"/>
              </a:cxn>
              <a:cxn ang="0">
                <a:pos x="11" y="21"/>
              </a:cxn>
              <a:cxn ang="0">
                <a:pos x="11" y="26"/>
              </a:cxn>
              <a:cxn ang="0">
                <a:pos x="15" y="22"/>
              </a:cxn>
              <a:cxn ang="0">
                <a:pos x="11" y="31"/>
              </a:cxn>
              <a:cxn ang="0">
                <a:pos x="11" y="36"/>
              </a:cxn>
              <a:cxn ang="0">
                <a:pos x="15" y="32"/>
              </a:cxn>
              <a:cxn ang="0">
                <a:pos x="11" y="41"/>
              </a:cxn>
              <a:cxn ang="0">
                <a:pos x="11" y="47"/>
              </a:cxn>
              <a:cxn ang="0">
                <a:pos x="15" y="43"/>
              </a:cxn>
              <a:cxn ang="0">
                <a:pos x="11" y="52"/>
              </a:cxn>
              <a:cxn ang="0">
                <a:pos x="11" y="57"/>
              </a:cxn>
              <a:cxn ang="0">
                <a:pos x="15" y="53"/>
              </a:cxn>
              <a:cxn ang="0">
                <a:pos x="24" y="16"/>
              </a:cxn>
              <a:cxn ang="0">
                <a:pos x="24" y="11"/>
              </a:cxn>
              <a:cxn ang="0">
                <a:pos x="20" y="14"/>
              </a:cxn>
              <a:cxn ang="0">
                <a:pos x="24" y="26"/>
              </a:cxn>
              <a:cxn ang="0">
                <a:pos x="24" y="21"/>
              </a:cxn>
              <a:cxn ang="0">
                <a:pos x="20" y="25"/>
              </a:cxn>
              <a:cxn ang="0">
                <a:pos x="24" y="36"/>
              </a:cxn>
              <a:cxn ang="0">
                <a:pos x="24" y="31"/>
              </a:cxn>
              <a:cxn ang="0">
                <a:pos x="20" y="35"/>
              </a:cxn>
              <a:cxn ang="0">
                <a:pos x="24" y="47"/>
              </a:cxn>
              <a:cxn ang="0">
                <a:pos x="24" y="41"/>
              </a:cxn>
              <a:cxn ang="0">
                <a:pos x="20" y="45"/>
              </a:cxn>
              <a:cxn ang="0">
                <a:pos x="22" y="57"/>
              </a:cxn>
              <a:cxn ang="0">
                <a:pos x="22" y="67"/>
              </a:cxn>
              <a:cxn ang="0">
                <a:pos x="36" y="58"/>
              </a:cxn>
              <a:cxn ang="0">
                <a:pos x="32" y="11"/>
              </a:cxn>
              <a:cxn ang="0">
                <a:pos x="32" y="16"/>
              </a:cxn>
              <a:cxn ang="0">
                <a:pos x="36" y="12"/>
              </a:cxn>
              <a:cxn ang="0">
                <a:pos x="32" y="21"/>
              </a:cxn>
              <a:cxn ang="0">
                <a:pos x="32" y="26"/>
              </a:cxn>
              <a:cxn ang="0">
                <a:pos x="36" y="22"/>
              </a:cxn>
              <a:cxn ang="0">
                <a:pos x="32" y="31"/>
              </a:cxn>
              <a:cxn ang="0">
                <a:pos x="32" y="36"/>
              </a:cxn>
              <a:cxn ang="0">
                <a:pos x="36" y="32"/>
              </a:cxn>
              <a:cxn ang="0">
                <a:pos x="32" y="41"/>
              </a:cxn>
              <a:cxn ang="0">
                <a:pos x="32" y="47"/>
              </a:cxn>
              <a:cxn ang="0">
                <a:pos x="36" y="43"/>
              </a:cxn>
              <a:cxn ang="0">
                <a:pos x="42" y="11"/>
              </a:cxn>
              <a:cxn ang="0">
                <a:pos x="42" y="16"/>
              </a:cxn>
              <a:cxn ang="0">
                <a:pos x="46" y="12"/>
              </a:cxn>
              <a:cxn ang="0">
                <a:pos x="42" y="21"/>
              </a:cxn>
              <a:cxn ang="0">
                <a:pos x="42" y="26"/>
              </a:cxn>
              <a:cxn ang="0">
                <a:pos x="46" y="22"/>
              </a:cxn>
              <a:cxn ang="0">
                <a:pos x="42" y="31"/>
              </a:cxn>
              <a:cxn ang="0">
                <a:pos x="42" y="36"/>
              </a:cxn>
              <a:cxn ang="0">
                <a:pos x="46" y="32"/>
              </a:cxn>
              <a:cxn ang="0">
                <a:pos x="42" y="41"/>
              </a:cxn>
              <a:cxn ang="0">
                <a:pos x="42" y="47"/>
              </a:cxn>
              <a:cxn ang="0">
                <a:pos x="46" y="43"/>
              </a:cxn>
              <a:cxn ang="0">
                <a:pos x="42" y="52"/>
              </a:cxn>
              <a:cxn ang="0">
                <a:pos x="42" y="57"/>
              </a:cxn>
              <a:cxn ang="0">
                <a:pos x="46" y="53"/>
              </a:cxn>
            </a:cxnLst>
            <a:rect l="0" t="0" r="r" b="b"/>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57"/>
          <p:cNvSpPr>
            <a:spLocks noEditPoints="1"/>
          </p:cNvSpPr>
          <p:nvPr/>
        </p:nvSpPr>
        <p:spPr bwMode="auto">
          <a:xfrm>
            <a:off x="5260138" y="3483035"/>
            <a:ext cx="511244" cy="453231"/>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矩形 1">
            <a:extLst>
              <a:ext uri="{FF2B5EF4-FFF2-40B4-BE49-F238E27FC236}">
                <a16:creationId xmlns:a16="http://schemas.microsoft.com/office/drawing/2014/main" id="{A1A60785-E315-9DDD-111B-4EE0C30F0819}"/>
              </a:ext>
            </a:extLst>
          </p:cNvPr>
          <p:cNvSpPr/>
          <p:nvPr/>
        </p:nvSpPr>
        <p:spPr>
          <a:xfrm>
            <a:off x="228600" y="285750"/>
            <a:ext cx="2438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706DEF0-E6F0-05A0-EADE-A7D8DBBB2206}"/>
              </a:ext>
            </a:extLst>
          </p:cNvPr>
          <p:cNvSpPr/>
          <p:nvPr/>
        </p:nvSpPr>
        <p:spPr>
          <a:xfrm>
            <a:off x="1132603" y="90714"/>
            <a:ext cx="6878806"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附加创新展示</a:t>
            </a: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手机端</a:t>
            </a:r>
          </a:p>
        </p:txBody>
      </p:sp>
    </p:spTree>
    <p:extLst>
      <p:ext uri="{BB962C8B-B14F-4D97-AF65-F5344CB8AC3E}">
        <p14:creationId xmlns:p14="http://schemas.microsoft.com/office/powerpoint/2010/main" val="143861575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 calcmode="lin" valueType="num">
                                      <p:cBhvr>
                                        <p:cTn id="17" dur="500" fill="hold"/>
                                        <p:tgtEl>
                                          <p:spTgt spid="26"/>
                                        </p:tgtEl>
                                        <p:attrNameLst>
                                          <p:attrName>style.rotation</p:attrName>
                                        </p:attrNameLst>
                                      </p:cBhvr>
                                      <p:tavLst>
                                        <p:tav tm="0">
                                          <p:val>
                                            <p:fltVal val="360"/>
                                          </p:val>
                                        </p:tav>
                                        <p:tav tm="100000">
                                          <p:val>
                                            <p:fltVal val="0"/>
                                          </p:val>
                                        </p:tav>
                                      </p:tavLst>
                                    </p:anim>
                                    <p:animEffect transition="in" filter="fade">
                                      <p:cBhvr>
                                        <p:cTn id="18" dur="500"/>
                                        <p:tgtEl>
                                          <p:spTgt spid="26"/>
                                        </p:tgtEl>
                                      </p:cBhvr>
                                    </p:animEffect>
                                  </p:childTnLst>
                                </p:cTn>
                              </p:par>
                            </p:childTnLst>
                          </p:cTn>
                        </p:par>
                        <p:par>
                          <p:cTn id="19" fill="hold">
                            <p:stCondLst>
                              <p:cond delay="1000"/>
                            </p:stCondLst>
                            <p:childTnLst>
                              <p:par>
                                <p:cTn id="20" presetID="2" presetClass="entr" presetSubtype="8" accel="50000" decel="5000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0-#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53"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par>
                                <p:cTn id="30" presetID="2" presetClass="entr" presetSubtype="8" accel="50000" decel="5000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accel="50000" decel="5000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0-#ppt_w/2"/>
                                          </p:val>
                                        </p:tav>
                                        <p:tav tm="100000">
                                          <p:val>
                                            <p:strVal val="#ppt_x"/>
                                          </p:val>
                                        </p:tav>
                                      </p:tavLst>
                                    </p:anim>
                                    <p:anim calcmode="lin" valueType="num">
                                      <p:cBhvr additive="base">
                                        <p:cTn id="38" dur="500" fill="hold"/>
                                        <p:tgtEl>
                                          <p:spTgt spid="35"/>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53"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par>
                                <p:cTn id="45" presetID="2" presetClass="entr" presetSubtype="8" accel="50000" decel="5000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childTnLst>
                          </p:cTn>
                        </p:par>
                        <p:par>
                          <p:cTn id="49" fill="hold">
                            <p:stCondLst>
                              <p:cond delay="3000"/>
                            </p:stCondLst>
                            <p:childTnLst>
                              <p:par>
                                <p:cTn id="50" presetID="2" presetClass="entr" presetSubtype="2" accel="50000" decel="50000"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additive="base">
                                        <p:cTn id="52" dur="500" fill="hold"/>
                                        <p:tgtEl>
                                          <p:spTgt spid="38"/>
                                        </p:tgtEl>
                                        <p:attrNameLst>
                                          <p:attrName>ppt_x</p:attrName>
                                        </p:attrNameLst>
                                      </p:cBhvr>
                                      <p:tavLst>
                                        <p:tav tm="0">
                                          <p:val>
                                            <p:strVal val="1+#ppt_w/2"/>
                                          </p:val>
                                        </p:tav>
                                        <p:tav tm="100000">
                                          <p:val>
                                            <p:strVal val="#ppt_x"/>
                                          </p:val>
                                        </p:tav>
                                      </p:tavLst>
                                    </p:anim>
                                    <p:anim calcmode="lin" valueType="num">
                                      <p:cBhvr additive="base">
                                        <p:cTn id="53" dur="500" fill="hold"/>
                                        <p:tgtEl>
                                          <p:spTgt spid="38"/>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53" presetClass="entr" presetSubtype="0"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par>
                                <p:cTn id="60" presetID="2" presetClass="entr" presetSubtype="2" accel="50000" decel="5000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1+#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4000"/>
                            </p:stCondLst>
                            <p:childTnLst>
                              <p:par>
                                <p:cTn id="65" presetID="2" presetClass="entr" presetSubtype="2" accel="50000" decel="50000"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1+#ppt_w/2"/>
                                          </p:val>
                                        </p:tav>
                                        <p:tav tm="100000">
                                          <p:val>
                                            <p:strVal val="#ppt_x"/>
                                          </p:val>
                                        </p:tav>
                                      </p:tavLst>
                                    </p:anim>
                                    <p:anim calcmode="lin" valueType="num">
                                      <p:cBhvr additive="base">
                                        <p:cTn id="68" dur="500" fill="hold"/>
                                        <p:tgtEl>
                                          <p:spTgt spid="37"/>
                                        </p:tgtEl>
                                        <p:attrNameLst>
                                          <p:attrName>ppt_y</p:attrName>
                                        </p:attrNameLst>
                                      </p:cBhvr>
                                      <p:tavLst>
                                        <p:tav tm="0">
                                          <p:val>
                                            <p:strVal val="#ppt_y"/>
                                          </p:val>
                                        </p:tav>
                                        <p:tav tm="100000">
                                          <p:val>
                                            <p:strVal val="#ppt_y"/>
                                          </p:val>
                                        </p:tav>
                                      </p:tavLst>
                                    </p:anim>
                                  </p:childTnLst>
                                </p:cTn>
                              </p:par>
                            </p:childTnLst>
                          </p:cTn>
                        </p:par>
                        <p:par>
                          <p:cTn id="69" fill="hold">
                            <p:stCondLst>
                              <p:cond delay="4500"/>
                            </p:stCondLst>
                            <p:childTnLst>
                              <p:par>
                                <p:cTn id="70" presetID="53" presetClass="entr" presetSubtype="0"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p:cTn id="72" dur="500" fill="hold"/>
                                        <p:tgtEl>
                                          <p:spTgt spid="30"/>
                                        </p:tgtEl>
                                        <p:attrNameLst>
                                          <p:attrName>ppt_w</p:attrName>
                                        </p:attrNameLst>
                                      </p:cBhvr>
                                      <p:tavLst>
                                        <p:tav tm="0">
                                          <p:val>
                                            <p:fltVal val="0"/>
                                          </p:val>
                                        </p:tav>
                                        <p:tav tm="100000">
                                          <p:val>
                                            <p:strVal val="#ppt_w"/>
                                          </p:val>
                                        </p:tav>
                                      </p:tavLst>
                                    </p:anim>
                                    <p:anim calcmode="lin" valueType="num">
                                      <p:cBhvr>
                                        <p:cTn id="73" dur="500" fill="hold"/>
                                        <p:tgtEl>
                                          <p:spTgt spid="30"/>
                                        </p:tgtEl>
                                        <p:attrNameLst>
                                          <p:attrName>ppt_h</p:attrName>
                                        </p:attrNameLst>
                                      </p:cBhvr>
                                      <p:tavLst>
                                        <p:tav tm="0">
                                          <p:val>
                                            <p:fltVal val="0"/>
                                          </p:val>
                                        </p:tav>
                                        <p:tav tm="100000">
                                          <p:val>
                                            <p:strVal val="#ppt_h"/>
                                          </p:val>
                                        </p:tav>
                                      </p:tavLst>
                                    </p:anim>
                                    <p:animEffect transition="in" filter="fade">
                                      <p:cBhvr>
                                        <p:cTn id="74" dur="500"/>
                                        <p:tgtEl>
                                          <p:spTgt spid="30"/>
                                        </p:tgtEl>
                                      </p:cBhvr>
                                    </p:animEffect>
                                  </p:childTnLst>
                                </p:cTn>
                              </p:par>
                              <p:par>
                                <p:cTn id="75" presetID="2" presetClass="entr" presetSubtype="2" accel="50000" decel="5000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1+#ppt_w/2"/>
                                          </p:val>
                                        </p:tav>
                                        <p:tav tm="100000">
                                          <p:val>
                                            <p:strVal val="#ppt_x"/>
                                          </p:val>
                                        </p:tav>
                                      </p:tavLst>
                                    </p:anim>
                                    <p:anim calcmode="lin" valueType="num">
                                      <p:cBhvr additive="base">
                                        <p:cTn id="7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27" grpId="0" animBg="1"/>
      <p:bldP spid="28" grpId="0" animBg="1"/>
      <p:bldP spid="29" grpId="0" animBg="1"/>
      <p:bldP spid="30"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8EE2AD-9AFE-6A1D-8B94-972E0A68D865}"/>
              </a:ext>
            </a:extLst>
          </p:cNvPr>
          <p:cNvSpPr/>
          <p:nvPr/>
        </p:nvSpPr>
        <p:spPr>
          <a:xfrm>
            <a:off x="228600" y="209550"/>
            <a:ext cx="2438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B9EC3B7-5A72-CBAC-F1BF-C4F113EFFBB6}"/>
              </a:ext>
            </a:extLst>
          </p:cNvPr>
          <p:cNvPicPr>
            <a:picLocks noChangeAspect="1"/>
          </p:cNvPicPr>
          <p:nvPr/>
        </p:nvPicPr>
        <p:blipFill>
          <a:blip r:embed="rId2"/>
          <a:stretch>
            <a:fillRect/>
          </a:stretch>
        </p:blipFill>
        <p:spPr>
          <a:xfrm>
            <a:off x="949149" y="35478"/>
            <a:ext cx="2547455" cy="4794835"/>
          </a:xfrm>
          <a:prstGeom prst="rect">
            <a:avLst/>
          </a:prstGeom>
        </p:spPr>
      </p:pic>
      <p:pic>
        <p:nvPicPr>
          <p:cNvPr id="4" name="图片 3">
            <a:extLst>
              <a:ext uri="{FF2B5EF4-FFF2-40B4-BE49-F238E27FC236}">
                <a16:creationId xmlns:a16="http://schemas.microsoft.com/office/drawing/2014/main" id="{BEC4324D-C952-EFE7-BD76-6412C811786D}"/>
              </a:ext>
            </a:extLst>
          </p:cNvPr>
          <p:cNvPicPr>
            <a:picLocks noChangeAspect="1"/>
          </p:cNvPicPr>
          <p:nvPr/>
        </p:nvPicPr>
        <p:blipFill>
          <a:blip r:embed="rId3"/>
          <a:stretch>
            <a:fillRect/>
          </a:stretch>
        </p:blipFill>
        <p:spPr>
          <a:xfrm>
            <a:off x="3634558" y="378973"/>
            <a:ext cx="2457478" cy="438555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图片 4">
            <a:extLst>
              <a:ext uri="{FF2B5EF4-FFF2-40B4-BE49-F238E27FC236}">
                <a16:creationId xmlns:a16="http://schemas.microsoft.com/office/drawing/2014/main" id="{4DDA9F57-5BB6-AA13-2E53-1C6B68D3B452}"/>
              </a:ext>
            </a:extLst>
          </p:cNvPr>
          <p:cNvPicPr>
            <a:picLocks noChangeAspect="1"/>
          </p:cNvPicPr>
          <p:nvPr/>
        </p:nvPicPr>
        <p:blipFill>
          <a:blip r:embed="rId4"/>
          <a:stretch>
            <a:fillRect/>
          </a:stretch>
        </p:blipFill>
        <p:spPr>
          <a:xfrm>
            <a:off x="6367944" y="209550"/>
            <a:ext cx="2547456" cy="4724400"/>
          </a:xfrm>
          <a:prstGeom prst="rect">
            <a:avLst/>
          </a:prstGeom>
        </p:spPr>
      </p:pic>
      <p:sp>
        <p:nvSpPr>
          <p:cNvPr id="6" name="箭头: 左 5">
            <a:hlinkClick r:id="rId5" action="ppaction://hlinksldjump"/>
            <a:extLst>
              <a:ext uri="{FF2B5EF4-FFF2-40B4-BE49-F238E27FC236}">
                <a16:creationId xmlns:a16="http://schemas.microsoft.com/office/drawing/2014/main" id="{3E8E4649-5212-E794-25E4-24DDC0FE07BB}"/>
              </a:ext>
            </a:extLst>
          </p:cNvPr>
          <p:cNvSpPr/>
          <p:nvPr/>
        </p:nvSpPr>
        <p:spPr>
          <a:xfrm>
            <a:off x="152400" y="4565712"/>
            <a:ext cx="609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4839738"/>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B22A55-51FF-9B3B-B33D-206ADE1BD39F}"/>
              </a:ext>
            </a:extLst>
          </p:cNvPr>
          <p:cNvSpPr/>
          <p:nvPr/>
        </p:nvSpPr>
        <p:spPr>
          <a:xfrm>
            <a:off x="228600" y="285750"/>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C047A660-6288-4753-D69E-2AA514BB277B}"/>
              </a:ext>
            </a:extLst>
          </p:cNvPr>
          <p:cNvPicPr>
            <a:picLocks noChangeAspect="1"/>
          </p:cNvPicPr>
          <p:nvPr/>
        </p:nvPicPr>
        <p:blipFill>
          <a:blip r:embed="rId2"/>
          <a:stretch>
            <a:fillRect/>
          </a:stretch>
        </p:blipFill>
        <p:spPr>
          <a:xfrm>
            <a:off x="1600200" y="285750"/>
            <a:ext cx="3505200" cy="4682891"/>
          </a:xfrm>
          <a:prstGeom prst="rect">
            <a:avLst/>
          </a:prstGeom>
        </p:spPr>
      </p:pic>
      <p:pic>
        <p:nvPicPr>
          <p:cNvPr id="6" name="图片 5">
            <a:extLst>
              <a:ext uri="{FF2B5EF4-FFF2-40B4-BE49-F238E27FC236}">
                <a16:creationId xmlns:a16="http://schemas.microsoft.com/office/drawing/2014/main" id="{1016399B-3E85-F7F3-EE7D-9960834A0914}"/>
              </a:ext>
            </a:extLst>
          </p:cNvPr>
          <p:cNvPicPr>
            <a:picLocks noChangeAspect="1"/>
          </p:cNvPicPr>
          <p:nvPr/>
        </p:nvPicPr>
        <p:blipFill rotWithShape="1">
          <a:blip r:embed="rId3"/>
          <a:srcRect b="8270"/>
          <a:stretch/>
        </p:blipFill>
        <p:spPr>
          <a:xfrm>
            <a:off x="5486400" y="174859"/>
            <a:ext cx="3352800" cy="4557879"/>
          </a:xfrm>
          <a:prstGeom prst="rect">
            <a:avLst/>
          </a:prstGeom>
        </p:spPr>
      </p:pic>
      <p:sp>
        <p:nvSpPr>
          <p:cNvPr id="7" name="箭头: 左 6">
            <a:hlinkClick r:id="rId4" action="ppaction://hlinksldjump"/>
            <a:extLst>
              <a:ext uri="{FF2B5EF4-FFF2-40B4-BE49-F238E27FC236}">
                <a16:creationId xmlns:a16="http://schemas.microsoft.com/office/drawing/2014/main" id="{F4681140-66E5-A7E6-1632-B5ED788542E2}"/>
              </a:ext>
            </a:extLst>
          </p:cNvPr>
          <p:cNvSpPr/>
          <p:nvPr/>
        </p:nvSpPr>
        <p:spPr>
          <a:xfrm>
            <a:off x="152400" y="4565712"/>
            <a:ext cx="609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2287821"/>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A29BF6-A575-CB59-BAA4-3418DF30EF80}"/>
              </a:ext>
            </a:extLst>
          </p:cNvPr>
          <p:cNvSpPr/>
          <p:nvPr/>
        </p:nvSpPr>
        <p:spPr>
          <a:xfrm>
            <a:off x="228600" y="285750"/>
            <a:ext cx="2362200" cy="381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5053E6FC-590C-006F-AA40-684434CB698B}"/>
              </a:ext>
            </a:extLst>
          </p:cNvPr>
          <p:cNvPicPr>
            <a:picLocks noChangeAspect="1"/>
          </p:cNvPicPr>
          <p:nvPr/>
        </p:nvPicPr>
        <p:blipFill>
          <a:blip r:embed="rId3"/>
          <a:stretch>
            <a:fillRect/>
          </a:stretch>
        </p:blipFill>
        <p:spPr>
          <a:xfrm>
            <a:off x="1828800" y="222400"/>
            <a:ext cx="3215731" cy="4772145"/>
          </a:xfrm>
          <a:prstGeom prst="rect">
            <a:avLst/>
          </a:prstGeom>
        </p:spPr>
      </p:pic>
      <p:pic>
        <p:nvPicPr>
          <p:cNvPr id="6" name="图片 5">
            <a:extLst>
              <a:ext uri="{FF2B5EF4-FFF2-40B4-BE49-F238E27FC236}">
                <a16:creationId xmlns:a16="http://schemas.microsoft.com/office/drawing/2014/main" id="{A4BB88E0-001C-204A-677B-9A302AF91F7B}"/>
              </a:ext>
            </a:extLst>
          </p:cNvPr>
          <p:cNvPicPr>
            <a:picLocks noChangeAspect="1"/>
          </p:cNvPicPr>
          <p:nvPr/>
        </p:nvPicPr>
        <p:blipFill>
          <a:blip r:embed="rId4"/>
          <a:stretch>
            <a:fillRect/>
          </a:stretch>
        </p:blipFill>
        <p:spPr>
          <a:xfrm>
            <a:off x="5486400" y="193553"/>
            <a:ext cx="3175163" cy="4756394"/>
          </a:xfrm>
          <a:prstGeom prst="rect">
            <a:avLst/>
          </a:prstGeom>
        </p:spPr>
      </p:pic>
      <p:sp>
        <p:nvSpPr>
          <p:cNvPr id="7" name="矩形 6">
            <a:extLst>
              <a:ext uri="{FF2B5EF4-FFF2-40B4-BE49-F238E27FC236}">
                <a16:creationId xmlns:a16="http://schemas.microsoft.com/office/drawing/2014/main" id="{5F8005D1-34BF-B86E-3205-DADFA4135B78}"/>
              </a:ext>
            </a:extLst>
          </p:cNvPr>
          <p:cNvSpPr/>
          <p:nvPr/>
        </p:nvSpPr>
        <p:spPr>
          <a:xfrm>
            <a:off x="687731" y="57150"/>
            <a:ext cx="679606" cy="3539430"/>
          </a:xfrm>
          <a:prstGeom prst="rect">
            <a:avLst/>
          </a:prstGeom>
          <a:noFill/>
        </p:spPr>
        <p:txBody>
          <a:bodyPr wrap="square" lIns="91440" tIns="45720" rIns="91440" bIns="45720">
            <a:spAutoFit/>
          </a:bodyPr>
          <a:lstStyle/>
          <a:p>
            <a:pPr algn="ctr"/>
            <a:r>
              <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以预约体检为例</a:t>
            </a:r>
          </a:p>
        </p:txBody>
      </p:sp>
      <p:sp>
        <p:nvSpPr>
          <p:cNvPr id="8" name="箭头: 左 7">
            <a:hlinkClick r:id="rId5" action="ppaction://hlinksldjump"/>
            <a:extLst>
              <a:ext uri="{FF2B5EF4-FFF2-40B4-BE49-F238E27FC236}">
                <a16:creationId xmlns:a16="http://schemas.microsoft.com/office/drawing/2014/main" id="{3611E84D-AE8E-698C-0C4D-FCB87C7E1046}"/>
              </a:ext>
            </a:extLst>
          </p:cNvPr>
          <p:cNvSpPr/>
          <p:nvPr/>
        </p:nvSpPr>
        <p:spPr>
          <a:xfrm>
            <a:off x="152400" y="4565712"/>
            <a:ext cx="609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871721"/>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D8F0E3-B6A0-1560-CFBD-2A79E6A29DF3}"/>
              </a:ext>
            </a:extLst>
          </p:cNvPr>
          <p:cNvSpPr/>
          <p:nvPr/>
        </p:nvSpPr>
        <p:spPr>
          <a:xfrm>
            <a:off x="152400" y="285750"/>
            <a:ext cx="2590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DD8128CA-97AA-4A03-37B7-C9EEA85C0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0"/>
            <a:ext cx="2400747" cy="5143500"/>
          </a:xfrm>
          <a:prstGeom prst="rect">
            <a:avLst/>
          </a:prstGeom>
        </p:spPr>
      </p:pic>
      <p:pic>
        <p:nvPicPr>
          <p:cNvPr id="9" name="图片 8">
            <a:extLst>
              <a:ext uri="{FF2B5EF4-FFF2-40B4-BE49-F238E27FC236}">
                <a16:creationId xmlns:a16="http://schemas.microsoft.com/office/drawing/2014/main" id="{7C7C7B33-D54A-169A-48D8-5A92783B5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39341"/>
            <a:ext cx="2513223" cy="5143500"/>
          </a:xfrm>
          <a:prstGeom prst="rect">
            <a:avLst/>
          </a:prstGeom>
        </p:spPr>
      </p:pic>
      <p:sp>
        <p:nvSpPr>
          <p:cNvPr id="7" name="矩形 6">
            <a:extLst>
              <a:ext uri="{FF2B5EF4-FFF2-40B4-BE49-F238E27FC236}">
                <a16:creationId xmlns:a16="http://schemas.microsoft.com/office/drawing/2014/main" id="{7689863C-4ACA-A547-9130-EA8884C5D4E1}"/>
              </a:ext>
            </a:extLst>
          </p:cNvPr>
          <p:cNvSpPr/>
          <p:nvPr/>
        </p:nvSpPr>
        <p:spPr>
          <a:xfrm>
            <a:off x="1360772" y="208365"/>
            <a:ext cx="5057795"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管理员可通过订单号对</a:t>
            </a:r>
            <a:r>
              <a:rPr lang="zh-CN" altLang="en-US" sz="2000" dirty="0">
                <a:ln w="0"/>
                <a:solidFill>
                  <a:schemeClr val="accent1"/>
                </a:solidFill>
                <a:effectLst>
                  <a:outerShdw blurRad="38100" dist="25400" dir="5400000" algn="ctr" rotWithShape="0">
                    <a:srgbClr val="6E747A">
                      <a:alpha val="43000"/>
                    </a:srgbClr>
                  </a:outerShdw>
                </a:effectLst>
              </a:rPr>
              <a:t>订单进行查询并修改</a:t>
            </a:r>
            <a:endParaRPr lang="zh-CN" alt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10" name="矩形 9">
            <a:extLst>
              <a:ext uri="{FF2B5EF4-FFF2-40B4-BE49-F238E27FC236}">
                <a16:creationId xmlns:a16="http://schemas.microsoft.com/office/drawing/2014/main" id="{D35021A6-943A-FD6E-E279-E3764DC33F7B}"/>
              </a:ext>
            </a:extLst>
          </p:cNvPr>
          <p:cNvSpPr/>
          <p:nvPr/>
        </p:nvSpPr>
        <p:spPr>
          <a:xfrm>
            <a:off x="6102721" y="3486150"/>
            <a:ext cx="1980029"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管理员审核首页</a:t>
            </a:r>
          </a:p>
        </p:txBody>
      </p:sp>
      <p:sp>
        <p:nvSpPr>
          <p:cNvPr id="11" name="矩形 10">
            <a:extLst>
              <a:ext uri="{FF2B5EF4-FFF2-40B4-BE49-F238E27FC236}">
                <a16:creationId xmlns:a16="http://schemas.microsoft.com/office/drawing/2014/main" id="{BACB22F5-E0EB-ABD3-0A4A-85AC4218CE68}"/>
              </a:ext>
            </a:extLst>
          </p:cNvPr>
          <p:cNvSpPr/>
          <p:nvPr/>
        </p:nvSpPr>
        <p:spPr>
          <a:xfrm>
            <a:off x="547553" y="3886260"/>
            <a:ext cx="1800493" cy="369332"/>
          </a:xfrm>
          <a:prstGeom prst="rect">
            <a:avLst/>
          </a:prstGeom>
          <a:noFill/>
        </p:spPr>
        <p:txBody>
          <a:bodyPr wrap="none" lIns="91440" tIns="45720" rIns="91440" bIns="45720">
            <a:spAutoFit/>
          </a:bodyPr>
          <a:lstStyle/>
          <a:p>
            <a:pPr algn="ctr"/>
            <a:r>
              <a:rPr lang="zh-CN" altLang="en-US" b="0" cap="none" spc="0" dirty="0">
                <a:ln w="0"/>
                <a:solidFill>
                  <a:schemeClr val="accent1"/>
                </a:solidFill>
                <a:effectLst>
                  <a:outerShdw blurRad="38100" dist="25400" dir="5400000" algn="ctr" rotWithShape="0">
                    <a:srgbClr val="6E747A">
                      <a:alpha val="43000"/>
                    </a:srgbClr>
                  </a:outerShdw>
                </a:effectLst>
              </a:rPr>
              <a:t>管理员审核订单</a:t>
            </a:r>
          </a:p>
        </p:txBody>
      </p:sp>
      <p:pic>
        <p:nvPicPr>
          <p:cNvPr id="6" name="图片 5">
            <a:extLst>
              <a:ext uri="{FF2B5EF4-FFF2-40B4-BE49-F238E27FC236}">
                <a16:creationId xmlns:a16="http://schemas.microsoft.com/office/drawing/2014/main" id="{08A21DF1-FA08-5F9F-1C31-8E3F45671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633298"/>
            <a:ext cx="8686800" cy="4074218"/>
          </a:xfrm>
          <a:prstGeom prst="rect">
            <a:avLst/>
          </a:prstGeom>
        </p:spPr>
      </p:pic>
    </p:spTree>
    <p:extLst>
      <p:ext uri="{BB962C8B-B14F-4D97-AF65-F5344CB8AC3E}">
        <p14:creationId xmlns:p14="http://schemas.microsoft.com/office/powerpoint/2010/main" val="645361109"/>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CADC03-8C4C-F4CB-D35A-F694507E9210}"/>
              </a:ext>
            </a:extLst>
          </p:cNvPr>
          <p:cNvSpPr/>
          <p:nvPr/>
        </p:nvSpPr>
        <p:spPr>
          <a:xfrm>
            <a:off x="228600" y="285750"/>
            <a:ext cx="2362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970EA1D-6B88-E816-A3D5-62A5B728D0B9}"/>
              </a:ext>
            </a:extLst>
          </p:cNvPr>
          <p:cNvSpPr/>
          <p:nvPr/>
        </p:nvSpPr>
        <p:spPr>
          <a:xfrm>
            <a:off x="304801" y="285750"/>
            <a:ext cx="8305800" cy="830997"/>
          </a:xfrm>
          <a:prstGeom prst="rect">
            <a:avLst/>
          </a:prstGeom>
          <a:noFill/>
        </p:spPr>
        <p:txBody>
          <a:bodyPr wrap="square" lIns="91440" tIns="45720" rIns="91440" bIns="45720">
            <a:spAutoFit/>
          </a:bodyPr>
          <a:lstStyle/>
          <a:p>
            <a:pPr algn="ctr"/>
            <a:r>
              <a:rPr lang="zh-CN" alt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附加创新项目</a:t>
            </a:r>
            <a:r>
              <a:rPr lang="en-US" altLang="zh-CN"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r>
              <a:rPr lang="zh-CN" alt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手机端进度</a:t>
            </a:r>
            <a:endParaRPr lang="zh-CN" alt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文本框 3">
            <a:extLst>
              <a:ext uri="{FF2B5EF4-FFF2-40B4-BE49-F238E27FC236}">
                <a16:creationId xmlns:a16="http://schemas.microsoft.com/office/drawing/2014/main" id="{4610000A-D934-F00B-BD98-C12D97AF8BBE}"/>
              </a:ext>
            </a:extLst>
          </p:cNvPr>
          <p:cNvSpPr txBox="1"/>
          <p:nvPr/>
        </p:nvSpPr>
        <p:spPr>
          <a:xfrm>
            <a:off x="1371600" y="1962150"/>
            <a:ext cx="6096000" cy="1292662"/>
          </a:xfrm>
          <a:prstGeom prst="rect">
            <a:avLst/>
          </a:prstGeom>
          <a:noFill/>
        </p:spPr>
        <p:txBody>
          <a:bodyPr wrap="square" rtlCol="0">
            <a:spAutoFit/>
          </a:bodyPr>
          <a:lstStyle/>
          <a:p>
            <a:r>
              <a:rPr lang="en-US" altLang="zh-CN" sz="2400" dirty="0">
                <a:latin typeface="+mj-ea"/>
                <a:ea typeface="+mj-ea"/>
              </a:rPr>
              <a:t>·</a:t>
            </a:r>
            <a:r>
              <a:rPr lang="zh-CN" altLang="en-US" dirty="0">
                <a:latin typeface="+mj-ea"/>
                <a:ea typeface="+mj-ea"/>
              </a:rPr>
              <a:t>目前完成了基本所有的页面以及数据与数据库的连接，但  是由于暂时和网页端的数据库无法连到一起，因此没有继续往下开发。</a:t>
            </a:r>
            <a:endParaRPr lang="en-US" altLang="zh-CN" dirty="0">
              <a:latin typeface="+mj-ea"/>
              <a:ea typeface="+mj-ea"/>
            </a:endParaRPr>
          </a:p>
          <a:p>
            <a:endParaRPr lang="zh-CN" altLang="en-US" dirty="0"/>
          </a:p>
        </p:txBody>
      </p:sp>
    </p:spTree>
    <p:extLst>
      <p:ext uri="{BB962C8B-B14F-4D97-AF65-F5344CB8AC3E}">
        <p14:creationId xmlns:p14="http://schemas.microsoft.com/office/powerpoint/2010/main" val="1066372082"/>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5"/>
          <p:cNvSpPr>
            <a:spLocks/>
          </p:cNvSpPr>
          <p:nvPr/>
        </p:nvSpPr>
        <p:spPr bwMode="auto">
          <a:xfrm>
            <a:off x="2481485" y="1047156"/>
            <a:ext cx="6662516" cy="1410339"/>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accent2"/>
          </a:solidFill>
          <a:ln>
            <a:noFill/>
          </a:ln>
        </p:spPr>
        <p:txBody>
          <a:bodyPr/>
          <a:lstStyle/>
          <a:p>
            <a:endParaRPr lang="zh-CN" altLang="en-US" sz="1799"/>
          </a:p>
        </p:txBody>
      </p:sp>
      <p:sp>
        <p:nvSpPr>
          <p:cNvPr id="15363" name="Freeform 6"/>
          <p:cNvSpPr>
            <a:spLocks/>
          </p:cNvSpPr>
          <p:nvPr/>
        </p:nvSpPr>
        <p:spPr bwMode="auto">
          <a:xfrm>
            <a:off x="0" y="3056146"/>
            <a:ext cx="4270295" cy="128418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chemeClr val="accent2"/>
          </a:solidFill>
          <a:ln>
            <a:noFill/>
          </a:ln>
        </p:spPr>
        <p:txBody>
          <a:bodyPr/>
          <a:lstStyle/>
          <a:p>
            <a:endParaRPr lang="zh-CN" altLang="en-US" sz="1799"/>
          </a:p>
        </p:txBody>
      </p:sp>
      <p:sp>
        <p:nvSpPr>
          <p:cNvPr id="15364" name="Freeform 7"/>
          <p:cNvSpPr>
            <a:spLocks/>
          </p:cNvSpPr>
          <p:nvPr/>
        </p:nvSpPr>
        <p:spPr bwMode="auto">
          <a:xfrm>
            <a:off x="1" y="1539883"/>
            <a:ext cx="8046673" cy="223512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accent3"/>
          </a:solidFill>
          <a:ln>
            <a:noFill/>
          </a:ln>
        </p:spPr>
        <p:txBody>
          <a:bodyPr/>
          <a:lstStyle/>
          <a:p>
            <a:endParaRPr lang="zh-CN" altLang="en-US" sz="1799"/>
          </a:p>
        </p:txBody>
      </p:sp>
      <p:sp>
        <p:nvSpPr>
          <p:cNvPr id="15368" name="TextBox 11"/>
          <p:cNvSpPr txBox="1">
            <a:spLocks noChangeArrowheads="1"/>
          </p:cNvSpPr>
          <p:nvPr/>
        </p:nvSpPr>
        <p:spPr bwMode="auto">
          <a:xfrm>
            <a:off x="3607475" y="2103408"/>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600" b="1" dirty="0">
                <a:solidFill>
                  <a:srgbClr val="FFFFFF"/>
                </a:solidFill>
                <a:latin typeface="微软雅黑" pitchFamily="34" charset="-122"/>
                <a:ea typeface="微软雅黑" pitchFamily="34" charset="-122"/>
              </a:rPr>
              <a:t>项目反思</a:t>
            </a:r>
          </a:p>
        </p:txBody>
      </p:sp>
      <p:sp>
        <p:nvSpPr>
          <p:cNvPr id="15369" name="TextBox 12"/>
          <p:cNvSpPr txBox="1">
            <a:spLocks noChangeArrowheads="1"/>
          </p:cNvSpPr>
          <p:nvPr/>
        </p:nvSpPr>
        <p:spPr bwMode="auto">
          <a:xfrm>
            <a:off x="972019" y="1885950"/>
            <a:ext cx="1819729" cy="168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10346" b="1" dirty="0">
                <a:solidFill>
                  <a:srgbClr val="FFFFFF"/>
                </a:solidFill>
                <a:latin typeface="微软雅黑" pitchFamily="34" charset="-122"/>
                <a:ea typeface="微软雅黑" pitchFamily="34" charset="-122"/>
              </a:rPr>
              <a:t>05</a:t>
            </a:r>
            <a:endParaRPr lang="zh-CN" altLang="en-US" sz="10346" b="1" dirty="0">
              <a:solidFill>
                <a:srgbClr val="FFFFFF"/>
              </a:solidFill>
              <a:latin typeface="微软雅黑" pitchFamily="34" charset="-122"/>
              <a:ea typeface="微软雅黑" pitchFamily="34" charset="-122"/>
            </a:endParaRPr>
          </a:p>
        </p:txBody>
      </p:sp>
      <p:sp>
        <p:nvSpPr>
          <p:cNvPr id="15370" name="TextBox 1"/>
          <p:cNvSpPr txBox="1">
            <a:spLocks noChangeArrowheads="1"/>
          </p:cNvSpPr>
          <p:nvPr/>
        </p:nvSpPr>
        <p:spPr bwMode="auto">
          <a:xfrm>
            <a:off x="2599015" y="2700263"/>
            <a:ext cx="38779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 dirty="0">
                <a:solidFill>
                  <a:srgbClr val="FFFFFF"/>
                </a:solidFill>
                <a:latin typeface="微软雅黑" pitchFamily="34" charset="-122"/>
                <a:ea typeface="微软雅黑" pitchFamily="34" charset="-122"/>
              </a:rPr>
              <a:t>Only accurate </a:t>
            </a:r>
            <a:r>
              <a:rPr lang="en-US" altLang="zh-CN" sz="1200" b="1" dirty="0">
                <a:solidFill>
                  <a:srgbClr val="FFFFFF"/>
                </a:solidFill>
                <a:latin typeface="微软雅黑" pitchFamily="34" charset="-122"/>
                <a:ea typeface="微软雅黑" pitchFamily="34" charset="-122"/>
              </a:rPr>
              <a:t>Project reflection </a:t>
            </a:r>
            <a:r>
              <a:rPr lang="en-US" altLang="zh-CN" sz="1200" dirty="0">
                <a:solidFill>
                  <a:srgbClr val="FFFFFF"/>
                </a:solidFill>
                <a:latin typeface="微软雅黑" pitchFamily="34" charset="-122"/>
                <a:ea typeface="微软雅黑" pitchFamily="34" charset="-122"/>
              </a:rPr>
              <a:t>can make it to a higher level.</a:t>
            </a:r>
            <a:endParaRPr lang="zh-CN" altLang="en-US" sz="12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1952149818"/>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1000"/>
                                        <p:tgtEl>
                                          <p:spTgt spid="1536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5362"/>
                                        </p:tgtEl>
                                        <p:attrNameLst>
                                          <p:attrName>style.visibility</p:attrName>
                                        </p:attrNameLst>
                                      </p:cBhvr>
                                      <p:to>
                                        <p:strVal val="visible"/>
                                      </p:to>
                                    </p:set>
                                    <p:animEffect transition="in" filter="wipe(right)">
                                      <p:cBhvr>
                                        <p:cTn id="10" dur="1000"/>
                                        <p:tgtEl>
                                          <p:spTgt spid="15362"/>
                                        </p:tgtEl>
                                      </p:cBhvr>
                                    </p:animEffect>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5364"/>
                                        </p:tgtEl>
                                        <p:attrNameLst>
                                          <p:attrName>style.visibility</p:attrName>
                                        </p:attrNameLst>
                                      </p:cBhvr>
                                      <p:to>
                                        <p:strVal val="visible"/>
                                      </p:to>
                                    </p:set>
                                    <p:anim calcmode="lin" valueType="num">
                                      <p:cBhvr additive="base">
                                        <p:cTn id="14" dur="500" fill="hold"/>
                                        <p:tgtEl>
                                          <p:spTgt spid="15364"/>
                                        </p:tgtEl>
                                        <p:attrNameLst>
                                          <p:attrName>ppt_x</p:attrName>
                                        </p:attrNameLst>
                                      </p:cBhvr>
                                      <p:tavLst>
                                        <p:tav tm="0">
                                          <p:val>
                                            <p:strVal val="0-#ppt_w/2"/>
                                          </p:val>
                                        </p:tav>
                                        <p:tav tm="100000">
                                          <p:val>
                                            <p:strVal val="#ppt_x"/>
                                          </p:val>
                                        </p:tav>
                                      </p:tavLst>
                                    </p:anim>
                                    <p:anim calcmode="lin" valueType="num">
                                      <p:cBhvr additive="base">
                                        <p:cTn id="15" dur="500" fill="hold"/>
                                        <p:tgtEl>
                                          <p:spTgt spid="15364"/>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15369"/>
                                        </p:tgtEl>
                                        <p:attrNameLst>
                                          <p:attrName>style.visibility</p:attrName>
                                        </p:attrNameLst>
                                      </p:cBhvr>
                                      <p:to>
                                        <p:strVal val="visible"/>
                                      </p:to>
                                    </p:set>
                                    <p:anim calcmode="lin" valueType="num">
                                      <p:cBhvr>
                                        <p:cTn id="19" dur="500" fill="hold"/>
                                        <p:tgtEl>
                                          <p:spTgt spid="15369"/>
                                        </p:tgtEl>
                                        <p:attrNameLst>
                                          <p:attrName>ppt_w</p:attrName>
                                        </p:attrNameLst>
                                      </p:cBhvr>
                                      <p:tavLst>
                                        <p:tav tm="0">
                                          <p:val>
                                            <p:fltVal val="0"/>
                                          </p:val>
                                        </p:tav>
                                        <p:tav tm="100000">
                                          <p:val>
                                            <p:strVal val="#ppt_w"/>
                                          </p:val>
                                        </p:tav>
                                      </p:tavLst>
                                    </p:anim>
                                    <p:anim calcmode="lin" valueType="num">
                                      <p:cBhvr>
                                        <p:cTn id="20" dur="500" fill="hold"/>
                                        <p:tgtEl>
                                          <p:spTgt spid="15369"/>
                                        </p:tgtEl>
                                        <p:attrNameLst>
                                          <p:attrName>ppt_h</p:attrName>
                                        </p:attrNameLst>
                                      </p:cBhvr>
                                      <p:tavLst>
                                        <p:tav tm="0">
                                          <p:val>
                                            <p:fltVal val="0"/>
                                          </p:val>
                                        </p:tav>
                                        <p:tav tm="100000">
                                          <p:val>
                                            <p:strVal val="#ppt_h"/>
                                          </p:val>
                                        </p:tav>
                                      </p:tavLst>
                                    </p:anim>
                                    <p:anim calcmode="lin" valueType="num">
                                      <p:cBhvr>
                                        <p:cTn id="21" dur="500" fill="hold"/>
                                        <p:tgtEl>
                                          <p:spTgt spid="15369"/>
                                        </p:tgtEl>
                                        <p:attrNameLst>
                                          <p:attrName>style.rotation</p:attrName>
                                        </p:attrNameLst>
                                      </p:cBhvr>
                                      <p:tavLst>
                                        <p:tav tm="0">
                                          <p:val>
                                            <p:fltVal val="90"/>
                                          </p:val>
                                        </p:tav>
                                        <p:tav tm="100000">
                                          <p:val>
                                            <p:fltVal val="0"/>
                                          </p:val>
                                        </p:tav>
                                      </p:tavLst>
                                    </p:anim>
                                    <p:animEffect transition="in" filter="fade">
                                      <p:cBhvr>
                                        <p:cTn id="22" dur="500"/>
                                        <p:tgtEl>
                                          <p:spTgt spid="15369"/>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5368"/>
                                        </p:tgtEl>
                                        <p:attrNameLst>
                                          <p:attrName>style.visibility</p:attrName>
                                        </p:attrNameLst>
                                      </p:cBhvr>
                                      <p:to>
                                        <p:strVal val="visible"/>
                                      </p:to>
                                    </p:set>
                                    <p:animEffect transition="in" filter="wipe(left)">
                                      <p:cBhvr>
                                        <p:cTn id="26" dur="500"/>
                                        <p:tgtEl>
                                          <p:spTgt spid="15368"/>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5370"/>
                                        </p:tgtEl>
                                        <p:attrNameLst>
                                          <p:attrName>style.visibility</p:attrName>
                                        </p:attrNameLst>
                                      </p:cBhvr>
                                      <p:to>
                                        <p:strVal val="visible"/>
                                      </p:to>
                                    </p:set>
                                    <p:animEffect transition="in" filter="wipe(up)">
                                      <p:cBhvr>
                                        <p:cTn id="30"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animBg="1"/>
      <p:bldP spid="15364" grpId="0" animBg="1"/>
      <p:bldP spid="15368" grpId="0" autoUpdateAnimBg="0"/>
      <p:bldP spid="15369" grpId="0" autoUpdateAnimBg="0"/>
      <p:bldP spid="1537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5"/>
          <p:cNvSpPr>
            <a:spLocks/>
          </p:cNvSpPr>
          <p:nvPr/>
        </p:nvSpPr>
        <p:spPr bwMode="auto">
          <a:xfrm>
            <a:off x="2481485" y="1047156"/>
            <a:ext cx="6662516" cy="1410339"/>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accent2"/>
          </a:solidFill>
          <a:ln>
            <a:noFill/>
          </a:ln>
        </p:spPr>
        <p:txBody>
          <a:bodyPr/>
          <a:lstStyle/>
          <a:p>
            <a:endParaRPr lang="zh-CN" altLang="en-US" sz="1799"/>
          </a:p>
        </p:txBody>
      </p:sp>
      <p:sp>
        <p:nvSpPr>
          <p:cNvPr id="15363" name="Freeform 6"/>
          <p:cNvSpPr>
            <a:spLocks/>
          </p:cNvSpPr>
          <p:nvPr/>
        </p:nvSpPr>
        <p:spPr bwMode="auto">
          <a:xfrm>
            <a:off x="0" y="3056146"/>
            <a:ext cx="4270295" cy="128418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chemeClr val="accent2"/>
          </a:solidFill>
          <a:ln>
            <a:noFill/>
          </a:ln>
        </p:spPr>
        <p:txBody>
          <a:bodyPr/>
          <a:lstStyle/>
          <a:p>
            <a:endParaRPr lang="zh-CN" altLang="en-US" sz="1799"/>
          </a:p>
        </p:txBody>
      </p:sp>
      <p:sp>
        <p:nvSpPr>
          <p:cNvPr id="15364" name="Freeform 7"/>
          <p:cNvSpPr>
            <a:spLocks/>
          </p:cNvSpPr>
          <p:nvPr/>
        </p:nvSpPr>
        <p:spPr bwMode="auto">
          <a:xfrm>
            <a:off x="1" y="1539883"/>
            <a:ext cx="8046673" cy="223512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accent3"/>
          </a:solidFill>
          <a:ln>
            <a:noFill/>
          </a:ln>
        </p:spPr>
        <p:txBody>
          <a:bodyPr/>
          <a:lstStyle/>
          <a:p>
            <a:endParaRPr lang="zh-CN" altLang="en-US" sz="1799"/>
          </a:p>
        </p:txBody>
      </p:sp>
      <p:sp>
        <p:nvSpPr>
          <p:cNvPr id="15368" name="TextBox 11"/>
          <p:cNvSpPr txBox="1">
            <a:spLocks noChangeArrowheads="1"/>
          </p:cNvSpPr>
          <p:nvPr/>
        </p:nvSpPr>
        <p:spPr bwMode="auto">
          <a:xfrm>
            <a:off x="2599015" y="2103408"/>
            <a:ext cx="27206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600" b="1" dirty="0">
                <a:solidFill>
                  <a:srgbClr val="FFFFFF"/>
                </a:solidFill>
                <a:latin typeface="微软雅黑" pitchFamily="34" charset="-122"/>
                <a:ea typeface="微软雅黑" pitchFamily="34" charset="-122"/>
              </a:rPr>
              <a:t>     项目背景</a:t>
            </a:r>
          </a:p>
        </p:txBody>
      </p:sp>
      <p:sp>
        <p:nvSpPr>
          <p:cNvPr id="15369" name="TextBox 12"/>
          <p:cNvSpPr txBox="1">
            <a:spLocks noChangeArrowheads="1"/>
          </p:cNvSpPr>
          <p:nvPr/>
        </p:nvSpPr>
        <p:spPr bwMode="auto">
          <a:xfrm>
            <a:off x="972019" y="1885950"/>
            <a:ext cx="1819729" cy="168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10346" b="1" dirty="0">
                <a:solidFill>
                  <a:srgbClr val="FFFFFF"/>
                </a:solidFill>
                <a:latin typeface="微软雅黑" pitchFamily="34" charset="-122"/>
                <a:ea typeface="微软雅黑" pitchFamily="34" charset="-122"/>
              </a:rPr>
              <a:t>01</a:t>
            </a:r>
            <a:endParaRPr lang="zh-CN" altLang="en-US" sz="10346" b="1" dirty="0">
              <a:solidFill>
                <a:srgbClr val="FFFFFF"/>
              </a:solidFill>
              <a:latin typeface="微软雅黑" pitchFamily="34" charset="-122"/>
              <a:ea typeface="微软雅黑" pitchFamily="34" charset="-122"/>
            </a:endParaRPr>
          </a:p>
        </p:txBody>
      </p:sp>
      <p:sp>
        <p:nvSpPr>
          <p:cNvPr id="15370" name="TextBox 1"/>
          <p:cNvSpPr txBox="1">
            <a:spLocks noChangeArrowheads="1"/>
          </p:cNvSpPr>
          <p:nvPr/>
        </p:nvSpPr>
        <p:spPr bwMode="auto">
          <a:xfrm>
            <a:off x="2599015" y="2700263"/>
            <a:ext cx="38779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 dirty="0">
                <a:solidFill>
                  <a:srgbClr val="FFFFFF"/>
                </a:solidFill>
                <a:latin typeface="微软雅黑" pitchFamily="34" charset="-122"/>
                <a:ea typeface="微软雅黑" pitchFamily="34" charset="-122"/>
              </a:rPr>
              <a:t>The choice of </a:t>
            </a:r>
            <a:r>
              <a:rPr lang="en-US" altLang="zh-CN" sz="1200" b="1" dirty="0">
                <a:solidFill>
                  <a:srgbClr val="FFFFFF"/>
                </a:solidFill>
                <a:latin typeface="微软雅黑" pitchFamily="34" charset="-122"/>
                <a:ea typeface="微软雅黑" pitchFamily="34" charset="-122"/>
              </a:rPr>
              <a:t>Project background </a:t>
            </a:r>
            <a:r>
              <a:rPr lang="en-US" altLang="zh-CN" sz="1200" dirty="0">
                <a:solidFill>
                  <a:srgbClr val="FFFFFF"/>
                </a:solidFill>
                <a:latin typeface="微软雅黑" pitchFamily="34" charset="-122"/>
                <a:ea typeface="微软雅黑" pitchFamily="34" charset="-122"/>
              </a:rPr>
              <a:t>is highly consistent with the current hot topics.</a:t>
            </a:r>
            <a:endParaRPr lang="zh-CN" altLang="en-US" sz="12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2677474062"/>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1000"/>
                                        <p:tgtEl>
                                          <p:spTgt spid="1536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5362"/>
                                        </p:tgtEl>
                                        <p:attrNameLst>
                                          <p:attrName>style.visibility</p:attrName>
                                        </p:attrNameLst>
                                      </p:cBhvr>
                                      <p:to>
                                        <p:strVal val="visible"/>
                                      </p:to>
                                    </p:set>
                                    <p:animEffect transition="in" filter="wipe(right)">
                                      <p:cBhvr>
                                        <p:cTn id="10" dur="1000"/>
                                        <p:tgtEl>
                                          <p:spTgt spid="15362"/>
                                        </p:tgtEl>
                                      </p:cBhvr>
                                    </p:animEffect>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5364"/>
                                        </p:tgtEl>
                                        <p:attrNameLst>
                                          <p:attrName>style.visibility</p:attrName>
                                        </p:attrNameLst>
                                      </p:cBhvr>
                                      <p:to>
                                        <p:strVal val="visible"/>
                                      </p:to>
                                    </p:set>
                                    <p:anim calcmode="lin" valueType="num">
                                      <p:cBhvr additive="base">
                                        <p:cTn id="14" dur="500" fill="hold"/>
                                        <p:tgtEl>
                                          <p:spTgt spid="15364"/>
                                        </p:tgtEl>
                                        <p:attrNameLst>
                                          <p:attrName>ppt_x</p:attrName>
                                        </p:attrNameLst>
                                      </p:cBhvr>
                                      <p:tavLst>
                                        <p:tav tm="0">
                                          <p:val>
                                            <p:strVal val="0-#ppt_w/2"/>
                                          </p:val>
                                        </p:tav>
                                        <p:tav tm="100000">
                                          <p:val>
                                            <p:strVal val="#ppt_x"/>
                                          </p:val>
                                        </p:tav>
                                      </p:tavLst>
                                    </p:anim>
                                    <p:anim calcmode="lin" valueType="num">
                                      <p:cBhvr additive="base">
                                        <p:cTn id="15" dur="500" fill="hold"/>
                                        <p:tgtEl>
                                          <p:spTgt spid="15364"/>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15369"/>
                                        </p:tgtEl>
                                        <p:attrNameLst>
                                          <p:attrName>style.visibility</p:attrName>
                                        </p:attrNameLst>
                                      </p:cBhvr>
                                      <p:to>
                                        <p:strVal val="visible"/>
                                      </p:to>
                                    </p:set>
                                    <p:anim calcmode="lin" valueType="num">
                                      <p:cBhvr>
                                        <p:cTn id="19" dur="500" fill="hold"/>
                                        <p:tgtEl>
                                          <p:spTgt spid="15369"/>
                                        </p:tgtEl>
                                        <p:attrNameLst>
                                          <p:attrName>ppt_w</p:attrName>
                                        </p:attrNameLst>
                                      </p:cBhvr>
                                      <p:tavLst>
                                        <p:tav tm="0">
                                          <p:val>
                                            <p:fltVal val="0"/>
                                          </p:val>
                                        </p:tav>
                                        <p:tav tm="100000">
                                          <p:val>
                                            <p:strVal val="#ppt_w"/>
                                          </p:val>
                                        </p:tav>
                                      </p:tavLst>
                                    </p:anim>
                                    <p:anim calcmode="lin" valueType="num">
                                      <p:cBhvr>
                                        <p:cTn id="20" dur="500" fill="hold"/>
                                        <p:tgtEl>
                                          <p:spTgt spid="15369"/>
                                        </p:tgtEl>
                                        <p:attrNameLst>
                                          <p:attrName>ppt_h</p:attrName>
                                        </p:attrNameLst>
                                      </p:cBhvr>
                                      <p:tavLst>
                                        <p:tav tm="0">
                                          <p:val>
                                            <p:fltVal val="0"/>
                                          </p:val>
                                        </p:tav>
                                        <p:tav tm="100000">
                                          <p:val>
                                            <p:strVal val="#ppt_h"/>
                                          </p:val>
                                        </p:tav>
                                      </p:tavLst>
                                    </p:anim>
                                    <p:anim calcmode="lin" valueType="num">
                                      <p:cBhvr>
                                        <p:cTn id="21" dur="500" fill="hold"/>
                                        <p:tgtEl>
                                          <p:spTgt spid="15369"/>
                                        </p:tgtEl>
                                        <p:attrNameLst>
                                          <p:attrName>style.rotation</p:attrName>
                                        </p:attrNameLst>
                                      </p:cBhvr>
                                      <p:tavLst>
                                        <p:tav tm="0">
                                          <p:val>
                                            <p:fltVal val="90"/>
                                          </p:val>
                                        </p:tav>
                                        <p:tav tm="100000">
                                          <p:val>
                                            <p:fltVal val="0"/>
                                          </p:val>
                                        </p:tav>
                                      </p:tavLst>
                                    </p:anim>
                                    <p:animEffect transition="in" filter="fade">
                                      <p:cBhvr>
                                        <p:cTn id="22" dur="500"/>
                                        <p:tgtEl>
                                          <p:spTgt spid="15369"/>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5368"/>
                                        </p:tgtEl>
                                        <p:attrNameLst>
                                          <p:attrName>style.visibility</p:attrName>
                                        </p:attrNameLst>
                                      </p:cBhvr>
                                      <p:to>
                                        <p:strVal val="visible"/>
                                      </p:to>
                                    </p:set>
                                    <p:animEffect transition="in" filter="wipe(left)">
                                      <p:cBhvr>
                                        <p:cTn id="26" dur="500"/>
                                        <p:tgtEl>
                                          <p:spTgt spid="15368"/>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5370"/>
                                        </p:tgtEl>
                                        <p:attrNameLst>
                                          <p:attrName>style.visibility</p:attrName>
                                        </p:attrNameLst>
                                      </p:cBhvr>
                                      <p:to>
                                        <p:strVal val="visible"/>
                                      </p:to>
                                    </p:set>
                                    <p:animEffect transition="in" filter="wipe(up)">
                                      <p:cBhvr>
                                        <p:cTn id="30"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animBg="1"/>
      <p:bldP spid="15364" grpId="0" animBg="1"/>
      <p:bldP spid="15368" grpId="0" autoUpdateAnimBg="0"/>
      <p:bldP spid="15369" grpId="0" autoUpdateAnimBg="0"/>
      <p:bldP spid="1537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9"/>
          <p:cNvSpPr>
            <a:spLocks noChangeArrowheads="1"/>
          </p:cNvSpPr>
          <p:nvPr/>
        </p:nvSpPr>
        <p:spPr bwMode="auto">
          <a:xfrm>
            <a:off x="1654" y="3285365"/>
            <a:ext cx="9151406" cy="60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p>
            <a:pPr algn="ctr" defTabSz="914378"/>
            <a:endParaRPr lang="zh-CN" altLang="zh-CN" sz="2399">
              <a:solidFill>
                <a:srgbClr val="00B0F0"/>
              </a:solidFill>
              <a:latin typeface="微软雅黑" pitchFamily="34" charset="-122"/>
              <a:ea typeface="微软雅黑" pitchFamily="34" charset="-122"/>
              <a:cs typeface="Calibri" pitchFamily="34" charset="0"/>
              <a:sym typeface="Calibri" pitchFamily="34" charset="0"/>
            </a:endParaRPr>
          </a:p>
        </p:txBody>
      </p:sp>
      <p:grpSp>
        <p:nvGrpSpPr>
          <p:cNvPr id="52" name="组合 3"/>
          <p:cNvGrpSpPr>
            <a:grpSpLocks/>
          </p:cNvGrpSpPr>
          <p:nvPr/>
        </p:nvGrpSpPr>
        <p:grpSpPr bwMode="auto">
          <a:xfrm>
            <a:off x="3246548" y="666749"/>
            <a:ext cx="2652098" cy="1599830"/>
            <a:chOff x="0" y="0"/>
            <a:chExt cx="3536515" cy="2133600"/>
          </a:xfrm>
        </p:grpSpPr>
        <p:pic>
          <p:nvPicPr>
            <p:cNvPr id="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18"/>
            <p:cNvSpPr>
              <a:spLocks noChangeArrowheads="1"/>
            </p:cNvSpPr>
            <p:nvPr/>
          </p:nvSpPr>
          <p:spPr bwMode="auto">
            <a:xfrm>
              <a:off x="519687" y="255892"/>
              <a:ext cx="2450592" cy="1530000"/>
            </a:xfrm>
            <a:prstGeom prst="rect">
              <a:avLst/>
            </a:prstGeom>
            <a:blipFill dpi="0" rotWithShape="1">
              <a:blip r:embed="rId4"/>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algn="ctr" defTabSz="914378"/>
              <a:endParaRPr lang="zh-CN" altLang="zh-CN" sz="2399">
                <a:solidFill>
                  <a:srgbClr val="00B0F0"/>
                </a:solidFill>
                <a:latin typeface="微软雅黑" pitchFamily="34" charset="-122"/>
                <a:ea typeface="微软雅黑" pitchFamily="34" charset="-122"/>
                <a:cs typeface="Calibri" pitchFamily="34" charset="0"/>
                <a:sym typeface="Calibri" pitchFamily="34" charset="0"/>
              </a:endParaRPr>
            </a:p>
          </p:txBody>
        </p:sp>
      </p:grpSp>
      <p:grpSp>
        <p:nvGrpSpPr>
          <p:cNvPr id="55" name="组合 2"/>
          <p:cNvGrpSpPr>
            <a:grpSpLocks/>
          </p:cNvGrpSpPr>
          <p:nvPr/>
        </p:nvGrpSpPr>
        <p:grpSpPr bwMode="auto">
          <a:xfrm>
            <a:off x="656347" y="666750"/>
            <a:ext cx="2652098" cy="1599830"/>
            <a:chOff x="0" y="0"/>
            <a:chExt cx="3536515" cy="2133600"/>
          </a:xfrm>
        </p:grpSpPr>
        <p:pic>
          <p:nvPicPr>
            <p:cNvPr id="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19"/>
            <p:cNvSpPr>
              <a:spLocks noChangeArrowheads="1"/>
            </p:cNvSpPr>
            <p:nvPr/>
          </p:nvSpPr>
          <p:spPr bwMode="auto">
            <a:xfrm>
              <a:off x="524581" y="255892"/>
              <a:ext cx="2450592" cy="1530000"/>
            </a:xfrm>
            <a:prstGeom prst="rect">
              <a:avLst/>
            </a:prstGeom>
            <a:blipFill dpi="0" rotWithShape="1">
              <a:blip r:embed="rId5"/>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algn="ctr" defTabSz="914378"/>
              <a:endParaRPr lang="zh-CN" altLang="zh-CN" sz="2399">
                <a:solidFill>
                  <a:srgbClr val="00B0F0"/>
                </a:solidFill>
                <a:latin typeface="微软雅黑" pitchFamily="34" charset="-122"/>
                <a:ea typeface="微软雅黑" pitchFamily="34" charset="-122"/>
                <a:cs typeface="Calibri" pitchFamily="34" charset="0"/>
                <a:sym typeface="Calibri" pitchFamily="34" charset="0"/>
              </a:endParaRPr>
            </a:p>
          </p:txBody>
        </p:sp>
      </p:grpSp>
      <p:grpSp>
        <p:nvGrpSpPr>
          <p:cNvPr id="58" name="组合 57"/>
          <p:cNvGrpSpPr>
            <a:grpSpLocks/>
          </p:cNvGrpSpPr>
          <p:nvPr/>
        </p:nvGrpSpPr>
        <p:grpSpPr bwMode="auto">
          <a:xfrm>
            <a:off x="5836747" y="666748"/>
            <a:ext cx="2650909" cy="1599830"/>
            <a:chOff x="0" y="0"/>
            <a:chExt cx="3536515" cy="2133600"/>
          </a:xfrm>
        </p:grpSpPr>
        <p:pic>
          <p:nvPicPr>
            <p:cNvPr id="5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20"/>
            <p:cNvSpPr>
              <a:spLocks noChangeArrowheads="1"/>
            </p:cNvSpPr>
            <p:nvPr/>
          </p:nvSpPr>
          <p:spPr bwMode="auto">
            <a:xfrm>
              <a:off x="515715" y="255890"/>
              <a:ext cx="2450592" cy="1530000"/>
            </a:xfrm>
            <a:prstGeom prst="rect">
              <a:avLst/>
            </a:prstGeom>
            <a:blipFill dpi="0" rotWithShape="1">
              <a:blip r:embed="rId6"/>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algn="ctr" defTabSz="914378"/>
              <a:endParaRPr lang="zh-CN" altLang="zh-CN" sz="2399">
                <a:solidFill>
                  <a:srgbClr val="00B0F0"/>
                </a:solidFill>
                <a:latin typeface="微软雅黑" pitchFamily="34" charset="-122"/>
                <a:ea typeface="微软雅黑" pitchFamily="34" charset="-122"/>
                <a:cs typeface="Calibri" pitchFamily="34" charset="0"/>
                <a:sym typeface="Calibri" pitchFamily="34" charset="0"/>
              </a:endParaRPr>
            </a:p>
          </p:txBody>
        </p:sp>
      </p:grpSp>
      <p:sp>
        <p:nvSpPr>
          <p:cNvPr id="63" name="矩形 47"/>
          <p:cNvSpPr>
            <a:spLocks noChangeArrowheads="1"/>
          </p:cNvSpPr>
          <p:nvPr/>
        </p:nvSpPr>
        <p:spPr bwMode="auto">
          <a:xfrm>
            <a:off x="1109871" y="3028950"/>
            <a:ext cx="1746242" cy="157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58" tIns="34279" rIns="68558" bIns="34279">
            <a:spAutoFit/>
          </a:bodyPr>
          <a:lstStyle/>
          <a:p>
            <a:pPr defTabSz="914378">
              <a:lnSpc>
                <a:spcPct val="130000"/>
              </a:lnSpc>
            </a:pPr>
            <a:r>
              <a:rPr lang="en-US" altLang="zh-CN" sz="1050" dirty="0"/>
              <a:t>·</a:t>
            </a:r>
            <a:r>
              <a:rPr lang="zh-CN" altLang="en-US" sz="1050" dirty="0"/>
              <a:t>在项目准备阶段要将最终的需求和呈现效果确定，否则会导致在写代码阶段时对准备阶段的计划进行修改（例如数据库修改重建、需求改变等等）。</a:t>
            </a:r>
            <a:br>
              <a:rPr lang="zh-CN" altLang="en-US" sz="1050" dirty="0"/>
            </a:br>
            <a:endParaRPr lang="zh-CN" altLang="en-US" sz="1350" dirty="0">
              <a:solidFill>
                <a:srgbClr val="000000">
                  <a:lumMod val="75000"/>
                  <a:lumOff val="25000"/>
                </a:srgbClr>
              </a:solidFill>
              <a:latin typeface="微软雅黑" pitchFamily="34" charset="-122"/>
              <a:ea typeface="微软雅黑" pitchFamily="34" charset="-122"/>
            </a:endParaRPr>
          </a:p>
        </p:txBody>
      </p:sp>
      <p:sp>
        <p:nvSpPr>
          <p:cNvPr id="65" name="矩形 47"/>
          <p:cNvSpPr>
            <a:spLocks noChangeArrowheads="1"/>
          </p:cNvSpPr>
          <p:nvPr/>
        </p:nvSpPr>
        <p:spPr bwMode="auto">
          <a:xfrm>
            <a:off x="3698879" y="2876550"/>
            <a:ext cx="1746243" cy="214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58" tIns="34279" rIns="68558" bIns="34279">
            <a:spAutoFit/>
          </a:bodyPr>
          <a:lstStyle/>
          <a:p>
            <a:pPr defTabSz="914378">
              <a:lnSpc>
                <a:spcPct val="130000"/>
              </a:lnSpc>
            </a:pPr>
            <a:r>
              <a:rPr lang="en-US" altLang="zh-CN" sz="1100" dirty="0">
                <a:latin typeface="+mn-ea"/>
              </a:rPr>
              <a:t>·</a:t>
            </a:r>
            <a:r>
              <a:rPr lang="zh-CN" altLang="en-US" sz="1050" dirty="0">
                <a:latin typeface="+mn-ea"/>
              </a:rPr>
              <a:t>初期需求获取阶段我简单将各个用户命名为用户</a:t>
            </a:r>
            <a:r>
              <a:rPr lang="en-US" altLang="zh-CN" sz="1050" dirty="0">
                <a:latin typeface="+mn-ea"/>
              </a:rPr>
              <a:t>1</a:t>
            </a:r>
            <a:r>
              <a:rPr lang="zh-CN" altLang="en-US" sz="1050" dirty="0">
                <a:latin typeface="+mn-ea"/>
              </a:rPr>
              <a:t>、</a:t>
            </a:r>
            <a:r>
              <a:rPr lang="en-US" altLang="zh-CN" sz="1050" dirty="0">
                <a:latin typeface="+mn-ea"/>
              </a:rPr>
              <a:t>2</a:t>
            </a:r>
            <a:r>
              <a:rPr lang="zh-CN" altLang="en-US" sz="1050" dirty="0">
                <a:latin typeface="+mn-ea"/>
              </a:rPr>
              <a:t>、</a:t>
            </a:r>
            <a:r>
              <a:rPr lang="en-US" altLang="zh-CN" sz="1050" dirty="0">
                <a:latin typeface="+mn-ea"/>
              </a:rPr>
              <a:t>3</a:t>
            </a:r>
            <a:r>
              <a:rPr lang="zh-CN" altLang="en-US" sz="1050" dirty="0">
                <a:latin typeface="+mn-ea"/>
              </a:rPr>
              <a:t>，这导致后面的用例分析组里面出现了用例意义模糊的问题</a:t>
            </a:r>
            <a:br>
              <a:rPr lang="zh-CN" altLang="en-US" sz="1050" dirty="0">
                <a:latin typeface="+mn-ea"/>
              </a:rPr>
            </a:br>
            <a:r>
              <a:rPr lang="en-US" altLang="zh-CN" sz="1100" dirty="0">
                <a:latin typeface="+mn-ea"/>
              </a:rPr>
              <a:t>·</a:t>
            </a:r>
            <a:r>
              <a:rPr lang="zh-CN" altLang="en-US" sz="1050" dirty="0">
                <a:latin typeface="+mn-ea"/>
              </a:rPr>
              <a:t>对于前端我自身能力不足，我还在使用</a:t>
            </a:r>
            <a:r>
              <a:rPr lang="en-US" altLang="zh-CN" sz="1050" dirty="0" err="1">
                <a:latin typeface="+mn-ea"/>
              </a:rPr>
              <a:t>html+js+css</a:t>
            </a:r>
            <a:r>
              <a:rPr lang="zh-CN" altLang="en-US" sz="1050" dirty="0">
                <a:latin typeface="+mn-ea"/>
              </a:rPr>
              <a:t>手动去写静态页面以及全局的重载，费时费力，到后面大部分页面都由其他成员完成</a:t>
            </a:r>
            <a:r>
              <a:rPr lang="zh-CN" altLang="en-US" sz="1050" dirty="0"/>
              <a:t>。</a:t>
            </a:r>
            <a:endParaRPr lang="zh-CN" altLang="en-US" sz="1350" dirty="0">
              <a:solidFill>
                <a:srgbClr val="000000">
                  <a:lumMod val="75000"/>
                  <a:lumOff val="25000"/>
                </a:srgbClr>
              </a:solidFill>
              <a:latin typeface="微软雅黑" pitchFamily="34" charset="-122"/>
              <a:ea typeface="微软雅黑" pitchFamily="34" charset="-122"/>
            </a:endParaRPr>
          </a:p>
        </p:txBody>
      </p:sp>
      <p:sp>
        <p:nvSpPr>
          <p:cNvPr id="51" name="Rectangle 11"/>
          <p:cNvSpPr>
            <a:spLocks noChangeArrowheads="1"/>
          </p:cNvSpPr>
          <p:nvPr/>
        </p:nvSpPr>
        <p:spPr bwMode="auto">
          <a:xfrm>
            <a:off x="-2177" y="2367234"/>
            <a:ext cx="9166882" cy="511850"/>
          </a:xfrm>
          <a:prstGeom prst="rect">
            <a:avLst/>
          </a:prstGeom>
          <a:solidFill>
            <a:schemeClr val="accent1"/>
          </a:solidFill>
          <a:ln w="28575">
            <a:noFill/>
          </a:ln>
          <a:effectLst>
            <a:outerShdw blurRad="190500" dist="139700" dir="6180000" algn="ctr" rotWithShape="0">
              <a:srgbClr val="000000">
                <a:alpha val="43137"/>
              </a:srgbClr>
            </a:outerShdw>
          </a:effectLst>
        </p:spPr>
        <p:txBody>
          <a:bodyPr anchor="ctr"/>
          <a:lstStyle/>
          <a:p>
            <a:pPr algn="ctr" defTabSz="914378"/>
            <a:endParaRPr lang="zh-CN" altLang="zh-CN" sz="2399">
              <a:solidFill>
                <a:srgbClr val="00B0F0"/>
              </a:solidFill>
              <a:latin typeface="微软雅黑" pitchFamily="34" charset="-122"/>
              <a:ea typeface="微软雅黑" pitchFamily="34" charset="-122"/>
              <a:cs typeface="Calibri" pitchFamily="34" charset="0"/>
              <a:sym typeface="Calibri" pitchFamily="34" charset="0"/>
            </a:endParaRPr>
          </a:p>
        </p:txBody>
      </p:sp>
      <p:sp>
        <p:nvSpPr>
          <p:cNvPr id="62" name="矩形 38"/>
          <p:cNvSpPr>
            <a:spLocks noChangeArrowheads="1"/>
          </p:cNvSpPr>
          <p:nvPr/>
        </p:nvSpPr>
        <p:spPr bwMode="auto">
          <a:xfrm>
            <a:off x="1619416" y="2449366"/>
            <a:ext cx="773244" cy="32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8" tIns="34279" rIns="68558" bIns="34279">
            <a:spAutoFit/>
          </a:bodyPr>
          <a:lstStyle/>
          <a:p>
            <a:pPr algn="ctr" defTabSz="914378"/>
            <a:r>
              <a:rPr lang="zh-CN" altLang="en-US" sz="1650" b="1" dirty="0">
                <a:solidFill>
                  <a:srgbClr val="FFFFFF"/>
                </a:solidFill>
                <a:latin typeface="微软雅黑" pitchFamily="34" charset="-122"/>
                <a:ea typeface="微软雅黑" pitchFamily="34" charset="-122"/>
                <a:sym typeface="方正兰亭黑_GBK" pitchFamily="2" charset="-122"/>
              </a:rPr>
              <a:t>陆文豪</a:t>
            </a:r>
            <a:endParaRPr lang="en-US" sz="1650" b="1" dirty="0">
              <a:solidFill>
                <a:srgbClr val="FFFFFF"/>
              </a:solidFill>
              <a:latin typeface="微软雅黑" pitchFamily="34" charset="-122"/>
              <a:ea typeface="微软雅黑" pitchFamily="34" charset="-122"/>
              <a:sym typeface="方正兰亭黑_GBK" pitchFamily="2" charset="-122"/>
            </a:endParaRPr>
          </a:p>
        </p:txBody>
      </p:sp>
      <p:sp>
        <p:nvSpPr>
          <p:cNvPr id="64" name="矩形 51"/>
          <p:cNvSpPr>
            <a:spLocks noChangeArrowheads="1"/>
          </p:cNvSpPr>
          <p:nvPr/>
        </p:nvSpPr>
        <p:spPr bwMode="auto">
          <a:xfrm>
            <a:off x="4315414" y="2449366"/>
            <a:ext cx="561648" cy="32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8" tIns="34279" rIns="68558" bIns="34279">
            <a:spAutoFit/>
          </a:bodyPr>
          <a:lstStyle/>
          <a:p>
            <a:pPr algn="ctr" defTabSz="914378"/>
            <a:r>
              <a:rPr lang="zh-CN" altLang="en-US" sz="1650" b="1" dirty="0">
                <a:solidFill>
                  <a:srgbClr val="FFFFFF"/>
                </a:solidFill>
                <a:latin typeface="微软雅黑" pitchFamily="34" charset="-122"/>
                <a:ea typeface="微软雅黑" pitchFamily="34" charset="-122"/>
                <a:sym typeface="方正兰亭黑_GBK" pitchFamily="2" charset="-122"/>
              </a:rPr>
              <a:t>金敏</a:t>
            </a:r>
            <a:endParaRPr lang="en-US" sz="1650" b="1" dirty="0">
              <a:solidFill>
                <a:srgbClr val="FFFFFF"/>
              </a:solidFill>
              <a:latin typeface="微软雅黑" pitchFamily="34" charset="-122"/>
              <a:ea typeface="微软雅黑" pitchFamily="34" charset="-122"/>
              <a:sym typeface="方正兰亭黑_GBK" pitchFamily="2" charset="-122"/>
            </a:endParaRPr>
          </a:p>
        </p:txBody>
      </p:sp>
      <p:sp>
        <p:nvSpPr>
          <p:cNvPr id="66" name="矩形 53"/>
          <p:cNvSpPr>
            <a:spLocks noChangeArrowheads="1"/>
          </p:cNvSpPr>
          <p:nvPr/>
        </p:nvSpPr>
        <p:spPr bwMode="auto">
          <a:xfrm>
            <a:off x="6780084" y="2449366"/>
            <a:ext cx="773244" cy="32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8" tIns="34279" rIns="68558" bIns="34279">
            <a:spAutoFit/>
          </a:bodyPr>
          <a:lstStyle/>
          <a:p>
            <a:pPr algn="ctr" defTabSz="914378"/>
            <a:r>
              <a:rPr lang="zh-CN" altLang="en-US" sz="1650" b="1" dirty="0">
                <a:solidFill>
                  <a:srgbClr val="FFFFFF"/>
                </a:solidFill>
                <a:latin typeface="微软雅黑" pitchFamily="34" charset="-122"/>
                <a:ea typeface="微软雅黑" pitchFamily="34" charset="-122"/>
                <a:sym typeface="方正兰亭黑_GBK" pitchFamily="2" charset="-122"/>
              </a:rPr>
              <a:t>储逸青</a:t>
            </a:r>
            <a:endParaRPr lang="en-US" sz="1650" b="1" dirty="0">
              <a:solidFill>
                <a:srgbClr val="FFFFFF"/>
              </a:solidFill>
              <a:latin typeface="微软雅黑" pitchFamily="34" charset="-122"/>
              <a:ea typeface="微软雅黑" pitchFamily="34" charset="-122"/>
              <a:sym typeface="方正兰亭黑_GBK" pitchFamily="2" charset="-122"/>
            </a:endParaRPr>
          </a:p>
        </p:txBody>
      </p:sp>
      <p:sp>
        <p:nvSpPr>
          <p:cNvPr id="67" name="矩形 47"/>
          <p:cNvSpPr>
            <a:spLocks noChangeArrowheads="1"/>
          </p:cNvSpPr>
          <p:nvPr/>
        </p:nvSpPr>
        <p:spPr bwMode="auto">
          <a:xfrm>
            <a:off x="6268656" y="2945073"/>
            <a:ext cx="1746243" cy="17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58" tIns="34279" rIns="68558" bIns="34279">
            <a:spAutoFit/>
          </a:bodyPr>
          <a:lstStyle/>
          <a:p>
            <a:pPr defTabSz="914378">
              <a:lnSpc>
                <a:spcPct val="130000"/>
              </a:lnSpc>
            </a:pPr>
            <a:r>
              <a:rPr lang="en-US" altLang="zh-CN" sz="1100" dirty="0">
                <a:latin typeface="+mn-ea"/>
              </a:rPr>
              <a:t>·</a:t>
            </a:r>
            <a:r>
              <a:rPr lang="zh-CN" altLang="en-US" sz="1050" dirty="0">
                <a:latin typeface="+mn-ea"/>
              </a:rPr>
              <a:t>我们缺乏相关软件的开发经验</a:t>
            </a:r>
            <a:r>
              <a:rPr lang="en-US" altLang="zh-CN" sz="1050" dirty="0">
                <a:latin typeface="+mn-ea"/>
              </a:rPr>
              <a:t>,</a:t>
            </a:r>
            <a:r>
              <a:rPr lang="zh-CN" altLang="en-US" sz="1050" dirty="0">
                <a:latin typeface="+mn-ea"/>
              </a:rPr>
              <a:t>水平又不够，因此进度缓慢，我们需要不断补充软件功能实现案例；</a:t>
            </a:r>
            <a:br>
              <a:rPr lang="zh-CN" altLang="en-US" sz="1050" dirty="0">
                <a:latin typeface="+mn-ea"/>
              </a:rPr>
            </a:br>
            <a:r>
              <a:rPr lang="en-US" altLang="zh-CN" sz="1100" dirty="0">
                <a:latin typeface="+mn-ea"/>
              </a:rPr>
              <a:t>·</a:t>
            </a:r>
            <a:r>
              <a:rPr lang="zh-CN" altLang="en-US" sz="1050" dirty="0">
                <a:latin typeface="+mn-ea"/>
              </a:rPr>
              <a:t>最开始建立的数据库表并不完善，开发的时候有时候会逐渐发现各种问题需要一边调整一边制作。</a:t>
            </a:r>
            <a:endParaRPr lang="zh-CN" altLang="en-US" sz="1350" dirty="0">
              <a:solidFill>
                <a:srgbClr val="000000">
                  <a:lumMod val="75000"/>
                  <a:lumOff val="25000"/>
                </a:srgbClr>
              </a:solidFill>
              <a:latin typeface="+mn-ea"/>
            </a:endParaRPr>
          </a:p>
        </p:txBody>
      </p:sp>
      <p:sp>
        <p:nvSpPr>
          <p:cNvPr id="22" name="矩形 28"/>
          <p:cNvSpPr>
            <a:spLocks noChangeArrowheads="1"/>
          </p:cNvSpPr>
          <p:nvPr/>
        </p:nvSpPr>
        <p:spPr bwMode="auto">
          <a:xfrm>
            <a:off x="619" y="5009399"/>
            <a:ext cx="9142766" cy="152353"/>
          </a:xfrm>
          <a:prstGeom prst="rect">
            <a:avLst/>
          </a:prstGeom>
          <a:solidFill>
            <a:schemeClr val="accent1"/>
          </a:solidFill>
          <a:ln>
            <a:noFill/>
          </a:ln>
        </p:spPr>
        <p:txBody>
          <a:bodyPr vert="horz" wrap="square" lIns="91404" tIns="45702" rIns="91404" bIns="45702" numCol="1" anchor="ctr" anchorCtr="0" compatLnSpc="1">
            <a:prstTxWarp prst="textNoShape">
              <a:avLst/>
            </a:prstTxWarp>
          </a:bodyPr>
          <a:lstStyle/>
          <a:p>
            <a:pPr algn="ctr" defTabSz="914081" fontAlgn="base">
              <a:spcBef>
                <a:spcPct val="0"/>
              </a:spcBef>
              <a:spcAft>
                <a:spcPct val="0"/>
              </a:spcAft>
            </a:pPr>
            <a:endParaRPr lang="zh-CN" altLang="zh-CN" sz="1799">
              <a:solidFill>
                <a:srgbClr val="000000"/>
              </a:solidFill>
              <a:latin typeface="Arial" pitchFamily="34" charset="0"/>
              <a:ea typeface="宋体" pitchFamily="2" charset="-122"/>
              <a:cs typeface="宋体" pitchFamily="2" charset="-122"/>
            </a:endParaRPr>
          </a:p>
        </p:txBody>
      </p:sp>
      <p:sp>
        <p:nvSpPr>
          <p:cNvPr id="2" name="矩形 1">
            <a:extLst>
              <a:ext uri="{FF2B5EF4-FFF2-40B4-BE49-F238E27FC236}">
                <a16:creationId xmlns:a16="http://schemas.microsoft.com/office/drawing/2014/main" id="{323826AF-DD99-D440-FCEB-0E33EDC53C70}"/>
              </a:ext>
            </a:extLst>
          </p:cNvPr>
          <p:cNvSpPr/>
          <p:nvPr/>
        </p:nvSpPr>
        <p:spPr>
          <a:xfrm>
            <a:off x="152400" y="209550"/>
            <a:ext cx="2553151" cy="468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1394946"/>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1000"/>
                                        <p:tgtEl>
                                          <p:spTgt spid="51"/>
                                        </p:tgtEl>
                                      </p:cBhvr>
                                    </p:animEffect>
                                    <p:anim calcmode="lin" valueType="num">
                                      <p:cBhvr>
                                        <p:cTn id="11" dur="1000" fill="hold"/>
                                        <p:tgtEl>
                                          <p:spTgt spid="51"/>
                                        </p:tgtEl>
                                        <p:attrNameLst>
                                          <p:attrName>ppt_x</p:attrName>
                                        </p:attrNameLst>
                                      </p:cBhvr>
                                      <p:tavLst>
                                        <p:tav tm="0">
                                          <p:val>
                                            <p:strVal val="#ppt_x"/>
                                          </p:val>
                                        </p:tav>
                                        <p:tav tm="100000">
                                          <p:val>
                                            <p:strVal val="#ppt_x"/>
                                          </p:val>
                                        </p:tav>
                                      </p:tavLst>
                                    </p:anim>
                                    <p:anim calcmode="lin" valueType="num">
                                      <p:cBhvr>
                                        <p:cTn id="12" dur="1000" fill="hold"/>
                                        <p:tgtEl>
                                          <p:spTgt spid="51"/>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500" fill="hold"/>
                                        <p:tgtEl>
                                          <p:spTgt spid="62"/>
                                        </p:tgtEl>
                                        <p:attrNameLst>
                                          <p:attrName>ppt_x</p:attrName>
                                        </p:attrNameLst>
                                      </p:cBhvr>
                                      <p:tavLst>
                                        <p:tav tm="0">
                                          <p:val>
                                            <p:strVal val="#ppt_x"/>
                                          </p:val>
                                        </p:tav>
                                        <p:tav tm="100000">
                                          <p:val>
                                            <p:strVal val="#ppt_x"/>
                                          </p:val>
                                        </p:tav>
                                      </p:tavLst>
                                    </p:anim>
                                    <p:anim calcmode="lin" valueType="num">
                                      <p:cBhvr additive="base">
                                        <p:cTn id="17" dur="500" fill="hold"/>
                                        <p:tgtEl>
                                          <p:spTgt spid="6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4"/>
                                        </p:tgtEl>
                                        <p:attrNameLst>
                                          <p:attrName>style.visibility</p:attrName>
                                        </p:attrNameLst>
                                      </p:cBhvr>
                                      <p:to>
                                        <p:strVal val="visible"/>
                                      </p:to>
                                    </p:set>
                                    <p:anim calcmode="lin" valueType="num">
                                      <p:cBhvr additive="base">
                                        <p:cTn id="20" dur="500" fill="hold"/>
                                        <p:tgtEl>
                                          <p:spTgt spid="64"/>
                                        </p:tgtEl>
                                        <p:attrNameLst>
                                          <p:attrName>ppt_x</p:attrName>
                                        </p:attrNameLst>
                                      </p:cBhvr>
                                      <p:tavLst>
                                        <p:tav tm="0">
                                          <p:val>
                                            <p:strVal val="#ppt_x"/>
                                          </p:val>
                                        </p:tav>
                                        <p:tav tm="100000">
                                          <p:val>
                                            <p:strVal val="#ppt_x"/>
                                          </p:val>
                                        </p:tav>
                                      </p:tavLst>
                                    </p:anim>
                                    <p:anim calcmode="lin" valueType="num">
                                      <p:cBhvr additive="base">
                                        <p:cTn id="21" dur="500" fill="hold"/>
                                        <p:tgtEl>
                                          <p:spTgt spid="6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66"/>
                                        </p:tgtEl>
                                        <p:attrNameLst>
                                          <p:attrName>style.visibility</p:attrName>
                                        </p:attrNameLst>
                                      </p:cBhvr>
                                      <p:to>
                                        <p:strVal val="visible"/>
                                      </p:to>
                                    </p:set>
                                    <p:anim calcmode="lin" valueType="num">
                                      <p:cBhvr additive="base">
                                        <p:cTn id="24" dur="500" fill="hold"/>
                                        <p:tgtEl>
                                          <p:spTgt spid="66"/>
                                        </p:tgtEl>
                                        <p:attrNameLst>
                                          <p:attrName>ppt_x</p:attrName>
                                        </p:attrNameLst>
                                      </p:cBhvr>
                                      <p:tavLst>
                                        <p:tav tm="0">
                                          <p:val>
                                            <p:strVal val="#ppt_x"/>
                                          </p:val>
                                        </p:tav>
                                        <p:tav tm="100000">
                                          <p:val>
                                            <p:strVal val="#ppt_x"/>
                                          </p:val>
                                        </p:tav>
                                      </p:tavLst>
                                    </p:anim>
                                    <p:anim calcmode="lin" valueType="num">
                                      <p:cBhvr additive="base">
                                        <p:cTn id="25" dur="500" fill="hold"/>
                                        <p:tgtEl>
                                          <p:spTgt spid="6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2" presetClass="entr" presetSubtype="1" fill="hold" nodeType="after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p:tgtEl>
                                          <p:spTgt spid="52"/>
                                        </p:tgtEl>
                                        <p:attrNameLst>
                                          <p:attrName>ppt_y</p:attrName>
                                        </p:attrNameLst>
                                      </p:cBhvr>
                                      <p:tavLst>
                                        <p:tav tm="0">
                                          <p:val>
                                            <p:strVal val="#ppt_y-#ppt_h*1.125000"/>
                                          </p:val>
                                        </p:tav>
                                        <p:tav tm="100000">
                                          <p:val>
                                            <p:strVal val="#ppt_y"/>
                                          </p:val>
                                        </p:tav>
                                      </p:tavLst>
                                    </p:anim>
                                    <p:animEffect>
                                      <p:cBhvr>
                                        <p:cTn id="30" dur="500"/>
                                        <p:tgtEl>
                                          <p:spTgt spid="52"/>
                                        </p:tgtEl>
                                      </p:cBhvr>
                                    </p:animEffect>
                                  </p:childTnLst>
                                </p:cTn>
                              </p:par>
                            </p:childTnLst>
                          </p:cTn>
                        </p:par>
                        <p:par>
                          <p:cTn id="31" fill="hold">
                            <p:stCondLst>
                              <p:cond delay="2000"/>
                            </p:stCondLst>
                            <p:childTnLst>
                              <p:par>
                                <p:cTn id="32" presetID="12" presetClass="entr" presetSubtype="2"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p:cTn id="34" dur="500"/>
                                        <p:tgtEl>
                                          <p:spTgt spid="55"/>
                                        </p:tgtEl>
                                        <p:attrNameLst>
                                          <p:attrName>ppt_x</p:attrName>
                                        </p:attrNameLst>
                                      </p:cBhvr>
                                      <p:tavLst>
                                        <p:tav tm="0">
                                          <p:val>
                                            <p:strVal val="#ppt_x+#ppt_w*1.125000"/>
                                          </p:val>
                                        </p:tav>
                                        <p:tav tm="100000">
                                          <p:val>
                                            <p:strVal val="#ppt_x"/>
                                          </p:val>
                                        </p:tav>
                                      </p:tavLst>
                                    </p:anim>
                                    <p:animEffect>
                                      <p:cBhvr>
                                        <p:cTn id="35" dur="500"/>
                                        <p:tgtEl>
                                          <p:spTgt spid="55"/>
                                        </p:tgtEl>
                                      </p:cBhvr>
                                    </p:animEffect>
                                  </p:childTnLst>
                                </p:cTn>
                              </p:par>
                              <p:par>
                                <p:cTn id="36" presetID="12" presetClass="entr" presetSubtype="8" fill="hold" nodeType="withEffect">
                                  <p:stCondLst>
                                    <p:cond delay="0"/>
                                  </p:stCondLst>
                                  <p:childTnLst>
                                    <p:set>
                                      <p:cBhvr>
                                        <p:cTn id="37" dur="1" fill="hold">
                                          <p:stCondLst>
                                            <p:cond delay="0"/>
                                          </p:stCondLst>
                                        </p:cTn>
                                        <p:tgtEl>
                                          <p:spTgt spid="58"/>
                                        </p:tgtEl>
                                        <p:attrNameLst>
                                          <p:attrName>style.visibility</p:attrName>
                                        </p:attrNameLst>
                                      </p:cBhvr>
                                      <p:to>
                                        <p:strVal val="visible"/>
                                      </p:to>
                                    </p:set>
                                    <p:anim calcmode="lin" valueType="num">
                                      <p:cBhvr>
                                        <p:cTn id="38" dur="500"/>
                                        <p:tgtEl>
                                          <p:spTgt spid="58"/>
                                        </p:tgtEl>
                                        <p:attrNameLst>
                                          <p:attrName>ppt_x</p:attrName>
                                        </p:attrNameLst>
                                      </p:cBhvr>
                                      <p:tavLst>
                                        <p:tav tm="0">
                                          <p:val>
                                            <p:strVal val="#ppt_x-#ppt_w*1.125000"/>
                                          </p:val>
                                        </p:tav>
                                        <p:tav tm="100000">
                                          <p:val>
                                            <p:strVal val="#ppt_x"/>
                                          </p:val>
                                        </p:tav>
                                      </p:tavLst>
                                    </p:anim>
                                    <p:animEffect>
                                      <p:cBhvr>
                                        <p:cTn id="39" dur="500"/>
                                        <p:tgtEl>
                                          <p:spTgt spid="58"/>
                                        </p:tgtEl>
                                      </p:cBhvr>
                                    </p:animEffect>
                                  </p:childTnLst>
                                </p:cTn>
                              </p:par>
                            </p:childTnLst>
                          </p:cTn>
                        </p:par>
                        <p:par>
                          <p:cTn id="40" fill="hold">
                            <p:stCondLst>
                              <p:cond delay="2500"/>
                            </p:stCondLst>
                            <p:childTnLst>
                              <p:par>
                                <p:cTn id="41" presetID="20" presetClass="entr" presetSubtype="0" fill="hold" grpId="0"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p:cBhvr>
                                        <p:cTn id="43" dur="750"/>
                                        <p:tgtEl>
                                          <p:spTgt spid="65"/>
                                        </p:tgtEl>
                                      </p:cBhvr>
                                    </p:animEffect>
                                  </p:childTnLst>
                                </p:cTn>
                              </p:par>
                              <p:par>
                                <p:cTn id="44" presetID="2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p:cBhvr>
                                        <p:cTn id="46" dur="750"/>
                                        <p:tgtEl>
                                          <p:spTgt spid="63"/>
                                        </p:tgtEl>
                                      </p:cBhvr>
                                    </p:animEffect>
                                  </p:childTnLst>
                                </p:cTn>
                              </p:par>
                              <p:par>
                                <p:cTn id="47" presetID="2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p:cBhvr>
                                        <p:cTn id="49"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utoUpdateAnimBg="0"/>
      <p:bldP spid="65" grpId="0" bldLvl="0" autoUpdateAnimBg="0"/>
      <p:bldP spid="51" grpId="0" animBg="1"/>
      <p:bldP spid="62" grpId="0"/>
      <p:bldP spid="64" grpId="0"/>
      <p:bldP spid="66" grpId="0"/>
      <p:bldP spid="67" grpId="0" bldLvl="0" autoUpdateAnimBg="0"/>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167A1D-30BA-0499-C0A6-623808796262}"/>
              </a:ext>
            </a:extLst>
          </p:cNvPr>
          <p:cNvSpPr/>
          <p:nvPr/>
        </p:nvSpPr>
        <p:spPr>
          <a:xfrm>
            <a:off x="228600" y="285750"/>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p:cNvSpPr/>
          <p:nvPr/>
        </p:nvSpPr>
        <p:spPr>
          <a:xfrm>
            <a:off x="4849251" y="1896567"/>
            <a:ext cx="1030614" cy="1030612"/>
          </a:xfrm>
          <a:prstGeom prst="ellipse">
            <a:avLst/>
          </a:prstGeom>
          <a:solidFill>
            <a:schemeClr val="accent4"/>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2400" dirty="0">
              <a:solidFill>
                <a:srgbClr val="000000">
                  <a:lumMod val="75000"/>
                  <a:lumOff val="25000"/>
                </a:srgbClr>
              </a:solidFill>
              <a:latin typeface="FontAwesome" pitchFamily="2" charset="0"/>
              <a:ea typeface="微软雅黑"/>
            </a:endParaRPr>
          </a:p>
        </p:txBody>
      </p:sp>
      <p:sp>
        <p:nvSpPr>
          <p:cNvPr id="15" name="Oval 14"/>
          <p:cNvSpPr/>
          <p:nvPr/>
        </p:nvSpPr>
        <p:spPr>
          <a:xfrm>
            <a:off x="3092059" y="1896567"/>
            <a:ext cx="1030614" cy="1030612"/>
          </a:xfrm>
          <a:prstGeom prst="ellipse">
            <a:avLst/>
          </a:prstGeom>
          <a:solidFill>
            <a:schemeClr val="accent6"/>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2400" dirty="0">
              <a:solidFill>
                <a:srgbClr val="000000">
                  <a:lumMod val="75000"/>
                  <a:lumOff val="25000"/>
                </a:srgbClr>
              </a:solidFill>
              <a:latin typeface="FontAwesome" pitchFamily="2" charset="0"/>
              <a:ea typeface="微软雅黑"/>
            </a:endParaRPr>
          </a:p>
        </p:txBody>
      </p:sp>
      <p:sp>
        <p:nvSpPr>
          <p:cNvPr id="8" name="Freeform 5"/>
          <p:cNvSpPr>
            <a:spLocks/>
          </p:cNvSpPr>
          <p:nvPr/>
        </p:nvSpPr>
        <p:spPr bwMode="auto">
          <a:xfrm>
            <a:off x="3793818" y="2349543"/>
            <a:ext cx="1384294" cy="2528863"/>
          </a:xfrm>
          <a:custGeom>
            <a:avLst/>
            <a:gdLst/>
            <a:ahLst/>
            <a:cxnLst>
              <a:cxn ang="0">
                <a:pos x="173" y="908"/>
              </a:cxn>
              <a:cxn ang="0">
                <a:pos x="187" y="613"/>
              </a:cxn>
              <a:cxn ang="0">
                <a:pos x="0" y="357"/>
              </a:cxn>
              <a:cxn ang="0">
                <a:pos x="0" y="357"/>
              </a:cxn>
              <a:cxn ang="0">
                <a:pos x="203" y="547"/>
              </a:cxn>
              <a:cxn ang="0">
                <a:pos x="230" y="0"/>
              </a:cxn>
              <a:cxn ang="0">
                <a:pos x="255" y="237"/>
              </a:cxn>
              <a:cxn ang="0">
                <a:pos x="271" y="439"/>
              </a:cxn>
              <a:cxn ang="0">
                <a:pos x="496" y="295"/>
              </a:cxn>
              <a:cxn ang="0">
                <a:pos x="496" y="295"/>
              </a:cxn>
              <a:cxn ang="0">
                <a:pos x="291" y="500"/>
              </a:cxn>
              <a:cxn ang="0">
                <a:pos x="282" y="660"/>
              </a:cxn>
              <a:cxn ang="0">
                <a:pos x="307" y="905"/>
              </a:cxn>
              <a:cxn ang="0">
                <a:pos x="173" y="908"/>
              </a:cxn>
            </a:cxnLst>
            <a:rect l="0" t="0" r="r" b="b"/>
            <a:pathLst>
              <a:path w="496" h="908">
                <a:moveTo>
                  <a:pt x="173" y="908"/>
                </a:moveTo>
                <a:cubicBezTo>
                  <a:pt x="173" y="908"/>
                  <a:pt x="208" y="680"/>
                  <a:pt x="187" y="613"/>
                </a:cubicBezTo>
                <a:cubicBezTo>
                  <a:pt x="0" y="357"/>
                  <a:pt x="0" y="357"/>
                  <a:pt x="0" y="357"/>
                </a:cubicBezTo>
                <a:cubicBezTo>
                  <a:pt x="0" y="357"/>
                  <a:pt x="0" y="357"/>
                  <a:pt x="0" y="357"/>
                </a:cubicBezTo>
                <a:cubicBezTo>
                  <a:pt x="203" y="547"/>
                  <a:pt x="203" y="547"/>
                  <a:pt x="203" y="547"/>
                </a:cubicBezTo>
                <a:cubicBezTo>
                  <a:pt x="230" y="0"/>
                  <a:pt x="230" y="0"/>
                  <a:pt x="230" y="0"/>
                </a:cubicBezTo>
                <a:cubicBezTo>
                  <a:pt x="255" y="237"/>
                  <a:pt x="255" y="237"/>
                  <a:pt x="255" y="237"/>
                </a:cubicBezTo>
                <a:cubicBezTo>
                  <a:pt x="271" y="439"/>
                  <a:pt x="271" y="439"/>
                  <a:pt x="271" y="439"/>
                </a:cubicBezTo>
                <a:cubicBezTo>
                  <a:pt x="496" y="295"/>
                  <a:pt x="496" y="295"/>
                  <a:pt x="496" y="295"/>
                </a:cubicBezTo>
                <a:cubicBezTo>
                  <a:pt x="496" y="295"/>
                  <a:pt x="496" y="295"/>
                  <a:pt x="496" y="295"/>
                </a:cubicBezTo>
                <a:cubicBezTo>
                  <a:pt x="291" y="500"/>
                  <a:pt x="291" y="500"/>
                  <a:pt x="291" y="500"/>
                </a:cubicBezTo>
                <a:cubicBezTo>
                  <a:pt x="291" y="500"/>
                  <a:pt x="268" y="500"/>
                  <a:pt x="282" y="660"/>
                </a:cubicBezTo>
                <a:cubicBezTo>
                  <a:pt x="295" y="819"/>
                  <a:pt x="307" y="905"/>
                  <a:pt x="307" y="905"/>
                </a:cubicBezTo>
                <a:lnTo>
                  <a:pt x="173" y="908"/>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914378"/>
            <a:endParaRPr lang="en-US">
              <a:solidFill>
                <a:srgbClr val="000000">
                  <a:lumMod val="75000"/>
                  <a:lumOff val="25000"/>
                </a:srgbClr>
              </a:solidFill>
              <a:latin typeface="Arial"/>
              <a:ea typeface="微软雅黑"/>
            </a:endParaRPr>
          </a:p>
        </p:txBody>
      </p:sp>
      <p:sp>
        <p:nvSpPr>
          <p:cNvPr id="12" name="Oval 11"/>
          <p:cNvSpPr/>
          <p:nvPr/>
        </p:nvSpPr>
        <p:spPr>
          <a:xfrm>
            <a:off x="3793818" y="1668649"/>
            <a:ext cx="1341670" cy="1341668"/>
          </a:xfrm>
          <a:prstGeom prst="ellipse">
            <a:avLst/>
          </a:prstGeom>
          <a:solidFill>
            <a:schemeClr val="accent2"/>
          </a:solidFill>
          <a:ln w="381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3200" dirty="0">
              <a:solidFill>
                <a:srgbClr val="000000">
                  <a:lumMod val="75000"/>
                  <a:lumOff val="25000"/>
                </a:srgbClr>
              </a:solidFill>
              <a:latin typeface="FontAwesome" pitchFamily="2" charset="0"/>
              <a:ea typeface="微软雅黑"/>
            </a:endParaRPr>
          </a:p>
        </p:txBody>
      </p:sp>
      <p:sp>
        <p:nvSpPr>
          <p:cNvPr id="13" name="Oval 12"/>
          <p:cNvSpPr/>
          <p:nvPr/>
        </p:nvSpPr>
        <p:spPr>
          <a:xfrm>
            <a:off x="4668230" y="2645258"/>
            <a:ext cx="1094733" cy="1094733"/>
          </a:xfrm>
          <a:prstGeom prst="ellipse">
            <a:avLst/>
          </a:prstGeom>
          <a:solidFill>
            <a:schemeClr val="accent3"/>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algn="ctr" defTabSz="914378"/>
            <a:endParaRPr lang="en-US" sz="3200" dirty="0">
              <a:solidFill>
                <a:srgbClr val="000000">
                  <a:lumMod val="75000"/>
                  <a:lumOff val="25000"/>
                </a:srgbClr>
              </a:solidFill>
              <a:latin typeface="FontAwesome" pitchFamily="2" charset="0"/>
              <a:ea typeface="微软雅黑"/>
            </a:endParaRPr>
          </a:p>
        </p:txBody>
      </p:sp>
      <p:sp>
        <p:nvSpPr>
          <p:cNvPr id="16" name="Oval 15"/>
          <p:cNvSpPr/>
          <p:nvPr/>
        </p:nvSpPr>
        <p:spPr>
          <a:xfrm>
            <a:off x="3198290" y="2645258"/>
            <a:ext cx="1094733" cy="1094733"/>
          </a:xfrm>
          <a:prstGeom prst="ellipse">
            <a:avLst/>
          </a:prstGeom>
          <a:solidFill>
            <a:schemeClr val="accent1"/>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3200" dirty="0">
              <a:solidFill>
                <a:srgbClr val="000000">
                  <a:lumMod val="75000"/>
                  <a:lumOff val="25000"/>
                </a:srgbClr>
              </a:solidFill>
              <a:latin typeface="FontAwesome" pitchFamily="2" charset="0"/>
              <a:ea typeface="微软雅黑"/>
            </a:endParaRPr>
          </a:p>
        </p:txBody>
      </p:sp>
      <p:grpSp>
        <p:nvGrpSpPr>
          <p:cNvPr id="17" name="Group 25"/>
          <p:cNvGrpSpPr/>
          <p:nvPr/>
        </p:nvGrpSpPr>
        <p:grpSpPr>
          <a:xfrm>
            <a:off x="6002035" y="1499576"/>
            <a:ext cx="2667000" cy="3528470"/>
            <a:chOff x="1627554" y="916537"/>
            <a:chExt cx="2667000" cy="3528463"/>
          </a:xfrm>
        </p:grpSpPr>
        <p:sp>
          <p:nvSpPr>
            <p:cNvPr id="27" name="Text Placeholder 3"/>
            <p:cNvSpPr txBox="1">
              <a:spLocks/>
            </p:cNvSpPr>
            <p:nvPr/>
          </p:nvSpPr>
          <p:spPr>
            <a:xfrm>
              <a:off x="1662668" y="916537"/>
              <a:ext cx="307777"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33">
                <a:spcBef>
                  <a:spcPct val="20000"/>
                </a:spcBef>
                <a:defRPr/>
              </a:pPr>
              <a:r>
                <a:rPr lang="zh-CN" altLang="en-US" sz="1200" b="1" dirty="0">
                  <a:solidFill>
                    <a:srgbClr val="000000">
                      <a:lumMod val="75000"/>
                      <a:lumOff val="25000"/>
                    </a:srgbClr>
                  </a:solidFill>
                  <a:latin typeface="Arial"/>
                  <a:ea typeface="微软雅黑"/>
                </a:rPr>
                <a:t>张驰</a:t>
              </a:r>
              <a:endParaRPr lang="en-US" sz="1200" b="1" dirty="0">
                <a:solidFill>
                  <a:srgbClr val="000000">
                    <a:lumMod val="75000"/>
                    <a:lumOff val="25000"/>
                  </a:srgbClr>
                </a:solidFill>
                <a:latin typeface="Arial"/>
                <a:ea typeface="微软雅黑"/>
              </a:endParaRPr>
            </a:p>
          </p:txBody>
        </p:sp>
        <p:sp>
          <p:nvSpPr>
            <p:cNvPr id="28" name="Text Placeholder 3"/>
            <p:cNvSpPr txBox="1">
              <a:spLocks/>
            </p:cNvSpPr>
            <p:nvPr/>
          </p:nvSpPr>
          <p:spPr>
            <a:xfrm>
              <a:off x="1627554" y="1051770"/>
              <a:ext cx="2667000" cy="339323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33">
                <a:spcBef>
                  <a:spcPct val="20000"/>
                </a:spcBef>
                <a:defRPr/>
              </a:pPr>
              <a:r>
                <a:rPr lang="en-US" altLang="zh-CN" sz="1050" dirty="0">
                  <a:solidFill>
                    <a:srgbClr val="000000">
                      <a:lumMod val="75000"/>
                      <a:lumOff val="25000"/>
                    </a:srgbClr>
                  </a:solidFill>
                  <a:latin typeface="+mn-ea"/>
                </a:rPr>
                <a:t>·</a:t>
              </a:r>
              <a:r>
                <a:rPr lang="zh-CN" altLang="en-US" sz="1050" dirty="0">
                  <a:solidFill>
                    <a:srgbClr val="000000">
                      <a:lumMod val="75000"/>
                      <a:lumOff val="25000"/>
                    </a:srgbClr>
                  </a:solidFill>
                  <a:latin typeface="+mn-ea"/>
                </a:rPr>
                <a:t>在这次的软件工程项目中，我主要负责了前端、后端以及数据库的主体代码。在做这个项目之前，我感觉应该还是比较轻松的，但是真正在处理项目的各种问题上，还是比较棘手、考验逻辑和耐心的。比如在前端的登录信息问题上，我使用了</a:t>
              </a:r>
              <a:r>
                <a:rPr lang="en-US" altLang="zh-CN" sz="1050" dirty="0" err="1">
                  <a:solidFill>
                    <a:srgbClr val="000000">
                      <a:lumMod val="75000"/>
                      <a:lumOff val="25000"/>
                    </a:srgbClr>
                  </a:solidFill>
                  <a:latin typeface="+mn-ea"/>
                </a:rPr>
                <a:t>vuex</a:t>
              </a:r>
              <a:r>
                <a:rPr lang="zh-CN" altLang="en-US" sz="1050" dirty="0">
                  <a:solidFill>
                    <a:srgbClr val="000000">
                      <a:lumMod val="75000"/>
                      <a:lumOff val="25000"/>
                    </a:srgbClr>
                  </a:solidFill>
                  <a:latin typeface="+mn-ea"/>
                </a:rPr>
                <a:t>来携带个人信息的数据，在用户登录请求发起后，后端验证成功了，那么就把这个用户所有的个人信息暂时存储到</a:t>
              </a:r>
              <a:r>
                <a:rPr lang="en-US" altLang="zh-CN" sz="1050" dirty="0" err="1">
                  <a:solidFill>
                    <a:srgbClr val="000000">
                      <a:lumMod val="75000"/>
                      <a:lumOff val="25000"/>
                    </a:srgbClr>
                  </a:solidFill>
                  <a:latin typeface="+mn-ea"/>
                </a:rPr>
                <a:t>localstorage</a:t>
              </a:r>
              <a:r>
                <a:rPr lang="zh-CN" altLang="en-US" sz="1050" dirty="0">
                  <a:solidFill>
                    <a:srgbClr val="000000">
                      <a:lumMod val="75000"/>
                      <a:lumOff val="25000"/>
                    </a:srgbClr>
                  </a:solidFill>
                  <a:latin typeface="+mn-ea"/>
                </a:rPr>
                <a:t>里，</a:t>
              </a:r>
              <a:r>
                <a:rPr lang="en-US" altLang="zh-CN" sz="1050" dirty="0" err="1">
                  <a:solidFill>
                    <a:srgbClr val="000000">
                      <a:lumMod val="75000"/>
                      <a:lumOff val="25000"/>
                    </a:srgbClr>
                  </a:solidFill>
                  <a:latin typeface="+mn-ea"/>
                </a:rPr>
                <a:t>vuex</a:t>
              </a:r>
              <a:r>
                <a:rPr lang="zh-CN" altLang="en-US" sz="1050" dirty="0">
                  <a:solidFill>
                    <a:srgbClr val="000000">
                      <a:lumMod val="75000"/>
                      <a:lumOff val="25000"/>
                    </a:srgbClr>
                  </a:solidFill>
                  <a:latin typeface="+mn-ea"/>
                </a:rPr>
                <a:t>里的值直接读取</a:t>
              </a:r>
              <a:r>
                <a:rPr lang="en-US" altLang="zh-CN" sz="1050" dirty="0" err="1">
                  <a:solidFill>
                    <a:srgbClr val="000000">
                      <a:lumMod val="75000"/>
                      <a:lumOff val="25000"/>
                    </a:srgbClr>
                  </a:solidFill>
                  <a:latin typeface="+mn-ea"/>
                </a:rPr>
                <a:t>localstorage</a:t>
              </a:r>
              <a:r>
                <a:rPr lang="zh-CN" altLang="en-US" sz="1050" dirty="0">
                  <a:solidFill>
                    <a:srgbClr val="000000">
                      <a:lumMod val="75000"/>
                      <a:lumOff val="25000"/>
                    </a:srgbClr>
                  </a:solidFill>
                  <a:latin typeface="+mn-ea"/>
                </a:rPr>
                <a:t>，但这么做有一个</a:t>
              </a:r>
              <a:r>
                <a:rPr lang="en-US" altLang="zh-CN" sz="1050" dirty="0">
                  <a:solidFill>
                    <a:srgbClr val="000000">
                      <a:lumMod val="75000"/>
                      <a:lumOff val="25000"/>
                    </a:srgbClr>
                  </a:solidFill>
                  <a:latin typeface="+mn-ea"/>
                </a:rPr>
                <a:t>bug</a:t>
              </a:r>
              <a:r>
                <a:rPr lang="zh-CN" altLang="en-US" sz="1050" dirty="0">
                  <a:solidFill>
                    <a:srgbClr val="000000">
                      <a:lumMod val="75000"/>
                      <a:lumOff val="25000"/>
                    </a:srgbClr>
                  </a:solidFill>
                  <a:latin typeface="+mn-ea"/>
                </a:rPr>
                <a:t>，就是个人信息存储到</a:t>
              </a:r>
              <a:r>
                <a:rPr lang="en-US" altLang="zh-CN" sz="1050" dirty="0" err="1">
                  <a:solidFill>
                    <a:srgbClr val="000000">
                      <a:lumMod val="75000"/>
                      <a:lumOff val="25000"/>
                    </a:srgbClr>
                  </a:solidFill>
                  <a:latin typeface="+mn-ea"/>
                </a:rPr>
                <a:t>localstorage</a:t>
              </a:r>
              <a:r>
                <a:rPr lang="zh-CN" altLang="en-US" sz="1050" dirty="0">
                  <a:solidFill>
                    <a:srgbClr val="000000">
                      <a:lumMod val="75000"/>
                      <a:lumOff val="25000"/>
                    </a:srgbClr>
                  </a:solidFill>
                  <a:latin typeface="+mn-ea"/>
                </a:rPr>
                <a:t>的时候，</a:t>
              </a:r>
              <a:r>
                <a:rPr lang="en-US" altLang="zh-CN" sz="1050" dirty="0" err="1">
                  <a:solidFill>
                    <a:srgbClr val="000000">
                      <a:lumMod val="75000"/>
                      <a:lumOff val="25000"/>
                    </a:srgbClr>
                  </a:solidFill>
                  <a:latin typeface="+mn-ea"/>
                </a:rPr>
                <a:t>vuex</a:t>
              </a:r>
              <a:r>
                <a:rPr lang="zh-CN" altLang="en-US" sz="1050" dirty="0">
                  <a:solidFill>
                    <a:srgbClr val="000000">
                      <a:lumMod val="75000"/>
                      <a:lumOff val="25000"/>
                    </a:srgbClr>
                  </a:solidFill>
                  <a:latin typeface="+mn-ea"/>
                </a:rPr>
                <a:t>不会立即响应，而是需要刷新一次才会才能读取到。这就导致了登录之后右上角显示的用户名不会随登录的用户名而变化，这个问题困扰了我很久，才来我才想到，通过设置三目逻辑语句，如果有值就让它相等，没有就设置</a:t>
              </a:r>
              <a:r>
                <a:rPr lang="en-US" altLang="zh-CN" sz="1050" dirty="0">
                  <a:solidFill>
                    <a:srgbClr val="000000">
                      <a:lumMod val="75000"/>
                      <a:lumOff val="25000"/>
                    </a:srgbClr>
                  </a:solidFill>
                  <a:latin typeface="+mn-ea"/>
                </a:rPr>
                <a:t>null</a:t>
              </a:r>
              <a:r>
                <a:rPr lang="zh-CN" altLang="en-US" sz="1050" dirty="0">
                  <a:solidFill>
                    <a:srgbClr val="000000">
                      <a:lumMod val="75000"/>
                      <a:lumOff val="25000"/>
                    </a:srgbClr>
                  </a:solidFill>
                  <a:latin typeface="+mn-ea"/>
                </a:rPr>
                <a:t>值。这样完美解决了这个问题。不单单在这个问题上，在很多前后端相连，后端连接到数据库的地方，总会出现很多问题，但只有坚持不懈地寻找解决答案，我们才会越来越接近目标，尝到香甜的成果。</a:t>
              </a:r>
              <a:endParaRPr lang="en-US" sz="1050" dirty="0">
                <a:solidFill>
                  <a:srgbClr val="000000">
                    <a:lumMod val="75000"/>
                    <a:lumOff val="25000"/>
                  </a:srgbClr>
                </a:solidFill>
                <a:latin typeface="+mn-ea"/>
              </a:endParaRPr>
            </a:p>
          </p:txBody>
        </p:sp>
      </p:grpSp>
      <p:grpSp>
        <p:nvGrpSpPr>
          <p:cNvPr id="20" name="Group 64"/>
          <p:cNvGrpSpPr/>
          <p:nvPr/>
        </p:nvGrpSpPr>
        <p:grpSpPr>
          <a:xfrm>
            <a:off x="1341377" y="3146761"/>
            <a:ext cx="1537125" cy="1403415"/>
            <a:chOff x="1148462" y="805748"/>
            <a:chExt cx="1537125" cy="1403412"/>
          </a:xfrm>
        </p:grpSpPr>
        <p:sp>
          <p:nvSpPr>
            <p:cNvPr id="66" name="Text Placeholder 3"/>
            <p:cNvSpPr txBox="1">
              <a:spLocks/>
            </p:cNvSpPr>
            <p:nvPr/>
          </p:nvSpPr>
          <p:spPr>
            <a:xfrm>
              <a:off x="1148462" y="805748"/>
              <a:ext cx="461665"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333">
                <a:spcBef>
                  <a:spcPct val="20000"/>
                </a:spcBef>
                <a:defRPr/>
              </a:pPr>
              <a:r>
                <a:rPr lang="zh-CN" altLang="en-US" sz="1200" b="1" dirty="0">
                  <a:solidFill>
                    <a:srgbClr val="000000">
                      <a:lumMod val="75000"/>
                      <a:lumOff val="25000"/>
                    </a:srgbClr>
                  </a:solidFill>
                  <a:latin typeface="Arial"/>
                  <a:ea typeface="微软雅黑"/>
                </a:rPr>
                <a:t>徐贤俊</a:t>
              </a:r>
              <a:endParaRPr lang="en-US" sz="1200" b="1" dirty="0">
                <a:solidFill>
                  <a:srgbClr val="000000">
                    <a:lumMod val="75000"/>
                    <a:lumOff val="25000"/>
                  </a:srgbClr>
                </a:solidFill>
                <a:latin typeface="Arial"/>
                <a:ea typeface="微软雅黑"/>
              </a:endParaRPr>
            </a:p>
          </p:txBody>
        </p:sp>
        <p:sp>
          <p:nvSpPr>
            <p:cNvPr id="67" name="Text Placeholder 3"/>
            <p:cNvSpPr txBox="1">
              <a:spLocks/>
            </p:cNvSpPr>
            <p:nvPr/>
          </p:nvSpPr>
          <p:spPr>
            <a:xfrm>
              <a:off x="1152497" y="1078084"/>
              <a:ext cx="1533090" cy="113107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33">
                <a:spcBef>
                  <a:spcPct val="20000"/>
                </a:spcBef>
                <a:defRPr/>
              </a:pPr>
              <a:r>
                <a:rPr lang="en-US" altLang="zh-CN" sz="1050" dirty="0">
                  <a:solidFill>
                    <a:srgbClr val="000000">
                      <a:lumMod val="75000"/>
                      <a:lumOff val="25000"/>
                    </a:srgbClr>
                  </a:solidFill>
                  <a:latin typeface="+mn-ea"/>
                </a:rPr>
                <a:t>·</a:t>
              </a:r>
              <a:r>
                <a:rPr lang="zh-CN" altLang="en-US" sz="1050" dirty="0">
                  <a:solidFill>
                    <a:srgbClr val="000000">
                      <a:lumMod val="75000"/>
                      <a:lumOff val="25000"/>
                    </a:srgbClr>
                  </a:solidFill>
                  <a:latin typeface="+mn-ea"/>
                </a:rPr>
                <a:t>软工实践原来和我想象的是不一样的，并不是直接按照想法，“撸起袖子就是干”，直接打代码；而是有很多个步骤，一步一个脚印，需求分析，软件配置，测试等等。</a:t>
              </a:r>
              <a:endParaRPr lang="en-US" sz="1050" dirty="0">
                <a:solidFill>
                  <a:srgbClr val="000000">
                    <a:lumMod val="75000"/>
                    <a:lumOff val="25000"/>
                  </a:srgbClr>
                </a:solidFill>
                <a:latin typeface="+mn-ea"/>
              </a:endParaRPr>
            </a:p>
          </p:txBody>
        </p:sp>
      </p:grpSp>
      <p:grpSp>
        <p:nvGrpSpPr>
          <p:cNvPr id="47" name="Group 28"/>
          <p:cNvGrpSpPr/>
          <p:nvPr/>
        </p:nvGrpSpPr>
        <p:grpSpPr>
          <a:xfrm>
            <a:off x="1608026" y="141978"/>
            <a:ext cx="4662852" cy="1323869"/>
            <a:chOff x="770797" y="928994"/>
            <a:chExt cx="3830349" cy="621760"/>
          </a:xfrm>
        </p:grpSpPr>
        <p:sp>
          <p:nvSpPr>
            <p:cNvPr id="52" name="Text Placeholder 3"/>
            <p:cNvSpPr txBox="1">
              <a:spLocks/>
            </p:cNvSpPr>
            <p:nvPr/>
          </p:nvSpPr>
          <p:spPr>
            <a:xfrm>
              <a:off x="1049763" y="928994"/>
              <a:ext cx="468077"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333">
                <a:spcBef>
                  <a:spcPct val="20000"/>
                </a:spcBef>
                <a:defRPr/>
              </a:pPr>
              <a:r>
                <a:rPr lang="zh-CN" altLang="en-US" sz="1200" b="1" dirty="0">
                  <a:solidFill>
                    <a:srgbClr val="000000">
                      <a:lumMod val="75000"/>
                      <a:lumOff val="25000"/>
                    </a:srgbClr>
                  </a:solidFill>
                  <a:latin typeface="Arial"/>
                  <a:ea typeface="微软雅黑"/>
                </a:rPr>
                <a:t>许子行</a:t>
              </a:r>
              <a:endParaRPr lang="en-US" sz="1200" b="1" dirty="0">
                <a:solidFill>
                  <a:srgbClr val="000000">
                    <a:lumMod val="75000"/>
                    <a:lumOff val="25000"/>
                  </a:srgbClr>
                </a:solidFill>
                <a:latin typeface="Arial"/>
                <a:ea typeface="微软雅黑"/>
              </a:endParaRPr>
            </a:p>
          </p:txBody>
        </p:sp>
        <p:sp>
          <p:nvSpPr>
            <p:cNvPr id="57" name="Text Placeholder 3"/>
            <p:cNvSpPr txBox="1">
              <a:spLocks/>
            </p:cNvSpPr>
            <p:nvPr/>
          </p:nvSpPr>
          <p:spPr>
            <a:xfrm>
              <a:off x="770797" y="1072299"/>
              <a:ext cx="3830349" cy="4784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33">
                <a:spcBef>
                  <a:spcPct val="20000"/>
                </a:spcBef>
                <a:defRPr/>
              </a:pPr>
              <a:r>
                <a:rPr lang="en-US" altLang="zh-CN" sz="1100" dirty="0">
                  <a:solidFill>
                    <a:srgbClr val="000000">
                      <a:lumMod val="75000"/>
                      <a:lumOff val="25000"/>
                    </a:srgbClr>
                  </a:solidFill>
                  <a:latin typeface="+mn-ea"/>
                </a:rPr>
                <a:t>·</a:t>
              </a:r>
              <a:r>
                <a:rPr lang="zh-CN" altLang="en-US" sz="1000" dirty="0">
                  <a:solidFill>
                    <a:srgbClr val="000000">
                      <a:lumMod val="75000"/>
                      <a:lumOff val="25000"/>
                    </a:srgbClr>
                  </a:solidFill>
                  <a:latin typeface="Arial"/>
                  <a:ea typeface="微软雅黑"/>
                </a:rPr>
                <a:t>作为项目的组长，我们的项目初始举步维艰，可能是项目选题以及成员分工出现问题。后续我们小组通过多次的会议深入沟通，而后项目步入正轨，因此团队项目，组长应当承担更多责任，参与项目的同时，要考虑团队每个成员。</a:t>
              </a:r>
              <a:endParaRPr lang="en-US" altLang="zh-CN" sz="1000" dirty="0">
                <a:solidFill>
                  <a:srgbClr val="000000">
                    <a:lumMod val="75000"/>
                    <a:lumOff val="25000"/>
                  </a:srgbClr>
                </a:solidFill>
                <a:latin typeface="Arial"/>
                <a:ea typeface="微软雅黑"/>
              </a:endParaRPr>
            </a:p>
            <a:p>
              <a:pPr algn="l" defTabSz="914333">
                <a:spcBef>
                  <a:spcPct val="20000"/>
                </a:spcBef>
                <a:defRPr/>
              </a:pPr>
              <a:r>
                <a:rPr lang="en-US" altLang="zh-CN" sz="1100" dirty="0">
                  <a:solidFill>
                    <a:srgbClr val="000000">
                      <a:lumMod val="75000"/>
                      <a:lumOff val="25000"/>
                    </a:srgbClr>
                  </a:solidFill>
                  <a:latin typeface="+mn-ea"/>
                </a:rPr>
                <a:t>·</a:t>
              </a:r>
              <a:r>
                <a:rPr lang="zh-CN" altLang="en-US" sz="1100" dirty="0">
                  <a:solidFill>
                    <a:srgbClr val="000000">
                      <a:lumMod val="75000"/>
                      <a:lumOff val="25000"/>
                    </a:srgbClr>
                  </a:solidFill>
                  <a:latin typeface="+mn-ea"/>
                </a:rPr>
                <a:t>在手机端的创新开发与网页端技术瓶颈迟迟无法攻克，作为组长，最终我做出战略放弃的决定来全力保障网页端的开发进度，但是事后替项目感到遗憾，对参与手机端创新开发的成员感到抱歉，也许成功近在咫尺，有志者事竟成！</a:t>
              </a:r>
              <a:endParaRPr lang="en-US" sz="1100" dirty="0">
                <a:solidFill>
                  <a:srgbClr val="000000">
                    <a:lumMod val="75000"/>
                    <a:lumOff val="25000"/>
                  </a:srgbClr>
                </a:solidFill>
                <a:latin typeface="+mn-ea"/>
              </a:endParaRPr>
            </a:p>
          </p:txBody>
        </p:sp>
      </p:grpSp>
      <p:sp>
        <p:nvSpPr>
          <p:cNvPr id="26" name="Freeform 126"/>
          <p:cNvSpPr>
            <a:spLocks/>
          </p:cNvSpPr>
          <p:nvPr/>
        </p:nvSpPr>
        <p:spPr bwMode="auto">
          <a:xfrm>
            <a:off x="3551863" y="2943205"/>
            <a:ext cx="387589" cy="498842"/>
          </a:xfrm>
          <a:custGeom>
            <a:avLst/>
            <a:gdLst/>
            <a:ahLst/>
            <a:cxnLst>
              <a:cxn ang="0">
                <a:pos x="25" y="46"/>
              </a:cxn>
              <a:cxn ang="0">
                <a:pos x="1" y="64"/>
              </a:cxn>
              <a:cxn ang="0">
                <a:pos x="0" y="62"/>
              </a:cxn>
              <a:cxn ang="0">
                <a:pos x="1" y="61"/>
              </a:cxn>
              <a:cxn ang="0">
                <a:pos x="22" y="46"/>
              </a:cxn>
              <a:cxn ang="0">
                <a:pos x="1" y="36"/>
              </a:cxn>
              <a:cxn ang="0">
                <a:pos x="24" y="41"/>
              </a:cxn>
              <a:cxn ang="0">
                <a:pos x="27" y="31"/>
              </a:cxn>
              <a:cxn ang="0">
                <a:pos x="7" y="18"/>
              </a:cxn>
              <a:cxn ang="0">
                <a:pos x="27" y="28"/>
              </a:cxn>
              <a:cxn ang="0">
                <a:pos x="28" y="21"/>
              </a:cxn>
              <a:cxn ang="0">
                <a:pos x="23" y="0"/>
              </a:cxn>
              <a:cxn ang="0">
                <a:pos x="31" y="21"/>
              </a:cxn>
              <a:cxn ang="0">
                <a:pos x="31" y="25"/>
              </a:cxn>
              <a:cxn ang="0">
                <a:pos x="48" y="18"/>
              </a:cxn>
              <a:cxn ang="0">
                <a:pos x="30" y="32"/>
              </a:cxn>
              <a:cxn ang="0">
                <a:pos x="27" y="42"/>
              </a:cxn>
              <a:cxn ang="0">
                <a:pos x="50" y="39"/>
              </a:cxn>
              <a:cxn ang="0">
                <a:pos x="25" y="46"/>
              </a:cxn>
            </a:cxnLst>
            <a:rect l="0" t="0" r="r" b="b"/>
            <a:pathLst>
              <a:path w="50" h="64">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914378"/>
            <a:endParaRPr lang="en-US">
              <a:solidFill>
                <a:srgbClr val="000000">
                  <a:lumMod val="75000"/>
                  <a:lumOff val="25000"/>
                </a:srgbClr>
              </a:solidFill>
              <a:latin typeface="Arial"/>
              <a:ea typeface="微软雅黑"/>
            </a:endParaRPr>
          </a:p>
        </p:txBody>
      </p:sp>
      <p:sp>
        <p:nvSpPr>
          <p:cNvPr id="29" name="Freeform 127"/>
          <p:cNvSpPr>
            <a:spLocks/>
          </p:cNvSpPr>
          <p:nvPr/>
        </p:nvSpPr>
        <p:spPr bwMode="auto">
          <a:xfrm>
            <a:off x="5033893" y="2992412"/>
            <a:ext cx="363410" cy="400425"/>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914378"/>
            <a:endParaRPr lang="en-US">
              <a:solidFill>
                <a:srgbClr val="000000">
                  <a:lumMod val="75000"/>
                  <a:lumOff val="25000"/>
                </a:srgbClr>
              </a:solidFill>
              <a:latin typeface="Arial"/>
              <a:ea typeface="微软雅黑"/>
            </a:endParaRPr>
          </a:p>
        </p:txBody>
      </p:sp>
      <p:sp>
        <p:nvSpPr>
          <p:cNvPr id="32" name="Freeform 56"/>
          <p:cNvSpPr>
            <a:spLocks noEditPoints="1"/>
          </p:cNvSpPr>
          <p:nvPr/>
        </p:nvSpPr>
        <p:spPr bwMode="auto">
          <a:xfrm>
            <a:off x="5183930" y="2231243"/>
            <a:ext cx="361263" cy="361263"/>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914378"/>
            <a:endParaRPr lang="en-US">
              <a:solidFill>
                <a:srgbClr val="000000">
                  <a:lumMod val="75000"/>
                  <a:lumOff val="25000"/>
                </a:srgbClr>
              </a:solidFill>
              <a:latin typeface="Arial"/>
              <a:ea typeface="微软雅黑"/>
            </a:endParaRPr>
          </a:p>
        </p:txBody>
      </p:sp>
      <p:sp>
        <p:nvSpPr>
          <p:cNvPr id="33" name="Freeform 24"/>
          <p:cNvSpPr>
            <a:spLocks noEditPoints="1"/>
          </p:cNvSpPr>
          <p:nvPr/>
        </p:nvSpPr>
        <p:spPr bwMode="auto">
          <a:xfrm>
            <a:off x="3447445" y="2231242"/>
            <a:ext cx="304604" cy="330782"/>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914378"/>
            <a:endParaRPr lang="en-US">
              <a:solidFill>
                <a:srgbClr val="000000">
                  <a:lumMod val="75000"/>
                  <a:lumOff val="25000"/>
                </a:srgbClr>
              </a:solidFill>
              <a:latin typeface="Arial"/>
              <a:ea typeface="微软雅黑"/>
            </a:endParaRPr>
          </a:p>
        </p:txBody>
      </p:sp>
      <p:sp>
        <p:nvSpPr>
          <p:cNvPr id="34" name="Freeform 5"/>
          <p:cNvSpPr>
            <a:spLocks noEditPoints="1"/>
          </p:cNvSpPr>
          <p:nvPr/>
        </p:nvSpPr>
        <p:spPr bwMode="auto">
          <a:xfrm>
            <a:off x="4153337" y="2028169"/>
            <a:ext cx="622633" cy="622633"/>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914378"/>
            <a:endParaRPr lang="en-US">
              <a:solidFill>
                <a:srgbClr val="000000">
                  <a:lumMod val="75000"/>
                  <a:lumOff val="25000"/>
                </a:srgbClr>
              </a:solidFill>
              <a:latin typeface="Arial"/>
              <a:ea typeface="微软雅黑"/>
            </a:endParaRPr>
          </a:p>
        </p:txBody>
      </p:sp>
    </p:spTree>
    <p:extLst>
      <p:ext uri="{BB962C8B-B14F-4D97-AF65-F5344CB8AC3E}">
        <p14:creationId xmlns:p14="http://schemas.microsoft.com/office/powerpoint/2010/main" val="1640272024"/>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animEffect transition="in" filter="fade">
                                      <p:cBhvr>
                                        <p:cTn id="31" dur="500"/>
                                        <p:tgtEl>
                                          <p:spTgt spid="33"/>
                                        </p:tgtEl>
                                      </p:cBhvr>
                                    </p:animEffect>
                                  </p:childTnLst>
                                </p:cTn>
                              </p:par>
                            </p:childTnLst>
                          </p:cTn>
                        </p:par>
                        <p:par>
                          <p:cTn id="32" fill="hold">
                            <p:stCondLst>
                              <p:cond delay="2500"/>
                            </p:stCondLst>
                            <p:childTnLst>
                              <p:par>
                                <p:cTn id="33" presetID="53"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par>
                          <p:cTn id="38" fill="hold">
                            <p:stCondLst>
                              <p:cond delay="3000"/>
                            </p:stCondLst>
                            <p:childTnLst>
                              <p:par>
                                <p:cTn id="39" presetID="53"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childTnLst>
                          </p:cTn>
                        </p:par>
                        <p:par>
                          <p:cTn id="44" fill="hold">
                            <p:stCondLst>
                              <p:cond delay="3500"/>
                            </p:stCondLst>
                            <p:childTnLst>
                              <p:par>
                                <p:cTn id="45" presetID="53"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par>
                          <p:cTn id="50" fill="hold">
                            <p:stCondLst>
                              <p:cond delay="4000"/>
                            </p:stCondLst>
                            <p:childTnLst>
                              <p:par>
                                <p:cTn id="51" presetID="53"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p:cTn id="53" dur="500" fill="hold"/>
                                        <p:tgtEl>
                                          <p:spTgt spid="29"/>
                                        </p:tgtEl>
                                        <p:attrNameLst>
                                          <p:attrName>ppt_w</p:attrName>
                                        </p:attrNameLst>
                                      </p:cBhvr>
                                      <p:tavLst>
                                        <p:tav tm="0">
                                          <p:val>
                                            <p:fltVal val="0"/>
                                          </p:val>
                                        </p:tav>
                                        <p:tav tm="100000">
                                          <p:val>
                                            <p:strVal val="#ppt_w"/>
                                          </p:val>
                                        </p:tav>
                                      </p:tavLst>
                                    </p:anim>
                                    <p:anim calcmode="lin" valueType="num">
                                      <p:cBhvr>
                                        <p:cTn id="54" dur="500" fill="hold"/>
                                        <p:tgtEl>
                                          <p:spTgt spid="29"/>
                                        </p:tgtEl>
                                        <p:attrNameLst>
                                          <p:attrName>ppt_h</p:attrName>
                                        </p:attrNameLst>
                                      </p:cBhvr>
                                      <p:tavLst>
                                        <p:tav tm="0">
                                          <p:val>
                                            <p:fltVal val="0"/>
                                          </p:val>
                                        </p:tav>
                                        <p:tav tm="100000">
                                          <p:val>
                                            <p:strVal val="#ppt_h"/>
                                          </p:val>
                                        </p:tav>
                                      </p:tavLst>
                                    </p:anim>
                                    <p:animEffect transition="in" filter="fade">
                                      <p:cBhvr>
                                        <p:cTn id="55" dur="500"/>
                                        <p:tgtEl>
                                          <p:spTgt spid="29"/>
                                        </p:tgtEl>
                                      </p:cBhvr>
                                    </p:animEffect>
                                  </p:childTnLst>
                                </p:cTn>
                              </p:par>
                            </p:childTnLst>
                          </p:cTn>
                        </p:par>
                        <p:par>
                          <p:cTn id="56" fill="hold">
                            <p:stCondLst>
                              <p:cond delay="4500"/>
                            </p:stCondLst>
                            <p:childTnLst>
                              <p:par>
                                <p:cTn id="57" presetID="53"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par>
                          <p:cTn id="62" fill="hold">
                            <p:stCondLst>
                              <p:cond delay="5000"/>
                            </p:stCondLst>
                            <p:childTnLst>
                              <p:par>
                                <p:cTn id="63" presetID="53"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fltVal val="0"/>
                                          </p:val>
                                        </p:tav>
                                        <p:tav tm="100000">
                                          <p:val>
                                            <p:strVal val="#ppt_w"/>
                                          </p:val>
                                        </p:tav>
                                      </p:tavLst>
                                    </p:anim>
                                    <p:anim calcmode="lin" valueType="num">
                                      <p:cBhvr>
                                        <p:cTn id="66" dur="500" fill="hold"/>
                                        <p:tgtEl>
                                          <p:spTgt spid="26"/>
                                        </p:tgtEl>
                                        <p:attrNameLst>
                                          <p:attrName>ppt_h</p:attrName>
                                        </p:attrNameLst>
                                      </p:cBhvr>
                                      <p:tavLst>
                                        <p:tav tm="0">
                                          <p:val>
                                            <p:fltVal val="0"/>
                                          </p:val>
                                        </p:tav>
                                        <p:tav tm="100000">
                                          <p:val>
                                            <p:strVal val="#ppt_h"/>
                                          </p:val>
                                        </p:tav>
                                      </p:tavLst>
                                    </p:anim>
                                    <p:animEffect transition="in" filter="fade">
                                      <p:cBhvr>
                                        <p:cTn id="67" dur="500"/>
                                        <p:tgtEl>
                                          <p:spTgt spid="26"/>
                                        </p:tgtEl>
                                      </p:cBhvr>
                                    </p:animEffect>
                                  </p:childTnLst>
                                </p:cTn>
                              </p:par>
                            </p:childTnLst>
                          </p:cTn>
                        </p:par>
                        <p:par>
                          <p:cTn id="68" fill="hold">
                            <p:stCondLst>
                              <p:cond delay="5500"/>
                            </p:stCondLst>
                            <p:childTnLst>
                              <p:par>
                                <p:cTn id="69" presetID="42" presetClass="entr" presetSubtype="0" fill="hold" nodeType="after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anim calcmode="lin" valueType="num">
                                      <p:cBhvr>
                                        <p:cTn id="72" dur="500" fill="hold"/>
                                        <p:tgtEl>
                                          <p:spTgt spid="47"/>
                                        </p:tgtEl>
                                        <p:attrNameLst>
                                          <p:attrName>ppt_x</p:attrName>
                                        </p:attrNameLst>
                                      </p:cBhvr>
                                      <p:tavLst>
                                        <p:tav tm="0">
                                          <p:val>
                                            <p:strVal val="#ppt_x"/>
                                          </p:val>
                                        </p:tav>
                                        <p:tav tm="100000">
                                          <p:val>
                                            <p:strVal val="#ppt_x"/>
                                          </p:val>
                                        </p:tav>
                                      </p:tavLst>
                                    </p:anim>
                                    <p:anim calcmode="lin" valueType="num">
                                      <p:cBhvr>
                                        <p:cTn id="73" dur="500" fill="hold"/>
                                        <p:tgtEl>
                                          <p:spTgt spid="47"/>
                                        </p:tgtEl>
                                        <p:attrNameLst>
                                          <p:attrName>ppt_y</p:attrName>
                                        </p:attrNameLst>
                                      </p:cBhvr>
                                      <p:tavLst>
                                        <p:tav tm="0">
                                          <p:val>
                                            <p:strVal val="#ppt_y+.1"/>
                                          </p:val>
                                        </p:tav>
                                        <p:tav tm="100000">
                                          <p:val>
                                            <p:strVal val="#ppt_y"/>
                                          </p:val>
                                        </p:tav>
                                      </p:tavLst>
                                    </p:anim>
                                  </p:childTnLst>
                                </p:cTn>
                              </p:par>
                            </p:childTnLst>
                          </p:cTn>
                        </p:par>
                        <p:par>
                          <p:cTn id="74" fill="hold">
                            <p:stCondLst>
                              <p:cond delay="6000"/>
                            </p:stCondLst>
                            <p:childTnLst>
                              <p:par>
                                <p:cTn id="75" presetID="2" presetClass="entr" presetSubtype="2" accel="50000" decel="50000" fill="hold" nodeType="after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fill="hold"/>
                                        <p:tgtEl>
                                          <p:spTgt spid="17"/>
                                        </p:tgtEl>
                                        <p:attrNameLst>
                                          <p:attrName>ppt_x</p:attrName>
                                        </p:attrNameLst>
                                      </p:cBhvr>
                                      <p:tavLst>
                                        <p:tav tm="0">
                                          <p:val>
                                            <p:strVal val="1+#ppt_w/2"/>
                                          </p:val>
                                        </p:tav>
                                        <p:tav tm="100000">
                                          <p:val>
                                            <p:strVal val="#ppt_x"/>
                                          </p:val>
                                        </p:tav>
                                      </p:tavLst>
                                    </p:anim>
                                    <p:anim calcmode="lin" valueType="num">
                                      <p:cBhvr additive="base">
                                        <p:cTn id="78" dur="500" fill="hold"/>
                                        <p:tgtEl>
                                          <p:spTgt spid="17"/>
                                        </p:tgtEl>
                                        <p:attrNameLst>
                                          <p:attrName>ppt_y</p:attrName>
                                        </p:attrNameLst>
                                      </p:cBhvr>
                                      <p:tavLst>
                                        <p:tav tm="0">
                                          <p:val>
                                            <p:strVal val="#ppt_y"/>
                                          </p:val>
                                        </p:tav>
                                        <p:tav tm="100000">
                                          <p:val>
                                            <p:strVal val="#ppt_y"/>
                                          </p:val>
                                        </p:tav>
                                      </p:tavLst>
                                    </p:anim>
                                  </p:childTnLst>
                                </p:cTn>
                              </p:par>
                            </p:childTnLst>
                          </p:cTn>
                        </p:par>
                        <p:par>
                          <p:cTn id="79" fill="hold">
                            <p:stCondLst>
                              <p:cond delay="6500"/>
                            </p:stCondLst>
                            <p:childTnLst>
                              <p:par>
                                <p:cTn id="80" presetID="2" presetClass="entr" presetSubtype="8" accel="50000" decel="50000" fill="hold" nodeType="after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additive="base">
                                        <p:cTn id="82" dur="500" fill="hold"/>
                                        <p:tgtEl>
                                          <p:spTgt spid="20"/>
                                        </p:tgtEl>
                                        <p:attrNameLst>
                                          <p:attrName>ppt_x</p:attrName>
                                        </p:attrNameLst>
                                      </p:cBhvr>
                                      <p:tavLst>
                                        <p:tav tm="0">
                                          <p:val>
                                            <p:strVal val="0-#ppt_w/2"/>
                                          </p:val>
                                        </p:tav>
                                        <p:tav tm="100000">
                                          <p:val>
                                            <p:strVal val="#ppt_x"/>
                                          </p:val>
                                        </p:tav>
                                      </p:tavLst>
                                    </p:anim>
                                    <p:anim calcmode="lin" valueType="num">
                                      <p:cBhvr additive="base">
                                        <p:cTn id="8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animBg="1"/>
      <p:bldP spid="12" grpId="0" animBg="1"/>
      <p:bldP spid="13" grpId="0" animBg="1"/>
      <p:bldP spid="16" grpId="0" animBg="1"/>
      <p:bldP spid="26" grpId="0" animBg="1"/>
      <p:bldP spid="29" grpId="0" animBg="1"/>
      <p:bldP spid="32"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36832" y="1054749"/>
            <a:ext cx="3597655" cy="3209883"/>
            <a:chOff x="3649109" y="1406332"/>
            <a:chExt cx="4796873" cy="4279844"/>
          </a:xfrm>
        </p:grpSpPr>
        <p:grpSp>
          <p:nvGrpSpPr>
            <p:cNvPr id="99" name="组合 28"/>
            <p:cNvGrpSpPr/>
            <p:nvPr/>
          </p:nvGrpSpPr>
          <p:grpSpPr>
            <a:xfrm>
              <a:off x="3649109" y="1519514"/>
              <a:ext cx="4020275" cy="4087141"/>
              <a:chOff x="4076701" y="1384898"/>
              <a:chExt cx="4021322" cy="4088205"/>
            </a:xfrm>
            <a:effectLst>
              <a:outerShdw blurRad="152400" dist="88900" dir="2700000" sx="99000" sy="99000" algn="tl" rotWithShape="0">
                <a:prstClr val="black">
                  <a:alpha val="20000"/>
                </a:prstClr>
              </a:outerShdw>
            </a:effectLst>
          </p:grpSpPr>
          <p:sp>
            <p:nvSpPr>
              <p:cNvPr id="100" name="任意多边形 24"/>
              <p:cNvSpPr/>
              <p:nvPr/>
            </p:nvSpPr>
            <p:spPr>
              <a:xfrm>
                <a:off x="4076701" y="2446530"/>
                <a:ext cx="2026434" cy="1964942"/>
              </a:xfrm>
              <a:custGeom>
                <a:avLst/>
                <a:gdLst>
                  <a:gd name="connsiteX0" fmla="*/ 648884 w 2026434"/>
                  <a:gd name="connsiteY0" fmla="*/ 0 h 1964942"/>
                  <a:gd name="connsiteX1" fmla="*/ 1551718 w 2026434"/>
                  <a:gd name="connsiteY1" fmla="*/ 229 h 1964942"/>
                  <a:gd name="connsiteX2" fmla="*/ 1724865 w 2026434"/>
                  <a:gd name="connsiteY2" fmla="*/ 100196 h 1964942"/>
                  <a:gd name="connsiteX3" fmla="*/ 1985955 w 2026434"/>
                  <a:gd name="connsiteY3" fmla="*/ 552154 h 1964942"/>
                  <a:gd name="connsiteX4" fmla="*/ 2016766 w 2026434"/>
                  <a:gd name="connsiteY4" fmla="*/ 605484 h 1964942"/>
                  <a:gd name="connsiteX5" fmla="*/ 1976958 w 2026434"/>
                  <a:gd name="connsiteY5" fmla="*/ 638328 h 1964942"/>
                  <a:gd name="connsiteX6" fmla="*/ 1839723 w 2026434"/>
                  <a:gd name="connsiteY6" fmla="*/ 969642 h 1964942"/>
                  <a:gd name="connsiteX7" fmla="*/ 1976958 w 2026434"/>
                  <a:gd name="connsiteY7" fmla="*/ 1300955 h 1964942"/>
                  <a:gd name="connsiteX8" fmla="*/ 2026434 w 2026434"/>
                  <a:gd name="connsiteY8" fmla="*/ 1341779 h 1964942"/>
                  <a:gd name="connsiteX9" fmla="*/ 1966837 w 2026434"/>
                  <a:gd name="connsiteY9" fmla="*/ 1445004 h 1964942"/>
                  <a:gd name="connsiteX10" fmla="*/ 1724816 w 2026434"/>
                  <a:gd name="connsiteY10" fmla="*/ 1864201 h 1964942"/>
                  <a:gd name="connsiteX11" fmla="*/ 1551222 w 2026434"/>
                  <a:gd name="connsiteY11" fmla="*/ 1964942 h 1964942"/>
                  <a:gd name="connsiteX12" fmla="*/ 648386 w 2026434"/>
                  <a:gd name="connsiteY12" fmla="*/ 1964713 h 1964942"/>
                  <a:gd name="connsiteX13" fmla="*/ 475240 w 2026434"/>
                  <a:gd name="connsiteY13" fmla="*/ 1864748 h 1964942"/>
                  <a:gd name="connsiteX14" fmla="*/ 23624 w 2026434"/>
                  <a:gd name="connsiteY14" fmla="*/ 1082984 h 1964942"/>
                  <a:gd name="connsiteX15" fmla="*/ 24071 w 2026434"/>
                  <a:gd name="connsiteY15" fmla="*/ 882276 h 1964942"/>
                  <a:gd name="connsiteX16" fmla="*/ 475291 w 2026434"/>
                  <a:gd name="connsiteY16" fmla="*/ 100743 h 1964942"/>
                  <a:gd name="connsiteX17" fmla="*/ 648884 w 2026434"/>
                  <a:gd name="connsiteY17" fmla="*/ 0 h 196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26434" h="1964942">
                    <a:moveTo>
                      <a:pt x="648884" y="0"/>
                    </a:moveTo>
                    <a:cubicBezTo>
                      <a:pt x="1551718" y="229"/>
                      <a:pt x="1551718" y="229"/>
                      <a:pt x="1551718" y="229"/>
                    </a:cubicBezTo>
                    <a:cubicBezTo>
                      <a:pt x="1614503" y="1124"/>
                      <a:pt x="1692699" y="46270"/>
                      <a:pt x="1724865" y="100196"/>
                    </a:cubicBezTo>
                    <a:cubicBezTo>
                      <a:pt x="1837770" y="295637"/>
                      <a:pt x="1922447" y="442218"/>
                      <a:pt x="1985955" y="552154"/>
                    </a:cubicBezTo>
                    <a:lnTo>
                      <a:pt x="2016766" y="605484"/>
                    </a:lnTo>
                    <a:lnTo>
                      <a:pt x="1976958" y="638328"/>
                    </a:lnTo>
                    <a:cubicBezTo>
                      <a:pt x="1892167" y="723118"/>
                      <a:pt x="1839723" y="840256"/>
                      <a:pt x="1839723" y="969642"/>
                    </a:cubicBezTo>
                    <a:cubicBezTo>
                      <a:pt x="1839723" y="1099028"/>
                      <a:pt x="1892167" y="1216165"/>
                      <a:pt x="1976958" y="1300955"/>
                    </a:cubicBezTo>
                    <a:lnTo>
                      <a:pt x="2026434" y="1341779"/>
                    </a:lnTo>
                    <a:lnTo>
                      <a:pt x="1966837" y="1445004"/>
                    </a:lnTo>
                    <a:cubicBezTo>
                      <a:pt x="1724816" y="1864201"/>
                      <a:pt x="1724816" y="1864201"/>
                      <a:pt x="1724816" y="1864201"/>
                    </a:cubicBezTo>
                    <a:cubicBezTo>
                      <a:pt x="1692584" y="1920025"/>
                      <a:pt x="1614811" y="1964440"/>
                      <a:pt x="1551222" y="1964942"/>
                    </a:cubicBezTo>
                    <a:cubicBezTo>
                      <a:pt x="648386" y="1964713"/>
                      <a:pt x="648386" y="1964713"/>
                      <a:pt x="648386" y="1964713"/>
                    </a:cubicBezTo>
                    <a:cubicBezTo>
                      <a:pt x="584795" y="1965216"/>
                      <a:pt x="506600" y="1920070"/>
                      <a:pt x="475240" y="1864748"/>
                    </a:cubicBezTo>
                    <a:cubicBezTo>
                      <a:pt x="23624" y="1082984"/>
                      <a:pt x="23624" y="1082984"/>
                      <a:pt x="23624" y="1082984"/>
                    </a:cubicBezTo>
                    <a:cubicBezTo>
                      <a:pt x="-7738" y="1027662"/>
                      <a:pt x="-8160" y="938100"/>
                      <a:pt x="24071" y="882276"/>
                    </a:cubicBezTo>
                    <a:lnTo>
                      <a:pt x="475291" y="100743"/>
                    </a:lnTo>
                    <a:cubicBezTo>
                      <a:pt x="506715" y="46313"/>
                      <a:pt x="585293" y="503"/>
                      <a:pt x="648884"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sp>
            <p:nvSpPr>
              <p:cNvPr id="101" name="任意多边形 27"/>
              <p:cNvSpPr/>
              <p:nvPr/>
            </p:nvSpPr>
            <p:spPr>
              <a:xfrm>
                <a:off x="5898221" y="1384898"/>
                <a:ext cx="2199801" cy="1964942"/>
              </a:xfrm>
              <a:custGeom>
                <a:avLst/>
                <a:gdLst>
                  <a:gd name="connsiteX0" fmla="*/ 648882 w 2199801"/>
                  <a:gd name="connsiteY0" fmla="*/ 0 h 1964942"/>
                  <a:gd name="connsiteX1" fmla="*/ 1551718 w 2199801"/>
                  <a:gd name="connsiteY1" fmla="*/ 229 h 1964942"/>
                  <a:gd name="connsiteX2" fmla="*/ 1724863 w 2199801"/>
                  <a:gd name="connsiteY2" fmla="*/ 100196 h 1964942"/>
                  <a:gd name="connsiteX3" fmla="*/ 2176480 w 2199801"/>
                  <a:gd name="connsiteY3" fmla="*/ 881958 h 1964942"/>
                  <a:gd name="connsiteX4" fmla="*/ 2176032 w 2199801"/>
                  <a:gd name="connsiteY4" fmla="*/ 1082667 h 1964942"/>
                  <a:gd name="connsiteX5" fmla="*/ 1724813 w 2199801"/>
                  <a:gd name="connsiteY5" fmla="*/ 1864201 h 1964942"/>
                  <a:gd name="connsiteX6" fmla="*/ 1551218 w 2199801"/>
                  <a:gd name="connsiteY6" fmla="*/ 1964942 h 1964942"/>
                  <a:gd name="connsiteX7" fmla="*/ 941762 w 2199801"/>
                  <a:gd name="connsiteY7" fmla="*/ 1964788 h 1964942"/>
                  <a:gd name="connsiteX8" fmla="*/ 931314 w 2199801"/>
                  <a:gd name="connsiteY8" fmla="*/ 1964785 h 1964942"/>
                  <a:gd name="connsiteX9" fmla="*/ 928498 w 2199801"/>
                  <a:gd name="connsiteY9" fmla="*/ 1936844 h 1964942"/>
                  <a:gd name="connsiteX10" fmla="*/ 469470 w 2199801"/>
                  <a:gd name="connsiteY10" fmla="*/ 1562725 h 1964942"/>
                  <a:gd name="connsiteX11" fmla="*/ 375041 w 2199801"/>
                  <a:gd name="connsiteY11" fmla="*/ 1572245 h 1964942"/>
                  <a:gd name="connsiteX12" fmla="*/ 316721 w 2199801"/>
                  <a:gd name="connsiteY12" fmla="*/ 1590348 h 1964942"/>
                  <a:gd name="connsiteX13" fmla="*/ 265859 w 2199801"/>
                  <a:gd name="connsiteY13" fmla="*/ 1502303 h 1964942"/>
                  <a:gd name="connsiteX14" fmla="*/ 23623 w 2199801"/>
                  <a:gd name="connsiteY14" fmla="*/ 1082984 h 1964942"/>
                  <a:gd name="connsiteX15" fmla="*/ 24070 w 2199801"/>
                  <a:gd name="connsiteY15" fmla="*/ 882276 h 1964942"/>
                  <a:gd name="connsiteX16" fmla="*/ 475290 w 2199801"/>
                  <a:gd name="connsiteY16" fmla="*/ 100743 h 1964942"/>
                  <a:gd name="connsiteX17" fmla="*/ 648882 w 2199801"/>
                  <a:gd name="connsiteY17" fmla="*/ 0 h 196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9801" h="1964942">
                    <a:moveTo>
                      <a:pt x="648882" y="0"/>
                    </a:moveTo>
                    <a:cubicBezTo>
                      <a:pt x="1551718" y="229"/>
                      <a:pt x="1551718" y="229"/>
                      <a:pt x="1551718" y="229"/>
                    </a:cubicBezTo>
                    <a:cubicBezTo>
                      <a:pt x="1614502" y="1124"/>
                      <a:pt x="1692697" y="46270"/>
                      <a:pt x="1724863" y="100196"/>
                    </a:cubicBezTo>
                    <a:cubicBezTo>
                      <a:pt x="2176480" y="881958"/>
                      <a:pt x="2176480" y="881958"/>
                      <a:pt x="2176480" y="881958"/>
                    </a:cubicBezTo>
                    <a:cubicBezTo>
                      <a:pt x="2207840" y="937281"/>
                      <a:pt x="2207456" y="1028239"/>
                      <a:pt x="2176032" y="1082667"/>
                    </a:cubicBezTo>
                    <a:cubicBezTo>
                      <a:pt x="1724813" y="1864201"/>
                      <a:pt x="1724813" y="1864201"/>
                      <a:pt x="1724813" y="1864201"/>
                    </a:cubicBezTo>
                    <a:cubicBezTo>
                      <a:pt x="1692584" y="1920025"/>
                      <a:pt x="1614809" y="1964441"/>
                      <a:pt x="1551218" y="1964942"/>
                    </a:cubicBezTo>
                    <a:cubicBezTo>
                      <a:pt x="1269083" y="1964870"/>
                      <a:pt x="1075114" y="1964821"/>
                      <a:pt x="941762" y="1964788"/>
                    </a:cubicBezTo>
                    <a:lnTo>
                      <a:pt x="931314" y="1964785"/>
                    </a:lnTo>
                    <a:lnTo>
                      <a:pt x="928498" y="1936844"/>
                    </a:lnTo>
                    <a:cubicBezTo>
                      <a:pt x="884808" y="1723335"/>
                      <a:pt x="695895" y="1562727"/>
                      <a:pt x="469470" y="1562725"/>
                    </a:cubicBezTo>
                    <a:cubicBezTo>
                      <a:pt x="437124" y="1562727"/>
                      <a:pt x="405542" y="1566003"/>
                      <a:pt x="375041" y="1572245"/>
                    </a:cubicBezTo>
                    <a:lnTo>
                      <a:pt x="316721" y="1590348"/>
                    </a:lnTo>
                    <a:lnTo>
                      <a:pt x="265859" y="1502303"/>
                    </a:lnTo>
                    <a:cubicBezTo>
                      <a:pt x="23623" y="1082984"/>
                      <a:pt x="23623" y="1082984"/>
                      <a:pt x="23623" y="1082984"/>
                    </a:cubicBezTo>
                    <a:cubicBezTo>
                      <a:pt x="-7738" y="1027661"/>
                      <a:pt x="-8158" y="938100"/>
                      <a:pt x="24070" y="882276"/>
                    </a:cubicBezTo>
                    <a:lnTo>
                      <a:pt x="475290" y="100743"/>
                    </a:lnTo>
                    <a:cubicBezTo>
                      <a:pt x="506713" y="46314"/>
                      <a:pt x="585292" y="502"/>
                      <a:pt x="648882"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sp>
            <p:nvSpPr>
              <p:cNvPr id="102" name="任意多边形 10"/>
              <p:cNvSpPr/>
              <p:nvPr/>
            </p:nvSpPr>
            <p:spPr>
              <a:xfrm>
                <a:off x="5898222" y="3508232"/>
                <a:ext cx="2199801" cy="1964871"/>
              </a:xfrm>
              <a:custGeom>
                <a:avLst/>
                <a:gdLst>
                  <a:gd name="connsiteX0" fmla="*/ 928740 w 2199801"/>
                  <a:gd name="connsiteY0" fmla="*/ 0 h 1964871"/>
                  <a:gd name="connsiteX1" fmla="*/ 946889 w 2199801"/>
                  <a:gd name="connsiteY1" fmla="*/ 5 h 1964871"/>
                  <a:gd name="connsiteX2" fmla="*/ 1551718 w 2199801"/>
                  <a:gd name="connsiteY2" fmla="*/ 160 h 1964871"/>
                  <a:gd name="connsiteX3" fmla="*/ 1724864 w 2199801"/>
                  <a:gd name="connsiteY3" fmla="*/ 100126 h 1964871"/>
                  <a:gd name="connsiteX4" fmla="*/ 2176481 w 2199801"/>
                  <a:gd name="connsiteY4" fmla="*/ 881887 h 1964871"/>
                  <a:gd name="connsiteX5" fmla="*/ 2176033 w 2199801"/>
                  <a:gd name="connsiteY5" fmla="*/ 1082596 h 1964871"/>
                  <a:gd name="connsiteX6" fmla="*/ 1724814 w 2199801"/>
                  <a:gd name="connsiteY6" fmla="*/ 1864130 h 1964871"/>
                  <a:gd name="connsiteX7" fmla="*/ 1551220 w 2199801"/>
                  <a:gd name="connsiteY7" fmla="*/ 1964871 h 1964871"/>
                  <a:gd name="connsiteX8" fmla="*/ 648385 w 2199801"/>
                  <a:gd name="connsiteY8" fmla="*/ 1964642 h 1964871"/>
                  <a:gd name="connsiteX9" fmla="*/ 475239 w 2199801"/>
                  <a:gd name="connsiteY9" fmla="*/ 1864676 h 1964871"/>
                  <a:gd name="connsiteX10" fmla="*/ 23624 w 2199801"/>
                  <a:gd name="connsiteY10" fmla="*/ 1082914 h 1964871"/>
                  <a:gd name="connsiteX11" fmla="*/ 24071 w 2199801"/>
                  <a:gd name="connsiteY11" fmla="*/ 882205 h 1964871"/>
                  <a:gd name="connsiteX12" fmla="*/ 329674 w 2199801"/>
                  <a:gd name="connsiteY12" fmla="*/ 352885 h 1964871"/>
                  <a:gd name="connsiteX13" fmla="*/ 375044 w 2199801"/>
                  <a:gd name="connsiteY13" fmla="*/ 366968 h 1964871"/>
                  <a:gd name="connsiteX14" fmla="*/ 469472 w 2199801"/>
                  <a:gd name="connsiteY14" fmla="*/ 376487 h 1964871"/>
                  <a:gd name="connsiteX15" fmla="*/ 928501 w 2199801"/>
                  <a:gd name="connsiteY15" fmla="*/ 2368 h 196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801" h="1964871">
                    <a:moveTo>
                      <a:pt x="928740" y="0"/>
                    </a:moveTo>
                    <a:lnTo>
                      <a:pt x="946889" y="5"/>
                    </a:lnTo>
                    <a:lnTo>
                      <a:pt x="1551718" y="160"/>
                    </a:lnTo>
                    <a:cubicBezTo>
                      <a:pt x="1614503" y="1053"/>
                      <a:pt x="1692699" y="46199"/>
                      <a:pt x="1724864" y="100126"/>
                    </a:cubicBezTo>
                    <a:lnTo>
                      <a:pt x="2176481" y="881887"/>
                    </a:lnTo>
                    <a:cubicBezTo>
                      <a:pt x="2207841" y="937210"/>
                      <a:pt x="2207456" y="1028168"/>
                      <a:pt x="2176033" y="1082596"/>
                    </a:cubicBezTo>
                    <a:lnTo>
                      <a:pt x="1724814" y="1864130"/>
                    </a:lnTo>
                    <a:cubicBezTo>
                      <a:pt x="1692584" y="1919954"/>
                      <a:pt x="1614812" y="1964370"/>
                      <a:pt x="1551220" y="1964871"/>
                    </a:cubicBezTo>
                    <a:lnTo>
                      <a:pt x="648385" y="1964642"/>
                    </a:lnTo>
                    <a:cubicBezTo>
                      <a:pt x="584796" y="1965145"/>
                      <a:pt x="506599" y="1919999"/>
                      <a:pt x="475239" y="1864676"/>
                    </a:cubicBezTo>
                    <a:lnTo>
                      <a:pt x="23624" y="1082914"/>
                    </a:lnTo>
                    <a:cubicBezTo>
                      <a:pt x="-7737" y="1027591"/>
                      <a:pt x="-8159" y="938029"/>
                      <a:pt x="24071" y="882205"/>
                    </a:cubicBezTo>
                    <a:lnTo>
                      <a:pt x="329674" y="352885"/>
                    </a:lnTo>
                    <a:lnTo>
                      <a:pt x="375044" y="366968"/>
                    </a:lnTo>
                    <a:cubicBezTo>
                      <a:pt x="405546" y="373210"/>
                      <a:pt x="437126" y="376488"/>
                      <a:pt x="469472" y="376487"/>
                    </a:cubicBezTo>
                    <a:cubicBezTo>
                      <a:pt x="695899" y="376487"/>
                      <a:pt x="884810" y="215877"/>
                      <a:pt x="928501" y="2368"/>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grpSp>
        <p:grpSp>
          <p:nvGrpSpPr>
            <p:cNvPr id="155" name="Group 154"/>
            <p:cNvGrpSpPr/>
            <p:nvPr/>
          </p:nvGrpSpPr>
          <p:grpSpPr>
            <a:xfrm>
              <a:off x="4075504" y="2992583"/>
              <a:ext cx="1287386" cy="1141000"/>
              <a:chOff x="3021147" y="2143764"/>
              <a:chExt cx="965791" cy="855973"/>
            </a:xfrm>
          </p:grpSpPr>
          <p:sp>
            <p:nvSpPr>
              <p:cNvPr id="103" name="Freeform 5"/>
              <p:cNvSpPr/>
              <p:nvPr/>
            </p:nvSpPr>
            <p:spPr bwMode="auto">
              <a:xfrm>
                <a:off x="3021147" y="2143764"/>
                <a:ext cx="965791" cy="8559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5875">
                <a:noFill/>
              </a:ln>
              <a:effectLst/>
            </p:spPr>
            <p:txBody>
              <a:bodyPr vert="horz" wrap="square" lIns="68562" tIns="34281" rIns="68562" bIns="34281" numCol="1" anchor="t" anchorCtr="0" compatLnSpc="1"/>
              <a:lstStyle/>
              <a:p>
                <a:pPr>
                  <a:defRPr/>
                </a:pPr>
                <a:endParaRPr lang="zh-CN" altLang="en-US" sz="1350" dirty="0">
                  <a:solidFill>
                    <a:prstClr val="black"/>
                  </a:solidFill>
                  <a:latin typeface="Arial" panose="020B0604020202020204" pitchFamily="34" charset="0"/>
                  <a:ea typeface="方正正纤黑简体" panose="02000000000000000000" pitchFamily="2" charset="-122"/>
                  <a:sym typeface="Arial" panose="020B0604020202020204" pitchFamily="34" charset="0"/>
                </a:endParaRPr>
              </a:p>
            </p:txBody>
          </p:sp>
          <p:grpSp>
            <p:nvGrpSpPr>
              <p:cNvPr id="107" name="组合 40"/>
              <p:cNvGrpSpPr/>
              <p:nvPr/>
            </p:nvGrpSpPr>
            <p:grpSpPr>
              <a:xfrm>
                <a:off x="3146854" y="2285077"/>
                <a:ext cx="714375" cy="579237"/>
                <a:chOff x="4145699" y="1416086"/>
                <a:chExt cx="952500" cy="772316"/>
              </a:xfrm>
            </p:grpSpPr>
            <p:sp>
              <p:nvSpPr>
                <p:cNvPr id="108" name="文本框 41"/>
                <p:cNvSpPr txBox="1"/>
                <p:nvPr/>
              </p:nvSpPr>
              <p:spPr>
                <a:xfrm>
                  <a:off x="4145699" y="1416086"/>
                  <a:ext cx="952500" cy="554142"/>
                </a:xfrm>
                <a:prstGeom prst="rect">
                  <a:avLst/>
                </a:prstGeom>
                <a:noFill/>
              </p:spPr>
              <p:txBody>
                <a:bodyPr wrap="square" rtlCol="0">
                  <a:spAutoFit/>
                </a:bodyPr>
                <a:lstStyle/>
                <a:p>
                  <a:pPr algn="ctr">
                    <a:defRPr/>
                  </a:pPr>
                  <a:r>
                    <a:rPr lang="en-US" altLang="zh-CN" sz="2100" dirty="0">
                      <a:solidFill>
                        <a:srgbClr val="FFFFFF"/>
                      </a:solidFill>
                      <a:latin typeface="Impact" panose="020B0806030902050204" pitchFamily="34" charset="0"/>
                      <a:ea typeface="宋体" panose="02010600030101010101" pitchFamily="2" charset="-122"/>
                    </a:rPr>
                    <a:t>01</a:t>
                  </a:r>
                  <a:endParaRPr lang="zh-CN" altLang="en-US" sz="2100" dirty="0">
                    <a:solidFill>
                      <a:srgbClr val="FFFFFF"/>
                    </a:solidFill>
                    <a:latin typeface="Impact" panose="020B0806030902050204" pitchFamily="34" charset="0"/>
                    <a:ea typeface="宋体" panose="02010600030101010101" pitchFamily="2" charset="-122"/>
                  </a:endParaRPr>
                </a:p>
              </p:txBody>
            </p:sp>
            <p:sp>
              <p:nvSpPr>
                <p:cNvPr id="109" name="文本框 42"/>
                <p:cNvSpPr txBox="1"/>
                <p:nvPr/>
              </p:nvSpPr>
              <p:spPr>
                <a:xfrm>
                  <a:off x="4145699" y="1903548"/>
                  <a:ext cx="952500" cy="284854"/>
                </a:xfrm>
                <a:prstGeom prst="rect">
                  <a:avLst/>
                </a:prstGeom>
                <a:noFill/>
              </p:spPr>
              <p:txBody>
                <a:bodyPr wrap="square" rtlCol="0">
                  <a:spAutoFit/>
                </a:bodyPr>
                <a:lstStyle/>
                <a:p>
                  <a:pPr algn="ctr">
                    <a:defRPr/>
                  </a:pPr>
                  <a:endParaRPr lang="zh-CN" altLang="en-US" sz="788" dirty="0">
                    <a:solidFill>
                      <a:srgbClr val="FFFFFF"/>
                    </a:solidFill>
                    <a:latin typeface="LiHei Pro" panose="020B0500000000000000" pitchFamily="34" charset="-122"/>
                    <a:ea typeface="LiHei Pro" panose="020B0500000000000000" pitchFamily="34" charset="-122"/>
                  </a:endParaRPr>
                </a:p>
              </p:txBody>
            </p:sp>
          </p:grpSp>
        </p:grpSp>
        <p:grpSp>
          <p:nvGrpSpPr>
            <p:cNvPr id="156" name="Group 155"/>
            <p:cNvGrpSpPr/>
            <p:nvPr/>
          </p:nvGrpSpPr>
          <p:grpSpPr>
            <a:xfrm>
              <a:off x="5926074" y="1921706"/>
              <a:ext cx="1287386" cy="1141000"/>
              <a:chOff x="4409436" y="1340397"/>
              <a:chExt cx="965791" cy="855973"/>
            </a:xfrm>
          </p:grpSpPr>
          <p:sp>
            <p:nvSpPr>
              <p:cNvPr id="105" name="Freeform 5"/>
              <p:cNvSpPr/>
              <p:nvPr/>
            </p:nvSpPr>
            <p:spPr bwMode="auto">
              <a:xfrm>
                <a:off x="4409436" y="1340397"/>
                <a:ext cx="965791" cy="8559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2"/>
              </a:solidFill>
              <a:ln w="15875">
                <a:noFill/>
              </a:ln>
              <a:effectLst/>
            </p:spPr>
            <p:txBody>
              <a:bodyPr vert="horz" wrap="square" lIns="68562" tIns="34281" rIns="68562" bIns="34281" numCol="1" anchor="t" anchorCtr="0" compatLnSpc="1"/>
              <a:lstStyle/>
              <a:p>
                <a:pPr>
                  <a:defRPr/>
                </a:pPr>
                <a:endParaRPr lang="zh-CN" altLang="en-US" sz="1350" dirty="0">
                  <a:solidFill>
                    <a:prstClr val="black"/>
                  </a:solidFill>
                  <a:latin typeface="Arial" panose="020B0604020202020204" pitchFamily="34" charset="0"/>
                  <a:ea typeface="方正正纤黑简体" panose="02000000000000000000" pitchFamily="2" charset="-122"/>
                  <a:sym typeface="Arial" panose="020B0604020202020204" pitchFamily="34" charset="0"/>
                </a:endParaRPr>
              </a:p>
            </p:txBody>
          </p:sp>
          <p:grpSp>
            <p:nvGrpSpPr>
              <p:cNvPr id="110" name="组合 43"/>
              <p:cNvGrpSpPr/>
              <p:nvPr/>
            </p:nvGrpSpPr>
            <p:grpSpPr>
              <a:xfrm>
                <a:off x="4535144" y="1481709"/>
                <a:ext cx="714375" cy="579237"/>
                <a:chOff x="4145699" y="1416086"/>
                <a:chExt cx="952500" cy="772316"/>
              </a:xfrm>
            </p:grpSpPr>
            <p:sp>
              <p:nvSpPr>
                <p:cNvPr id="111" name="文本框 44"/>
                <p:cNvSpPr txBox="1"/>
                <p:nvPr/>
              </p:nvSpPr>
              <p:spPr>
                <a:xfrm>
                  <a:off x="4145699" y="1416086"/>
                  <a:ext cx="952500" cy="554142"/>
                </a:xfrm>
                <a:prstGeom prst="rect">
                  <a:avLst/>
                </a:prstGeom>
                <a:noFill/>
              </p:spPr>
              <p:txBody>
                <a:bodyPr wrap="square" rtlCol="0">
                  <a:spAutoFit/>
                </a:bodyPr>
                <a:lstStyle/>
                <a:p>
                  <a:pPr algn="ctr">
                    <a:defRPr/>
                  </a:pPr>
                  <a:r>
                    <a:rPr lang="en-US" altLang="zh-CN" sz="2100" dirty="0">
                      <a:solidFill>
                        <a:srgbClr val="FFFFFF"/>
                      </a:solidFill>
                      <a:latin typeface="Impact" panose="020B0806030902050204" pitchFamily="34" charset="0"/>
                      <a:ea typeface="宋体" panose="02010600030101010101" pitchFamily="2" charset="-122"/>
                    </a:rPr>
                    <a:t>02</a:t>
                  </a:r>
                  <a:endParaRPr lang="zh-CN" altLang="en-US" sz="2100" dirty="0">
                    <a:solidFill>
                      <a:srgbClr val="FFFFFF"/>
                    </a:solidFill>
                    <a:latin typeface="Impact" panose="020B0806030902050204" pitchFamily="34" charset="0"/>
                    <a:ea typeface="宋体" panose="02010600030101010101" pitchFamily="2" charset="-122"/>
                  </a:endParaRPr>
                </a:p>
              </p:txBody>
            </p:sp>
            <p:sp>
              <p:nvSpPr>
                <p:cNvPr id="112" name="文本框 45"/>
                <p:cNvSpPr txBox="1"/>
                <p:nvPr/>
              </p:nvSpPr>
              <p:spPr>
                <a:xfrm>
                  <a:off x="4145699" y="1903548"/>
                  <a:ext cx="952500" cy="284854"/>
                </a:xfrm>
                <a:prstGeom prst="rect">
                  <a:avLst/>
                </a:prstGeom>
                <a:noFill/>
              </p:spPr>
              <p:txBody>
                <a:bodyPr wrap="square" rtlCol="0">
                  <a:spAutoFit/>
                </a:bodyPr>
                <a:lstStyle/>
                <a:p>
                  <a:pPr algn="ctr">
                    <a:defRPr/>
                  </a:pPr>
                  <a:endParaRPr lang="zh-CN" altLang="en-US" sz="788" dirty="0">
                    <a:solidFill>
                      <a:srgbClr val="FFFFFF"/>
                    </a:solidFill>
                    <a:latin typeface="LiHei Pro" panose="020B0500000000000000" pitchFamily="34" charset="-122"/>
                    <a:ea typeface="LiHei Pro" panose="020B0500000000000000" pitchFamily="34" charset="-122"/>
                  </a:endParaRPr>
                </a:p>
              </p:txBody>
            </p:sp>
          </p:grpSp>
        </p:grpSp>
        <p:grpSp>
          <p:nvGrpSpPr>
            <p:cNvPr id="157" name="Group 156"/>
            <p:cNvGrpSpPr/>
            <p:nvPr/>
          </p:nvGrpSpPr>
          <p:grpSpPr>
            <a:xfrm>
              <a:off x="5926074" y="4053974"/>
              <a:ext cx="1287386" cy="1141000"/>
              <a:chOff x="4409436" y="2940014"/>
              <a:chExt cx="965791" cy="855973"/>
            </a:xfrm>
          </p:grpSpPr>
          <p:sp>
            <p:nvSpPr>
              <p:cNvPr id="104" name="Freeform 5"/>
              <p:cNvSpPr/>
              <p:nvPr/>
            </p:nvSpPr>
            <p:spPr bwMode="auto">
              <a:xfrm>
                <a:off x="4409436" y="2940014"/>
                <a:ext cx="965791" cy="8559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3"/>
              </a:solidFill>
              <a:ln w="15875">
                <a:noFill/>
              </a:ln>
              <a:effectLst/>
            </p:spPr>
            <p:txBody>
              <a:bodyPr vert="horz" wrap="square" lIns="68562" tIns="34281" rIns="68562" bIns="34281" numCol="1" anchor="t" anchorCtr="0" compatLnSpc="1"/>
              <a:lstStyle/>
              <a:p>
                <a:pPr>
                  <a:defRPr/>
                </a:pPr>
                <a:endParaRPr lang="zh-CN" altLang="en-US" sz="1350" dirty="0">
                  <a:solidFill>
                    <a:prstClr val="black"/>
                  </a:solidFill>
                  <a:latin typeface="Arial" panose="020B0604020202020204" pitchFamily="34" charset="0"/>
                  <a:ea typeface="方正正纤黑简体" panose="02000000000000000000" pitchFamily="2" charset="-122"/>
                  <a:sym typeface="Arial" panose="020B0604020202020204" pitchFamily="34" charset="0"/>
                </a:endParaRPr>
              </a:p>
            </p:txBody>
          </p:sp>
          <p:grpSp>
            <p:nvGrpSpPr>
              <p:cNvPr id="113" name="组合 46"/>
              <p:cNvGrpSpPr/>
              <p:nvPr/>
            </p:nvGrpSpPr>
            <p:grpSpPr>
              <a:xfrm>
                <a:off x="4535144" y="3081327"/>
                <a:ext cx="714375" cy="579237"/>
                <a:chOff x="4145699" y="1416086"/>
                <a:chExt cx="952500" cy="772316"/>
              </a:xfrm>
            </p:grpSpPr>
            <p:sp>
              <p:nvSpPr>
                <p:cNvPr id="114" name="文本框 47"/>
                <p:cNvSpPr txBox="1"/>
                <p:nvPr/>
              </p:nvSpPr>
              <p:spPr>
                <a:xfrm>
                  <a:off x="4145699" y="1416086"/>
                  <a:ext cx="952500" cy="554142"/>
                </a:xfrm>
                <a:prstGeom prst="rect">
                  <a:avLst/>
                </a:prstGeom>
                <a:noFill/>
              </p:spPr>
              <p:txBody>
                <a:bodyPr wrap="square" rtlCol="0">
                  <a:spAutoFit/>
                </a:bodyPr>
                <a:lstStyle/>
                <a:p>
                  <a:pPr algn="ctr">
                    <a:defRPr/>
                  </a:pPr>
                  <a:r>
                    <a:rPr lang="en-US" altLang="zh-CN" sz="2100" dirty="0">
                      <a:solidFill>
                        <a:srgbClr val="FFFFFF"/>
                      </a:solidFill>
                      <a:latin typeface="Impact" panose="020B0806030902050204" pitchFamily="34" charset="0"/>
                      <a:ea typeface="宋体" panose="02010600030101010101" pitchFamily="2" charset="-122"/>
                    </a:rPr>
                    <a:t>03</a:t>
                  </a:r>
                  <a:endParaRPr lang="zh-CN" altLang="en-US" sz="2100" dirty="0">
                    <a:solidFill>
                      <a:srgbClr val="FFFFFF"/>
                    </a:solidFill>
                    <a:latin typeface="Impact" panose="020B0806030902050204" pitchFamily="34" charset="0"/>
                    <a:ea typeface="宋体" panose="02010600030101010101" pitchFamily="2" charset="-122"/>
                  </a:endParaRPr>
                </a:p>
              </p:txBody>
            </p:sp>
            <p:sp>
              <p:nvSpPr>
                <p:cNvPr id="115" name="文本框 48"/>
                <p:cNvSpPr txBox="1"/>
                <p:nvPr/>
              </p:nvSpPr>
              <p:spPr>
                <a:xfrm>
                  <a:off x="4145699" y="1903548"/>
                  <a:ext cx="952500" cy="284854"/>
                </a:xfrm>
                <a:prstGeom prst="rect">
                  <a:avLst/>
                </a:prstGeom>
                <a:noFill/>
              </p:spPr>
              <p:txBody>
                <a:bodyPr wrap="square" rtlCol="0">
                  <a:spAutoFit/>
                </a:bodyPr>
                <a:lstStyle/>
                <a:p>
                  <a:pPr algn="ctr">
                    <a:defRPr/>
                  </a:pPr>
                  <a:endParaRPr lang="zh-CN" altLang="en-US" sz="788" dirty="0">
                    <a:solidFill>
                      <a:srgbClr val="FFFFFF"/>
                    </a:solidFill>
                    <a:latin typeface="LiHei Pro" panose="020B0500000000000000" pitchFamily="34" charset="-122"/>
                    <a:ea typeface="LiHei Pro" panose="020B0500000000000000" pitchFamily="34" charset="-122"/>
                  </a:endParaRPr>
                </a:p>
              </p:txBody>
            </p:sp>
          </p:grpSp>
        </p:grpSp>
        <p:grpSp>
          <p:nvGrpSpPr>
            <p:cNvPr id="154" name="Group 153"/>
            <p:cNvGrpSpPr/>
            <p:nvPr/>
          </p:nvGrpSpPr>
          <p:grpSpPr>
            <a:xfrm>
              <a:off x="4464237" y="4719053"/>
              <a:ext cx="1091200" cy="967123"/>
              <a:chOff x="3312773" y="3438953"/>
              <a:chExt cx="818613" cy="725531"/>
            </a:xfrm>
          </p:grpSpPr>
          <p:sp>
            <p:nvSpPr>
              <p:cNvPr id="117" name="Freeform 5"/>
              <p:cNvSpPr/>
              <p:nvPr/>
            </p:nvSpPr>
            <p:spPr bwMode="auto">
              <a:xfrm>
                <a:off x="3312773" y="3438953"/>
                <a:ext cx="818613" cy="72553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noAutofit/>
              </a:bodyPr>
              <a:lstStyle/>
              <a:p>
                <a:pPr algn="ctr">
                  <a:defRPr/>
                </a:pPr>
                <a:endParaRPr lang="zh-CN" altLang="en-US" sz="1350" dirty="0">
                  <a:solidFill>
                    <a:srgbClr val="FFFFFF"/>
                  </a:solidFill>
                  <a:latin typeface="Calibri" panose="020F0502020204030204"/>
                  <a:ea typeface="宋体" panose="02010600030101010101" pitchFamily="2" charset="-122"/>
                  <a:sym typeface="Arial" panose="020B0604020202020204" pitchFamily="34" charset="0"/>
                </a:endParaRPr>
              </a:p>
            </p:txBody>
          </p:sp>
          <p:grpSp>
            <p:nvGrpSpPr>
              <p:cNvPr id="119" name="组合 139"/>
              <p:cNvGrpSpPr/>
              <p:nvPr/>
            </p:nvGrpSpPr>
            <p:grpSpPr>
              <a:xfrm>
                <a:off x="3555105" y="3661606"/>
                <a:ext cx="330878" cy="272606"/>
                <a:chOff x="7623010" y="5580803"/>
                <a:chExt cx="645918" cy="532165"/>
              </a:xfrm>
              <a:solidFill>
                <a:schemeClr val="accent3"/>
              </a:solidFill>
            </p:grpSpPr>
            <p:sp>
              <p:nvSpPr>
                <p:cNvPr id="120" name="Freeform 91"/>
                <p:cNvSpPr>
                  <a:spLocks noEditPoints="1"/>
                </p:cNvSpPr>
                <p:nvPr/>
              </p:nvSpPr>
              <p:spPr bwMode="auto">
                <a:xfrm>
                  <a:off x="8153866" y="5580803"/>
                  <a:ext cx="115062" cy="120293"/>
                </a:xfrm>
                <a:custGeom>
                  <a:avLst/>
                  <a:gdLst>
                    <a:gd name="T0" fmla="*/ 0 w 88"/>
                    <a:gd name="T1" fmla="*/ 0 h 92"/>
                    <a:gd name="T2" fmla="*/ 0 w 88"/>
                    <a:gd name="T3" fmla="*/ 92 h 92"/>
                    <a:gd name="T4" fmla="*/ 88 w 88"/>
                    <a:gd name="T5" fmla="*/ 92 h 92"/>
                    <a:gd name="T6" fmla="*/ 88 w 88"/>
                    <a:gd name="T7" fmla="*/ 0 h 92"/>
                    <a:gd name="T8" fmla="*/ 0 w 88"/>
                    <a:gd name="T9" fmla="*/ 0 h 92"/>
                    <a:gd name="T10" fmla="*/ 74 w 88"/>
                    <a:gd name="T11" fmla="*/ 76 h 92"/>
                    <a:gd name="T12" fmla="*/ 15 w 88"/>
                    <a:gd name="T13" fmla="*/ 76 h 92"/>
                    <a:gd name="T14" fmla="*/ 15 w 88"/>
                    <a:gd name="T15" fmla="*/ 14 h 92"/>
                    <a:gd name="T16" fmla="*/ 74 w 88"/>
                    <a:gd name="T17" fmla="*/ 14 h 92"/>
                    <a:gd name="T18" fmla="*/ 74 w 88"/>
                    <a:gd name="T19"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92">
                      <a:moveTo>
                        <a:pt x="0" y="0"/>
                      </a:moveTo>
                      <a:lnTo>
                        <a:pt x="0" y="92"/>
                      </a:lnTo>
                      <a:lnTo>
                        <a:pt x="88" y="92"/>
                      </a:lnTo>
                      <a:lnTo>
                        <a:pt x="88" y="0"/>
                      </a:lnTo>
                      <a:lnTo>
                        <a:pt x="0" y="0"/>
                      </a:lnTo>
                      <a:close/>
                      <a:moveTo>
                        <a:pt x="74" y="76"/>
                      </a:moveTo>
                      <a:lnTo>
                        <a:pt x="15" y="76"/>
                      </a:lnTo>
                      <a:lnTo>
                        <a:pt x="15" y="14"/>
                      </a:lnTo>
                      <a:lnTo>
                        <a:pt x="74" y="14"/>
                      </a:lnTo>
                      <a:lnTo>
                        <a:pt x="74" y="76"/>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21" name="Freeform 92"/>
                <p:cNvSpPr>
                  <a:spLocks noEditPoints="1"/>
                </p:cNvSpPr>
                <p:nvPr/>
              </p:nvSpPr>
              <p:spPr bwMode="auto">
                <a:xfrm>
                  <a:off x="8153866" y="5787393"/>
                  <a:ext cx="115062" cy="121601"/>
                </a:xfrm>
                <a:custGeom>
                  <a:avLst/>
                  <a:gdLst>
                    <a:gd name="T0" fmla="*/ 0 w 88"/>
                    <a:gd name="T1" fmla="*/ 93 h 93"/>
                    <a:gd name="T2" fmla="*/ 88 w 88"/>
                    <a:gd name="T3" fmla="*/ 93 h 93"/>
                    <a:gd name="T4" fmla="*/ 88 w 88"/>
                    <a:gd name="T5" fmla="*/ 0 h 93"/>
                    <a:gd name="T6" fmla="*/ 0 w 88"/>
                    <a:gd name="T7" fmla="*/ 0 h 93"/>
                    <a:gd name="T8" fmla="*/ 0 w 88"/>
                    <a:gd name="T9" fmla="*/ 93 h 93"/>
                    <a:gd name="T10" fmla="*/ 15 w 88"/>
                    <a:gd name="T11" fmla="*/ 15 h 93"/>
                    <a:gd name="T12" fmla="*/ 74 w 88"/>
                    <a:gd name="T13" fmla="*/ 15 h 93"/>
                    <a:gd name="T14" fmla="*/ 74 w 88"/>
                    <a:gd name="T15" fmla="*/ 78 h 93"/>
                    <a:gd name="T16" fmla="*/ 15 w 88"/>
                    <a:gd name="T17" fmla="*/ 78 h 93"/>
                    <a:gd name="T18" fmla="*/ 15 w 88"/>
                    <a:gd name="T19" fmla="*/ 1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93">
                      <a:moveTo>
                        <a:pt x="0" y="93"/>
                      </a:moveTo>
                      <a:lnTo>
                        <a:pt x="88" y="93"/>
                      </a:lnTo>
                      <a:lnTo>
                        <a:pt x="88" y="0"/>
                      </a:lnTo>
                      <a:lnTo>
                        <a:pt x="0" y="0"/>
                      </a:lnTo>
                      <a:lnTo>
                        <a:pt x="0" y="93"/>
                      </a:lnTo>
                      <a:close/>
                      <a:moveTo>
                        <a:pt x="15" y="15"/>
                      </a:moveTo>
                      <a:lnTo>
                        <a:pt x="74" y="15"/>
                      </a:lnTo>
                      <a:lnTo>
                        <a:pt x="74" y="78"/>
                      </a:lnTo>
                      <a:lnTo>
                        <a:pt x="15" y="78"/>
                      </a:lnTo>
                      <a:lnTo>
                        <a:pt x="15" y="15"/>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22" name="Freeform 93"/>
                <p:cNvSpPr>
                  <a:spLocks noEditPoints="1"/>
                </p:cNvSpPr>
                <p:nvPr/>
              </p:nvSpPr>
              <p:spPr bwMode="auto">
                <a:xfrm>
                  <a:off x="8153866" y="5988752"/>
                  <a:ext cx="115062" cy="124216"/>
                </a:xfrm>
                <a:custGeom>
                  <a:avLst/>
                  <a:gdLst>
                    <a:gd name="T0" fmla="*/ 0 w 88"/>
                    <a:gd name="T1" fmla="*/ 95 h 95"/>
                    <a:gd name="T2" fmla="*/ 88 w 88"/>
                    <a:gd name="T3" fmla="*/ 95 h 95"/>
                    <a:gd name="T4" fmla="*/ 88 w 88"/>
                    <a:gd name="T5" fmla="*/ 0 h 95"/>
                    <a:gd name="T6" fmla="*/ 0 w 88"/>
                    <a:gd name="T7" fmla="*/ 0 h 95"/>
                    <a:gd name="T8" fmla="*/ 0 w 88"/>
                    <a:gd name="T9" fmla="*/ 95 h 95"/>
                    <a:gd name="T10" fmla="*/ 15 w 88"/>
                    <a:gd name="T11" fmla="*/ 17 h 95"/>
                    <a:gd name="T12" fmla="*/ 74 w 88"/>
                    <a:gd name="T13" fmla="*/ 17 h 95"/>
                    <a:gd name="T14" fmla="*/ 74 w 88"/>
                    <a:gd name="T15" fmla="*/ 78 h 95"/>
                    <a:gd name="T16" fmla="*/ 15 w 88"/>
                    <a:gd name="T17" fmla="*/ 78 h 95"/>
                    <a:gd name="T18" fmla="*/ 15 w 88"/>
                    <a:gd name="T19" fmla="*/ 1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95">
                      <a:moveTo>
                        <a:pt x="0" y="95"/>
                      </a:moveTo>
                      <a:lnTo>
                        <a:pt x="88" y="95"/>
                      </a:lnTo>
                      <a:lnTo>
                        <a:pt x="88" y="0"/>
                      </a:lnTo>
                      <a:lnTo>
                        <a:pt x="0" y="0"/>
                      </a:lnTo>
                      <a:lnTo>
                        <a:pt x="0" y="95"/>
                      </a:lnTo>
                      <a:close/>
                      <a:moveTo>
                        <a:pt x="15" y="17"/>
                      </a:moveTo>
                      <a:lnTo>
                        <a:pt x="74" y="17"/>
                      </a:lnTo>
                      <a:lnTo>
                        <a:pt x="74" y="78"/>
                      </a:lnTo>
                      <a:lnTo>
                        <a:pt x="15" y="78"/>
                      </a:lnTo>
                      <a:lnTo>
                        <a:pt x="15" y="17"/>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23" name="Freeform 94"/>
                <p:cNvSpPr>
                  <a:spLocks noEditPoints="1"/>
                </p:cNvSpPr>
                <p:nvPr/>
              </p:nvSpPr>
              <p:spPr bwMode="auto">
                <a:xfrm>
                  <a:off x="7623010" y="5694558"/>
                  <a:ext cx="305962" cy="307270"/>
                </a:xfrm>
                <a:custGeom>
                  <a:avLst/>
                  <a:gdLst>
                    <a:gd name="T0" fmla="*/ 49 w 99"/>
                    <a:gd name="T1" fmla="*/ 0 h 99"/>
                    <a:gd name="T2" fmla="*/ 0 w 99"/>
                    <a:gd name="T3" fmla="*/ 49 h 99"/>
                    <a:gd name="T4" fmla="*/ 49 w 99"/>
                    <a:gd name="T5" fmla="*/ 99 h 99"/>
                    <a:gd name="T6" fmla="*/ 99 w 99"/>
                    <a:gd name="T7" fmla="*/ 49 h 99"/>
                    <a:gd name="T8" fmla="*/ 49 w 99"/>
                    <a:gd name="T9" fmla="*/ 0 h 99"/>
                    <a:gd name="T10" fmla="*/ 49 w 99"/>
                    <a:gd name="T11" fmla="*/ 90 h 99"/>
                    <a:gd name="T12" fmla="*/ 9 w 99"/>
                    <a:gd name="T13" fmla="*/ 49 h 99"/>
                    <a:gd name="T14" fmla="*/ 49 w 99"/>
                    <a:gd name="T15" fmla="*/ 9 h 99"/>
                    <a:gd name="T16" fmla="*/ 90 w 99"/>
                    <a:gd name="T17" fmla="*/ 49 h 99"/>
                    <a:gd name="T18" fmla="*/ 49 w 99"/>
                    <a:gd name="T19"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9">
                      <a:moveTo>
                        <a:pt x="49" y="0"/>
                      </a:moveTo>
                      <a:cubicBezTo>
                        <a:pt x="22" y="0"/>
                        <a:pt x="0" y="22"/>
                        <a:pt x="0" y="49"/>
                      </a:cubicBezTo>
                      <a:cubicBezTo>
                        <a:pt x="0" y="77"/>
                        <a:pt x="22" y="99"/>
                        <a:pt x="49" y="99"/>
                      </a:cubicBezTo>
                      <a:cubicBezTo>
                        <a:pt x="77" y="99"/>
                        <a:pt x="99" y="77"/>
                        <a:pt x="99" y="49"/>
                      </a:cubicBezTo>
                      <a:cubicBezTo>
                        <a:pt x="99" y="22"/>
                        <a:pt x="77" y="0"/>
                        <a:pt x="49" y="0"/>
                      </a:cubicBezTo>
                      <a:close/>
                      <a:moveTo>
                        <a:pt x="49" y="90"/>
                      </a:moveTo>
                      <a:cubicBezTo>
                        <a:pt x="27" y="90"/>
                        <a:pt x="9" y="72"/>
                        <a:pt x="9" y="49"/>
                      </a:cubicBezTo>
                      <a:cubicBezTo>
                        <a:pt x="9" y="27"/>
                        <a:pt x="27" y="9"/>
                        <a:pt x="49" y="9"/>
                      </a:cubicBezTo>
                      <a:cubicBezTo>
                        <a:pt x="72" y="9"/>
                        <a:pt x="90" y="27"/>
                        <a:pt x="90" y="49"/>
                      </a:cubicBezTo>
                      <a:cubicBezTo>
                        <a:pt x="90" y="72"/>
                        <a:pt x="72" y="90"/>
                        <a:pt x="49" y="90"/>
                      </a:cubicBez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24" name="Freeform 95"/>
                <p:cNvSpPr/>
                <p:nvPr/>
              </p:nvSpPr>
              <p:spPr bwMode="auto">
                <a:xfrm>
                  <a:off x="7938125" y="5626567"/>
                  <a:ext cx="206589" cy="443252"/>
                </a:xfrm>
                <a:custGeom>
                  <a:avLst/>
                  <a:gdLst>
                    <a:gd name="T0" fmla="*/ 14 w 67"/>
                    <a:gd name="T1" fmla="*/ 65 h 143"/>
                    <a:gd name="T2" fmla="*/ 0 w 67"/>
                    <a:gd name="T3" fmla="*/ 65 h 143"/>
                    <a:gd name="T4" fmla="*/ 0 w 67"/>
                    <a:gd name="T5" fmla="*/ 71 h 143"/>
                    <a:gd name="T6" fmla="*/ 0 w 67"/>
                    <a:gd name="T7" fmla="*/ 76 h 143"/>
                    <a:gd name="T8" fmla="*/ 14 w 67"/>
                    <a:gd name="T9" fmla="*/ 76 h 143"/>
                    <a:gd name="T10" fmla="*/ 14 w 67"/>
                    <a:gd name="T11" fmla="*/ 143 h 143"/>
                    <a:gd name="T12" fmla="*/ 67 w 67"/>
                    <a:gd name="T13" fmla="*/ 143 h 143"/>
                    <a:gd name="T14" fmla="*/ 67 w 67"/>
                    <a:gd name="T15" fmla="*/ 132 h 143"/>
                    <a:gd name="T16" fmla="*/ 25 w 67"/>
                    <a:gd name="T17" fmla="*/ 132 h 143"/>
                    <a:gd name="T18" fmla="*/ 25 w 67"/>
                    <a:gd name="T19" fmla="*/ 76 h 143"/>
                    <a:gd name="T20" fmla="*/ 67 w 67"/>
                    <a:gd name="T21" fmla="*/ 76 h 143"/>
                    <a:gd name="T22" fmla="*/ 67 w 67"/>
                    <a:gd name="T23" fmla="*/ 65 h 143"/>
                    <a:gd name="T24" fmla="*/ 25 w 67"/>
                    <a:gd name="T25" fmla="*/ 65 h 143"/>
                    <a:gd name="T26" fmla="*/ 25 w 67"/>
                    <a:gd name="T27" fmla="*/ 11 h 143"/>
                    <a:gd name="T28" fmla="*/ 67 w 67"/>
                    <a:gd name="T29" fmla="*/ 11 h 143"/>
                    <a:gd name="T30" fmla="*/ 67 w 67"/>
                    <a:gd name="T31" fmla="*/ 0 h 143"/>
                    <a:gd name="T32" fmla="*/ 14 w 67"/>
                    <a:gd name="T33" fmla="*/ 0 h 143"/>
                    <a:gd name="T34" fmla="*/ 14 w 67"/>
                    <a:gd name="T35" fmla="*/ 6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143">
                      <a:moveTo>
                        <a:pt x="14" y="65"/>
                      </a:moveTo>
                      <a:cubicBezTo>
                        <a:pt x="0" y="65"/>
                        <a:pt x="0" y="65"/>
                        <a:pt x="0" y="65"/>
                      </a:cubicBezTo>
                      <a:cubicBezTo>
                        <a:pt x="0" y="67"/>
                        <a:pt x="0" y="69"/>
                        <a:pt x="0" y="71"/>
                      </a:cubicBezTo>
                      <a:cubicBezTo>
                        <a:pt x="0" y="73"/>
                        <a:pt x="0" y="75"/>
                        <a:pt x="0" y="76"/>
                      </a:cubicBezTo>
                      <a:cubicBezTo>
                        <a:pt x="14" y="76"/>
                        <a:pt x="14" y="76"/>
                        <a:pt x="14" y="76"/>
                      </a:cubicBezTo>
                      <a:cubicBezTo>
                        <a:pt x="14" y="143"/>
                        <a:pt x="14" y="143"/>
                        <a:pt x="14" y="143"/>
                      </a:cubicBezTo>
                      <a:cubicBezTo>
                        <a:pt x="67" y="143"/>
                        <a:pt x="67" y="143"/>
                        <a:pt x="67" y="143"/>
                      </a:cubicBezTo>
                      <a:cubicBezTo>
                        <a:pt x="67" y="132"/>
                        <a:pt x="67" y="132"/>
                        <a:pt x="67" y="132"/>
                      </a:cubicBezTo>
                      <a:cubicBezTo>
                        <a:pt x="25" y="132"/>
                        <a:pt x="25" y="132"/>
                        <a:pt x="25" y="132"/>
                      </a:cubicBezTo>
                      <a:cubicBezTo>
                        <a:pt x="25" y="76"/>
                        <a:pt x="25" y="76"/>
                        <a:pt x="25" y="76"/>
                      </a:cubicBezTo>
                      <a:cubicBezTo>
                        <a:pt x="67" y="76"/>
                        <a:pt x="67" y="76"/>
                        <a:pt x="67" y="76"/>
                      </a:cubicBezTo>
                      <a:cubicBezTo>
                        <a:pt x="67" y="65"/>
                        <a:pt x="67" y="65"/>
                        <a:pt x="67" y="65"/>
                      </a:cubicBezTo>
                      <a:cubicBezTo>
                        <a:pt x="25" y="65"/>
                        <a:pt x="25" y="65"/>
                        <a:pt x="25" y="65"/>
                      </a:cubicBezTo>
                      <a:cubicBezTo>
                        <a:pt x="25" y="11"/>
                        <a:pt x="25" y="11"/>
                        <a:pt x="25" y="11"/>
                      </a:cubicBezTo>
                      <a:cubicBezTo>
                        <a:pt x="67" y="11"/>
                        <a:pt x="67" y="11"/>
                        <a:pt x="67" y="11"/>
                      </a:cubicBezTo>
                      <a:cubicBezTo>
                        <a:pt x="67" y="0"/>
                        <a:pt x="67" y="0"/>
                        <a:pt x="67" y="0"/>
                      </a:cubicBezTo>
                      <a:cubicBezTo>
                        <a:pt x="14" y="0"/>
                        <a:pt x="14" y="0"/>
                        <a:pt x="14" y="0"/>
                      </a:cubicBezTo>
                      <a:lnTo>
                        <a:pt x="14" y="65"/>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25" name="Freeform 96"/>
                <p:cNvSpPr>
                  <a:spLocks noEditPoints="1"/>
                </p:cNvSpPr>
                <p:nvPr/>
              </p:nvSpPr>
              <p:spPr bwMode="auto">
                <a:xfrm>
                  <a:off x="7675311" y="5748167"/>
                  <a:ext cx="201359" cy="200052"/>
                </a:xfrm>
                <a:custGeom>
                  <a:avLst/>
                  <a:gdLst>
                    <a:gd name="T0" fmla="*/ 32 w 65"/>
                    <a:gd name="T1" fmla="*/ 0 h 65"/>
                    <a:gd name="T2" fmla="*/ 0 w 65"/>
                    <a:gd name="T3" fmla="*/ 32 h 65"/>
                    <a:gd name="T4" fmla="*/ 32 w 65"/>
                    <a:gd name="T5" fmla="*/ 65 h 65"/>
                    <a:gd name="T6" fmla="*/ 65 w 65"/>
                    <a:gd name="T7" fmla="*/ 32 h 65"/>
                    <a:gd name="T8" fmla="*/ 32 w 65"/>
                    <a:gd name="T9" fmla="*/ 0 h 65"/>
                    <a:gd name="T10" fmla="*/ 36 w 65"/>
                    <a:gd name="T11" fmla="*/ 53 h 65"/>
                    <a:gd name="T12" fmla="*/ 36 w 65"/>
                    <a:gd name="T13" fmla="*/ 60 h 65"/>
                    <a:gd name="T14" fmla="*/ 29 w 65"/>
                    <a:gd name="T15" fmla="*/ 60 h 65"/>
                    <a:gd name="T16" fmla="*/ 29 w 65"/>
                    <a:gd name="T17" fmla="*/ 53 h 65"/>
                    <a:gd name="T18" fmla="*/ 18 w 65"/>
                    <a:gd name="T19" fmla="*/ 51 h 65"/>
                    <a:gd name="T20" fmla="*/ 20 w 65"/>
                    <a:gd name="T21" fmla="*/ 43 h 65"/>
                    <a:gd name="T22" fmla="*/ 31 w 65"/>
                    <a:gd name="T23" fmla="*/ 46 h 65"/>
                    <a:gd name="T24" fmla="*/ 37 w 65"/>
                    <a:gd name="T25" fmla="*/ 42 h 65"/>
                    <a:gd name="T26" fmla="*/ 30 w 65"/>
                    <a:gd name="T27" fmla="*/ 36 h 65"/>
                    <a:gd name="T28" fmla="*/ 18 w 65"/>
                    <a:gd name="T29" fmla="*/ 24 h 65"/>
                    <a:gd name="T30" fmla="*/ 29 w 65"/>
                    <a:gd name="T31" fmla="*/ 12 h 65"/>
                    <a:gd name="T32" fmla="*/ 29 w 65"/>
                    <a:gd name="T33" fmla="*/ 5 h 65"/>
                    <a:gd name="T34" fmla="*/ 36 w 65"/>
                    <a:gd name="T35" fmla="*/ 5 h 65"/>
                    <a:gd name="T36" fmla="*/ 36 w 65"/>
                    <a:gd name="T37" fmla="*/ 11 h 65"/>
                    <a:gd name="T38" fmla="*/ 46 w 65"/>
                    <a:gd name="T39" fmla="*/ 13 h 65"/>
                    <a:gd name="T40" fmla="*/ 44 w 65"/>
                    <a:gd name="T41" fmla="*/ 21 h 65"/>
                    <a:gd name="T42" fmla="*/ 34 w 65"/>
                    <a:gd name="T43" fmla="*/ 19 h 65"/>
                    <a:gd name="T44" fmla="*/ 28 w 65"/>
                    <a:gd name="T45" fmla="*/ 22 h 65"/>
                    <a:gd name="T46" fmla="*/ 36 w 65"/>
                    <a:gd name="T47" fmla="*/ 28 h 65"/>
                    <a:gd name="T48" fmla="*/ 47 w 65"/>
                    <a:gd name="T49" fmla="*/ 41 h 65"/>
                    <a:gd name="T50" fmla="*/ 36 w 65"/>
                    <a:gd name="T51"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65">
                      <a:moveTo>
                        <a:pt x="32" y="0"/>
                      </a:moveTo>
                      <a:cubicBezTo>
                        <a:pt x="15" y="0"/>
                        <a:pt x="0" y="15"/>
                        <a:pt x="0" y="32"/>
                      </a:cubicBezTo>
                      <a:cubicBezTo>
                        <a:pt x="0" y="50"/>
                        <a:pt x="15" y="65"/>
                        <a:pt x="32" y="65"/>
                      </a:cubicBezTo>
                      <a:cubicBezTo>
                        <a:pt x="50" y="65"/>
                        <a:pt x="65" y="50"/>
                        <a:pt x="65" y="32"/>
                      </a:cubicBezTo>
                      <a:cubicBezTo>
                        <a:pt x="65" y="15"/>
                        <a:pt x="50" y="0"/>
                        <a:pt x="32" y="0"/>
                      </a:cubicBezTo>
                      <a:close/>
                      <a:moveTo>
                        <a:pt x="36" y="53"/>
                      </a:moveTo>
                      <a:cubicBezTo>
                        <a:pt x="36" y="60"/>
                        <a:pt x="36" y="60"/>
                        <a:pt x="36" y="60"/>
                      </a:cubicBezTo>
                      <a:cubicBezTo>
                        <a:pt x="29" y="60"/>
                        <a:pt x="29" y="60"/>
                        <a:pt x="29" y="60"/>
                      </a:cubicBezTo>
                      <a:cubicBezTo>
                        <a:pt x="29" y="53"/>
                        <a:pt x="29" y="53"/>
                        <a:pt x="29" y="53"/>
                      </a:cubicBezTo>
                      <a:cubicBezTo>
                        <a:pt x="25" y="53"/>
                        <a:pt x="20" y="52"/>
                        <a:pt x="18" y="51"/>
                      </a:cubicBezTo>
                      <a:cubicBezTo>
                        <a:pt x="20" y="43"/>
                        <a:pt x="20" y="43"/>
                        <a:pt x="20" y="43"/>
                      </a:cubicBezTo>
                      <a:cubicBezTo>
                        <a:pt x="23" y="44"/>
                        <a:pt x="26" y="46"/>
                        <a:pt x="31" y="46"/>
                      </a:cubicBezTo>
                      <a:cubicBezTo>
                        <a:pt x="35" y="46"/>
                        <a:pt x="37" y="44"/>
                        <a:pt x="37" y="42"/>
                      </a:cubicBezTo>
                      <a:cubicBezTo>
                        <a:pt x="37" y="39"/>
                        <a:pt x="35" y="37"/>
                        <a:pt x="30" y="36"/>
                      </a:cubicBezTo>
                      <a:cubicBezTo>
                        <a:pt x="23" y="33"/>
                        <a:pt x="18" y="30"/>
                        <a:pt x="18" y="24"/>
                      </a:cubicBezTo>
                      <a:cubicBezTo>
                        <a:pt x="18" y="18"/>
                        <a:pt x="22" y="13"/>
                        <a:pt x="29" y="12"/>
                      </a:cubicBezTo>
                      <a:cubicBezTo>
                        <a:pt x="29" y="5"/>
                        <a:pt x="29" y="5"/>
                        <a:pt x="29" y="5"/>
                      </a:cubicBezTo>
                      <a:cubicBezTo>
                        <a:pt x="36" y="5"/>
                        <a:pt x="36" y="5"/>
                        <a:pt x="36" y="5"/>
                      </a:cubicBezTo>
                      <a:cubicBezTo>
                        <a:pt x="36" y="11"/>
                        <a:pt x="36" y="11"/>
                        <a:pt x="36" y="11"/>
                      </a:cubicBezTo>
                      <a:cubicBezTo>
                        <a:pt x="40" y="11"/>
                        <a:pt x="43" y="12"/>
                        <a:pt x="46" y="13"/>
                      </a:cubicBezTo>
                      <a:cubicBezTo>
                        <a:pt x="44" y="21"/>
                        <a:pt x="44" y="21"/>
                        <a:pt x="44" y="21"/>
                      </a:cubicBezTo>
                      <a:cubicBezTo>
                        <a:pt x="42" y="20"/>
                        <a:pt x="39" y="19"/>
                        <a:pt x="34" y="19"/>
                      </a:cubicBezTo>
                      <a:cubicBezTo>
                        <a:pt x="30" y="19"/>
                        <a:pt x="28" y="21"/>
                        <a:pt x="28" y="22"/>
                      </a:cubicBezTo>
                      <a:cubicBezTo>
                        <a:pt x="28" y="25"/>
                        <a:pt x="31" y="26"/>
                        <a:pt x="36" y="28"/>
                      </a:cubicBezTo>
                      <a:cubicBezTo>
                        <a:pt x="44" y="31"/>
                        <a:pt x="47" y="35"/>
                        <a:pt x="47" y="41"/>
                      </a:cubicBezTo>
                      <a:cubicBezTo>
                        <a:pt x="47" y="47"/>
                        <a:pt x="43" y="52"/>
                        <a:pt x="36" y="53"/>
                      </a:cubicBez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grpSp>
        </p:grpSp>
        <p:grpSp>
          <p:nvGrpSpPr>
            <p:cNvPr id="153" name="Group 152"/>
            <p:cNvGrpSpPr/>
            <p:nvPr/>
          </p:nvGrpSpPr>
          <p:grpSpPr>
            <a:xfrm>
              <a:off x="7354782" y="3093807"/>
              <a:ext cx="1091200" cy="967123"/>
              <a:chOff x="5481246" y="2219701"/>
              <a:chExt cx="818613" cy="725531"/>
            </a:xfrm>
          </p:grpSpPr>
          <p:sp>
            <p:nvSpPr>
              <p:cNvPr id="118" name="Freeform 5"/>
              <p:cNvSpPr/>
              <p:nvPr/>
            </p:nvSpPr>
            <p:spPr bwMode="auto">
              <a:xfrm>
                <a:off x="5481246" y="2219701"/>
                <a:ext cx="818613" cy="72553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noAutofit/>
              </a:bodyPr>
              <a:lstStyle/>
              <a:p>
                <a:pPr algn="ctr">
                  <a:defRPr/>
                </a:pPr>
                <a:endParaRPr lang="zh-CN" altLang="en-US" sz="1350" dirty="0">
                  <a:solidFill>
                    <a:srgbClr val="FFFFFF"/>
                  </a:solidFill>
                  <a:latin typeface="Calibri" panose="020F0502020204030204"/>
                  <a:ea typeface="宋体" panose="02010600030101010101" pitchFamily="2" charset="-122"/>
                  <a:sym typeface="Arial" panose="020B0604020202020204" pitchFamily="34" charset="0"/>
                </a:endParaRPr>
              </a:p>
            </p:txBody>
          </p:sp>
          <p:grpSp>
            <p:nvGrpSpPr>
              <p:cNvPr id="126" name="组合 140"/>
              <p:cNvGrpSpPr/>
              <p:nvPr/>
            </p:nvGrpSpPr>
            <p:grpSpPr>
              <a:xfrm>
                <a:off x="5722834" y="2458293"/>
                <a:ext cx="335567" cy="240456"/>
                <a:chOff x="9335872" y="5612184"/>
                <a:chExt cx="655071" cy="469403"/>
              </a:xfrm>
              <a:solidFill>
                <a:schemeClr val="accent2"/>
              </a:solidFill>
            </p:grpSpPr>
            <p:sp>
              <p:nvSpPr>
                <p:cNvPr id="127" name="Freeform 98"/>
                <p:cNvSpPr/>
                <p:nvPr/>
              </p:nvSpPr>
              <p:spPr bwMode="auto">
                <a:xfrm>
                  <a:off x="9335872" y="5612184"/>
                  <a:ext cx="398796" cy="271966"/>
                </a:xfrm>
                <a:custGeom>
                  <a:avLst/>
                  <a:gdLst>
                    <a:gd name="T0" fmla="*/ 156 w 305"/>
                    <a:gd name="T1" fmla="*/ 156 h 208"/>
                    <a:gd name="T2" fmla="*/ 305 w 305"/>
                    <a:gd name="T3" fmla="*/ 156 h 208"/>
                    <a:gd name="T4" fmla="*/ 305 w 305"/>
                    <a:gd name="T5" fmla="*/ 54 h 208"/>
                    <a:gd name="T6" fmla="*/ 156 w 305"/>
                    <a:gd name="T7" fmla="*/ 54 h 208"/>
                    <a:gd name="T8" fmla="*/ 156 w 305"/>
                    <a:gd name="T9" fmla="*/ 0 h 208"/>
                    <a:gd name="T10" fmla="*/ 0 w 305"/>
                    <a:gd name="T11" fmla="*/ 106 h 208"/>
                    <a:gd name="T12" fmla="*/ 156 w 305"/>
                    <a:gd name="T13" fmla="*/ 208 h 208"/>
                    <a:gd name="T14" fmla="*/ 156 w 305"/>
                    <a:gd name="T15" fmla="*/ 156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208">
                      <a:moveTo>
                        <a:pt x="156" y="156"/>
                      </a:moveTo>
                      <a:lnTo>
                        <a:pt x="305" y="156"/>
                      </a:lnTo>
                      <a:lnTo>
                        <a:pt x="305" y="54"/>
                      </a:lnTo>
                      <a:lnTo>
                        <a:pt x="156" y="54"/>
                      </a:lnTo>
                      <a:lnTo>
                        <a:pt x="156" y="0"/>
                      </a:lnTo>
                      <a:lnTo>
                        <a:pt x="0" y="106"/>
                      </a:lnTo>
                      <a:lnTo>
                        <a:pt x="156" y="208"/>
                      </a:lnTo>
                      <a:lnTo>
                        <a:pt x="156" y="156"/>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28" name="Freeform 99"/>
                <p:cNvSpPr/>
                <p:nvPr/>
              </p:nvSpPr>
              <p:spPr bwMode="auto">
                <a:xfrm>
                  <a:off x="9592147" y="5812236"/>
                  <a:ext cx="398796" cy="269351"/>
                </a:xfrm>
                <a:custGeom>
                  <a:avLst/>
                  <a:gdLst>
                    <a:gd name="T0" fmla="*/ 305 w 305"/>
                    <a:gd name="T1" fmla="*/ 107 h 206"/>
                    <a:gd name="T2" fmla="*/ 149 w 305"/>
                    <a:gd name="T3" fmla="*/ 0 h 206"/>
                    <a:gd name="T4" fmla="*/ 149 w 305"/>
                    <a:gd name="T5" fmla="*/ 52 h 206"/>
                    <a:gd name="T6" fmla="*/ 0 w 305"/>
                    <a:gd name="T7" fmla="*/ 52 h 206"/>
                    <a:gd name="T8" fmla="*/ 0 w 305"/>
                    <a:gd name="T9" fmla="*/ 154 h 206"/>
                    <a:gd name="T10" fmla="*/ 149 w 305"/>
                    <a:gd name="T11" fmla="*/ 154 h 206"/>
                    <a:gd name="T12" fmla="*/ 149 w 305"/>
                    <a:gd name="T13" fmla="*/ 206 h 206"/>
                    <a:gd name="T14" fmla="*/ 305 w 305"/>
                    <a:gd name="T15" fmla="*/ 107 h 2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206">
                      <a:moveTo>
                        <a:pt x="305" y="107"/>
                      </a:moveTo>
                      <a:lnTo>
                        <a:pt x="149" y="0"/>
                      </a:lnTo>
                      <a:lnTo>
                        <a:pt x="149" y="52"/>
                      </a:lnTo>
                      <a:lnTo>
                        <a:pt x="0" y="52"/>
                      </a:lnTo>
                      <a:lnTo>
                        <a:pt x="0" y="154"/>
                      </a:lnTo>
                      <a:lnTo>
                        <a:pt x="149" y="154"/>
                      </a:lnTo>
                      <a:lnTo>
                        <a:pt x="149" y="206"/>
                      </a:lnTo>
                      <a:lnTo>
                        <a:pt x="305" y="107"/>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29" name="Freeform 100"/>
                <p:cNvSpPr>
                  <a:spLocks noEditPoints="1"/>
                </p:cNvSpPr>
                <p:nvPr/>
              </p:nvSpPr>
              <p:spPr bwMode="auto">
                <a:xfrm>
                  <a:off x="9752974" y="5630489"/>
                  <a:ext cx="185669" cy="185669"/>
                </a:xfrm>
                <a:custGeom>
                  <a:avLst/>
                  <a:gdLst>
                    <a:gd name="T0" fmla="*/ 30 w 60"/>
                    <a:gd name="T1" fmla="*/ 60 h 60"/>
                    <a:gd name="T2" fmla="*/ 60 w 60"/>
                    <a:gd name="T3" fmla="*/ 30 h 60"/>
                    <a:gd name="T4" fmla="*/ 30 w 60"/>
                    <a:gd name="T5" fmla="*/ 0 h 60"/>
                    <a:gd name="T6" fmla="*/ 0 w 60"/>
                    <a:gd name="T7" fmla="*/ 30 h 60"/>
                    <a:gd name="T8" fmla="*/ 30 w 60"/>
                    <a:gd name="T9" fmla="*/ 60 h 60"/>
                    <a:gd name="T10" fmla="*/ 30 w 60"/>
                    <a:gd name="T11" fmla="*/ 4 h 60"/>
                    <a:gd name="T12" fmla="*/ 56 w 60"/>
                    <a:gd name="T13" fmla="*/ 30 h 60"/>
                    <a:gd name="T14" fmla="*/ 30 w 60"/>
                    <a:gd name="T15" fmla="*/ 56 h 60"/>
                    <a:gd name="T16" fmla="*/ 4 w 60"/>
                    <a:gd name="T17" fmla="*/ 30 h 60"/>
                    <a:gd name="T18" fmla="*/ 30 w 60"/>
                    <a:gd name="T1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47" y="60"/>
                        <a:pt x="60" y="47"/>
                        <a:pt x="60" y="30"/>
                      </a:cubicBezTo>
                      <a:cubicBezTo>
                        <a:pt x="60" y="14"/>
                        <a:pt x="47" y="0"/>
                        <a:pt x="30" y="0"/>
                      </a:cubicBezTo>
                      <a:cubicBezTo>
                        <a:pt x="14" y="0"/>
                        <a:pt x="0" y="14"/>
                        <a:pt x="0" y="30"/>
                      </a:cubicBezTo>
                      <a:cubicBezTo>
                        <a:pt x="0" y="47"/>
                        <a:pt x="14" y="60"/>
                        <a:pt x="30" y="60"/>
                      </a:cubicBezTo>
                      <a:close/>
                      <a:moveTo>
                        <a:pt x="30" y="4"/>
                      </a:moveTo>
                      <a:cubicBezTo>
                        <a:pt x="45" y="4"/>
                        <a:pt x="56" y="16"/>
                        <a:pt x="56" y="30"/>
                      </a:cubicBezTo>
                      <a:cubicBezTo>
                        <a:pt x="56" y="45"/>
                        <a:pt x="45" y="56"/>
                        <a:pt x="30" y="56"/>
                      </a:cubicBezTo>
                      <a:cubicBezTo>
                        <a:pt x="16" y="56"/>
                        <a:pt x="4" y="45"/>
                        <a:pt x="4" y="30"/>
                      </a:cubicBezTo>
                      <a:cubicBezTo>
                        <a:pt x="4" y="16"/>
                        <a:pt x="16" y="4"/>
                        <a:pt x="30" y="4"/>
                      </a:cubicBez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30" name="Freeform 101"/>
                <p:cNvSpPr>
                  <a:spLocks noEditPoints="1"/>
                </p:cNvSpPr>
                <p:nvPr/>
              </p:nvSpPr>
              <p:spPr bwMode="auto">
                <a:xfrm>
                  <a:off x="9777816" y="5655333"/>
                  <a:ext cx="135983" cy="138598"/>
                </a:xfrm>
                <a:custGeom>
                  <a:avLst/>
                  <a:gdLst>
                    <a:gd name="T0" fmla="*/ 22 w 44"/>
                    <a:gd name="T1" fmla="*/ 45 h 45"/>
                    <a:gd name="T2" fmla="*/ 44 w 44"/>
                    <a:gd name="T3" fmla="*/ 22 h 45"/>
                    <a:gd name="T4" fmla="*/ 22 w 44"/>
                    <a:gd name="T5" fmla="*/ 0 h 45"/>
                    <a:gd name="T6" fmla="*/ 0 w 44"/>
                    <a:gd name="T7" fmla="*/ 22 h 45"/>
                    <a:gd name="T8" fmla="*/ 22 w 44"/>
                    <a:gd name="T9" fmla="*/ 45 h 45"/>
                    <a:gd name="T10" fmla="*/ 21 w 44"/>
                    <a:gd name="T11" fmla="*/ 24 h 45"/>
                    <a:gd name="T12" fmla="*/ 13 w 44"/>
                    <a:gd name="T13" fmla="*/ 17 h 45"/>
                    <a:gd name="T14" fmla="*/ 20 w 44"/>
                    <a:gd name="T15" fmla="*/ 9 h 45"/>
                    <a:gd name="T16" fmla="*/ 20 w 44"/>
                    <a:gd name="T17" fmla="*/ 5 h 45"/>
                    <a:gd name="T18" fmla="*/ 24 w 44"/>
                    <a:gd name="T19" fmla="*/ 5 h 45"/>
                    <a:gd name="T20" fmla="*/ 24 w 44"/>
                    <a:gd name="T21" fmla="*/ 9 h 45"/>
                    <a:gd name="T22" fmla="*/ 31 w 44"/>
                    <a:gd name="T23" fmla="*/ 10 h 45"/>
                    <a:gd name="T24" fmla="*/ 29 w 44"/>
                    <a:gd name="T25" fmla="*/ 15 h 45"/>
                    <a:gd name="T26" fmla="*/ 23 w 44"/>
                    <a:gd name="T27" fmla="*/ 13 h 45"/>
                    <a:gd name="T28" fmla="*/ 19 w 44"/>
                    <a:gd name="T29" fmla="*/ 16 h 45"/>
                    <a:gd name="T30" fmla="*/ 25 w 44"/>
                    <a:gd name="T31" fmla="*/ 19 h 45"/>
                    <a:gd name="T32" fmla="*/ 32 w 44"/>
                    <a:gd name="T33" fmla="*/ 27 h 45"/>
                    <a:gd name="T34" fmla="*/ 24 w 44"/>
                    <a:gd name="T35" fmla="*/ 35 h 45"/>
                    <a:gd name="T36" fmla="*/ 24 w 44"/>
                    <a:gd name="T37" fmla="*/ 40 h 45"/>
                    <a:gd name="T38" fmla="*/ 20 w 44"/>
                    <a:gd name="T39" fmla="*/ 40 h 45"/>
                    <a:gd name="T40" fmla="*/ 20 w 44"/>
                    <a:gd name="T41" fmla="*/ 36 h 45"/>
                    <a:gd name="T42" fmla="*/ 13 w 44"/>
                    <a:gd name="T43" fmla="*/ 34 h 45"/>
                    <a:gd name="T44" fmla="*/ 14 w 44"/>
                    <a:gd name="T45" fmla="*/ 29 h 45"/>
                    <a:gd name="T46" fmla="*/ 21 w 44"/>
                    <a:gd name="T47" fmla="*/ 31 h 45"/>
                    <a:gd name="T48" fmla="*/ 25 w 44"/>
                    <a:gd name="T49" fmla="*/ 28 h 45"/>
                    <a:gd name="T50" fmla="*/ 21 w 44"/>
                    <a:gd name="T51" fmla="*/ 2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45">
                      <a:moveTo>
                        <a:pt x="22" y="45"/>
                      </a:moveTo>
                      <a:cubicBezTo>
                        <a:pt x="34" y="45"/>
                        <a:pt x="44" y="35"/>
                        <a:pt x="44" y="22"/>
                      </a:cubicBezTo>
                      <a:cubicBezTo>
                        <a:pt x="44" y="10"/>
                        <a:pt x="34" y="0"/>
                        <a:pt x="22" y="0"/>
                      </a:cubicBezTo>
                      <a:cubicBezTo>
                        <a:pt x="10" y="0"/>
                        <a:pt x="0" y="10"/>
                        <a:pt x="0" y="22"/>
                      </a:cubicBezTo>
                      <a:cubicBezTo>
                        <a:pt x="0" y="35"/>
                        <a:pt x="10" y="45"/>
                        <a:pt x="22" y="45"/>
                      </a:cubicBezTo>
                      <a:close/>
                      <a:moveTo>
                        <a:pt x="21" y="24"/>
                      </a:moveTo>
                      <a:cubicBezTo>
                        <a:pt x="16" y="23"/>
                        <a:pt x="13" y="21"/>
                        <a:pt x="13" y="17"/>
                      </a:cubicBezTo>
                      <a:cubicBezTo>
                        <a:pt x="13" y="13"/>
                        <a:pt x="16" y="10"/>
                        <a:pt x="20" y="9"/>
                      </a:cubicBezTo>
                      <a:cubicBezTo>
                        <a:pt x="20" y="5"/>
                        <a:pt x="20" y="5"/>
                        <a:pt x="20" y="5"/>
                      </a:cubicBezTo>
                      <a:cubicBezTo>
                        <a:pt x="24" y="5"/>
                        <a:pt x="24" y="5"/>
                        <a:pt x="24" y="5"/>
                      </a:cubicBezTo>
                      <a:cubicBezTo>
                        <a:pt x="24" y="9"/>
                        <a:pt x="24" y="9"/>
                        <a:pt x="24" y="9"/>
                      </a:cubicBezTo>
                      <a:cubicBezTo>
                        <a:pt x="27" y="9"/>
                        <a:pt x="29" y="9"/>
                        <a:pt x="31" y="10"/>
                      </a:cubicBezTo>
                      <a:cubicBezTo>
                        <a:pt x="29" y="15"/>
                        <a:pt x="29" y="15"/>
                        <a:pt x="29" y="15"/>
                      </a:cubicBezTo>
                      <a:cubicBezTo>
                        <a:pt x="28" y="14"/>
                        <a:pt x="26" y="13"/>
                        <a:pt x="23" y="13"/>
                      </a:cubicBezTo>
                      <a:cubicBezTo>
                        <a:pt x="20" y="13"/>
                        <a:pt x="19" y="15"/>
                        <a:pt x="19" y="16"/>
                      </a:cubicBezTo>
                      <a:cubicBezTo>
                        <a:pt x="19" y="17"/>
                        <a:pt x="21" y="18"/>
                        <a:pt x="25" y="19"/>
                      </a:cubicBezTo>
                      <a:cubicBezTo>
                        <a:pt x="30" y="21"/>
                        <a:pt x="32" y="24"/>
                        <a:pt x="32" y="27"/>
                      </a:cubicBezTo>
                      <a:cubicBezTo>
                        <a:pt x="32" y="31"/>
                        <a:pt x="29" y="34"/>
                        <a:pt x="24" y="35"/>
                      </a:cubicBezTo>
                      <a:cubicBezTo>
                        <a:pt x="24" y="40"/>
                        <a:pt x="24" y="40"/>
                        <a:pt x="24" y="40"/>
                      </a:cubicBezTo>
                      <a:cubicBezTo>
                        <a:pt x="20" y="40"/>
                        <a:pt x="20" y="40"/>
                        <a:pt x="20" y="40"/>
                      </a:cubicBezTo>
                      <a:cubicBezTo>
                        <a:pt x="20" y="36"/>
                        <a:pt x="20" y="36"/>
                        <a:pt x="20" y="36"/>
                      </a:cubicBezTo>
                      <a:cubicBezTo>
                        <a:pt x="17" y="36"/>
                        <a:pt x="14" y="35"/>
                        <a:pt x="13" y="34"/>
                      </a:cubicBezTo>
                      <a:cubicBezTo>
                        <a:pt x="14" y="29"/>
                        <a:pt x="14" y="29"/>
                        <a:pt x="14" y="29"/>
                      </a:cubicBezTo>
                      <a:cubicBezTo>
                        <a:pt x="16" y="30"/>
                        <a:pt x="18" y="31"/>
                        <a:pt x="21" y="31"/>
                      </a:cubicBezTo>
                      <a:cubicBezTo>
                        <a:pt x="24" y="31"/>
                        <a:pt x="25" y="30"/>
                        <a:pt x="25" y="28"/>
                      </a:cubicBezTo>
                      <a:cubicBezTo>
                        <a:pt x="25" y="26"/>
                        <a:pt x="24" y="25"/>
                        <a:pt x="21" y="24"/>
                      </a:cubicBez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31" name="Freeform 102"/>
                <p:cNvSpPr>
                  <a:spLocks noEditPoints="1"/>
                </p:cNvSpPr>
                <p:nvPr/>
              </p:nvSpPr>
              <p:spPr bwMode="auto">
                <a:xfrm>
                  <a:off x="9356792" y="5871074"/>
                  <a:ext cx="185669" cy="185669"/>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6 h 60"/>
                    <a:gd name="T12" fmla="*/ 4 w 60"/>
                    <a:gd name="T13" fmla="*/ 30 h 60"/>
                    <a:gd name="T14" fmla="*/ 30 w 60"/>
                    <a:gd name="T15" fmla="*/ 4 h 60"/>
                    <a:gd name="T16" fmla="*/ 56 w 60"/>
                    <a:gd name="T17" fmla="*/ 30 h 60"/>
                    <a:gd name="T18" fmla="*/ 30 w 60"/>
                    <a:gd name="T19"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6"/>
                      </a:moveTo>
                      <a:cubicBezTo>
                        <a:pt x="15" y="56"/>
                        <a:pt x="4" y="44"/>
                        <a:pt x="4" y="30"/>
                      </a:cubicBezTo>
                      <a:cubicBezTo>
                        <a:pt x="4" y="16"/>
                        <a:pt x="15" y="4"/>
                        <a:pt x="30" y="4"/>
                      </a:cubicBezTo>
                      <a:cubicBezTo>
                        <a:pt x="44" y="4"/>
                        <a:pt x="56" y="16"/>
                        <a:pt x="56" y="30"/>
                      </a:cubicBezTo>
                      <a:cubicBezTo>
                        <a:pt x="56" y="44"/>
                        <a:pt x="44" y="56"/>
                        <a:pt x="30" y="56"/>
                      </a:cubicBez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32" name="Freeform 103"/>
                <p:cNvSpPr>
                  <a:spLocks noEditPoints="1"/>
                </p:cNvSpPr>
                <p:nvPr/>
              </p:nvSpPr>
              <p:spPr bwMode="auto">
                <a:xfrm>
                  <a:off x="9381636" y="5895918"/>
                  <a:ext cx="135983" cy="135983"/>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4 w 44"/>
                    <a:gd name="T11" fmla="*/ 35 h 44"/>
                    <a:gd name="T12" fmla="*/ 24 w 44"/>
                    <a:gd name="T13" fmla="*/ 39 h 44"/>
                    <a:gd name="T14" fmla="*/ 20 w 44"/>
                    <a:gd name="T15" fmla="*/ 39 h 44"/>
                    <a:gd name="T16" fmla="*/ 20 w 44"/>
                    <a:gd name="T17" fmla="*/ 35 h 44"/>
                    <a:gd name="T18" fmla="*/ 12 w 44"/>
                    <a:gd name="T19" fmla="*/ 34 h 44"/>
                    <a:gd name="T20" fmla="*/ 14 w 44"/>
                    <a:gd name="T21" fmla="*/ 29 h 44"/>
                    <a:gd name="T22" fmla="*/ 21 w 44"/>
                    <a:gd name="T23" fmla="*/ 30 h 44"/>
                    <a:gd name="T24" fmla="*/ 25 w 44"/>
                    <a:gd name="T25" fmla="*/ 28 h 44"/>
                    <a:gd name="T26" fmla="*/ 20 w 44"/>
                    <a:gd name="T27" fmla="*/ 24 h 44"/>
                    <a:gd name="T28" fmla="*/ 13 w 44"/>
                    <a:gd name="T29" fmla="*/ 16 h 44"/>
                    <a:gd name="T30" fmla="*/ 20 w 44"/>
                    <a:gd name="T31" fmla="*/ 9 h 44"/>
                    <a:gd name="T32" fmla="*/ 20 w 44"/>
                    <a:gd name="T33" fmla="*/ 5 h 44"/>
                    <a:gd name="T34" fmla="*/ 24 w 44"/>
                    <a:gd name="T35" fmla="*/ 5 h 44"/>
                    <a:gd name="T36" fmla="*/ 24 w 44"/>
                    <a:gd name="T37" fmla="*/ 8 h 44"/>
                    <a:gd name="T38" fmla="*/ 30 w 44"/>
                    <a:gd name="T39" fmla="*/ 10 h 44"/>
                    <a:gd name="T40" fmla="*/ 29 w 44"/>
                    <a:gd name="T41" fmla="*/ 15 h 44"/>
                    <a:gd name="T42" fmla="*/ 23 w 44"/>
                    <a:gd name="T43" fmla="*/ 13 h 44"/>
                    <a:gd name="T44" fmla="*/ 19 w 44"/>
                    <a:gd name="T45" fmla="*/ 16 h 44"/>
                    <a:gd name="T46" fmla="*/ 24 w 44"/>
                    <a:gd name="T47" fmla="*/ 19 h 44"/>
                    <a:gd name="T48" fmla="*/ 31 w 44"/>
                    <a:gd name="T49" fmla="*/ 27 h 44"/>
                    <a:gd name="T50" fmla="*/ 24 w 44"/>
                    <a:gd name="T51"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4" y="35"/>
                      </a:moveTo>
                      <a:cubicBezTo>
                        <a:pt x="24" y="39"/>
                        <a:pt x="24" y="39"/>
                        <a:pt x="24" y="39"/>
                      </a:cubicBezTo>
                      <a:cubicBezTo>
                        <a:pt x="20" y="39"/>
                        <a:pt x="20" y="39"/>
                        <a:pt x="20" y="39"/>
                      </a:cubicBezTo>
                      <a:cubicBezTo>
                        <a:pt x="20" y="35"/>
                        <a:pt x="20" y="35"/>
                        <a:pt x="20" y="35"/>
                      </a:cubicBezTo>
                      <a:cubicBezTo>
                        <a:pt x="17" y="35"/>
                        <a:pt x="14" y="34"/>
                        <a:pt x="12" y="34"/>
                      </a:cubicBezTo>
                      <a:cubicBezTo>
                        <a:pt x="14" y="29"/>
                        <a:pt x="14" y="29"/>
                        <a:pt x="14" y="29"/>
                      </a:cubicBezTo>
                      <a:cubicBezTo>
                        <a:pt x="15" y="30"/>
                        <a:pt x="18" y="30"/>
                        <a:pt x="21" y="30"/>
                      </a:cubicBezTo>
                      <a:cubicBezTo>
                        <a:pt x="23" y="30"/>
                        <a:pt x="25" y="29"/>
                        <a:pt x="25" y="28"/>
                      </a:cubicBezTo>
                      <a:cubicBezTo>
                        <a:pt x="25" y="26"/>
                        <a:pt x="24" y="25"/>
                        <a:pt x="20" y="24"/>
                      </a:cubicBezTo>
                      <a:cubicBezTo>
                        <a:pt x="16" y="23"/>
                        <a:pt x="13" y="20"/>
                        <a:pt x="13" y="16"/>
                      </a:cubicBezTo>
                      <a:cubicBezTo>
                        <a:pt x="13" y="12"/>
                        <a:pt x="15" y="10"/>
                        <a:pt x="20" y="9"/>
                      </a:cubicBezTo>
                      <a:cubicBezTo>
                        <a:pt x="20" y="5"/>
                        <a:pt x="20" y="5"/>
                        <a:pt x="20" y="5"/>
                      </a:cubicBezTo>
                      <a:cubicBezTo>
                        <a:pt x="24" y="5"/>
                        <a:pt x="24" y="5"/>
                        <a:pt x="24" y="5"/>
                      </a:cubicBezTo>
                      <a:cubicBezTo>
                        <a:pt x="24" y="8"/>
                        <a:pt x="24" y="8"/>
                        <a:pt x="24" y="8"/>
                      </a:cubicBezTo>
                      <a:cubicBezTo>
                        <a:pt x="27" y="8"/>
                        <a:pt x="29" y="9"/>
                        <a:pt x="30" y="10"/>
                      </a:cubicBezTo>
                      <a:cubicBezTo>
                        <a:pt x="29" y="15"/>
                        <a:pt x="29" y="15"/>
                        <a:pt x="29" y="15"/>
                      </a:cubicBezTo>
                      <a:cubicBezTo>
                        <a:pt x="28" y="14"/>
                        <a:pt x="26" y="13"/>
                        <a:pt x="23" y="13"/>
                      </a:cubicBezTo>
                      <a:cubicBezTo>
                        <a:pt x="20" y="13"/>
                        <a:pt x="19" y="14"/>
                        <a:pt x="19" y="16"/>
                      </a:cubicBezTo>
                      <a:cubicBezTo>
                        <a:pt x="19" y="17"/>
                        <a:pt x="21" y="18"/>
                        <a:pt x="24" y="19"/>
                      </a:cubicBezTo>
                      <a:cubicBezTo>
                        <a:pt x="29" y="21"/>
                        <a:pt x="31" y="23"/>
                        <a:pt x="31" y="27"/>
                      </a:cubicBezTo>
                      <a:cubicBezTo>
                        <a:pt x="31" y="31"/>
                        <a:pt x="29" y="34"/>
                        <a:pt x="24" y="35"/>
                      </a:cubicBez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grpSp>
        </p:grpSp>
        <p:grpSp>
          <p:nvGrpSpPr>
            <p:cNvPr id="152" name="Group 151"/>
            <p:cNvGrpSpPr/>
            <p:nvPr/>
          </p:nvGrpSpPr>
          <p:grpSpPr>
            <a:xfrm>
              <a:off x="4464237" y="1406332"/>
              <a:ext cx="1091200" cy="967123"/>
              <a:chOff x="3312773" y="953765"/>
              <a:chExt cx="818613" cy="725531"/>
            </a:xfrm>
          </p:grpSpPr>
          <p:sp>
            <p:nvSpPr>
              <p:cNvPr id="116" name="Freeform 5"/>
              <p:cNvSpPr/>
              <p:nvPr/>
            </p:nvSpPr>
            <p:spPr bwMode="auto">
              <a:xfrm>
                <a:off x="3312773" y="953765"/>
                <a:ext cx="818613" cy="72553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noAutofit/>
              </a:bodyPr>
              <a:lstStyle/>
              <a:p>
                <a:pPr algn="ctr">
                  <a:defRPr/>
                </a:pPr>
                <a:endParaRPr lang="zh-CN" altLang="en-US" sz="1350" dirty="0">
                  <a:solidFill>
                    <a:srgbClr val="FFFFFF"/>
                  </a:solidFill>
                  <a:latin typeface="Calibri" panose="020F0502020204030204"/>
                  <a:ea typeface="宋体" panose="02010600030101010101" pitchFamily="2" charset="-122"/>
                  <a:sym typeface="Arial" panose="020B0604020202020204" pitchFamily="34" charset="0"/>
                </a:endParaRPr>
              </a:p>
            </p:txBody>
          </p:sp>
          <p:grpSp>
            <p:nvGrpSpPr>
              <p:cNvPr id="133" name="组合 141"/>
              <p:cNvGrpSpPr/>
              <p:nvPr/>
            </p:nvGrpSpPr>
            <p:grpSpPr>
              <a:xfrm>
                <a:off x="3585107" y="1180897"/>
                <a:ext cx="273945" cy="271267"/>
                <a:chOff x="11048734" y="5583418"/>
                <a:chExt cx="534778" cy="529549"/>
              </a:xfrm>
              <a:solidFill>
                <a:schemeClr val="accent1"/>
              </a:solidFill>
            </p:grpSpPr>
            <p:sp>
              <p:nvSpPr>
                <p:cNvPr id="134" name="Freeform 105"/>
                <p:cNvSpPr>
                  <a:spLocks noEditPoints="1"/>
                </p:cNvSpPr>
                <p:nvPr/>
              </p:nvSpPr>
              <p:spPr bwMode="auto">
                <a:xfrm>
                  <a:off x="11048734" y="5587341"/>
                  <a:ext cx="253660" cy="244508"/>
                </a:xfrm>
                <a:custGeom>
                  <a:avLst/>
                  <a:gdLst>
                    <a:gd name="T0" fmla="*/ 0 w 194"/>
                    <a:gd name="T1" fmla="*/ 187 h 187"/>
                    <a:gd name="T2" fmla="*/ 194 w 194"/>
                    <a:gd name="T3" fmla="*/ 187 h 187"/>
                    <a:gd name="T4" fmla="*/ 194 w 194"/>
                    <a:gd name="T5" fmla="*/ 0 h 187"/>
                    <a:gd name="T6" fmla="*/ 0 w 194"/>
                    <a:gd name="T7" fmla="*/ 0 h 187"/>
                    <a:gd name="T8" fmla="*/ 0 w 194"/>
                    <a:gd name="T9" fmla="*/ 187 h 187"/>
                    <a:gd name="T10" fmla="*/ 28 w 194"/>
                    <a:gd name="T11" fmla="*/ 28 h 187"/>
                    <a:gd name="T12" fmla="*/ 166 w 194"/>
                    <a:gd name="T13" fmla="*/ 28 h 187"/>
                    <a:gd name="T14" fmla="*/ 166 w 194"/>
                    <a:gd name="T15" fmla="*/ 158 h 187"/>
                    <a:gd name="T16" fmla="*/ 28 w 194"/>
                    <a:gd name="T17" fmla="*/ 158 h 187"/>
                    <a:gd name="T18" fmla="*/ 28 w 194"/>
                    <a:gd name="T19" fmla="*/ 2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87">
                      <a:moveTo>
                        <a:pt x="0" y="187"/>
                      </a:moveTo>
                      <a:lnTo>
                        <a:pt x="194" y="187"/>
                      </a:lnTo>
                      <a:lnTo>
                        <a:pt x="194" y="0"/>
                      </a:lnTo>
                      <a:lnTo>
                        <a:pt x="0" y="0"/>
                      </a:lnTo>
                      <a:lnTo>
                        <a:pt x="0" y="187"/>
                      </a:lnTo>
                      <a:close/>
                      <a:moveTo>
                        <a:pt x="28" y="28"/>
                      </a:moveTo>
                      <a:lnTo>
                        <a:pt x="166" y="28"/>
                      </a:lnTo>
                      <a:lnTo>
                        <a:pt x="166" y="158"/>
                      </a:lnTo>
                      <a:lnTo>
                        <a:pt x="28" y="158"/>
                      </a:lnTo>
                      <a:lnTo>
                        <a:pt x="28" y="28"/>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35" name="Freeform 106"/>
                <p:cNvSpPr>
                  <a:spLocks noEditPoints="1"/>
                </p:cNvSpPr>
                <p:nvPr/>
              </p:nvSpPr>
              <p:spPr bwMode="auto">
                <a:xfrm>
                  <a:off x="11048734" y="5868459"/>
                  <a:ext cx="253660" cy="244508"/>
                </a:xfrm>
                <a:custGeom>
                  <a:avLst/>
                  <a:gdLst>
                    <a:gd name="T0" fmla="*/ 0 w 194"/>
                    <a:gd name="T1" fmla="*/ 187 h 187"/>
                    <a:gd name="T2" fmla="*/ 194 w 194"/>
                    <a:gd name="T3" fmla="*/ 187 h 187"/>
                    <a:gd name="T4" fmla="*/ 194 w 194"/>
                    <a:gd name="T5" fmla="*/ 0 h 187"/>
                    <a:gd name="T6" fmla="*/ 0 w 194"/>
                    <a:gd name="T7" fmla="*/ 0 h 187"/>
                    <a:gd name="T8" fmla="*/ 0 w 194"/>
                    <a:gd name="T9" fmla="*/ 187 h 187"/>
                    <a:gd name="T10" fmla="*/ 28 w 194"/>
                    <a:gd name="T11" fmla="*/ 28 h 187"/>
                    <a:gd name="T12" fmla="*/ 166 w 194"/>
                    <a:gd name="T13" fmla="*/ 28 h 187"/>
                    <a:gd name="T14" fmla="*/ 166 w 194"/>
                    <a:gd name="T15" fmla="*/ 158 h 187"/>
                    <a:gd name="T16" fmla="*/ 28 w 194"/>
                    <a:gd name="T17" fmla="*/ 158 h 187"/>
                    <a:gd name="T18" fmla="*/ 28 w 194"/>
                    <a:gd name="T19" fmla="*/ 2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87">
                      <a:moveTo>
                        <a:pt x="0" y="187"/>
                      </a:moveTo>
                      <a:lnTo>
                        <a:pt x="194" y="187"/>
                      </a:lnTo>
                      <a:lnTo>
                        <a:pt x="194" y="0"/>
                      </a:lnTo>
                      <a:lnTo>
                        <a:pt x="0" y="0"/>
                      </a:lnTo>
                      <a:lnTo>
                        <a:pt x="0" y="187"/>
                      </a:lnTo>
                      <a:close/>
                      <a:moveTo>
                        <a:pt x="28" y="28"/>
                      </a:moveTo>
                      <a:lnTo>
                        <a:pt x="166" y="28"/>
                      </a:lnTo>
                      <a:lnTo>
                        <a:pt x="166" y="158"/>
                      </a:lnTo>
                      <a:lnTo>
                        <a:pt x="28" y="158"/>
                      </a:lnTo>
                      <a:lnTo>
                        <a:pt x="28" y="28"/>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36" name="Freeform 107"/>
                <p:cNvSpPr>
                  <a:spLocks noEditPoints="1"/>
                </p:cNvSpPr>
                <p:nvPr/>
              </p:nvSpPr>
              <p:spPr bwMode="auto">
                <a:xfrm>
                  <a:off x="11329852" y="5583418"/>
                  <a:ext cx="253660" cy="244508"/>
                </a:xfrm>
                <a:custGeom>
                  <a:avLst/>
                  <a:gdLst>
                    <a:gd name="T0" fmla="*/ 0 w 194"/>
                    <a:gd name="T1" fmla="*/ 0 h 187"/>
                    <a:gd name="T2" fmla="*/ 0 w 194"/>
                    <a:gd name="T3" fmla="*/ 187 h 187"/>
                    <a:gd name="T4" fmla="*/ 194 w 194"/>
                    <a:gd name="T5" fmla="*/ 187 h 187"/>
                    <a:gd name="T6" fmla="*/ 194 w 194"/>
                    <a:gd name="T7" fmla="*/ 0 h 187"/>
                    <a:gd name="T8" fmla="*/ 0 w 194"/>
                    <a:gd name="T9" fmla="*/ 0 h 187"/>
                    <a:gd name="T10" fmla="*/ 166 w 194"/>
                    <a:gd name="T11" fmla="*/ 159 h 187"/>
                    <a:gd name="T12" fmla="*/ 29 w 194"/>
                    <a:gd name="T13" fmla="*/ 159 h 187"/>
                    <a:gd name="T14" fmla="*/ 29 w 194"/>
                    <a:gd name="T15" fmla="*/ 29 h 187"/>
                    <a:gd name="T16" fmla="*/ 166 w 194"/>
                    <a:gd name="T17" fmla="*/ 29 h 187"/>
                    <a:gd name="T18" fmla="*/ 166 w 194"/>
                    <a:gd name="T19"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87">
                      <a:moveTo>
                        <a:pt x="0" y="0"/>
                      </a:moveTo>
                      <a:lnTo>
                        <a:pt x="0" y="187"/>
                      </a:lnTo>
                      <a:lnTo>
                        <a:pt x="194" y="187"/>
                      </a:lnTo>
                      <a:lnTo>
                        <a:pt x="194" y="0"/>
                      </a:lnTo>
                      <a:lnTo>
                        <a:pt x="0" y="0"/>
                      </a:lnTo>
                      <a:close/>
                      <a:moveTo>
                        <a:pt x="166" y="159"/>
                      </a:moveTo>
                      <a:lnTo>
                        <a:pt x="29" y="159"/>
                      </a:lnTo>
                      <a:lnTo>
                        <a:pt x="29" y="29"/>
                      </a:lnTo>
                      <a:lnTo>
                        <a:pt x="166" y="29"/>
                      </a:lnTo>
                      <a:lnTo>
                        <a:pt x="166" y="159"/>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37" name="Freeform 108"/>
                <p:cNvSpPr>
                  <a:spLocks noEditPoints="1"/>
                </p:cNvSpPr>
                <p:nvPr/>
              </p:nvSpPr>
              <p:spPr bwMode="auto">
                <a:xfrm>
                  <a:off x="11329852" y="5865844"/>
                  <a:ext cx="253660" cy="243200"/>
                </a:xfrm>
                <a:custGeom>
                  <a:avLst/>
                  <a:gdLst>
                    <a:gd name="T0" fmla="*/ 0 w 194"/>
                    <a:gd name="T1" fmla="*/ 186 h 186"/>
                    <a:gd name="T2" fmla="*/ 194 w 194"/>
                    <a:gd name="T3" fmla="*/ 186 h 186"/>
                    <a:gd name="T4" fmla="*/ 194 w 194"/>
                    <a:gd name="T5" fmla="*/ 0 h 186"/>
                    <a:gd name="T6" fmla="*/ 0 w 194"/>
                    <a:gd name="T7" fmla="*/ 0 h 186"/>
                    <a:gd name="T8" fmla="*/ 0 w 194"/>
                    <a:gd name="T9" fmla="*/ 186 h 186"/>
                    <a:gd name="T10" fmla="*/ 29 w 194"/>
                    <a:gd name="T11" fmla="*/ 28 h 186"/>
                    <a:gd name="T12" fmla="*/ 166 w 194"/>
                    <a:gd name="T13" fmla="*/ 28 h 186"/>
                    <a:gd name="T14" fmla="*/ 166 w 194"/>
                    <a:gd name="T15" fmla="*/ 158 h 186"/>
                    <a:gd name="T16" fmla="*/ 29 w 194"/>
                    <a:gd name="T17" fmla="*/ 158 h 186"/>
                    <a:gd name="T18" fmla="*/ 29 w 194"/>
                    <a:gd name="T19" fmla="*/ 2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86">
                      <a:moveTo>
                        <a:pt x="0" y="186"/>
                      </a:moveTo>
                      <a:lnTo>
                        <a:pt x="194" y="186"/>
                      </a:lnTo>
                      <a:lnTo>
                        <a:pt x="194" y="0"/>
                      </a:lnTo>
                      <a:lnTo>
                        <a:pt x="0" y="0"/>
                      </a:lnTo>
                      <a:lnTo>
                        <a:pt x="0" y="186"/>
                      </a:lnTo>
                      <a:close/>
                      <a:moveTo>
                        <a:pt x="29" y="28"/>
                      </a:moveTo>
                      <a:lnTo>
                        <a:pt x="166" y="28"/>
                      </a:lnTo>
                      <a:lnTo>
                        <a:pt x="166" y="158"/>
                      </a:lnTo>
                      <a:lnTo>
                        <a:pt x="29" y="158"/>
                      </a:lnTo>
                      <a:lnTo>
                        <a:pt x="29" y="28"/>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38" name="Freeform 109"/>
                <p:cNvSpPr/>
                <p:nvPr/>
              </p:nvSpPr>
              <p:spPr bwMode="auto">
                <a:xfrm>
                  <a:off x="11125878" y="5655333"/>
                  <a:ext cx="99372" cy="101987"/>
                </a:xfrm>
                <a:custGeom>
                  <a:avLst/>
                  <a:gdLst>
                    <a:gd name="T0" fmla="*/ 45 w 76"/>
                    <a:gd name="T1" fmla="*/ 0 h 78"/>
                    <a:gd name="T2" fmla="*/ 31 w 76"/>
                    <a:gd name="T3" fmla="*/ 0 h 78"/>
                    <a:gd name="T4" fmla="*/ 31 w 76"/>
                    <a:gd name="T5" fmla="*/ 33 h 78"/>
                    <a:gd name="T6" fmla="*/ 0 w 76"/>
                    <a:gd name="T7" fmla="*/ 33 h 78"/>
                    <a:gd name="T8" fmla="*/ 0 w 76"/>
                    <a:gd name="T9" fmla="*/ 45 h 78"/>
                    <a:gd name="T10" fmla="*/ 31 w 76"/>
                    <a:gd name="T11" fmla="*/ 45 h 78"/>
                    <a:gd name="T12" fmla="*/ 31 w 76"/>
                    <a:gd name="T13" fmla="*/ 78 h 78"/>
                    <a:gd name="T14" fmla="*/ 45 w 76"/>
                    <a:gd name="T15" fmla="*/ 78 h 78"/>
                    <a:gd name="T16" fmla="*/ 45 w 76"/>
                    <a:gd name="T17" fmla="*/ 45 h 78"/>
                    <a:gd name="T18" fmla="*/ 76 w 76"/>
                    <a:gd name="T19" fmla="*/ 45 h 78"/>
                    <a:gd name="T20" fmla="*/ 76 w 76"/>
                    <a:gd name="T21" fmla="*/ 33 h 78"/>
                    <a:gd name="T22" fmla="*/ 45 w 76"/>
                    <a:gd name="T23" fmla="*/ 33 h 78"/>
                    <a:gd name="T24" fmla="*/ 45 w 76"/>
                    <a:gd name="T2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8">
                      <a:moveTo>
                        <a:pt x="45" y="0"/>
                      </a:moveTo>
                      <a:lnTo>
                        <a:pt x="31" y="0"/>
                      </a:lnTo>
                      <a:lnTo>
                        <a:pt x="31" y="33"/>
                      </a:lnTo>
                      <a:lnTo>
                        <a:pt x="0" y="33"/>
                      </a:lnTo>
                      <a:lnTo>
                        <a:pt x="0" y="45"/>
                      </a:lnTo>
                      <a:lnTo>
                        <a:pt x="31" y="45"/>
                      </a:lnTo>
                      <a:lnTo>
                        <a:pt x="31" y="78"/>
                      </a:lnTo>
                      <a:lnTo>
                        <a:pt x="45" y="78"/>
                      </a:lnTo>
                      <a:lnTo>
                        <a:pt x="45" y="45"/>
                      </a:lnTo>
                      <a:lnTo>
                        <a:pt x="76" y="45"/>
                      </a:lnTo>
                      <a:lnTo>
                        <a:pt x="76" y="33"/>
                      </a:lnTo>
                      <a:lnTo>
                        <a:pt x="45" y="33"/>
                      </a:lnTo>
                      <a:lnTo>
                        <a:pt x="45" y="0"/>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39" name="Rectangle 110"/>
                <p:cNvSpPr>
                  <a:spLocks noChangeArrowheads="1"/>
                </p:cNvSpPr>
                <p:nvPr/>
              </p:nvSpPr>
              <p:spPr bwMode="auto">
                <a:xfrm>
                  <a:off x="11422687" y="5694558"/>
                  <a:ext cx="67991" cy="22228"/>
                </a:xfrm>
                <a:prstGeom prst="rect">
                  <a:avLst/>
                </a:pr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40" name="Freeform 111"/>
                <p:cNvSpPr/>
                <p:nvPr/>
              </p:nvSpPr>
              <p:spPr bwMode="auto">
                <a:xfrm>
                  <a:off x="11138953" y="5952141"/>
                  <a:ext cx="73222" cy="79760"/>
                </a:xfrm>
                <a:custGeom>
                  <a:avLst/>
                  <a:gdLst>
                    <a:gd name="T0" fmla="*/ 24 w 24"/>
                    <a:gd name="T1" fmla="*/ 0 h 26"/>
                    <a:gd name="T2" fmla="*/ 16 w 24"/>
                    <a:gd name="T3" fmla="*/ 0 h 26"/>
                    <a:gd name="T4" fmla="*/ 14 w 24"/>
                    <a:gd name="T5" fmla="*/ 5 h 26"/>
                    <a:gd name="T6" fmla="*/ 12 w 24"/>
                    <a:gd name="T7" fmla="*/ 9 h 26"/>
                    <a:gd name="T8" fmla="*/ 12 w 24"/>
                    <a:gd name="T9" fmla="*/ 9 h 26"/>
                    <a:gd name="T10" fmla="*/ 10 w 24"/>
                    <a:gd name="T11" fmla="*/ 5 h 26"/>
                    <a:gd name="T12" fmla="*/ 8 w 24"/>
                    <a:gd name="T13" fmla="*/ 0 h 26"/>
                    <a:gd name="T14" fmla="*/ 0 w 24"/>
                    <a:gd name="T15" fmla="*/ 0 h 26"/>
                    <a:gd name="T16" fmla="*/ 8 w 24"/>
                    <a:gd name="T17" fmla="*/ 13 h 26"/>
                    <a:gd name="T18" fmla="*/ 0 w 24"/>
                    <a:gd name="T19" fmla="*/ 26 h 26"/>
                    <a:gd name="T20" fmla="*/ 7 w 24"/>
                    <a:gd name="T21" fmla="*/ 26 h 26"/>
                    <a:gd name="T22" fmla="*/ 10 w 24"/>
                    <a:gd name="T23" fmla="*/ 21 h 26"/>
                    <a:gd name="T24" fmla="*/ 12 w 24"/>
                    <a:gd name="T25" fmla="*/ 16 h 26"/>
                    <a:gd name="T26" fmla="*/ 12 w 24"/>
                    <a:gd name="T27" fmla="*/ 16 h 26"/>
                    <a:gd name="T28" fmla="*/ 14 w 24"/>
                    <a:gd name="T29" fmla="*/ 21 h 26"/>
                    <a:gd name="T30" fmla="*/ 17 w 24"/>
                    <a:gd name="T31" fmla="*/ 26 h 26"/>
                    <a:gd name="T32" fmla="*/ 24 w 24"/>
                    <a:gd name="T33" fmla="*/ 26 h 26"/>
                    <a:gd name="T34" fmla="*/ 16 w 24"/>
                    <a:gd name="T35" fmla="*/ 13 h 26"/>
                    <a:gd name="T36" fmla="*/ 24 w 24"/>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26">
                      <a:moveTo>
                        <a:pt x="24" y="0"/>
                      </a:moveTo>
                      <a:cubicBezTo>
                        <a:pt x="16" y="0"/>
                        <a:pt x="16" y="0"/>
                        <a:pt x="16" y="0"/>
                      </a:cubicBezTo>
                      <a:cubicBezTo>
                        <a:pt x="14" y="5"/>
                        <a:pt x="14" y="5"/>
                        <a:pt x="14" y="5"/>
                      </a:cubicBezTo>
                      <a:cubicBezTo>
                        <a:pt x="13" y="6"/>
                        <a:pt x="13" y="7"/>
                        <a:pt x="12" y="9"/>
                      </a:cubicBezTo>
                      <a:cubicBezTo>
                        <a:pt x="12" y="9"/>
                        <a:pt x="12" y="9"/>
                        <a:pt x="12" y="9"/>
                      </a:cubicBezTo>
                      <a:cubicBezTo>
                        <a:pt x="11" y="8"/>
                        <a:pt x="11" y="6"/>
                        <a:pt x="10" y="5"/>
                      </a:cubicBezTo>
                      <a:cubicBezTo>
                        <a:pt x="8" y="0"/>
                        <a:pt x="8" y="0"/>
                        <a:pt x="8" y="0"/>
                      </a:cubicBezTo>
                      <a:cubicBezTo>
                        <a:pt x="0" y="0"/>
                        <a:pt x="0" y="0"/>
                        <a:pt x="0" y="0"/>
                      </a:cubicBezTo>
                      <a:cubicBezTo>
                        <a:pt x="8" y="13"/>
                        <a:pt x="8" y="13"/>
                        <a:pt x="8" y="13"/>
                      </a:cubicBezTo>
                      <a:cubicBezTo>
                        <a:pt x="0" y="26"/>
                        <a:pt x="0" y="26"/>
                        <a:pt x="0" y="26"/>
                      </a:cubicBezTo>
                      <a:cubicBezTo>
                        <a:pt x="7" y="26"/>
                        <a:pt x="7" y="26"/>
                        <a:pt x="7" y="26"/>
                      </a:cubicBezTo>
                      <a:cubicBezTo>
                        <a:pt x="10" y="21"/>
                        <a:pt x="10" y="21"/>
                        <a:pt x="10" y="21"/>
                      </a:cubicBezTo>
                      <a:cubicBezTo>
                        <a:pt x="10" y="19"/>
                        <a:pt x="11" y="18"/>
                        <a:pt x="12" y="16"/>
                      </a:cubicBezTo>
                      <a:cubicBezTo>
                        <a:pt x="12" y="16"/>
                        <a:pt x="12" y="16"/>
                        <a:pt x="12" y="16"/>
                      </a:cubicBezTo>
                      <a:cubicBezTo>
                        <a:pt x="13" y="18"/>
                        <a:pt x="13" y="19"/>
                        <a:pt x="14" y="21"/>
                      </a:cubicBezTo>
                      <a:cubicBezTo>
                        <a:pt x="17" y="26"/>
                        <a:pt x="17" y="26"/>
                        <a:pt x="17" y="26"/>
                      </a:cubicBezTo>
                      <a:cubicBezTo>
                        <a:pt x="24" y="26"/>
                        <a:pt x="24" y="26"/>
                        <a:pt x="24" y="26"/>
                      </a:cubicBezTo>
                      <a:cubicBezTo>
                        <a:pt x="16" y="13"/>
                        <a:pt x="16" y="13"/>
                        <a:pt x="16" y="13"/>
                      </a:cubicBezTo>
                      <a:lnTo>
                        <a:pt x="24" y="0"/>
                      </a:lnTo>
                      <a:close/>
                    </a:path>
                  </a:pathLst>
                </a:cu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41" name="Rectangle 112"/>
                <p:cNvSpPr>
                  <a:spLocks noChangeArrowheads="1"/>
                </p:cNvSpPr>
                <p:nvPr/>
              </p:nvSpPr>
              <p:spPr bwMode="auto">
                <a:xfrm>
                  <a:off x="11410919" y="6004442"/>
                  <a:ext cx="101987" cy="15690"/>
                </a:xfrm>
                <a:prstGeom prst="rect">
                  <a:avLst/>
                </a:pr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42" name="Rectangle 113"/>
                <p:cNvSpPr>
                  <a:spLocks noChangeArrowheads="1"/>
                </p:cNvSpPr>
                <p:nvPr/>
              </p:nvSpPr>
              <p:spPr bwMode="auto">
                <a:xfrm>
                  <a:off x="11410919" y="5961294"/>
                  <a:ext cx="101987" cy="18305"/>
                </a:xfrm>
                <a:prstGeom prst="rect">
                  <a:avLst/>
                </a:prstGeom>
                <a:grpFill/>
                <a:ln>
                  <a:noFill/>
                </a:ln>
              </p:spPr>
              <p:txBody>
                <a:bodyPr vert="horz" wrap="square" lIns="91416" tIns="45708" rIns="91416" bIns="45708" numCol="1" anchor="t" anchorCtr="0" compatLnSpc="1"/>
                <a:lstStyle/>
                <a:p>
                  <a:pPr>
                    <a:defRPr/>
                  </a:pPr>
                  <a:endParaRPr lang="zh-CN" altLang="en-US" sz="1350" dirty="0">
                    <a:solidFill>
                      <a:srgbClr val="000000"/>
                    </a:solidFill>
                    <a:latin typeface="Calibri" panose="020F0502020204030204"/>
                    <a:ea typeface="宋体" panose="02010600030101010101" pitchFamily="2" charset="-122"/>
                  </a:endParaRPr>
                </a:p>
              </p:txBody>
            </p:sp>
          </p:grpSp>
        </p:grpSp>
      </p:grpSp>
      <p:grpSp>
        <p:nvGrpSpPr>
          <p:cNvPr id="143" name="组合 142"/>
          <p:cNvGrpSpPr/>
          <p:nvPr/>
        </p:nvGrpSpPr>
        <p:grpSpPr>
          <a:xfrm flipH="1">
            <a:off x="6411909" y="2350399"/>
            <a:ext cx="2156535" cy="1051282"/>
            <a:chOff x="2288907" y="4783306"/>
            <a:chExt cx="2699254" cy="1402075"/>
          </a:xfrm>
        </p:grpSpPr>
        <p:sp>
          <p:nvSpPr>
            <p:cNvPr id="144" name="文本框 143"/>
            <p:cNvSpPr txBox="1"/>
            <p:nvPr/>
          </p:nvSpPr>
          <p:spPr bwMode="auto">
            <a:xfrm>
              <a:off x="2288907" y="5212638"/>
              <a:ext cx="2699254" cy="972743"/>
            </a:xfrm>
            <a:prstGeom prst="rect">
              <a:avLst/>
            </a:prstGeom>
            <a:noFill/>
          </p:spPr>
          <p:txBody>
            <a:bodyPr wrap="square">
              <a:spAutoFit/>
            </a:bodyPr>
            <a:lstStyle/>
            <a:p>
              <a:pPr>
                <a:lnSpc>
                  <a:spcPct val="114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随着我国生活水平不断提高，</a:t>
              </a: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健康观念深入人心</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，越来越多的人开始关注自己和亲人的身体健康，上门医疗服务行业得到了发展的良好机遇。</a:t>
              </a:r>
            </a:p>
          </p:txBody>
        </p:sp>
        <p:sp>
          <p:nvSpPr>
            <p:cNvPr id="145" name="文本框 144"/>
            <p:cNvSpPr txBox="1"/>
            <p:nvPr/>
          </p:nvSpPr>
          <p:spPr bwMode="auto">
            <a:xfrm>
              <a:off x="2479612" y="4783306"/>
              <a:ext cx="2496294" cy="400214"/>
            </a:xfrm>
            <a:prstGeom prst="rect">
              <a:avLst/>
            </a:prstGeom>
            <a:noFill/>
          </p:spPr>
          <p:txBody>
            <a:bodyPr wrap="square">
              <a:spAutoFit/>
            </a:bodyPr>
            <a:lstStyle/>
            <a:p>
              <a:pPr>
                <a:defRPr/>
              </a:pPr>
              <a:r>
                <a:rPr lang="zh-CN" altLang="en-US" sz="1350" b="1" dirty="0">
                  <a:solidFill>
                    <a:schemeClr val="accent2"/>
                  </a:solidFill>
                  <a:latin typeface="+mn-ea"/>
                </a:rPr>
                <a:t>健康观念深入人心</a:t>
              </a:r>
            </a:p>
          </p:txBody>
        </p:sp>
      </p:grpSp>
      <p:grpSp>
        <p:nvGrpSpPr>
          <p:cNvPr id="146" name="组合 148"/>
          <p:cNvGrpSpPr/>
          <p:nvPr/>
        </p:nvGrpSpPr>
        <p:grpSpPr>
          <a:xfrm>
            <a:off x="1102791" y="1093835"/>
            <a:ext cx="2169565" cy="1056914"/>
            <a:chOff x="2209485" y="4783300"/>
            <a:chExt cx="2778675" cy="1409582"/>
          </a:xfrm>
        </p:grpSpPr>
        <p:sp>
          <p:nvSpPr>
            <p:cNvPr id="147" name="文本框 149"/>
            <p:cNvSpPr txBox="1"/>
            <p:nvPr/>
          </p:nvSpPr>
          <p:spPr bwMode="auto">
            <a:xfrm>
              <a:off x="2209485" y="5220142"/>
              <a:ext cx="2778675" cy="972740"/>
            </a:xfrm>
            <a:prstGeom prst="rect">
              <a:avLst/>
            </a:prstGeom>
            <a:noFill/>
          </p:spPr>
          <p:txBody>
            <a:bodyPr wrap="square">
              <a:spAutoFit/>
            </a:bodyPr>
            <a:lstStyle/>
            <a:p>
              <a:pPr>
                <a:lnSpc>
                  <a:spcPct val="114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根据</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2021</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年最新人口普查显示，我国</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60</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岁及以上人口共计</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26402</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万人，占总人口的</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18.7%</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，其中</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65</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岁及以上人口共计</a:t>
              </a: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19064</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万人，占比</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13.5%</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8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8" name="文本框 150"/>
            <p:cNvSpPr txBox="1"/>
            <p:nvPr/>
          </p:nvSpPr>
          <p:spPr bwMode="auto">
            <a:xfrm>
              <a:off x="2209485" y="4783300"/>
              <a:ext cx="2766419" cy="400213"/>
            </a:xfrm>
            <a:prstGeom prst="rect">
              <a:avLst/>
            </a:prstGeom>
            <a:noFill/>
          </p:spPr>
          <p:txBody>
            <a:bodyPr wrap="square">
              <a:spAutoFit/>
            </a:bodyPr>
            <a:lstStyle/>
            <a:p>
              <a:pPr algn="r">
                <a:defRPr/>
              </a:pPr>
              <a:r>
                <a:rPr lang="zh-CN" altLang="en-US" sz="1350" b="1" dirty="0">
                  <a:solidFill>
                    <a:schemeClr val="accent1"/>
                  </a:solidFill>
                  <a:latin typeface="+mn-ea"/>
                </a:rPr>
                <a:t>老龄化趋势严峻</a:t>
              </a:r>
            </a:p>
          </p:txBody>
        </p:sp>
      </p:grpSp>
      <p:grpSp>
        <p:nvGrpSpPr>
          <p:cNvPr id="149" name="组合 154"/>
          <p:cNvGrpSpPr/>
          <p:nvPr/>
        </p:nvGrpSpPr>
        <p:grpSpPr>
          <a:xfrm>
            <a:off x="1178969" y="3571684"/>
            <a:ext cx="2093385" cy="1180616"/>
            <a:chOff x="2307053" y="4783299"/>
            <a:chExt cx="2681107" cy="1574561"/>
          </a:xfrm>
        </p:grpSpPr>
        <p:sp>
          <p:nvSpPr>
            <p:cNvPr id="150" name="文本框 155"/>
            <p:cNvSpPr txBox="1"/>
            <p:nvPr/>
          </p:nvSpPr>
          <p:spPr bwMode="auto">
            <a:xfrm>
              <a:off x="2307053" y="5174580"/>
              <a:ext cx="2681107" cy="1183280"/>
            </a:xfrm>
            <a:prstGeom prst="rect">
              <a:avLst/>
            </a:prstGeom>
            <a:noFill/>
          </p:spPr>
          <p:txBody>
            <a:bodyPr wrap="square">
              <a:spAutoFit/>
            </a:bodyPr>
            <a:lstStyle/>
            <a:p>
              <a:pPr>
                <a:lnSpc>
                  <a:spcPct val="114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智慧医疗服务市场广阔，但是面向老年、幼年以及有需、特需人群开发的“</a:t>
              </a: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线上申请，线下服务</a:t>
              </a: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”上门医疗模式目前还不健全，市场上也缺少相关平台。</a:t>
              </a:r>
            </a:p>
          </p:txBody>
        </p:sp>
        <p:sp>
          <p:nvSpPr>
            <p:cNvPr id="151" name="文本框 156"/>
            <p:cNvSpPr txBox="1"/>
            <p:nvPr/>
          </p:nvSpPr>
          <p:spPr bwMode="auto">
            <a:xfrm>
              <a:off x="2404621" y="4783299"/>
              <a:ext cx="2571284" cy="400213"/>
            </a:xfrm>
            <a:prstGeom prst="rect">
              <a:avLst/>
            </a:prstGeom>
            <a:noFill/>
          </p:spPr>
          <p:txBody>
            <a:bodyPr wrap="square">
              <a:spAutoFit/>
            </a:bodyPr>
            <a:lstStyle/>
            <a:p>
              <a:pPr algn="r">
                <a:defRPr/>
              </a:pPr>
              <a:r>
                <a:rPr lang="zh-CN" altLang="en-US" sz="1350" b="1" dirty="0">
                  <a:solidFill>
                    <a:schemeClr val="accent3"/>
                  </a:solidFill>
                  <a:latin typeface="+mn-ea"/>
                </a:rPr>
                <a:t>上门医疗行业潜力巨大</a:t>
              </a:r>
            </a:p>
          </p:txBody>
        </p:sp>
      </p:grpSp>
      <p:sp>
        <p:nvSpPr>
          <p:cNvPr id="2" name="矩形 1">
            <a:extLst>
              <a:ext uri="{FF2B5EF4-FFF2-40B4-BE49-F238E27FC236}">
                <a16:creationId xmlns:a16="http://schemas.microsoft.com/office/drawing/2014/main" id="{E2EA049C-7566-78EE-A771-5D45B61EF664}"/>
              </a:ext>
            </a:extLst>
          </p:cNvPr>
          <p:cNvSpPr/>
          <p:nvPr/>
        </p:nvSpPr>
        <p:spPr>
          <a:xfrm>
            <a:off x="152400" y="209550"/>
            <a:ext cx="25146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6951839"/>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146"/>
                                        </p:tgtEl>
                                        <p:attrNameLst>
                                          <p:attrName>style.visibility</p:attrName>
                                        </p:attrNameLst>
                                      </p:cBhvr>
                                      <p:to>
                                        <p:strVal val="visible"/>
                                      </p:to>
                                    </p:set>
                                    <p:anim calcmode="lin" valueType="num">
                                      <p:cBhvr additive="base">
                                        <p:cTn id="13" dur="1000" fill="hold"/>
                                        <p:tgtEl>
                                          <p:spTgt spid="146"/>
                                        </p:tgtEl>
                                        <p:attrNameLst>
                                          <p:attrName>ppt_x</p:attrName>
                                        </p:attrNameLst>
                                      </p:cBhvr>
                                      <p:tavLst>
                                        <p:tav tm="0">
                                          <p:val>
                                            <p:strVal val="0-#ppt_w/2"/>
                                          </p:val>
                                        </p:tav>
                                        <p:tav tm="100000">
                                          <p:val>
                                            <p:strVal val="#ppt_x"/>
                                          </p:val>
                                        </p:tav>
                                      </p:tavLst>
                                    </p:anim>
                                    <p:anim calcmode="lin" valueType="num">
                                      <p:cBhvr additive="base">
                                        <p:cTn id="14" dur="1000" fill="hold"/>
                                        <p:tgtEl>
                                          <p:spTgt spid="14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149"/>
                                        </p:tgtEl>
                                        <p:attrNameLst>
                                          <p:attrName>style.visibility</p:attrName>
                                        </p:attrNameLst>
                                      </p:cBhvr>
                                      <p:to>
                                        <p:strVal val="visible"/>
                                      </p:to>
                                    </p:set>
                                    <p:anim calcmode="lin" valueType="num">
                                      <p:cBhvr additive="base">
                                        <p:cTn id="18" dur="1000" fill="hold"/>
                                        <p:tgtEl>
                                          <p:spTgt spid="149"/>
                                        </p:tgtEl>
                                        <p:attrNameLst>
                                          <p:attrName>ppt_x</p:attrName>
                                        </p:attrNameLst>
                                      </p:cBhvr>
                                      <p:tavLst>
                                        <p:tav tm="0">
                                          <p:val>
                                            <p:strVal val="0-#ppt_w/2"/>
                                          </p:val>
                                        </p:tav>
                                        <p:tav tm="100000">
                                          <p:val>
                                            <p:strVal val="#ppt_x"/>
                                          </p:val>
                                        </p:tav>
                                      </p:tavLst>
                                    </p:anim>
                                    <p:anim calcmode="lin" valueType="num">
                                      <p:cBhvr additive="base">
                                        <p:cTn id="19" dur="1000" fill="hold"/>
                                        <p:tgtEl>
                                          <p:spTgt spid="149"/>
                                        </p:tgtEl>
                                        <p:attrNameLst>
                                          <p:attrName>ppt_y</p:attrName>
                                        </p:attrNameLst>
                                      </p:cBhvr>
                                      <p:tavLst>
                                        <p:tav tm="0">
                                          <p:val>
                                            <p:strVal val="#ppt_y"/>
                                          </p:val>
                                        </p:tav>
                                        <p:tav tm="100000">
                                          <p:val>
                                            <p:strVal val="#ppt_y"/>
                                          </p:val>
                                        </p:tav>
                                      </p:tavLst>
                                    </p:anim>
                                  </p:childTnLst>
                                </p:cTn>
                              </p:par>
                            </p:childTnLst>
                          </p:cTn>
                        </p:par>
                        <p:par>
                          <p:cTn id="20" fill="hold">
                            <p:stCondLst>
                              <p:cond delay="2500"/>
                            </p:stCondLst>
                            <p:childTnLst>
                              <p:par>
                                <p:cTn id="21" presetID="2" presetClass="entr" presetSubtype="2"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 calcmode="lin" valueType="num">
                                      <p:cBhvr additive="base">
                                        <p:cTn id="23" dur="1000" fill="hold"/>
                                        <p:tgtEl>
                                          <p:spTgt spid="143"/>
                                        </p:tgtEl>
                                        <p:attrNameLst>
                                          <p:attrName>ppt_x</p:attrName>
                                        </p:attrNameLst>
                                      </p:cBhvr>
                                      <p:tavLst>
                                        <p:tav tm="0">
                                          <p:val>
                                            <p:strVal val="1+#ppt_w/2"/>
                                          </p:val>
                                        </p:tav>
                                        <p:tav tm="100000">
                                          <p:val>
                                            <p:strVal val="#ppt_x"/>
                                          </p:val>
                                        </p:tav>
                                      </p:tavLst>
                                    </p:anim>
                                    <p:anim calcmode="lin" valueType="num">
                                      <p:cBhvr additive="base">
                                        <p:cTn id="24" dur="1000" fill="hold"/>
                                        <p:tgtEl>
                                          <p:spTgt spid="1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809268" y="1207955"/>
            <a:ext cx="1322786" cy="1505279"/>
            <a:chOff x="3978009" y="1221600"/>
            <a:chExt cx="1322785" cy="1512094"/>
          </a:xfrm>
        </p:grpSpPr>
        <p:sp>
          <p:nvSpPr>
            <p:cNvPr id="15" name="AutoShape 4"/>
            <p:cNvSpPr>
              <a:spLocks noChangeArrowheads="1"/>
            </p:cNvSpPr>
            <p:nvPr/>
          </p:nvSpPr>
          <p:spPr bwMode="auto">
            <a:xfrm rot="10800000">
              <a:off x="3978009" y="1221600"/>
              <a:ext cx="1322785" cy="1512094"/>
            </a:xfrm>
            <a:prstGeom prst="upArrowCallout">
              <a:avLst>
                <a:gd name="adj1" fmla="val 33824"/>
                <a:gd name="adj2" fmla="val 25000"/>
                <a:gd name="adj3" fmla="val 15697"/>
                <a:gd name="adj4" fmla="val 86269"/>
              </a:avLst>
            </a:prstGeom>
            <a:solidFill>
              <a:schemeClr val="accent1"/>
            </a:solidFill>
            <a:ln>
              <a:noFill/>
            </a:ln>
            <a:effectLst/>
          </p:spPr>
          <p:txBody>
            <a:bodyPr wrap="none" anchor="ctr"/>
            <a:lstStyle/>
            <a:p>
              <a:pPr>
                <a:defRPr/>
              </a:pPr>
              <a:endParaRPr lang="zh-CN" altLang="en-US" sz="1829" kern="0" dirty="0">
                <a:solidFill>
                  <a:sysClr val="windowText" lastClr="000000"/>
                </a:solidFill>
                <a:latin typeface="微软雅黑" panose="020B0503020204020204" pitchFamily="34" charset="-122"/>
                <a:ea typeface="微软雅黑" panose="020B0503020204020204" pitchFamily="34" charset="-122"/>
              </a:endParaRPr>
            </a:p>
          </p:txBody>
        </p:sp>
        <p:sp>
          <p:nvSpPr>
            <p:cNvPr id="16" name="文本框 21"/>
            <p:cNvSpPr txBox="1"/>
            <p:nvPr/>
          </p:nvSpPr>
          <p:spPr>
            <a:xfrm>
              <a:off x="4223669" y="1455479"/>
              <a:ext cx="1077124" cy="940778"/>
            </a:xfrm>
            <a:prstGeom prst="rect">
              <a:avLst/>
            </a:prstGeom>
            <a:noFill/>
          </p:spPr>
          <p:txBody>
            <a:bodyPr wrap="square" rtlCol="0">
              <a:spAutoFit/>
            </a:bodyPr>
            <a:lstStyle/>
            <a:p>
              <a:r>
                <a:rPr lang="zh-CN" altLang="en-US" sz="2743" b="1" dirty="0">
                  <a:solidFill>
                    <a:schemeClr val="bg1"/>
                  </a:solidFill>
                  <a:latin typeface="微软雅黑" panose="020B0503020204020204" pitchFamily="34" charset="-122"/>
                  <a:ea typeface="微软雅黑" panose="020B0503020204020204" pitchFamily="34" charset="-122"/>
                </a:rPr>
                <a:t>上门医疗</a:t>
              </a:r>
            </a:p>
          </p:txBody>
        </p:sp>
      </p:grpSp>
      <p:grpSp>
        <p:nvGrpSpPr>
          <p:cNvPr id="17" name="组合 16"/>
          <p:cNvGrpSpPr/>
          <p:nvPr/>
        </p:nvGrpSpPr>
        <p:grpSpPr>
          <a:xfrm>
            <a:off x="1856295" y="2932443"/>
            <a:ext cx="5232797" cy="416606"/>
            <a:chOff x="2033717" y="2962615"/>
            <a:chExt cx="5232797" cy="418493"/>
          </a:xfrm>
        </p:grpSpPr>
        <p:grpSp>
          <p:nvGrpSpPr>
            <p:cNvPr id="18" name="Group 11"/>
            <p:cNvGrpSpPr>
              <a:grpSpLocks/>
            </p:cNvGrpSpPr>
            <p:nvPr/>
          </p:nvGrpSpPr>
          <p:grpSpPr bwMode="auto">
            <a:xfrm>
              <a:off x="2033717" y="2962615"/>
              <a:ext cx="5232797" cy="418493"/>
              <a:chOff x="0" y="0"/>
              <a:chExt cx="4354" cy="809"/>
            </a:xfrm>
            <a:solidFill>
              <a:srgbClr val="2B2E30"/>
            </a:solidFill>
          </p:grpSpPr>
          <p:sp>
            <p:nvSpPr>
              <p:cNvPr id="22" name="Rectangle 12"/>
              <p:cNvSpPr>
                <a:spLocks noChangeArrowheads="1"/>
              </p:cNvSpPr>
              <p:nvPr/>
            </p:nvSpPr>
            <p:spPr bwMode="auto">
              <a:xfrm>
                <a:off x="0" y="0"/>
                <a:ext cx="4354" cy="809"/>
              </a:xfrm>
              <a:prstGeom prst="rect">
                <a:avLst/>
              </a:prstGeom>
              <a:noFill/>
              <a:ln w="3175" cmpd="sng">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29" kern="0" dirty="0">
                  <a:solidFill>
                    <a:srgbClr val="EB193E"/>
                  </a:solidFill>
                  <a:latin typeface="微软雅黑" panose="020B0503020204020204" pitchFamily="34" charset="-122"/>
                  <a:ea typeface="微软雅黑" panose="020B0503020204020204" pitchFamily="34" charset="-122"/>
                </a:endParaRPr>
              </a:p>
            </p:txBody>
          </p:sp>
          <p:sp>
            <p:nvSpPr>
              <p:cNvPr id="23" name="Line 13"/>
              <p:cNvSpPr>
                <a:spLocks noChangeShapeType="1"/>
              </p:cNvSpPr>
              <p:nvPr/>
            </p:nvSpPr>
            <p:spPr bwMode="auto">
              <a:xfrm>
                <a:off x="0" y="809"/>
                <a:ext cx="4354" cy="0"/>
              </a:xfrm>
              <a:prstGeom prst="line">
                <a:avLst/>
              </a:prstGeom>
              <a:grpFill/>
              <a:ln w="19050" cmpd="sng">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829" kern="0" dirty="0">
                  <a:solidFill>
                    <a:srgbClr val="EB193E"/>
                  </a:solidFill>
                  <a:latin typeface="微软雅黑" panose="020B0503020204020204" pitchFamily="34" charset="-122"/>
                  <a:ea typeface="微软雅黑" panose="020B0503020204020204" pitchFamily="34" charset="-122"/>
                </a:endParaRPr>
              </a:p>
            </p:txBody>
          </p:sp>
        </p:grpSp>
        <p:sp>
          <p:nvSpPr>
            <p:cNvPr id="19" name="文本框 22"/>
            <p:cNvSpPr txBox="1"/>
            <p:nvPr/>
          </p:nvSpPr>
          <p:spPr>
            <a:xfrm>
              <a:off x="2076605" y="3060496"/>
              <a:ext cx="5073502" cy="278254"/>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上门医疗服务</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节约线下时间</a:t>
              </a:r>
            </a:p>
          </p:txBody>
        </p:sp>
      </p:grpSp>
      <p:grpSp>
        <p:nvGrpSpPr>
          <p:cNvPr id="62" name="组合 61"/>
          <p:cNvGrpSpPr/>
          <p:nvPr/>
        </p:nvGrpSpPr>
        <p:grpSpPr>
          <a:xfrm>
            <a:off x="1864979" y="1207955"/>
            <a:ext cx="1933575" cy="1290746"/>
            <a:chOff x="2486639" y="1610606"/>
            <a:chExt cx="2578100" cy="1720995"/>
          </a:xfrm>
        </p:grpSpPr>
        <p:sp>
          <p:nvSpPr>
            <p:cNvPr id="3" name="AutoShape 3"/>
            <p:cNvSpPr>
              <a:spLocks noChangeArrowheads="1"/>
            </p:cNvSpPr>
            <p:nvPr/>
          </p:nvSpPr>
          <p:spPr bwMode="auto">
            <a:xfrm rot="5400000">
              <a:off x="2915191" y="1182054"/>
              <a:ext cx="1720995" cy="2578100"/>
            </a:xfrm>
            <a:prstGeom prst="upArrowCallout">
              <a:avLst>
                <a:gd name="adj1" fmla="val 33824"/>
                <a:gd name="adj2" fmla="val 25000"/>
                <a:gd name="adj3" fmla="val 20477"/>
                <a:gd name="adj4" fmla="val 86269"/>
              </a:avLst>
            </a:prstGeom>
            <a:solidFill>
              <a:schemeClr val="accent2"/>
            </a:solidFill>
            <a:ln>
              <a:noFill/>
            </a:ln>
            <a:effectLst/>
          </p:spPr>
          <p:txBody>
            <a:bodyPr wrap="none" anchor="ctr"/>
            <a:lstStyle/>
            <a:p>
              <a:pPr>
                <a:defRPr/>
              </a:pPr>
              <a:endParaRPr lang="zh-CN" altLang="en-US" sz="1829" kern="0" dirty="0">
                <a:solidFill>
                  <a:sysClr val="windowText" lastClr="000000"/>
                </a:solidFill>
                <a:latin typeface="微软雅黑" panose="020B0503020204020204" pitchFamily="34" charset="-122"/>
                <a:ea typeface="微软雅黑" panose="020B0503020204020204" pitchFamily="34" charset="-122"/>
              </a:endParaRPr>
            </a:p>
          </p:txBody>
        </p:sp>
        <p:grpSp>
          <p:nvGrpSpPr>
            <p:cNvPr id="55" name="组合 54">
              <a:extLst>
                <a:ext uri="{FF2B5EF4-FFF2-40B4-BE49-F238E27FC236}">
                  <a16:creationId xmlns:a16="http://schemas.microsoft.com/office/drawing/2014/main" id="{249C3A43-70C4-4B34-B108-FF175062C7C8}"/>
                </a:ext>
              </a:extLst>
            </p:cNvPr>
            <p:cNvGrpSpPr/>
            <p:nvPr/>
          </p:nvGrpSpPr>
          <p:grpSpPr>
            <a:xfrm>
              <a:off x="2768148" y="2343442"/>
              <a:ext cx="1543231" cy="307776"/>
              <a:chOff x="2764576" y="2388787"/>
              <a:chExt cx="1543231" cy="307776"/>
            </a:xfrm>
          </p:grpSpPr>
          <p:sp>
            <p:nvSpPr>
              <p:cNvPr id="56" name="Footer Text">
                <a:extLst>
                  <a:ext uri="{FF2B5EF4-FFF2-40B4-BE49-F238E27FC236}">
                    <a16:creationId xmlns:a16="http://schemas.microsoft.com/office/drawing/2014/main" id="{978CD13B-BE41-45C1-87E6-0EC73CD192F9}"/>
                  </a:ext>
                </a:extLst>
              </p:cNvPr>
              <p:cNvSpPr txBox="1"/>
              <p:nvPr/>
            </p:nvSpPr>
            <p:spPr>
              <a:xfrm>
                <a:off x="2764576" y="2430727"/>
                <a:ext cx="1543231" cy="244340"/>
              </a:xfrm>
              <a:prstGeom prst="rect">
                <a:avLst/>
              </a:prstGeom>
              <a:noFill/>
            </p:spPr>
            <p:txBody>
              <a:bodyPr wrap="square" lIns="0" tIns="0" rIns="0" bIns="0" rtlCol="0">
                <a:spAutoFit/>
              </a:bodyPr>
              <a:lstStyle/>
              <a:p>
                <a:pPr algn="r">
                  <a:lnSpc>
                    <a:spcPct val="150000"/>
                  </a:lnSpc>
                </a:pPr>
                <a:endParaRPr lang="en-US" sz="900" dirty="0">
                  <a:solidFill>
                    <a:schemeClr val="bg1"/>
                  </a:solidFill>
                  <a:latin typeface="微软雅黑" panose="020B0503020204020204" pitchFamily="34" charset="-122"/>
                  <a:ea typeface="微软雅黑" panose="020B0503020204020204" pitchFamily="34" charset="-122"/>
                </a:endParaRPr>
              </a:p>
            </p:txBody>
          </p:sp>
          <p:sp>
            <p:nvSpPr>
              <p:cNvPr id="57" name="TextBox 87">
                <a:extLst>
                  <a:ext uri="{FF2B5EF4-FFF2-40B4-BE49-F238E27FC236}">
                    <a16:creationId xmlns:a16="http://schemas.microsoft.com/office/drawing/2014/main" id="{3851383E-90B0-42DD-B9B6-5ACA55C2D414}"/>
                  </a:ext>
                </a:extLst>
              </p:cNvPr>
              <p:cNvSpPr txBox="1"/>
              <p:nvPr/>
            </p:nvSpPr>
            <p:spPr>
              <a:xfrm>
                <a:off x="2988075" y="2388787"/>
                <a:ext cx="1282403" cy="307776"/>
              </a:xfrm>
              <a:prstGeom prst="rect">
                <a:avLst/>
              </a:prstGeom>
              <a:noFill/>
            </p:spPr>
            <p:txBody>
              <a:bodyPr wrap="none" lIns="0" tIns="0" rIns="0" bIns="0" rtlCol="0" anchor="ctr">
                <a:spAutoFit/>
              </a:bodyPr>
              <a:lstStyle/>
              <a:p>
                <a:pPr algn="r"/>
                <a:r>
                  <a:rPr lang="zh-CN" altLang="en-US" sz="1500" b="1" dirty="0">
                    <a:solidFill>
                      <a:schemeClr val="bg1"/>
                    </a:solidFill>
                    <a:latin typeface="微软雅黑" panose="020B0503020204020204" pitchFamily="34" charset="-122"/>
                    <a:ea typeface="微软雅黑" panose="020B0503020204020204" pitchFamily="34" charset="-122"/>
                  </a:rPr>
                  <a:t>后疫情时代</a:t>
                </a:r>
              </a:p>
            </p:txBody>
          </p:sp>
        </p:grpSp>
      </p:grpSp>
      <p:grpSp>
        <p:nvGrpSpPr>
          <p:cNvPr id="61" name="组合 60"/>
          <p:cNvGrpSpPr/>
          <p:nvPr/>
        </p:nvGrpSpPr>
        <p:grpSpPr>
          <a:xfrm>
            <a:off x="5159438" y="1207955"/>
            <a:ext cx="1944291" cy="1290746"/>
            <a:chOff x="6879249" y="1610607"/>
            <a:chExt cx="2592388" cy="1720995"/>
          </a:xfrm>
        </p:grpSpPr>
        <p:sp>
          <p:nvSpPr>
            <p:cNvPr id="9" name="AutoShape 5"/>
            <p:cNvSpPr>
              <a:spLocks noChangeArrowheads="1"/>
            </p:cNvSpPr>
            <p:nvPr/>
          </p:nvSpPr>
          <p:spPr bwMode="auto">
            <a:xfrm rot="16200000">
              <a:off x="7314945" y="1174911"/>
              <a:ext cx="1720995" cy="2592388"/>
            </a:xfrm>
            <a:prstGeom prst="upArrowCallout">
              <a:avLst>
                <a:gd name="adj1" fmla="val 33824"/>
                <a:gd name="adj2" fmla="val 25000"/>
                <a:gd name="adj3" fmla="val 20591"/>
                <a:gd name="adj4" fmla="val 86269"/>
              </a:avLst>
            </a:prstGeom>
            <a:solidFill>
              <a:schemeClr val="accent2"/>
            </a:solidFill>
            <a:ln>
              <a:noFill/>
            </a:ln>
            <a:effectLst/>
          </p:spPr>
          <p:txBody>
            <a:bodyPr wrap="none" anchor="ctr"/>
            <a:lstStyle/>
            <a:p>
              <a:pPr>
                <a:defRPr/>
              </a:pPr>
              <a:endParaRPr lang="zh-CN" altLang="en-US" sz="1829" kern="0" dirty="0">
                <a:solidFill>
                  <a:sysClr val="windowText" lastClr="000000"/>
                </a:solidFill>
                <a:latin typeface="微软雅黑" panose="020B0503020204020204" pitchFamily="34" charset="-122"/>
                <a:ea typeface="微软雅黑" panose="020B0503020204020204" pitchFamily="34" charset="-122"/>
              </a:endParaRPr>
            </a:p>
          </p:txBody>
        </p:sp>
        <p:grpSp>
          <p:nvGrpSpPr>
            <p:cNvPr id="58" name="组合 57">
              <a:extLst>
                <a:ext uri="{FF2B5EF4-FFF2-40B4-BE49-F238E27FC236}">
                  <a16:creationId xmlns:a16="http://schemas.microsoft.com/office/drawing/2014/main" id="{249C3A43-70C4-4B34-B108-FF175062C7C8}"/>
                </a:ext>
              </a:extLst>
            </p:cNvPr>
            <p:cNvGrpSpPr/>
            <p:nvPr/>
          </p:nvGrpSpPr>
          <p:grpSpPr>
            <a:xfrm>
              <a:off x="7548492" y="2353664"/>
              <a:ext cx="1543231" cy="307776"/>
              <a:chOff x="2764576" y="2387687"/>
              <a:chExt cx="1543231" cy="307776"/>
            </a:xfrm>
          </p:grpSpPr>
          <p:sp>
            <p:nvSpPr>
              <p:cNvPr id="59" name="Footer Text">
                <a:extLst>
                  <a:ext uri="{FF2B5EF4-FFF2-40B4-BE49-F238E27FC236}">
                    <a16:creationId xmlns:a16="http://schemas.microsoft.com/office/drawing/2014/main" id="{978CD13B-BE41-45C1-87E6-0EC73CD192F9}"/>
                  </a:ext>
                </a:extLst>
              </p:cNvPr>
              <p:cNvSpPr txBox="1"/>
              <p:nvPr/>
            </p:nvSpPr>
            <p:spPr>
              <a:xfrm>
                <a:off x="2764576" y="2430727"/>
                <a:ext cx="1543231" cy="244340"/>
              </a:xfrm>
              <a:prstGeom prst="rect">
                <a:avLst/>
              </a:prstGeom>
              <a:noFill/>
            </p:spPr>
            <p:txBody>
              <a:bodyPr wrap="square" lIns="0" tIns="0" rIns="0" bIns="0" rtlCol="0">
                <a:spAutoFit/>
              </a:bodyPr>
              <a:lstStyle/>
              <a:p>
                <a:pPr algn="r">
                  <a:lnSpc>
                    <a:spcPct val="150000"/>
                  </a:lnSpc>
                </a:pPr>
                <a:endParaRPr lang="en-US" sz="900" dirty="0">
                  <a:solidFill>
                    <a:schemeClr val="bg1"/>
                  </a:solidFill>
                  <a:latin typeface="微软雅黑" panose="020B0503020204020204" pitchFamily="34" charset="-122"/>
                  <a:ea typeface="微软雅黑" panose="020B0503020204020204" pitchFamily="34" charset="-122"/>
                </a:endParaRPr>
              </a:p>
            </p:txBody>
          </p:sp>
          <p:sp>
            <p:nvSpPr>
              <p:cNvPr id="60" name="TextBox 87">
                <a:extLst>
                  <a:ext uri="{FF2B5EF4-FFF2-40B4-BE49-F238E27FC236}">
                    <a16:creationId xmlns:a16="http://schemas.microsoft.com/office/drawing/2014/main" id="{3851383E-90B0-42DD-B9B6-5ACA55C2D414}"/>
                  </a:ext>
                </a:extLst>
              </p:cNvPr>
              <p:cNvSpPr txBox="1"/>
              <p:nvPr/>
            </p:nvSpPr>
            <p:spPr>
              <a:xfrm>
                <a:off x="2836083" y="2387687"/>
                <a:ext cx="1282403" cy="307776"/>
              </a:xfrm>
              <a:prstGeom prst="rect">
                <a:avLst/>
              </a:prstGeom>
              <a:noFill/>
            </p:spPr>
            <p:txBody>
              <a:bodyPr wrap="none" lIns="0" tIns="0" rIns="0" bIns="0" rtlCol="0" anchor="ctr">
                <a:spAutoFit/>
              </a:bodyPr>
              <a:lstStyle/>
              <a:p>
                <a:pPr algn="r"/>
                <a:r>
                  <a:rPr lang="zh-CN" altLang="en-US" sz="1500" b="1" dirty="0">
                    <a:solidFill>
                      <a:schemeClr val="bg1"/>
                    </a:solidFill>
                    <a:latin typeface="微软雅黑" panose="020B0503020204020204" pitchFamily="34" charset="-122"/>
                    <a:ea typeface="微软雅黑" panose="020B0503020204020204" pitchFamily="34" charset="-122"/>
                  </a:rPr>
                  <a:t>个性化趋势</a:t>
                </a:r>
              </a:p>
            </p:txBody>
          </p:sp>
        </p:grpSp>
      </p:grpSp>
      <p:grpSp>
        <p:nvGrpSpPr>
          <p:cNvPr id="63" name="组合 62"/>
          <p:cNvGrpSpPr/>
          <p:nvPr/>
        </p:nvGrpSpPr>
        <p:grpSpPr>
          <a:xfrm>
            <a:off x="1845581" y="3461985"/>
            <a:ext cx="5232797" cy="416606"/>
            <a:chOff x="2033717" y="2962615"/>
            <a:chExt cx="5232797" cy="418493"/>
          </a:xfrm>
        </p:grpSpPr>
        <p:grpSp>
          <p:nvGrpSpPr>
            <p:cNvPr id="64" name="Group 11"/>
            <p:cNvGrpSpPr>
              <a:grpSpLocks/>
            </p:cNvGrpSpPr>
            <p:nvPr/>
          </p:nvGrpSpPr>
          <p:grpSpPr bwMode="auto">
            <a:xfrm>
              <a:off x="2033717" y="2962615"/>
              <a:ext cx="5232797" cy="418493"/>
              <a:chOff x="0" y="0"/>
              <a:chExt cx="4354" cy="809"/>
            </a:xfrm>
            <a:solidFill>
              <a:srgbClr val="2B2E30"/>
            </a:solidFill>
          </p:grpSpPr>
          <p:sp>
            <p:nvSpPr>
              <p:cNvPr id="66" name="Rectangle 12"/>
              <p:cNvSpPr>
                <a:spLocks noChangeArrowheads="1"/>
              </p:cNvSpPr>
              <p:nvPr/>
            </p:nvSpPr>
            <p:spPr bwMode="auto">
              <a:xfrm>
                <a:off x="0" y="0"/>
                <a:ext cx="4354" cy="809"/>
              </a:xfrm>
              <a:prstGeom prst="rect">
                <a:avLst/>
              </a:prstGeom>
              <a:noFill/>
              <a:ln w="3175" cmpd="sng">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29" kern="0" dirty="0">
                  <a:solidFill>
                    <a:srgbClr val="EB193E"/>
                  </a:solidFill>
                  <a:latin typeface="微软雅黑" panose="020B0503020204020204" pitchFamily="34" charset="-122"/>
                  <a:ea typeface="微软雅黑" panose="020B0503020204020204" pitchFamily="34" charset="-122"/>
                </a:endParaRPr>
              </a:p>
            </p:txBody>
          </p:sp>
          <p:sp>
            <p:nvSpPr>
              <p:cNvPr id="67" name="Line 13"/>
              <p:cNvSpPr>
                <a:spLocks noChangeShapeType="1"/>
              </p:cNvSpPr>
              <p:nvPr/>
            </p:nvSpPr>
            <p:spPr bwMode="auto">
              <a:xfrm>
                <a:off x="0" y="809"/>
                <a:ext cx="4354" cy="0"/>
              </a:xfrm>
              <a:prstGeom prst="line">
                <a:avLst/>
              </a:prstGeom>
              <a:grpFill/>
              <a:ln w="19050" cmpd="sng">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829" kern="0" dirty="0">
                  <a:solidFill>
                    <a:srgbClr val="EB193E"/>
                  </a:solidFill>
                  <a:latin typeface="微软雅黑" panose="020B0503020204020204" pitchFamily="34" charset="-122"/>
                  <a:ea typeface="微软雅黑" panose="020B0503020204020204" pitchFamily="34" charset="-122"/>
                </a:endParaRPr>
              </a:p>
            </p:txBody>
          </p:sp>
        </p:grpSp>
        <p:sp>
          <p:nvSpPr>
            <p:cNvPr id="65" name="文本框 22"/>
            <p:cNvSpPr txBox="1"/>
            <p:nvPr/>
          </p:nvSpPr>
          <p:spPr>
            <a:xfrm>
              <a:off x="2076605" y="3060496"/>
              <a:ext cx="5073502" cy="278254"/>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减少医院人员聚集</a:t>
              </a:r>
            </a:p>
          </p:txBody>
        </p:sp>
      </p:grpSp>
      <p:grpSp>
        <p:nvGrpSpPr>
          <p:cNvPr id="68" name="组合 67"/>
          <p:cNvGrpSpPr/>
          <p:nvPr/>
        </p:nvGrpSpPr>
        <p:grpSpPr>
          <a:xfrm>
            <a:off x="1819535" y="4000207"/>
            <a:ext cx="5232797" cy="416606"/>
            <a:chOff x="2033717" y="2962615"/>
            <a:chExt cx="5232797" cy="418493"/>
          </a:xfrm>
        </p:grpSpPr>
        <p:grpSp>
          <p:nvGrpSpPr>
            <p:cNvPr id="69" name="Group 11"/>
            <p:cNvGrpSpPr>
              <a:grpSpLocks/>
            </p:cNvGrpSpPr>
            <p:nvPr/>
          </p:nvGrpSpPr>
          <p:grpSpPr bwMode="auto">
            <a:xfrm>
              <a:off x="2033717" y="2962615"/>
              <a:ext cx="5232797" cy="418493"/>
              <a:chOff x="0" y="0"/>
              <a:chExt cx="4354" cy="809"/>
            </a:xfrm>
            <a:solidFill>
              <a:srgbClr val="2B2E30"/>
            </a:solidFill>
          </p:grpSpPr>
          <p:sp>
            <p:nvSpPr>
              <p:cNvPr id="71" name="Rectangle 12"/>
              <p:cNvSpPr>
                <a:spLocks noChangeArrowheads="1"/>
              </p:cNvSpPr>
              <p:nvPr/>
            </p:nvSpPr>
            <p:spPr bwMode="auto">
              <a:xfrm>
                <a:off x="0" y="0"/>
                <a:ext cx="4354" cy="809"/>
              </a:xfrm>
              <a:prstGeom prst="rect">
                <a:avLst/>
              </a:prstGeom>
              <a:noFill/>
              <a:ln w="3175" cmpd="sng">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29" kern="0" dirty="0">
                  <a:solidFill>
                    <a:srgbClr val="EB193E"/>
                  </a:solidFill>
                  <a:latin typeface="微软雅黑" panose="020B0503020204020204" pitchFamily="34" charset="-122"/>
                  <a:ea typeface="微软雅黑" panose="020B0503020204020204" pitchFamily="34" charset="-122"/>
                </a:endParaRPr>
              </a:p>
            </p:txBody>
          </p:sp>
          <p:sp>
            <p:nvSpPr>
              <p:cNvPr id="72" name="Line 13"/>
              <p:cNvSpPr>
                <a:spLocks noChangeShapeType="1"/>
              </p:cNvSpPr>
              <p:nvPr/>
            </p:nvSpPr>
            <p:spPr bwMode="auto">
              <a:xfrm>
                <a:off x="0" y="809"/>
                <a:ext cx="4354" cy="0"/>
              </a:xfrm>
              <a:prstGeom prst="line">
                <a:avLst/>
              </a:prstGeom>
              <a:grpFill/>
              <a:ln w="19050" cmpd="sng">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829" kern="0" dirty="0">
                  <a:solidFill>
                    <a:srgbClr val="EB193E"/>
                  </a:solidFill>
                  <a:latin typeface="微软雅黑" panose="020B0503020204020204" pitchFamily="34" charset="-122"/>
                  <a:ea typeface="微软雅黑" panose="020B0503020204020204" pitchFamily="34" charset="-122"/>
                </a:endParaRPr>
              </a:p>
            </p:txBody>
          </p:sp>
        </p:grpSp>
        <p:sp>
          <p:nvSpPr>
            <p:cNvPr id="70" name="文本框 22"/>
            <p:cNvSpPr txBox="1"/>
            <p:nvPr/>
          </p:nvSpPr>
          <p:spPr>
            <a:xfrm>
              <a:off x="2076605" y="3060496"/>
              <a:ext cx="5073502" cy="278254"/>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解决特需人群就医困难</a:t>
              </a:r>
            </a:p>
          </p:txBody>
        </p:sp>
      </p:grpSp>
      <p:sp>
        <p:nvSpPr>
          <p:cNvPr id="2" name="矩形 1">
            <a:extLst>
              <a:ext uri="{FF2B5EF4-FFF2-40B4-BE49-F238E27FC236}">
                <a16:creationId xmlns:a16="http://schemas.microsoft.com/office/drawing/2014/main" id="{D7F294E3-A4F9-48E1-8295-861D5585C6A2}"/>
              </a:ext>
            </a:extLst>
          </p:cNvPr>
          <p:cNvSpPr/>
          <p:nvPr/>
        </p:nvSpPr>
        <p:spPr>
          <a:xfrm>
            <a:off x="228600" y="209550"/>
            <a:ext cx="2514600" cy="517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5258309"/>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1+#ppt_w/2"/>
                                          </p:val>
                                        </p:tav>
                                        <p:tav tm="100000">
                                          <p:val>
                                            <p:strVal val="#ppt_x"/>
                                          </p:val>
                                        </p:tav>
                                      </p:tavLst>
                                    </p:anim>
                                    <p:anim calcmode="lin" valueType="num">
                                      <p:cBhvr additive="base">
                                        <p:cTn id="12" dur="500" fill="hold"/>
                                        <p:tgtEl>
                                          <p:spTgt spid="6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4" fill="hold" nodeType="after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additive="base">
                                        <p:cTn id="32" dur="500" fill="hold"/>
                                        <p:tgtEl>
                                          <p:spTgt spid="68"/>
                                        </p:tgtEl>
                                        <p:attrNameLst>
                                          <p:attrName>ppt_x</p:attrName>
                                        </p:attrNameLst>
                                      </p:cBhvr>
                                      <p:tavLst>
                                        <p:tav tm="0">
                                          <p:val>
                                            <p:strVal val="#ppt_x"/>
                                          </p:val>
                                        </p:tav>
                                        <p:tav tm="100000">
                                          <p:val>
                                            <p:strVal val="#ppt_x"/>
                                          </p:val>
                                        </p:tav>
                                      </p:tavLst>
                                    </p:anim>
                                    <p:anim calcmode="lin" valueType="num">
                                      <p:cBhvr additive="base">
                                        <p:cTn id="33"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5"/>
          <p:cNvSpPr>
            <a:spLocks/>
          </p:cNvSpPr>
          <p:nvPr/>
        </p:nvSpPr>
        <p:spPr bwMode="auto">
          <a:xfrm>
            <a:off x="2481485" y="1047156"/>
            <a:ext cx="6662516" cy="1410339"/>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accent2"/>
          </a:solidFill>
          <a:ln>
            <a:noFill/>
          </a:ln>
        </p:spPr>
        <p:txBody>
          <a:bodyPr/>
          <a:lstStyle/>
          <a:p>
            <a:endParaRPr lang="zh-CN" altLang="en-US" sz="1799"/>
          </a:p>
        </p:txBody>
      </p:sp>
      <p:sp>
        <p:nvSpPr>
          <p:cNvPr id="15363" name="Freeform 6"/>
          <p:cNvSpPr>
            <a:spLocks/>
          </p:cNvSpPr>
          <p:nvPr/>
        </p:nvSpPr>
        <p:spPr bwMode="auto">
          <a:xfrm>
            <a:off x="0" y="3056146"/>
            <a:ext cx="4270295" cy="128418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chemeClr val="accent2"/>
          </a:solidFill>
          <a:ln>
            <a:noFill/>
          </a:ln>
        </p:spPr>
        <p:txBody>
          <a:bodyPr/>
          <a:lstStyle/>
          <a:p>
            <a:endParaRPr lang="zh-CN" altLang="en-US" sz="1799"/>
          </a:p>
        </p:txBody>
      </p:sp>
      <p:sp>
        <p:nvSpPr>
          <p:cNvPr id="15364" name="Freeform 7"/>
          <p:cNvSpPr>
            <a:spLocks/>
          </p:cNvSpPr>
          <p:nvPr/>
        </p:nvSpPr>
        <p:spPr bwMode="auto">
          <a:xfrm>
            <a:off x="1" y="1539883"/>
            <a:ext cx="8046673" cy="223512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accent3"/>
          </a:solidFill>
          <a:ln>
            <a:noFill/>
          </a:ln>
        </p:spPr>
        <p:txBody>
          <a:bodyPr/>
          <a:lstStyle/>
          <a:p>
            <a:endParaRPr lang="zh-CN" altLang="en-US" sz="1799"/>
          </a:p>
        </p:txBody>
      </p:sp>
      <p:sp>
        <p:nvSpPr>
          <p:cNvPr id="15368" name="TextBox 11"/>
          <p:cNvSpPr txBox="1">
            <a:spLocks noChangeArrowheads="1"/>
          </p:cNvSpPr>
          <p:nvPr/>
        </p:nvSpPr>
        <p:spPr bwMode="auto">
          <a:xfrm>
            <a:off x="3403081" y="2063553"/>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600" b="1" dirty="0">
                <a:solidFill>
                  <a:srgbClr val="FFFFFF"/>
                </a:solidFill>
                <a:latin typeface="微软雅黑" pitchFamily="34" charset="-122"/>
                <a:ea typeface="微软雅黑" pitchFamily="34" charset="-122"/>
              </a:rPr>
              <a:t>项目概况</a:t>
            </a:r>
          </a:p>
        </p:txBody>
      </p:sp>
      <p:sp>
        <p:nvSpPr>
          <p:cNvPr id="15369" name="TextBox 12"/>
          <p:cNvSpPr txBox="1">
            <a:spLocks noChangeArrowheads="1"/>
          </p:cNvSpPr>
          <p:nvPr/>
        </p:nvSpPr>
        <p:spPr bwMode="auto">
          <a:xfrm>
            <a:off x="972019" y="1885950"/>
            <a:ext cx="1819729" cy="168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10346" b="1" dirty="0">
                <a:solidFill>
                  <a:srgbClr val="FFFFFF"/>
                </a:solidFill>
                <a:latin typeface="微软雅黑" pitchFamily="34" charset="-122"/>
                <a:ea typeface="微软雅黑" pitchFamily="34" charset="-122"/>
              </a:rPr>
              <a:t>02</a:t>
            </a:r>
            <a:endParaRPr lang="zh-CN" altLang="en-US" sz="10346" b="1" dirty="0">
              <a:solidFill>
                <a:srgbClr val="FFFFFF"/>
              </a:solidFill>
              <a:latin typeface="微软雅黑" pitchFamily="34" charset="-122"/>
              <a:ea typeface="微软雅黑" pitchFamily="34" charset="-122"/>
            </a:endParaRPr>
          </a:p>
        </p:txBody>
      </p:sp>
      <p:sp>
        <p:nvSpPr>
          <p:cNvPr id="15370" name="TextBox 1"/>
          <p:cNvSpPr txBox="1">
            <a:spLocks noChangeArrowheads="1"/>
          </p:cNvSpPr>
          <p:nvPr/>
        </p:nvSpPr>
        <p:spPr bwMode="auto">
          <a:xfrm>
            <a:off x="2599015" y="2700263"/>
            <a:ext cx="40303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 dirty="0">
                <a:solidFill>
                  <a:srgbClr val="FFFFFF"/>
                </a:solidFill>
                <a:latin typeface="微软雅黑" pitchFamily="34" charset="-122"/>
                <a:ea typeface="微软雅黑" pitchFamily="34" charset="-122"/>
              </a:rPr>
              <a:t>A good project must not lack top </a:t>
            </a:r>
            <a:r>
              <a:rPr lang="en-US" altLang="zh-CN" sz="1200" b="1" dirty="0">
                <a:solidFill>
                  <a:srgbClr val="FFFFFF"/>
                </a:solidFill>
                <a:latin typeface="微软雅黑" pitchFamily="34" charset="-122"/>
                <a:ea typeface="微软雅黑" pitchFamily="34" charset="-122"/>
              </a:rPr>
              <a:t>Project overview.</a:t>
            </a:r>
            <a:endParaRPr lang="zh-CN" altLang="en-US" sz="1200" b="1"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237134942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1000"/>
                                        <p:tgtEl>
                                          <p:spTgt spid="1536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5362"/>
                                        </p:tgtEl>
                                        <p:attrNameLst>
                                          <p:attrName>style.visibility</p:attrName>
                                        </p:attrNameLst>
                                      </p:cBhvr>
                                      <p:to>
                                        <p:strVal val="visible"/>
                                      </p:to>
                                    </p:set>
                                    <p:animEffect transition="in" filter="wipe(right)">
                                      <p:cBhvr>
                                        <p:cTn id="10" dur="1000"/>
                                        <p:tgtEl>
                                          <p:spTgt spid="15362"/>
                                        </p:tgtEl>
                                      </p:cBhvr>
                                    </p:animEffect>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5364"/>
                                        </p:tgtEl>
                                        <p:attrNameLst>
                                          <p:attrName>style.visibility</p:attrName>
                                        </p:attrNameLst>
                                      </p:cBhvr>
                                      <p:to>
                                        <p:strVal val="visible"/>
                                      </p:to>
                                    </p:set>
                                    <p:anim calcmode="lin" valueType="num">
                                      <p:cBhvr additive="base">
                                        <p:cTn id="14" dur="500" fill="hold"/>
                                        <p:tgtEl>
                                          <p:spTgt spid="15364"/>
                                        </p:tgtEl>
                                        <p:attrNameLst>
                                          <p:attrName>ppt_x</p:attrName>
                                        </p:attrNameLst>
                                      </p:cBhvr>
                                      <p:tavLst>
                                        <p:tav tm="0">
                                          <p:val>
                                            <p:strVal val="0-#ppt_w/2"/>
                                          </p:val>
                                        </p:tav>
                                        <p:tav tm="100000">
                                          <p:val>
                                            <p:strVal val="#ppt_x"/>
                                          </p:val>
                                        </p:tav>
                                      </p:tavLst>
                                    </p:anim>
                                    <p:anim calcmode="lin" valueType="num">
                                      <p:cBhvr additive="base">
                                        <p:cTn id="15" dur="500" fill="hold"/>
                                        <p:tgtEl>
                                          <p:spTgt spid="15364"/>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15369"/>
                                        </p:tgtEl>
                                        <p:attrNameLst>
                                          <p:attrName>style.visibility</p:attrName>
                                        </p:attrNameLst>
                                      </p:cBhvr>
                                      <p:to>
                                        <p:strVal val="visible"/>
                                      </p:to>
                                    </p:set>
                                    <p:anim calcmode="lin" valueType="num">
                                      <p:cBhvr>
                                        <p:cTn id="19" dur="500" fill="hold"/>
                                        <p:tgtEl>
                                          <p:spTgt spid="15369"/>
                                        </p:tgtEl>
                                        <p:attrNameLst>
                                          <p:attrName>ppt_w</p:attrName>
                                        </p:attrNameLst>
                                      </p:cBhvr>
                                      <p:tavLst>
                                        <p:tav tm="0">
                                          <p:val>
                                            <p:fltVal val="0"/>
                                          </p:val>
                                        </p:tav>
                                        <p:tav tm="100000">
                                          <p:val>
                                            <p:strVal val="#ppt_w"/>
                                          </p:val>
                                        </p:tav>
                                      </p:tavLst>
                                    </p:anim>
                                    <p:anim calcmode="lin" valueType="num">
                                      <p:cBhvr>
                                        <p:cTn id="20" dur="500" fill="hold"/>
                                        <p:tgtEl>
                                          <p:spTgt spid="15369"/>
                                        </p:tgtEl>
                                        <p:attrNameLst>
                                          <p:attrName>ppt_h</p:attrName>
                                        </p:attrNameLst>
                                      </p:cBhvr>
                                      <p:tavLst>
                                        <p:tav tm="0">
                                          <p:val>
                                            <p:fltVal val="0"/>
                                          </p:val>
                                        </p:tav>
                                        <p:tav tm="100000">
                                          <p:val>
                                            <p:strVal val="#ppt_h"/>
                                          </p:val>
                                        </p:tav>
                                      </p:tavLst>
                                    </p:anim>
                                    <p:anim calcmode="lin" valueType="num">
                                      <p:cBhvr>
                                        <p:cTn id="21" dur="500" fill="hold"/>
                                        <p:tgtEl>
                                          <p:spTgt spid="15369"/>
                                        </p:tgtEl>
                                        <p:attrNameLst>
                                          <p:attrName>style.rotation</p:attrName>
                                        </p:attrNameLst>
                                      </p:cBhvr>
                                      <p:tavLst>
                                        <p:tav tm="0">
                                          <p:val>
                                            <p:fltVal val="90"/>
                                          </p:val>
                                        </p:tav>
                                        <p:tav tm="100000">
                                          <p:val>
                                            <p:fltVal val="0"/>
                                          </p:val>
                                        </p:tav>
                                      </p:tavLst>
                                    </p:anim>
                                    <p:animEffect transition="in" filter="fade">
                                      <p:cBhvr>
                                        <p:cTn id="22" dur="500"/>
                                        <p:tgtEl>
                                          <p:spTgt spid="15369"/>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5368"/>
                                        </p:tgtEl>
                                        <p:attrNameLst>
                                          <p:attrName>style.visibility</p:attrName>
                                        </p:attrNameLst>
                                      </p:cBhvr>
                                      <p:to>
                                        <p:strVal val="visible"/>
                                      </p:to>
                                    </p:set>
                                    <p:animEffect transition="in" filter="wipe(left)">
                                      <p:cBhvr>
                                        <p:cTn id="26" dur="500"/>
                                        <p:tgtEl>
                                          <p:spTgt spid="15368"/>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5370"/>
                                        </p:tgtEl>
                                        <p:attrNameLst>
                                          <p:attrName>style.visibility</p:attrName>
                                        </p:attrNameLst>
                                      </p:cBhvr>
                                      <p:to>
                                        <p:strVal val="visible"/>
                                      </p:to>
                                    </p:set>
                                    <p:animEffect transition="in" filter="wipe(up)">
                                      <p:cBhvr>
                                        <p:cTn id="30"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animBg="1"/>
      <p:bldP spid="15364" grpId="0" animBg="1"/>
      <p:bldP spid="15368" grpId="0" autoUpdateAnimBg="0"/>
      <p:bldP spid="15369" grpId="0" autoUpdateAnimBg="0"/>
      <p:bldP spid="1537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3368363" y="2562767"/>
            <a:ext cx="1112458" cy="771294"/>
            <a:chOff x="3362253" y="2517137"/>
            <a:chExt cx="1112458" cy="771294"/>
          </a:xfrm>
        </p:grpSpPr>
        <p:sp>
          <p:nvSpPr>
            <p:cNvPr id="79" name="Round Diagonal Corner Rectangle 78"/>
            <p:cNvSpPr/>
            <p:nvPr/>
          </p:nvSpPr>
          <p:spPr>
            <a:xfrm rot="10800000" flipH="1" flipV="1">
              <a:off x="3364530" y="2542534"/>
              <a:ext cx="1110181" cy="745897"/>
            </a:xfrm>
            <a:prstGeom prst="round2DiagRect">
              <a:avLst>
                <a:gd name="adj1" fmla="val 39154"/>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ound Diagonal Corner Rectangle 79"/>
            <p:cNvSpPr/>
            <p:nvPr/>
          </p:nvSpPr>
          <p:spPr>
            <a:xfrm rot="10800000" flipH="1" flipV="1">
              <a:off x="3362253" y="2517137"/>
              <a:ext cx="1110181" cy="745897"/>
            </a:xfrm>
            <a:prstGeom prst="round2DiagRect">
              <a:avLst>
                <a:gd name="adj1" fmla="val 39154"/>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 name="Group 80"/>
          <p:cNvGrpSpPr/>
          <p:nvPr/>
        </p:nvGrpSpPr>
        <p:grpSpPr>
          <a:xfrm>
            <a:off x="4645107" y="2575013"/>
            <a:ext cx="1314128" cy="939502"/>
            <a:chOff x="4638997" y="2552242"/>
            <a:chExt cx="1314128" cy="939502"/>
          </a:xfrm>
        </p:grpSpPr>
        <p:sp>
          <p:nvSpPr>
            <p:cNvPr id="82" name="Round Diagonal Corner Rectangle 81"/>
            <p:cNvSpPr/>
            <p:nvPr/>
          </p:nvSpPr>
          <p:spPr>
            <a:xfrm rot="10800000" flipV="1">
              <a:off x="4638997" y="2577119"/>
              <a:ext cx="1314124" cy="914625"/>
            </a:xfrm>
            <a:prstGeom prst="round2DiagRect">
              <a:avLst>
                <a:gd name="adj1" fmla="val 39154"/>
                <a:gd name="adj2"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82"/>
            <p:cNvSpPr/>
            <p:nvPr/>
          </p:nvSpPr>
          <p:spPr>
            <a:xfrm rot="10800000" flipV="1">
              <a:off x="4639001" y="2552242"/>
              <a:ext cx="1314124" cy="914625"/>
            </a:xfrm>
            <a:prstGeom prst="round2DiagRect">
              <a:avLst>
                <a:gd name="adj1" fmla="val 39154"/>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4557026" y="1535404"/>
            <a:ext cx="1402210" cy="994985"/>
            <a:chOff x="4550915" y="1512632"/>
            <a:chExt cx="1402210" cy="994985"/>
          </a:xfrm>
        </p:grpSpPr>
        <p:sp>
          <p:nvSpPr>
            <p:cNvPr id="85" name="Round Diagonal Corner Rectangle 84"/>
            <p:cNvSpPr/>
            <p:nvPr/>
          </p:nvSpPr>
          <p:spPr>
            <a:xfrm rot="10800000">
              <a:off x="4550915" y="1531687"/>
              <a:ext cx="1402206" cy="975930"/>
            </a:xfrm>
            <a:prstGeom prst="round2DiagRect">
              <a:avLst>
                <a:gd name="adj1" fmla="val 39154"/>
                <a:gd name="adj2"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ound Diagonal Corner Rectangle 85"/>
            <p:cNvSpPr/>
            <p:nvPr/>
          </p:nvSpPr>
          <p:spPr>
            <a:xfrm rot="10800000">
              <a:off x="4550919" y="1512632"/>
              <a:ext cx="1402206" cy="975930"/>
            </a:xfrm>
            <a:prstGeom prst="round2DiagRect">
              <a:avLst>
                <a:gd name="adj1" fmla="val 39154"/>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 name="Group 86"/>
          <p:cNvGrpSpPr/>
          <p:nvPr/>
        </p:nvGrpSpPr>
        <p:grpSpPr>
          <a:xfrm>
            <a:off x="2613579" y="1083662"/>
            <a:ext cx="1841153" cy="1359852"/>
            <a:chOff x="2607467" y="1060892"/>
            <a:chExt cx="1841153" cy="1359852"/>
          </a:xfrm>
        </p:grpSpPr>
        <p:sp>
          <p:nvSpPr>
            <p:cNvPr id="88" name="Round Diagonal Corner Rectangle 87"/>
            <p:cNvSpPr/>
            <p:nvPr/>
          </p:nvSpPr>
          <p:spPr>
            <a:xfrm rot="10800000" flipH="1">
              <a:off x="2609055" y="1082809"/>
              <a:ext cx="1839565" cy="1337935"/>
            </a:xfrm>
            <a:prstGeom prst="round2DiagRect">
              <a:avLst>
                <a:gd name="adj1" fmla="val 39154"/>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88"/>
            <p:cNvSpPr/>
            <p:nvPr/>
          </p:nvSpPr>
          <p:spPr>
            <a:xfrm rot="10800000" flipH="1">
              <a:off x="2607467" y="1060892"/>
              <a:ext cx="1839565" cy="1337935"/>
            </a:xfrm>
            <a:prstGeom prst="round2DiagRect">
              <a:avLst>
                <a:gd name="adj1" fmla="val 39154"/>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Oval 76"/>
          <p:cNvSpPr/>
          <p:nvPr/>
        </p:nvSpPr>
        <p:spPr>
          <a:xfrm>
            <a:off x="4120022" y="2082709"/>
            <a:ext cx="874016" cy="874010"/>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3" name="Freeform 5"/>
          <p:cNvSpPr>
            <a:spLocks/>
          </p:cNvSpPr>
          <p:nvPr/>
        </p:nvSpPr>
        <p:spPr bwMode="auto">
          <a:xfrm>
            <a:off x="4162187" y="2511333"/>
            <a:ext cx="831850" cy="2015176"/>
          </a:xfrm>
          <a:custGeom>
            <a:avLst/>
            <a:gdLst/>
            <a:ahLst/>
            <a:cxnLst>
              <a:cxn ang="0">
                <a:pos x="109" y="0"/>
              </a:cxn>
              <a:cxn ang="0">
                <a:pos x="110" y="585"/>
              </a:cxn>
              <a:cxn ang="0">
                <a:pos x="110" y="586"/>
              </a:cxn>
              <a:cxn ang="0">
                <a:pos x="116" y="619"/>
              </a:cxn>
              <a:cxn ang="0">
                <a:pos x="121" y="629"/>
              </a:cxn>
              <a:cxn ang="0">
                <a:pos x="147" y="656"/>
              </a:cxn>
              <a:cxn ang="0">
                <a:pos x="203" y="676"/>
              </a:cxn>
              <a:cxn ang="0">
                <a:pos x="0" y="676"/>
              </a:cxn>
              <a:cxn ang="0">
                <a:pos x="62" y="650"/>
              </a:cxn>
              <a:cxn ang="0">
                <a:pos x="78" y="629"/>
              </a:cxn>
              <a:cxn ang="0">
                <a:pos x="82" y="619"/>
              </a:cxn>
              <a:cxn ang="0">
                <a:pos x="88" y="586"/>
              </a:cxn>
              <a:cxn ang="0">
                <a:pos x="88" y="585"/>
              </a:cxn>
              <a:cxn ang="0">
                <a:pos x="88" y="0"/>
              </a:cxn>
              <a:cxn ang="0">
                <a:pos x="109" y="0"/>
              </a:cxn>
            </a:cxnLst>
            <a:rect l="0" t="0" r="r" b="b"/>
            <a:pathLst>
              <a:path w="203" h="676">
                <a:moveTo>
                  <a:pt x="109" y="0"/>
                </a:moveTo>
                <a:cubicBezTo>
                  <a:pt x="110" y="585"/>
                  <a:pt x="110" y="585"/>
                  <a:pt x="110" y="585"/>
                </a:cubicBezTo>
                <a:cubicBezTo>
                  <a:pt x="110" y="586"/>
                  <a:pt x="110" y="586"/>
                  <a:pt x="110" y="586"/>
                </a:cubicBezTo>
                <a:cubicBezTo>
                  <a:pt x="110" y="598"/>
                  <a:pt x="112" y="609"/>
                  <a:pt x="116" y="619"/>
                </a:cubicBezTo>
                <a:cubicBezTo>
                  <a:pt x="117" y="622"/>
                  <a:pt x="119" y="626"/>
                  <a:pt x="121" y="629"/>
                </a:cubicBezTo>
                <a:cubicBezTo>
                  <a:pt x="127" y="637"/>
                  <a:pt x="136" y="646"/>
                  <a:pt x="147" y="656"/>
                </a:cubicBezTo>
                <a:cubicBezTo>
                  <a:pt x="164" y="669"/>
                  <a:pt x="182" y="676"/>
                  <a:pt x="203" y="676"/>
                </a:cubicBezTo>
                <a:cubicBezTo>
                  <a:pt x="0" y="676"/>
                  <a:pt x="0" y="676"/>
                  <a:pt x="0" y="676"/>
                </a:cubicBezTo>
                <a:cubicBezTo>
                  <a:pt x="24" y="676"/>
                  <a:pt x="45" y="667"/>
                  <a:pt x="62" y="650"/>
                </a:cubicBezTo>
                <a:cubicBezTo>
                  <a:pt x="68" y="643"/>
                  <a:pt x="74" y="636"/>
                  <a:pt x="78" y="629"/>
                </a:cubicBezTo>
                <a:cubicBezTo>
                  <a:pt x="79" y="626"/>
                  <a:pt x="81" y="622"/>
                  <a:pt x="82" y="619"/>
                </a:cubicBezTo>
                <a:cubicBezTo>
                  <a:pt x="86" y="609"/>
                  <a:pt x="88" y="598"/>
                  <a:pt x="88" y="586"/>
                </a:cubicBezTo>
                <a:cubicBezTo>
                  <a:pt x="88" y="586"/>
                  <a:pt x="88" y="586"/>
                  <a:pt x="88" y="585"/>
                </a:cubicBezTo>
                <a:cubicBezTo>
                  <a:pt x="88" y="0"/>
                  <a:pt x="88" y="0"/>
                  <a:pt x="88" y="0"/>
                </a:cubicBezTo>
                <a:lnTo>
                  <a:pt x="109" y="0"/>
                </a:ln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Oval 62"/>
          <p:cNvSpPr/>
          <p:nvPr/>
        </p:nvSpPr>
        <p:spPr>
          <a:xfrm>
            <a:off x="4421395" y="2367316"/>
            <a:ext cx="288035" cy="288035"/>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0" name="Group 89"/>
          <p:cNvGrpSpPr/>
          <p:nvPr/>
        </p:nvGrpSpPr>
        <p:grpSpPr>
          <a:xfrm>
            <a:off x="3641604" y="3489637"/>
            <a:ext cx="846415" cy="589679"/>
            <a:chOff x="3360240" y="2517137"/>
            <a:chExt cx="1112194" cy="774844"/>
          </a:xfrm>
        </p:grpSpPr>
        <p:sp>
          <p:nvSpPr>
            <p:cNvPr id="91" name="Round Diagonal Corner Rectangle 90"/>
            <p:cNvSpPr/>
            <p:nvPr/>
          </p:nvSpPr>
          <p:spPr>
            <a:xfrm rot="10800000" flipH="1" flipV="1">
              <a:off x="3360240" y="2546083"/>
              <a:ext cx="1110180" cy="745898"/>
            </a:xfrm>
            <a:prstGeom prst="round2DiagRect">
              <a:avLst>
                <a:gd name="adj1" fmla="val 39154"/>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ound Diagonal Corner Rectangle 91"/>
            <p:cNvSpPr/>
            <p:nvPr/>
          </p:nvSpPr>
          <p:spPr>
            <a:xfrm rot="10800000" flipH="1" flipV="1">
              <a:off x="3362253" y="2517137"/>
              <a:ext cx="1110181" cy="745897"/>
            </a:xfrm>
            <a:prstGeom prst="round2DiagRect">
              <a:avLst>
                <a:gd name="adj1" fmla="val 39154"/>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3" name="Group 59"/>
          <p:cNvGrpSpPr/>
          <p:nvPr/>
        </p:nvGrpSpPr>
        <p:grpSpPr>
          <a:xfrm>
            <a:off x="6055447" y="2757818"/>
            <a:ext cx="2276195" cy="984312"/>
            <a:chOff x="7154104" y="3239108"/>
            <a:chExt cx="2276195" cy="984312"/>
          </a:xfrm>
        </p:grpSpPr>
        <p:sp>
          <p:nvSpPr>
            <p:cNvPr id="94" name="TextBox 93"/>
            <p:cNvSpPr txBox="1"/>
            <p:nvPr/>
          </p:nvSpPr>
          <p:spPr>
            <a:xfrm>
              <a:off x="7154105" y="3453979"/>
              <a:ext cx="2276194" cy="769441"/>
            </a:xfrm>
            <a:prstGeom prst="rect">
              <a:avLst/>
            </a:prstGeom>
            <a:noFill/>
          </p:spPr>
          <p:txBody>
            <a:bodyPr wrap="square" lIns="0" tIns="0" rIns="0" bIns="0" rtlCol="0">
              <a:spAutoFit/>
            </a:bodyPr>
            <a:lstStyle/>
            <a:p>
              <a:pPr defTabSz="914355">
                <a:spcBef>
                  <a:spcPct val="20000"/>
                </a:spcBef>
                <a:defRPr/>
              </a:pPr>
              <a:r>
                <a:rPr lang="en-US" altLang="zh-CN" sz="1000" b="0" i="0" dirty="0" err="1">
                  <a:solidFill>
                    <a:srgbClr val="3A4145"/>
                  </a:solidFill>
                  <a:effectLst/>
                  <a:latin typeface="Merriweather" panose="020B0604020202020204" pitchFamily="2" charset="0"/>
                </a:rPr>
                <a:t>uni</a:t>
              </a:r>
              <a:r>
                <a:rPr lang="en-US" altLang="zh-CN" sz="1000" b="0" i="0" dirty="0">
                  <a:solidFill>
                    <a:srgbClr val="3A4145"/>
                  </a:solidFill>
                  <a:effectLst/>
                  <a:latin typeface="Merriweather" panose="020B0604020202020204" pitchFamily="2" charset="0"/>
                </a:rPr>
                <a:t>-app</a:t>
              </a:r>
              <a:r>
                <a:rPr lang="zh-CN" altLang="en-US" sz="1000" b="0" i="0" dirty="0">
                  <a:solidFill>
                    <a:srgbClr val="3A4145"/>
                  </a:solidFill>
                  <a:effectLst/>
                  <a:latin typeface="Merriweather" panose="020B0604020202020204" pitchFamily="2" charset="0"/>
                </a:rPr>
                <a:t>（</a:t>
              </a:r>
              <a:r>
                <a:rPr lang="en-US" altLang="zh-CN" sz="1000" b="0" i="0" dirty="0" err="1">
                  <a:solidFill>
                    <a:srgbClr val="3A4145"/>
                  </a:solidFill>
                  <a:effectLst/>
                  <a:latin typeface="Merriweather" panose="020B0604020202020204" pitchFamily="2" charset="0"/>
                </a:rPr>
                <a:t>uni</a:t>
              </a:r>
              <a:r>
                <a:rPr lang="zh-CN" altLang="en-US" sz="1000" b="0" i="0" dirty="0">
                  <a:solidFill>
                    <a:srgbClr val="3A4145"/>
                  </a:solidFill>
                  <a:effectLst/>
                  <a:latin typeface="Merriweather" panose="020B0604020202020204" pitchFamily="2" charset="0"/>
                </a:rPr>
                <a:t>，读</a:t>
              </a:r>
              <a:r>
                <a:rPr lang="en-US" altLang="zh-CN" sz="1000" b="0" i="0" dirty="0">
                  <a:solidFill>
                    <a:srgbClr val="3A4145"/>
                  </a:solidFill>
                  <a:effectLst/>
                  <a:latin typeface="Merriweather" panose="020B0604020202020204" pitchFamily="2" charset="0"/>
                </a:rPr>
                <a:t>you </a:t>
              </a:r>
              <a:r>
                <a:rPr lang="en-US" altLang="zh-CN" sz="1000" b="0" i="0" dirty="0" err="1">
                  <a:solidFill>
                    <a:srgbClr val="3A4145"/>
                  </a:solidFill>
                  <a:effectLst/>
                  <a:latin typeface="Merriweather" panose="020B0604020202020204" pitchFamily="2" charset="0"/>
                </a:rPr>
                <a:t>ni</a:t>
              </a:r>
              <a:r>
                <a:rPr lang="zh-CN" altLang="en-US" sz="1000" b="0" i="0" dirty="0">
                  <a:solidFill>
                    <a:srgbClr val="3A4145"/>
                  </a:solidFill>
                  <a:effectLst/>
                  <a:latin typeface="Merriweather" panose="020B0604020202020204" pitchFamily="2" charset="0"/>
                </a:rPr>
                <a:t>，是统一的意思）是一个使用</a:t>
              </a:r>
              <a:r>
                <a:rPr lang="en-US" altLang="zh-CN" sz="1000" b="0" i="0" dirty="0">
                  <a:solidFill>
                    <a:srgbClr val="3A4145"/>
                  </a:solidFill>
                  <a:effectLst/>
                  <a:latin typeface="Merriweather" panose="020B0604020202020204" pitchFamily="2" charset="0"/>
                </a:rPr>
                <a:t>Vue.js</a:t>
              </a:r>
              <a:r>
                <a:rPr lang="zh-CN" altLang="en-US" sz="1000" b="0" i="0" dirty="0">
                  <a:solidFill>
                    <a:srgbClr val="3A4145"/>
                  </a:solidFill>
                  <a:effectLst/>
                  <a:latin typeface="Merriweather" panose="020B0604020202020204" pitchFamily="2" charset="0"/>
                </a:rPr>
                <a:t>开发所有前端应用的框架，开发者编写一套代码，可发布到</a:t>
              </a:r>
              <a:r>
                <a:rPr lang="en-US" altLang="zh-CN" sz="1000" b="0" i="0" dirty="0">
                  <a:solidFill>
                    <a:srgbClr val="3A4145"/>
                  </a:solidFill>
                  <a:effectLst/>
                  <a:latin typeface="Merriweather" panose="020B0604020202020204" pitchFamily="2" charset="0"/>
                </a:rPr>
                <a:t>iOS</a:t>
              </a:r>
              <a:r>
                <a:rPr lang="zh-CN" altLang="en-US" sz="1000" b="0" i="0" dirty="0">
                  <a:solidFill>
                    <a:srgbClr val="3A4145"/>
                  </a:solidFill>
                  <a:effectLst/>
                  <a:latin typeface="Merriweather" panose="020B0604020202020204" pitchFamily="2" charset="0"/>
                </a:rPr>
                <a:t>、</a:t>
              </a:r>
              <a:r>
                <a:rPr lang="en-US" altLang="zh-CN" sz="1000" b="0" i="0" dirty="0">
                  <a:solidFill>
                    <a:srgbClr val="3A4145"/>
                  </a:solidFill>
                  <a:effectLst/>
                  <a:latin typeface="Merriweather" panose="020B0604020202020204" pitchFamily="2" charset="0"/>
                </a:rPr>
                <a:t>Android</a:t>
              </a:r>
              <a:r>
                <a:rPr lang="zh-CN" altLang="en-US" sz="1000" b="0" i="0" dirty="0">
                  <a:solidFill>
                    <a:srgbClr val="3A4145"/>
                  </a:solidFill>
                  <a:effectLst/>
                  <a:latin typeface="Merriweather" panose="020B0604020202020204" pitchFamily="2" charset="0"/>
                </a:rPr>
                <a:t>、</a:t>
              </a:r>
              <a:r>
                <a:rPr lang="en-US" altLang="zh-CN" sz="1000" b="0" i="0" dirty="0">
                  <a:solidFill>
                    <a:srgbClr val="3A4145"/>
                  </a:solidFill>
                  <a:effectLst/>
                  <a:latin typeface="Merriweather" panose="020B0604020202020204" pitchFamily="2" charset="0"/>
                </a:rPr>
                <a:t>Web</a:t>
              </a:r>
              <a:r>
                <a:rPr lang="zh-CN" altLang="en-US" sz="1000" b="0" i="0" dirty="0">
                  <a:solidFill>
                    <a:srgbClr val="3A4145"/>
                  </a:solidFill>
                  <a:effectLst/>
                  <a:latin typeface="Merriweather" panose="020B0604020202020204" pitchFamily="2" charset="0"/>
                </a:rPr>
                <a:t>（响应式）、以及各种小程序、快应用等多个平台。</a:t>
              </a:r>
              <a:endParaRPr lang="en-US" sz="1000" dirty="0">
                <a:solidFill>
                  <a:schemeClr val="tx1">
                    <a:lumMod val="65000"/>
                    <a:lumOff val="35000"/>
                  </a:schemeClr>
                </a:solidFill>
              </a:endParaRPr>
            </a:p>
          </p:txBody>
        </p:sp>
        <p:sp>
          <p:nvSpPr>
            <p:cNvPr id="95" name="Rectangle 94"/>
            <p:cNvSpPr/>
            <p:nvPr/>
          </p:nvSpPr>
          <p:spPr>
            <a:xfrm>
              <a:off x="7154104" y="3239108"/>
              <a:ext cx="522579" cy="184666"/>
            </a:xfrm>
            <a:prstGeom prst="rect">
              <a:avLst/>
            </a:prstGeom>
          </p:spPr>
          <p:txBody>
            <a:bodyPr wrap="none" lIns="0" tIns="0" rIns="0" bIns="0">
              <a:spAutoFit/>
            </a:bodyPr>
            <a:lstStyle/>
            <a:p>
              <a:r>
                <a:rPr lang="en-US" altLang="zh-CN" sz="1200" b="1" dirty="0" err="1">
                  <a:solidFill>
                    <a:schemeClr val="accent3"/>
                  </a:solidFill>
                </a:rPr>
                <a:t>Uniapp</a:t>
              </a:r>
              <a:endParaRPr lang="en-US" sz="1200" b="1" dirty="0">
                <a:solidFill>
                  <a:schemeClr val="accent3"/>
                </a:solidFill>
              </a:endParaRPr>
            </a:p>
          </p:txBody>
        </p:sp>
      </p:grpSp>
      <p:grpSp>
        <p:nvGrpSpPr>
          <p:cNvPr id="96" name="Group 58"/>
          <p:cNvGrpSpPr/>
          <p:nvPr/>
        </p:nvGrpSpPr>
        <p:grpSpPr>
          <a:xfrm>
            <a:off x="6055447" y="1557599"/>
            <a:ext cx="2276195" cy="872145"/>
            <a:chOff x="7174424" y="1405359"/>
            <a:chExt cx="2276195" cy="872140"/>
          </a:xfrm>
        </p:grpSpPr>
        <p:sp>
          <p:nvSpPr>
            <p:cNvPr id="97" name="TextBox 96"/>
            <p:cNvSpPr txBox="1"/>
            <p:nvPr/>
          </p:nvSpPr>
          <p:spPr>
            <a:xfrm>
              <a:off x="7174424" y="1600395"/>
              <a:ext cx="2276195" cy="677104"/>
            </a:xfrm>
            <a:prstGeom prst="rect">
              <a:avLst/>
            </a:prstGeom>
            <a:noFill/>
          </p:spPr>
          <p:txBody>
            <a:bodyPr wrap="square" lIns="0" tIns="0" rIns="0" bIns="0" rtlCol="0">
              <a:spAutoFit/>
            </a:bodyPr>
            <a:lstStyle/>
            <a:p>
              <a:pPr defTabSz="914355">
                <a:spcBef>
                  <a:spcPct val="20000"/>
                </a:spcBef>
                <a:defRPr/>
              </a:pPr>
              <a:r>
                <a:rPr lang="en-US" altLang="zh-CN" sz="1000" b="0" i="0" dirty="0">
                  <a:solidFill>
                    <a:srgbClr val="222222"/>
                  </a:solidFill>
                  <a:effectLst/>
                  <a:latin typeface="arial" panose="020B0604020202020204" pitchFamily="34" charset="0"/>
                </a:rPr>
                <a:t>·</a:t>
              </a:r>
              <a:r>
                <a:rPr lang="zh-CN" altLang="en-US" sz="1000" b="0" i="0" dirty="0">
                  <a:solidFill>
                    <a:srgbClr val="222222"/>
                  </a:solidFill>
                  <a:effectLst/>
                  <a:latin typeface="arial" panose="020B0604020202020204" pitchFamily="34" charset="0"/>
                </a:rPr>
                <a:t>可快速构建独立的 </a:t>
              </a:r>
              <a:r>
                <a:rPr lang="en-US" altLang="zh-CN" sz="1000" b="0" i="0" dirty="0">
                  <a:solidFill>
                    <a:srgbClr val="222222"/>
                  </a:solidFill>
                  <a:effectLst/>
                  <a:latin typeface="arial" panose="020B0604020202020204" pitchFamily="34" charset="0"/>
                </a:rPr>
                <a:t>Spring </a:t>
              </a:r>
              <a:r>
                <a:rPr lang="zh-CN" altLang="en-US" sz="1000" b="0" i="0" dirty="0">
                  <a:solidFill>
                    <a:srgbClr val="222222"/>
                  </a:solidFill>
                  <a:effectLst/>
                  <a:latin typeface="arial" panose="020B0604020202020204" pitchFamily="34" charset="0"/>
                </a:rPr>
                <a:t>应用</a:t>
              </a:r>
              <a:endParaRPr lang="en-US" altLang="zh-CN" sz="1000" b="0" i="0" dirty="0">
                <a:solidFill>
                  <a:srgbClr val="222222"/>
                </a:solidFill>
                <a:effectLst/>
                <a:latin typeface="arial" panose="020B0604020202020204" pitchFamily="34" charset="0"/>
              </a:endParaRPr>
            </a:p>
            <a:p>
              <a:pPr defTabSz="914355">
                <a:spcBef>
                  <a:spcPct val="20000"/>
                </a:spcBef>
                <a:defRPr/>
              </a:pPr>
              <a:r>
                <a:rPr lang="en-US" altLang="zh-CN" sz="1000" dirty="0">
                  <a:solidFill>
                    <a:srgbClr val="222222"/>
                  </a:solidFill>
                  <a:latin typeface="arial" panose="020B0604020202020204" pitchFamily="34" charset="0"/>
                </a:rPr>
                <a:t>·</a:t>
              </a:r>
              <a:r>
                <a:rPr lang="zh-CN" altLang="en-US" sz="1000" b="0" i="0" dirty="0">
                  <a:solidFill>
                    <a:srgbClr val="222222"/>
                  </a:solidFill>
                  <a:effectLst/>
                  <a:latin typeface="arial" panose="020B0604020202020204" pitchFamily="34" charset="0"/>
                </a:rPr>
                <a:t>直接嵌入</a:t>
              </a:r>
              <a:r>
                <a:rPr lang="en-US" altLang="zh-CN" sz="1000" b="0" i="0" dirty="0">
                  <a:solidFill>
                    <a:srgbClr val="222222"/>
                  </a:solidFill>
                  <a:effectLst/>
                  <a:latin typeface="arial" panose="020B0604020202020204" pitchFamily="34" charset="0"/>
                </a:rPr>
                <a:t>Tomcat</a:t>
              </a:r>
              <a:r>
                <a:rPr lang="zh-CN" altLang="en-US" sz="1000" b="0" i="0" dirty="0">
                  <a:solidFill>
                    <a:srgbClr val="222222"/>
                  </a:solidFill>
                  <a:effectLst/>
                  <a:latin typeface="arial" panose="020B0604020202020204" pitchFamily="34" charset="0"/>
                </a:rPr>
                <a:t>、</a:t>
              </a:r>
              <a:r>
                <a:rPr lang="en-US" altLang="zh-CN" sz="1000" b="0" i="0" dirty="0">
                  <a:solidFill>
                    <a:srgbClr val="222222"/>
                  </a:solidFill>
                  <a:effectLst/>
                  <a:latin typeface="arial" panose="020B0604020202020204" pitchFamily="34" charset="0"/>
                </a:rPr>
                <a:t>Jetty </a:t>
              </a:r>
              <a:r>
                <a:rPr lang="zh-CN" altLang="en-US" sz="1000" b="0" i="0" dirty="0">
                  <a:solidFill>
                    <a:srgbClr val="222222"/>
                  </a:solidFill>
                  <a:effectLst/>
                  <a:latin typeface="arial" panose="020B0604020202020204" pitchFamily="34" charset="0"/>
                </a:rPr>
                <a:t>和</a:t>
              </a:r>
              <a:r>
                <a:rPr lang="en-US" altLang="zh-CN" sz="1000" b="0" i="0" dirty="0">
                  <a:solidFill>
                    <a:srgbClr val="222222"/>
                  </a:solidFill>
                  <a:effectLst/>
                  <a:latin typeface="arial" panose="020B0604020202020204" pitchFamily="34" charset="0"/>
                </a:rPr>
                <a:t>Undertow </a:t>
              </a:r>
              <a:r>
                <a:rPr lang="zh-CN" altLang="en-US" sz="1000" b="0" i="0" dirty="0">
                  <a:solidFill>
                    <a:srgbClr val="222222"/>
                  </a:solidFill>
                  <a:effectLst/>
                  <a:latin typeface="arial" panose="020B0604020202020204" pitchFamily="34" charset="0"/>
                </a:rPr>
                <a:t>服务器</a:t>
              </a:r>
              <a:r>
                <a:rPr lang="en-US" altLang="zh-CN" sz="1000" b="0" i="0" dirty="0">
                  <a:solidFill>
                    <a:srgbClr val="222222"/>
                  </a:solidFill>
                  <a:effectLst/>
                  <a:latin typeface="arial" panose="020B0604020202020204" pitchFamily="34" charset="0"/>
                </a:rPr>
                <a:t>(</a:t>
              </a:r>
              <a:r>
                <a:rPr lang="zh-CN" altLang="en-US" sz="1000" b="0" i="0" dirty="0">
                  <a:solidFill>
                    <a:srgbClr val="222222"/>
                  </a:solidFill>
                  <a:effectLst/>
                  <a:latin typeface="arial" panose="020B0604020202020204" pitchFamily="34" charset="0"/>
                </a:rPr>
                <a:t>无须部署</a:t>
              </a:r>
              <a:r>
                <a:rPr lang="en-US" altLang="zh-CN" sz="1000" b="0" i="0" dirty="0">
                  <a:solidFill>
                    <a:srgbClr val="222222"/>
                  </a:solidFill>
                  <a:effectLst/>
                  <a:latin typeface="arial" panose="020B0604020202020204" pitchFamily="34" charset="0"/>
                </a:rPr>
                <a:t>WAR</a:t>
              </a:r>
              <a:r>
                <a:rPr lang="zh-CN" altLang="en-US" sz="1000" b="0" i="0" dirty="0">
                  <a:solidFill>
                    <a:srgbClr val="222222"/>
                  </a:solidFill>
                  <a:effectLst/>
                  <a:latin typeface="arial" panose="020B0604020202020204" pitchFamily="34" charset="0"/>
                </a:rPr>
                <a:t>文件</a:t>
              </a:r>
              <a:r>
                <a:rPr lang="en-US" altLang="zh-CN" sz="1000" b="0" i="0" dirty="0">
                  <a:solidFill>
                    <a:srgbClr val="222222"/>
                  </a:solidFill>
                  <a:effectLst/>
                  <a:latin typeface="arial" panose="020B0604020202020204" pitchFamily="34" charset="0"/>
                </a:rPr>
                <a:t>)</a:t>
              </a:r>
              <a:r>
                <a:rPr lang="zh-CN" altLang="en-US" sz="1000" b="0" i="0" dirty="0">
                  <a:solidFill>
                    <a:srgbClr val="222222"/>
                  </a:solidFill>
                  <a:effectLst/>
                  <a:latin typeface="arial" panose="020B0604020202020204" pitchFamily="34" charset="0"/>
                </a:rPr>
                <a:t>。</a:t>
              </a:r>
              <a:endParaRPr lang="en-US" altLang="zh-CN" sz="1000" b="0" i="0" dirty="0">
                <a:solidFill>
                  <a:srgbClr val="222222"/>
                </a:solidFill>
                <a:effectLst/>
                <a:latin typeface="arial" panose="020B0604020202020204" pitchFamily="34" charset="0"/>
              </a:endParaRPr>
            </a:p>
            <a:p>
              <a:pPr defTabSz="914355">
                <a:spcBef>
                  <a:spcPct val="20000"/>
                </a:spcBef>
                <a:defRPr/>
              </a:pPr>
              <a:r>
                <a:rPr lang="en-US" altLang="zh-CN" sz="1000" dirty="0">
                  <a:solidFill>
                    <a:srgbClr val="222222"/>
                  </a:solidFill>
                  <a:latin typeface="arial" panose="020B0604020202020204" pitchFamily="34" charset="0"/>
                </a:rPr>
                <a:t>·</a:t>
              </a:r>
              <a:r>
                <a:rPr lang="zh-CN" altLang="en-US" sz="1000" b="0" i="0" dirty="0">
                  <a:solidFill>
                    <a:srgbClr val="222222"/>
                  </a:solidFill>
                  <a:effectLst/>
                  <a:latin typeface="arial" panose="020B0604020202020204" pitchFamily="34" charset="0"/>
                </a:rPr>
                <a:t>自动化配置</a:t>
              </a:r>
              <a:r>
                <a:rPr lang="en-US" altLang="zh-CN" sz="1000" b="0" i="0" dirty="0">
                  <a:solidFill>
                    <a:srgbClr val="222222"/>
                  </a:solidFill>
                  <a:effectLst/>
                  <a:latin typeface="arial" panose="020B0604020202020204" pitchFamily="34" charset="0"/>
                </a:rPr>
                <a:t>Spring</a:t>
              </a:r>
              <a:r>
                <a:rPr lang="zh-CN" altLang="en-US" sz="1000" b="0" i="0" dirty="0">
                  <a:solidFill>
                    <a:srgbClr val="222222"/>
                  </a:solidFill>
                  <a:effectLst/>
                  <a:latin typeface="arial" panose="020B0604020202020204" pitchFamily="34" charset="0"/>
                </a:rPr>
                <a:t>和第三方库</a:t>
              </a:r>
              <a:endParaRPr lang="en-US" sz="1000" dirty="0">
                <a:solidFill>
                  <a:schemeClr val="tx1">
                    <a:lumMod val="65000"/>
                    <a:lumOff val="35000"/>
                  </a:schemeClr>
                </a:solidFill>
              </a:endParaRPr>
            </a:p>
          </p:txBody>
        </p:sp>
        <p:sp>
          <p:nvSpPr>
            <p:cNvPr id="98" name="Rectangle 97"/>
            <p:cNvSpPr/>
            <p:nvPr/>
          </p:nvSpPr>
          <p:spPr>
            <a:xfrm>
              <a:off x="7174424" y="1405359"/>
              <a:ext cx="823944" cy="184665"/>
            </a:xfrm>
            <a:prstGeom prst="rect">
              <a:avLst/>
            </a:prstGeom>
          </p:spPr>
          <p:txBody>
            <a:bodyPr wrap="none" lIns="0" tIns="0" rIns="0" bIns="0">
              <a:spAutoFit/>
            </a:bodyPr>
            <a:lstStyle/>
            <a:p>
              <a:r>
                <a:rPr lang="en-US" altLang="zh-CN" sz="1200" b="1" dirty="0" err="1">
                  <a:solidFill>
                    <a:schemeClr val="accent2"/>
                  </a:solidFill>
                </a:rPr>
                <a:t>Springboot</a:t>
              </a:r>
              <a:endParaRPr lang="en-US" sz="1200" b="1" dirty="0">
                <a:solidFill>
                  <a:schemeClr val="accent2"/>
                </a:solidFill>
              </a:endParaRPr>
            </a:p>
          </p:txBody>
        </p:sp>
      </p:grpSp>
      <p:grpSp>
        <p:nvGrpSpPr>
          <p:cNvPr id="99" name="Group 56"/>
          <p:cNvGrpSpPr/>
          <p:nvPr/>
        </p:nvGrpSpPr>
        <p:grpSpPr>
          <a:xfrm>
            <a:off x="545621" y="1255630"/>
            <a:ext cx="1975090" cy="493721"/>
            <a:chOff x="4596" y="1425360"/>
            <a:chExt cx="1975090" cy="493721"/>
          </a:xfrm>
        </p:grpSpPr>
        <p:sp>
          <p:nvSpPr>
            <p:cNvPr id="100" name="TextBox 99"/>
            <p:cNvSpPr txBox="1"/>
            <p:nvPr/>
          </p:nvSpPr>
          <p:spPr>
            <a:xfrm>
              <a:off x="4596" y="1611304"/>
              <a:ext cx="1975090" cy="307777"/>
            </a:xfrm>
            <a:prstGeom prst="rect">
              <a:avLst/>
            </a:prstGeom>
            <a:noFill/>
          </p:spPr>
          <p:txBody>
            <a:bodyPr wrap="square" lIns="0" tIns="0" rIns="0" bIns="0" rtlCol="0">
              <a:spAutoFit/>
            </a:bodyPr>
            <a:lstStyle/>
            <a:p>
              <a:pPr defTabSz="914355">
                <a:spcBef>
                  <a:spcPct val="20000"/>
                </a:spcBef>
                <a:defRPr/>
              </a:pPr>
              <a:r>
                <a:rPr lang="zh-CN" altLang="en-US" sz="1000" dirty="0">
                  <a:solidFill>
                    <a:schemeClr val="tx1">
                      <a:lumMod val="50000"/>
                      <a:lumOff val="50000"/>
                    </a:schemeClr>
                  </a:solidFill>
                </a:rPr>
                <a:t>响应式编程、组件化、自底向上增量开发的设计</a:t>
              </a:r>
              <a:endParaRPr lang="en-US" altLang="zh-CN" sz="1000" dirty="0">
                <a:solidFill>
                  <a:schemeClr val="tx1">
                    <a:lumMod val="65000"/>
                    <a:lumOff val="35000"/>
                  </a:schemeClr>
                </a:solidFill>
              </a:endParaRPr>
            </a:p>
          </p:txBody>
        </p:sp>
        <p:sp>
          <p:nvSpPr>
            <p:cNvPr id="101" name="Rectangle 100"/>
            <p:cNvSpPr/>
            <p:nvPr/>
          </p:nvSpPr>
          <p:spPr>
            <a:xfrm>
              <a:off x="1618302" y="1425360"/>
              <a:ext cx="361381" cy="184666"/>
            </a:xfrm>
            <a:prstGeom prst="rect">
              <a:avLst/>
            </a:prstGeom>
          </p:spPr>
          <p:txBody>
            <a:bodyPr wrap="none" lIns="0" tIns="0" rIns="0" bIns="0">
              <a:spAutoFit/>
            </a:bodyPr>
            <a:lstStyle/>
            <a:p>
              <a:pPr algn="r"/>
              <a:r>
                <a:rPr lang="en-US" altLang="zh-CN" sz="1200" b="1" dirty="0">
                  <a:solidFill>
                    <a:schemeClr val="accent1"/>
                  </a:solidFill>
                </a:rPr>
                <a:t>Vue2</a:t>
              </a:r>
              <a:endParaRPr lang="en-US" sz="1200" b="1" dirty="0">
                <a:solidFill>
                  <a:schemeClr val="accent1"/>
                </a:solidFill>
              </a:endParaRPr>
            </a:p>
          </p:txBody>
        </p:sp>
      </p:grpSp>
      <p:grpSp>
        <p:nvGrpSpPr>
          <p:cNvPr id="102" name="Group 56"/>
          <p:cNvGrpSpPr/>
          <p:nvPr/>
        </p:nvGrpSpPr>
        <p:grpSpPr>
          <a:xfrm>
            <a:off x="986512" y="2652129"/>
            <a:ext cx="2276197" cy="502766"/>
            <a:chOff x="-296510" y="1416315"/>
            <a:chExt cx="2276197" cy="502766"/>
          </a:xfrm>
        </p:grpSpPr>
        <p:sp>
          <p:nvSpPr>
            <p:cNvPr id="103" name="TextBox 102"/>
            <p:cNvSpPr txBox="1"/>
            <p:nvPr/>
          </p:nvSpPr>
          <p:spPr>
            <a:xfrm>
              <a:off x="-296510" y="1611304"/>
              <a:ext cx="2276196" cy="307777"/>
            </a:xfrm>
            <a:prstGeom prst="rect">
              <a:avLst/>
            </a:prstGeom>
            <a:noFill/>
          </p:spPr>
          <p:txBody>
            <a:bodyPr wrap="square" lIns="0" tIns="0" rIns="0" bIns="0" rtlCol="0">
              <a:spAutoFit/>
            </a:bodyPr>
            <a:lstStyle/>
            <a:p>
              <a:pPr defTabSz="914355">
                <a:spcBef>
                  <a:spcPct val="20000"/>
                </a:spcBef>
                <a:defRPr/>
              </a:pPr>
              <a:r>
                <a:rPr lang="zh-CN" altLang="en-US" sz="1000" dirty="0">
                  <a:solidFill>
                    <a:schemeClr val="tx1">
                      <a:lumMod val="50000"/>
                      <a:lumOff val="50000"/>
                    </a:schemeClr>
                  </a:solidFill>
                </a:rPr>
                <a:t>运行速度快；使用成本低；可移植性高；易用性好；接口丰富；安全性好</a:t>
              </a:r>
              <a:endParaRPr lang="en-US" sz="1000" dirty="0">
                <a:solidFill>
                  <a:schemeClr val="tx1">
                    <a:lumMod val="65000"/>
                    <a:lumOff val="35000"/>
                  </a:schemeClr>
                </a:solidFill>
              </a:endParaRPr>
            </a:p>
          </p:txBody>
        </p:sp>
        <p:sp>
          <p:nvSpPr>
            <p:cNvPr id="104" name="Rectangle 103"/>
            <p:cNvSpPr/>
            <p:nvPr/>
          </p:nvSpPr>
          <p:spPr>
            <a:xfrm>
              <a:off x="1449093" y="1416315"/>
              <a:ext cx="530594" cy="184666"/>
            </a:xfrm>
            <a:prstGeom prst="rect">
              <a:avLst/>
            </a:prstGeom>
          </p:spPr>
          <p:txBody>
            <a:bodyPr wrap="none" lIns="0" tIns="0" rIns="0" bIns="0">
              <a:spAutoFit/>
            </a:bodyPr>
            <a:lstStyle/>
            <a:p>
              <a:pPr algn="r"/>
              <a:r>
                <a:rPr lang="en-US" altLang="zh-CN" sz="1200" b="1" dirty="0">
                  <a:solidFill>
                    <a:schemeClr val="accent4"/>
                  </a:solidFill>
                </a:rPr>
                <a:t>MySQL</a:t>
              </a:r>
              <a:endParaRPr lang="en-US" sz="1200" b="1" dirty="0">
                <a:solidFill>
                  <a:schemeClr val="accent4"/>
                </a:solidFill>
              </a:endParaRPr>
            </a:p>
          </p:txBody>
        </p:sp>
      </p:grpSp>
      <p:grpSp>
        <p:nvGrpSpPr>
          <p:cNvPr id="105" name="Group 56"/>
          <p:cNvGrpSpPr/>
          <p:nvPr/>
        </p:nvGrpSpPr>
        <p:grpSpPr>
          <a:xfrm>
            <a:off x="1260833" y="3516234"/>
            <a:ext cx="2276197" cy="944888"/>
            <a:chOff x="-296510" y="1435857"/>
            <a:chExt cx="2276197" cy="944888"/>
          </a:xfrm>
        </p:grpSpPr>
        <p:sp>
          <p:nvSpPr>
            <p:cNvPr id="106" name="TextBox 105"/>
            <p:cNvSpPr txBox="1"/>
            <p:nvPr/>
          </p:nvSpPr>
          <p:spPr>
            <a:xfrm>
              <a:off x="-296510" y="1611304"/>
              <a:ext cx="2276196" cy="769441"/>
            </a:xfrm>
            <a:prstGeom prst="rect">
              <a:avLst/>
            </a:prstGeom>
            <a:noFill/>
          </p:spPr>
          <p:txBody>
            <a:bodyPr wrap="square" lIns="0" tIns="0" rIns="0" bIns="0" rtlCol="0">
              <a:spAutoFit/>
            </a:bodyPr>
            <a:lstStyle/>
            <a:p>
              <a:pPr defTabSz="914355">
                <a:spcBef>
                  <a:spcPct val="20000"/>
                </a:spcBef>
                <a:defRPr/>
              </a:pPr>
              <a:r>
                <a:rPr lang="en-US" altLang="zh-CN" sz="1000" b="0" i="0" dirty="0" err="1">
                  <a:solidFill>
                    <a:srgbClr val="333333"/>
                  </a:solidFill>
                  <a:effectLst/>
                  <a:latin typeface="Helvetica Neue"/>
                </a:rPr>
                <a:t>uniCloud</a:t>
              </a:r>
              <a:r>
                <a:rPr lang="en-US" altLang="zh-CN" sz="1000" b="0" i="0" dirty="0">
                  <a:solidFill>
                    <a:srgbClr val="333333"/>
                  </a:solidFill>
                  <a:effectLst/>
                  <a:latin typeface="Helvetica Neue"/>
                </a:rPr>
                <a:t> </a:t>
              </a:r>
              <a:r>
                <a:rPr lang="zh-CN" altLang="en-US" sz="1000" b="0" i="0" dirty="0">
                  <a:solidFill>
                    <a:srgbClr val="333333"/>
                  </a:solidFill>
                  <a:effectLst/>
                  <a:latin typeface="Helvetica Neue"/>
                </a:rPr>
                <a:t>是 </a:t>
              </a:r>
              <a:r>
                <a:rPr lang="en-US" altLang="zh-CN" sz="1000" b="0" i="0" dirty="0" err="1">
                  <a:solidFill>
                    <a:srgbClr val="333333"/>
                  </a:solidFill>
                  <a:effectLst/>
                  <a:latin typeface="Helvetica Neue"/>
                </a:rPr>
                <a:t>DCloud</a:t>
              </a:r>
              <a:r>
                <a:rPr lang="en-US" altLang="zh-CN" sz="1000" b="0" i="0" dirty="0">
                  <a:solidFill>
                    <a:srgbClr val="333333"/>
                  </a:solidFill>
                  <a:effectLst/>
                  <a:latin typeface="Helvetica Neue"/>
                </a:rPr>
                <a:t> </a:t>
              </a:r>
              <a:r>
                <a:rPr lang="zh-CN" altLang="en-US" sz="1000" b="0" i="0" dirty="0">
                  <a:solidFill>
                    <a:srgbClr val="333333"/>
                  </a:solidFill>
                  <a:effectLst/>
                  <a:latin typeface="Helvetica Neue"/>
                </a:rPr>
                <a:t>联合阿里云、腾讯云，为开发者提供的基于 </a:t>
              </a:r>
              <a:r>
                <a:rPr lang="en-US" altLang="zh-CN" sz="1000" b="0" i="0" dirty="0">
                  <a:solidFill>
                    <a:srgbClr val="333333"/>
                  </a:solidFill>
                  <a:effectLst/>
                  <a:latin typeface="Helvetica Neue"/>
                </a:rPr>
                <a:t>serverless </a:t>
              </a:r>
              <a:r>
                <a:rPr lang="zh-CN" altLang="en-US" sz="1000" b="0" i="0" dirty="0">
                  <a:solidFill>
                    <a:srgbClr val="333333"/>
                  </a:solidFill>
                  <a:effectLst/>
                  <a:latin typeface="Helvetica Neue"/>
                </a:rPr>
                <a:t>模式和 </a:t>
              </a:r>
              <a:r>
                <a:rPr lang="en-US" altLang="zh-CN" sz="1000" b="0" i="0" dirty="0" err="1">
                  <a:solidFill>
                    <a:srgbClr val="333333"/>
                  </a:solidFill>
                  <a:effectLst/>
                  <a:latin typeface="Helvetica Neue"/>
                </a:rPr>
                <a:t>js</a:t>
              </a:r>
              <a:r>
                <a:rPr lang="en-US" altLang="zh-CN" sz="1000" b="0" i="0" dirty="0">
                  <a:solidFill>
                    <a:srgbClr val="333333"/>
                  </a:solidFill>
                  <a:effectLst/>
                  <a:latin typeface="Helvetica Neue"/>
                </a:rPr>
                <a:t> </a:t>
              </a:r>
              <a:r>
                <a:rPr lang="zh-CN" altLang="en-US" sz="1000" b="0" i="0" dirty="0">
                  <a:solidFill>
                    <a:srgbClr val="333333"/>
                  </a:solidFill>
                  <a:effectLst/>
                  <a:latin typeface="Helvetica Neue"/>
                </a:rPr>
                <a:t>编程的云开发平台。并对云开发的功能扩展、开发体验做了很强化，是下一代开发技术的典型代表。</a:t>
              </a:r>
              <a:endParaRPr lang="en-US" sz="1000" dirty="0">
                <a:solidFill>
                  <a:schemeClr val="tx1">
                    <a:lumMod val="65000"/>
                    <a:lumOff val="35000"/>
                  </a:schemeClr>
                </a:solidFill>
              </a:endParaRPr>
            </a:p>
          </p:txBody>
        </p:sp>
        <p:sp>
          <p:nvSpPr>
            <p:cNvPr id="107" name="Rectangle 106"/>
            <p:cNvSpPr/>
            <p:nvPr/>
          </p:nvSpPr>
          <p:spPr>
            <a:xfrm>
              <a:off x="1319250" y="1435857"/>
              <a:ext cx="660437" cy="184666"/>
            </a:xfrm>
            <a:prstGeom prst="rect">
              <a:avLst/>
            </a:prstGeom>
          </p:spPr>
          <p:txBody>
            <a:bodyPr wrap="none" lIns="0" tIns="0" rIns="0" bIns="0">
              <a:spAutoFit/>
            </a:bodyPr>
            <a:lstStyle/>
            <a:p>
              <a:pPr algn="r"/>
              <a:r>
                <a:rPr lang="en-US" altLang="zh-CN" sz="1200" b="1" dirty="0" err="1">
                  <a:solidFill>
                    <a:schemeClr val="accent6"/>
                  </a:solidFill>
                </a:rPr>
                <a:t>Unicloud</a:t>
              </a:r>
              <a:endParaRPr lang="en-US" sz="1200" b="1" dirty="0">
                <a:solidFill>
                  <a:schemeClr val="accent6"/>
                </a:solidFill>
              </a:endParaRPr>
            </a:p>
          </p:txBody>
        </p:sp>
      </p:grpSp>
      <p:grpSp>
        <p:nvGrpSpPr>
          <p:cNvPr id="108" name="Group 107"/>
          <p:cNvGrpSpPr/>
          <p:nvPr/>
        </p:nvGrpSpPr>
        <p:grpSpPr>
          <a:xfrm>
            <a:off x="3196787" y="1298592"/>
            <a:ext cx="663056" cy="911702"/>
            <a:chOff x="8597901" y="2862263"/>
            <a:chExt cx="571500" cy="785813"/>
          </a:xfrm>
          <a:solidFill>
            <a:schemeClr val="bg1"/>
          </a:solidFill>
        </p:grpSpPr>
        <p:sp>
          <p:nvSpPr>
            <p:cNvPr id="109" name="Freeform 105"/>
            <p:cNvSpPr>
              <a:spLocks noEditPoints="1"/>
            </p:cNvSpPr>
            <p:nvPr/>
          </p:nvSpPr>
          <p:spPr bwMode="auto">
            <a:xfrm>
              <a:off x="8832851" y="3132138"/>
              <a:ext cx="98425" cy="96838"/>
            </a:xfrm>
            <a:custGeom>
              <a:avLst/>
              <a:gdLst/>
              <a:ahLst/>
              <a:cxnLst>
                <a:cxn ang="0">
                  <a:pos x="34" y="16"/>
                </a:cxn>
                <a:cxn ang="0">
                  <a:pos x="17" y="33"/>
                </a:cxn>
                <a:cxn ang="0">
                  <a:pos x="0" y="16"/>
                </a:cxn>
                <a:cxn ang="0">
                  <a:pos x="17" y="0"/>
                </a:cxn>
                <a:cxn ang="0">
                  <a:pos x="34" y="16"/>
                </a:cxn>
                <a:cxn ang="0">
                  <a:pos x="34" y="16"/>
                </a:cxn>
                <a:cxn ang="0">
                  <a:pos x="34" y="16"/>
                </a:cxn>
              </a:cxnLst>
              <a:rect l="0" t="0" r="r" b="b"/>
              <a:pathLst>
                <a:path w="34" h="33">
                  <a:moveTo>
                    <a:pt x="34" y="16"/>
                  </a:moveTo>
                  <a:cubicBezTo>
                    <a:pt x="34" y="26"/>
                    <a:pt x="27" y="33"/>
                    <a:pt x="17" y="33"/>
                  </a:cubicBezTo>
                  <a:cubicBezTo>
                    <a:pt x="8" y="33"/>
                    <a:pt x="0" y="26"/>
                    <a:pt x="0" y="16"/>
                  </a:cubicBezTo>
                  <a:cubicBezTo>
                    <a:pt x="0" y="7"/>
                    <a:pt x="8" y="0"/>
                    <a:pt x="17" y="0"/>
                  </a:cubicBezTo>
                  <a:cubicBezTo>
                    <a:pt x="27" y="0"/>
                    <a:pt x="34" y="7"/>
                    <a:pt x="34" y="16"/>
                  </a:cubicBezTo>
                  <a:close/>
                  <a:moveTo>
                    <a:pt x="34" y="16"/>
                  </a:moveTo>
                  <a:cubicBezTo>
                    <a:pt x="34" y="16"/>
                    <a:pt x="34" y="16"/>
                    <a:pt x="34" y="1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106"/>
            <p:cNvSpPr>
              <a:spLocks noEditPoints="1"/>
            </p:cNvSpPr>
            <p:nvPr/>
          </p:nvSpPr>
          <p:spPr bwMode="auto">
            <a:xfrm>
              <a:off x="8836026" y="2862263"/>
              <a:ext cx="92075" cy="261938"/>
            </a:xfrm>
            <a:custGeom>
              <a:avLst/>
              <a:gdLst/>
              <a:ahLst/>
              <a:cxnLst>
                <a:cxn ang="0">
                  <a:pos x="32" y="90"/>
                </a:cxn>
                <a:cxn ang="0">
                  <a:pos x="16" y="0"/>
                </a:cxn>
                <a:cxn ang="0">
                  <a:pos x="0" y="90"/>
                </a:cxn>
                <a:cxn ang="0">
                  <a:pos x="16" y="84"/>
                </a:cxn>
                <a:cxn ang="0">
                  <a:pos x="32" y="90"/>
                </a:cxn>
                <a:cxn ang="0">
                  <a:pos x="32" y="90"/>
                </a:cxn>
                <a:cxn ang="0">
                  <a:pos x="32" y="90"/>
                </a:cxn>
              </a:cxnLst>
              <a:rect l="0" t="0" r="r" b="b"/>
              <a:pathLst>
                <a:path w="32" h="90">
                  <a:moveTo>
                    <a:pt x="32" y="90"/>
                  </a:moveTo>
                  <a:cubicBezTo>
                    <a:pt x="30" y="63"/>
                    <a:pt x="23" y="0"/>
                    <a:pt x="16" y="0"/>
                  </a:cubicBezTo>
                  <a:cubicBezTo>
                    <a:pt x="10" y="0"/>
                    <a:pt x="3" y="63"/>
                    <a:pt x="0" y="90"/>
                  </a:cubicBezTo>
                  <a:cubicBezTo>
                    <a:pt x="5" y="86"/>
                    <a:pt x="10" y="84"/>
                    <a:pt x="16" y="84"/>
                  </a:cubicBezTo>
                  <a:cubicBezTo>
                    <a:pt x="22" y="84"/>
                    <a:pt x="28" y="86"/>
                    <a:pt x="32" y="90"/>
                  </a:cubicBezTo>
                  <a:close/>
                  <a:moveTo>
                    <a:pt x="32" y="90"/>
                  </a:moveTo>
                  <a:cubicBezTo>
                    <a:pt x="32" y="90"/>
                    <a:pt x="32" y="90"/>
                    <a:pt x="32" y="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107"/>
            <p:cNvSpPr>
              <a:spLocks noEditPoints="1"/>
            </p:cNvSpPr>
            <p:nvPr/>
          </p:nvSpPr>
          <p:spPr bwMode="auto">
            <a:xfrm>
              <a:off x="8597901" y="3170238"/>
              <a:ext cx="571500" cy="477838"/>
            </a:xfrm>
            <a:custGeom>
              <a:avLst/>
              <a:gdLst/>
              <a:ahLst/>
              <a:cxnLst>
                <a:cxn ang="0">
                  <a:pos x="123" y="0"/>
                </a:cxn>
                <a:cxn ang="0">
                  <a:pos x="124" y="3"/>
                </a:cxn>
                <a:cxn ang="0">
                  <a:pos x="98" y="29"/>
                </a:cxn>
                <a:cxn ang="0">
                  <a:pos x="73" y="3"/>
                </a:cxn>
                <a:cxn ang="0">
                  <a:pos x="73" y="0"/>
                </a:cxn>
                <a:cxn ang="0">
                  <a:pos x="3" y="58"/>
                </a:cxn>
                <a:cxn ang="0">
                  <a:pos x="89" y="27"/>
                </a:cxn>
                <a:cxn ang="0">
                  <a:pos x="81" y="155"/>
                </a:cxn>
                <a:cxn ang="0">
                  <a:pos x="98" y="164"/>
                </a:cxn>
                <a:cxn ang="0">
                  <a:pos x="115" y="155"/>
                </a:cxn>
                <a:cxn ang="0">
                  <a:pos x="108" y="27"/>
                </a:cxn>
                <a:cxn ang="0">
                  <a:pos x="193" y="58"/>
                </a:cxn>
                <a:cxn ang="0">
                  <a:pos x="123" y="0"/>
                </a:cxn>
                <a:cxn ang="0">
                  <a:pos x="123" y="0"/>
                </a:cxn>
                <a:cxn ang="0">
                  <a:pos x="123" y="0"/>
                </a:cxn>
              </a:cxnLst>
              <a:rect l="0" t="0" r="r" b="b"/>
              <a:pathLst>
                <a:path w="197" h="164">
                  <a:moveTo>
                    <a:pt x="123" y="0"/>
                  </a:moveTo>
                  <a:cubicBezTo>
                    <a:pt x="124" y="1"/>
                    <a:pt x="124" y="2"/>
                    <a:pt x="124" y="3"/>
                  </a:cubicBezTo>
                  <a:cubicBezTo>
                    <a:pt x="124" y="17"/>
                    <a:pt x="112" y="29"/>
                    <a:pt x="98" y="29"/>
                  </a:cubicBezTo>
                  <a:cubicBezTo>
                    <a:pt x="84" y="29"/>
                    <a:pt x="73" y="17"/>
                    <a:pt x="73" y="3"/>
                  </a:cubicBezTo>
                  <a:cubicBezTo>
                    <a:pt x="73" y="2"/>
                    <a:pt x="73" y="1"/>
                    <a:pt x="73" y="0"/>
                  </a:cubicBezTo>
                  <a:cubicBezTo>
                    <a:pt x="52" y="15"/>
                    <a:pt x="0" y="53"/>
                    <a:pt x="3" y="58"/>
                  </a:cubicBezTo>
                  <a:cubicBezTo>
                    <a:pt x="7" y="64"/>
                    <a:pt x="65" y="38"/>
                    <a:pt x="89" y="27"/>
                  </a:cubicBezTo>
                  <a:cubicBezTo>
                    <a:pt x="81" y="155"/>
                    <a:pt x="81" y="155"/>
                    <a:pt x="81" y="155"/>
                  </a:cubicBezTo>
                  <a:cubicBezTo>
                    <a:pt x="81" y="155"/>
                    <a:pt x="86" y="164"/>
                    <a:pt x="98" y="164"/>
                  </a:cubicBezTo>
                  <a:cubicBezTo>
                    <a:pt x="111" y="164"/>
                    <a:pt x="115" y="155"/>
                    <a:pt x="115" y="155"/>
                  </a:cubicBezTo>
                  <a:cubicBezTo>
                    <a:pt x="108" y="27"/>
                    <a:pt x="108" y="27"/>
                    <a:pt x="108" y="27"/>
                  </a:cubicBezTo>
                  <a:cubicBezTo>
                    <a:pt x="132" y="38"/>
                    <a:pt x="190" y="64"/>
                    <a:pt x="193" y="58"/>
                  </a:cubicBezTo>
                  <a:cubicBezTo>
                    <a:pt x="197" y="53"/>
                    <a:pt x="145" y="15"/>
                    <a:pt x="123" y="0"/>
                  </a:cubicBezTo>
                  <a:close/>
                  <a:moveTo>
                    <a:pt x="123" y="0"/>
                  </a:moveTo>
                  <a:cubicBezTo>
                    <a:pt x="123" y="0"/>
                    <a:pt x="123" y="0"/>
                    <a:pt x="123"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p:cNvGrpSpPr/>
          <p:nvPr/>
        </p:nvGrpSpPr>
        <p:grpSpPr>
          <a:xfrm>
            <a:off x="5004979" y="1754999"/>
            <a:ext cx="552450" cy="552450"/>
            <a:chOff x="3119438" y="3767138"/>
            <a:chExt cx="552450" cy="552450"/>
          </a:xfrm>
          <a:solidFill>
            <a:schemeClr val="bg1"/>
          </a:solidFill>
        </p:grpSpPr>
        <p:sp>
          <p:nvSpPr>
            <p:cNvPr id="114" name="Freeform 82"/>
            <p:cNvSpPr>
              <a:spLocks noEditPoints="1"/>
            </p:cNvSpPr>
            <p:nvPr/>
          </p:nvSpPr>
          <p:spPr bwMode="auto">
            <a:xfrm>
              <a:off x="3119438" y="3767138"/>
              <a:ext cx="552450" cy="552450"/>
            </a:xfrm>
            <a:custGeom>
              <a:avLst/>
              <a:gdLst/>
              <a:ahLst/>
              <a:cxnLst>
                <a:cxn ang="0">
                  <a:pos x="30" y="162"/>
                </a:cxn>
                <a:cxn ang="0">
                  <a:pos x="72" y="150"/>
                </a:cxn>
                <a:cxn ang="0">
                  <a:pos x="95" y="190"/>
                </a:cxn>
                <a:cxn ang="0">
                  <a:pos x="117" y="152"/>
                </a:cxn>
                <a:cxn ang="0">
                  <a:pos x="161" y="164"/>
                </a:cxn>
                <a:cxn ang="0">
                  <a:pos x="150" y="121"/>
                </a:cxn>
                <a:cxn ang="0">
                  <a:pos x="190" y="98"/>
                </a:cxn>
                <a:cxn ang="0">
                  <a:pos x="151" y="75"/>
                </a:cxn>
                <a:cxn ang="0">
                  <a:pos x="164" y="30"/>
                </a:cxn>
                <a:cxn ang="0">
                  <a:pos x="120" y="41"/>
                </a:cxn>
                <a:cxn ang="0">
                  <a:pos x="96" y="0"/>
                </a:cxn>
                <a:cxn ang="0">
                  <a:pos x="72" y="41"/>
                </a:cxn>
                <a:cxn ang="0">
                  <a:pos x="29" y="30"/>
                </a:cxn>
                <a:cxn ang="0">
                  <a:pos x="41" y="73"/>
                </a:cxn>
                <a:cxn ang="0">
                  <a:pos x="0" y="96"/>
                </a:cxn>
                <a:cxn ang="0">
                  <a:pos x="41" y="120"/>
                </a:cxn>
                <a:cxn ang="0">
                  <a:pos x="30" y="162"/>
                </a:cxn>
                <a:cxn ang="0">
                  <a:pos x="96" y="43"/>
                </a:cxn>
                <a:cxn ang="0">
                  <a:pos x="150" y="97"/>
                </a:cxn>
                <a:cxn ang="0">
                  <a:pos x="96" y="151"/>
                </a:cxn>
                <a:cxn ang="0">
                  <a:pos x="41" y="97"/>
                </a:cxn>
                <a:cxn ang="0">
                  <a:pos x="96" y="43"/>
                </a:cxn>
                <a:cxn ang="0">
                  <a:pos x="96" y="43"/>
                </a:cxn>
                <a:cxn ang="0">
                  <a:pos x="96" y="43"/>
                </a:cxn>
              </a:cxnLst>
              <a:rect l="0" t="0" r="r" b="b"/>
              <a:pathLst>
                <a:path w="190" h="190">
                  <a:moveTo>
                    <a:pt x="30" y="162"/>
                  </a:moveTo>
                  <a:cubicBezTo>
                    <a:pt x="72" y="150"/>
                    <a:pt x="72" y="150"/>
                    <a:pt x="72" y="150"/>
                  </a:cubicBezTo>
                  <a:cubicBezTo>
                    <a:pt x="95" y="190"/>
                    <a:pt x="95" y="190"/>
                    <a:pt x="95" y="190"/>
                  </a:cubicBezTo>
                  <a:cubicBezTo>
                    <a:pt x="117" y="152"/>
                    <a:pt x="117" y="152"/>
                    <a:pt x="117" y="152"/>
                  </a:cubicBezTo>
                  <a:cubicBezTo>
                    <a:pt x="161" y="164"/>
                    <a:pt x="161" y="164"/>
                    <a:pt x="161" y="164"/>
                  </a:cubicBezTo>
                  <a:cubicBezTo>
                    <a:pt x="150" y="121"/>
                    <a:pt x="150" y="121"/>
                    <a:pt x="150" y="121"/>
                  </a:cubicBezTo>
                  <a:cubicBezTo>
                    <a:pt x="190" y="98"/>
                    <a:pt x="190" y="98"/>
                    <a:pt x="190" y="98"/>
                  </a:cubicBezTo>
                  <a:cubicBezTo>
                    <a:pt x="151" y="75"/>
                    <a:pt x="151" y="75"/>
                    <a:pt x="151" y="75"/>
                  </a:cubicBezTo>
                  <a:cubicBezTo>
                    <a:pt x="164" y="30"/>
                    <a:pt x="164" y="30"/>
                    <a:pt x="164" y="30"/>
                  </a:cubicBezTo>
                  <a:cubicBezTo>
                    <a:pt x="120" y="41"/>
                    <a:pt x="120" y="41"/>
                    <a:pt x="120" y="41"/>
                  </a:cubicBezTo>
                  <a:cubicBezTo>
                    <a:pt x="96" y="0"/>
                    <a:pt x="96" y="0"/>
                    <a:pt x="96" y="0"/>
                  </a:cubicBezTo>
                  <a:cubicBezTo>
                    <a:pt x="72" y="41"/>
                    <a:pt x="72" y="41"/>
                    <a:pt x="72" y="41"/>
                  </a:cubicBezTo>
                  <a:cubicBezTo>
                    <a:pt x="29" y="30"/>
                    <a:pt x="29" y="30"/>
                    <a:pt x="29" y="30"/>
                  </a:cubicBezTo>
                  <a:cubicBezTo>
                    <a:pt x="41" y="73"/>
                    <a:pt x="41" y="73"/>
                    <a:pt x="41" y="73"/>
                  </a:cubicBezTo>
                  <a:cubicBezTo>
                    <a:pt x="0" y="96"/>
                    <a:pt x="0" y="96"/>
                    <a:pt x="0" y="96"/>
                  </a:cubicBezTo>
                  <a:cubicBezTo>
                    <a:pt x="41" y="120"/>
                    <a:pt x="41" y="120"/>
                    <a:pt x="41" y="120"/>
                  </a:cubicBezTo>
                  <a:lnTo>
                    <a:pt x="30" y="162"/>
                  </a:lnTo>
                  <a:close/>
                  <a:moveTo>
                    <a:pt x="96" y="43"/>
                  </a:moveTo>
                  <a:cubicBezTo>
                    <a:pt x="125" y="43"/>
                    <a:pt x="150" y="67"/>
                    <a:pt x="150" y="97"/>
                  </a:cubicBezTo>
                  <a:cubicBezTo>
                    <a:pt x="150" y="127"/>
                    <a:pt x="125" y="151"/>
                    <a:pt x="96" y="151"/>
                  </a:cubicBezTo>
                  <a:cubicBezTo>
                    <a:pt x="66" y="151"/>
                    <a:pt x="41" y="127"/>
                    <a:pt x="41" y="97"/>
                  </a:cubicBezTo>
                  <a:cubicBezTo>
                    <a:pt x="41" y="67"/>
                    <a:pt x="66" y="43"/>
                    <a:pt x="96" y="43"/>
                  </a:cubicBezTo>
                  <a:close/>
                  <a:moveTo>
                    <a:pt x="96" y="43"/>
                  </a:moveTo>
                  <a:cubicBezTo>
                    <a:pt x="96" y="43"/>
                    <a:pt x="96" y="43"/>
                    <a:pt x="96" y="4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83"/>
            <p:cNvSpPr>
              <a:spLocks noEditPoints="1"/>
            </p:cNvSpPr>
            <p:nvPr/>
          </p:nvSpPr>
          <p:spPr bwMode="auto">
            <a:xfrm>
              <a:off x="3259138" y="3910013"/>
              <a:ext cx="276225" cy="279400"/>
            </a:xfrm>
            <a:custGeom>
              <a:avLst/>
              <a:gdLst/>
              <a:ahLst/>
              <a:cxnLst>
                <a:cxn ang="0">
                  <a:pos x="48" y="96"/>
                </a:cxn>
                <a:cxn ang="0">
                  <a:pos x="95" y="48"/>
                </a:cxn>
                <a:cxn ang="0">
                  <a:pos x="48" y="0"/>
                </a:cxn>
                <a:cxn ang="0">
                  <a:pos x="0" y="48"/>
                </a:cxn>
                <a:cxn ang="0">
                  <a:pos x="48" y="96"/>
                </a:cxn>
                <a:cxn ang="0">
                  <a:pos x="48" y="96"/>
                </a:cxn>
                <a:cxn ang="0">
                  <a:pos x="48" y="96"/>
                </a:cxn>
              </a:cxnLst>
              <a:rect l="0" t="0" r="r" b="b"/>
              <a:pathLst>
                <a:path w="95" h="96">
                  <a:moveTo>
                    <a:pt x="48" y="96"/>
                  </a:moveTo>
                  <a:cubicBezTo>
                    <a:pt x="74" y="96"/>
                    <a:pt x="95" y="74"/>
                    <a:pt x="95" y="48"/>
                  </a:cubicBezTo>
                  <a:cubicBezTo>
                    <a:pt x="95" y="22"/>
                    <a:pt x="74" y="0"/>
                    <a:pt x="48" y="0"/>
                  </a:cubicBezTo>
                  <a:cubicBezTo>
                    <a:pt x="21" y="0"/>
                    <a:pt x="0" y="22"/>
                    <a:pt x="0" y="48"/>
                  </a:cubicBezTo>
                  <a:cubicBezTo>
                    <a:pt x="0" y="74"/>
                    <a:pt x="21" y="96"/>
                    <a:pt x="48" y="96"/>
                  </a:cubicBezTo>
                  <a:close/>
                  <a:moveTo>
                    <a:pt x="48" y="96"/>
                  </a:moveTo>
                  <a:cubicBezTo>
                    <a:pt x="48" y="96"/>
                    <a:pt x="48" y="96"/>
                    <a:pt x="48" y="9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6" name="Freeform 8"/>
          <p:cNvSpPr>
            <a:spLocks noEditPoints="1"/>
          </p:cNvSpPr>
          <p:nvPr/>
        </p:nvSpPr>
        <p:spPr bwMode="auto">
          <a:xfrm>
            <a:off x="3683669" y="2725875"/>
            <a:ext cx="452438" cy="458788"/>
          </a:xfrm>
          <a:custGeom>
            <a:avLst/>
            <a:gdLst/>
            <a:ahLst/>
            <a:cxnLst>
              <a:cxn ang="0">
                <a:pos x="152" y="51"/>
              </a:cxn>
              <a:cxn ang="0">
                <a:pos x="116" y="30"/>
              </a:cxn>
              <a:cxn ang="0">
                <a:pos x="74" y="60"/>
              </a:cxn>
              <a:cxn ang="0">
                <a:pos x="73" y="59"/>
              </a:cxn>
              <a:cxn ang="0">
                <a:pos x="54" y="12"/>
              </a:cxn>
              <a:cxn ang="0">
                <a:pos x="12" y="11"/>
              </a:cxn>
              <a:cxn ang="0">
                <a:pos x="11" y="53"/>
              </a:cxn>
              <a:cxn ang="0">
                <a:pos x="54" y="74"/>
              </a:cxn>
              <a:cxn ang="0">
                <a:pos x="55" y="79"/>
              </a:cxn>
              <a:cxn ang="0">
                <a:pos x="29" y="119"/>
              </a:cxn>
              <a:cxn ang="0">
                <a:pos x="51" y="155"/>
              </a:cxn>
              <a:cxn ang="0">
                <a:pos x="86" y="133"/>
              </a:cxn>
              <a:cxn ang="0">
                <a:pos x="80" y="85"/>
              </a:cxn>
              <a:cxn ang="0">
                <a:pos x="82" y="82"/>
              </a:cxn>
              <a:cxn ang="0">
                <a:pos x="130" y="87"/>
              </a:cxn>
              <a:cxn ang="0">
                <a:pos x="152" y="51"/>
              </a:cxn>
              <a:cxn ang="0">
                <a:pos x="70" y="88"/>
              </a:cxn>
              <a:cxn ang="0">
                <a:pos x="55" y="74"/>
              </a:cxn>
              <a:cxn ang="0">
                <a:pos x="70" y="60"/>
              </a:cxn>
              <a:cxn ang="0">
                <a:pos x="84" y="74"/>
              </a:cxn>
              <a:cxn ang="0">
                <a:pos x="70" y="88"/>
              </a:cxn>
              <a:cxn ang="0">
                <a:pos x="70" y="88"/>
              </a:cxn>
              <a:cxn ang="0">
                <a:pos x="70" y="88"/>
              </a:cxn>
            </a:cxnLst>
            <a:rect l="0" t="0" r="r" b="b"/>
            <a:pathLst>
              <a:path w="156" h="158">
                <a:moveTo>
                  <a:pt x="152" y="51"/>
                </a:moveTo>
                <a:cubicBezTo>
                  <a:pt x="148" y="36"/>
                  <a:pt x="132" y="26"/>
                  <a:pt x="116" y="30"/>
                </a:cubicBezTo>
                <a:cubicBezTo>
                  <a:pt x="104" y="33"/>
                  <a:pt x="82" y="46"/>
                  <a:pt x="74" y="60"/>
                </a:cubicBezTo>
                <a:cubicBezTo>
                  <a:pt x="74" y="59"/>
                  <a:pt x="74" y="59"/>
                  <a:pt x="73" y="59"/>
                </a:cubicBezTo>
                <a:cubicBezTo>
                  <a:pt x="73" y="44"/>
                  <a:pt x="62" y="21"/>
                  <a:pt x="54" y="12"/>
                </a:cubicBezTo>
                <a:cubicBezTo>
                  <a:pt x="42" y="1"/>
                  <a:pt x="24" y="0"/>
                  <a:pt x="12" y="11"/>
                </a:cubicBezTo>
                <a:cubicBezTo>
                  <a:pt x="0" y="23"/>
                  <a:pt x="0" y="41"/>
                  <a:pt x="11" y="53"/>
                </a:cubicBezTo>
                <a:cubicBezTo>
                  <a:pt x="19" y="61"/>
                  <a:pt x="39" y="72"/>
                  <a:pt x="54" y="74"/>
                </a:cubicBezTo>
                <a:cubicBezTo>
                  <a:pt x="54" y="76"/>
                  <a:pt x="54" y="77"/>
                  <a:pt x="55" y="79"/>
                </a:cubicBezTo>
                <a:cubicBezTo>
                  <a:pt x="43" y="88"/>
                  <a:pt x="31" y="108"/>
                  <a:pt x="29" y="119"/>
                </a:cubicBezTo>
                <a:cubicBezTo>
                  <a:pt x="25" y="135"/>
                  <a:pt x="35" y="151"/>
                  <a:pt x="51" y="155"/>
                </a:cubicBezTo>
                <a:cubicBezTo>
                  <a:pt x="67" y="158"/>
                  <a:pt x="82" y="148"/>
                  <a:pt x="86" y="133"/>
                </a:cubicBezTo>
                <a:cubicBezTo>
                  <a:pt x="89" y="121"/>
                  <a:pt x="87" y="98"/>
                  <a:pt x="80" y="85"/>
                </a:cubicBezTo>
                <a:cubicBezTo>
                  <a:pt x="81" y="84"/>
                  <a:pt x="82" y="83"/>
                  <a:pt x="82" y="82"/>
                </a:cubicBezTo>
                <a:cubicBezTo>
                  <a:pt x="96" y="89"/>
                  <a:pt x="119" y="90"/>
                  <a:pt x="130" y="87"/>
                </a:cubicBezTo>
                <a:cubicBezTo>
                  <a:pt x="146" y="83"/>
                  <a:pt x="156" y="67"/>
                  <a:pt x="152" y="51"/>
                </a:cubicBezTo>
                <a:close/>
                <a:moveTo>
                  <a:pt x="70" y="88"/>
                </a:moveTo>
                <a:cubicBezTo>
                  <a:pt x="62" y="88"/>
                  <a:pt x="55" y="82"/>
                  <a:pt x="55" y="74"/>
                </a:cubicBezTo>
                <a:cubicBezTo>
                  <a:pt x="55" y="66"/>
                  <a:pt x="62" y="60"/>
                  <a:pt x="70" y="60"/>
                </a:cubicBezTo>
                <a:cubicBezTo>
                  <a:pt x="78" y="60"/>
                  <a:pt x="84" y="66"/>
                  <a:pt x="84" y="74"/>
                </a:cubicBezTo>
                <a:cubicBezTo>
                  <a:pt x="84" y="82"/>
                  <a:pt x="78" y="88"/>
                  <a:pt x="70" y="88"/>
                </a:cubicBezTo>
                <a:close/>
                <a:moveTo>
                  <a:pt x="70" y="88"/>
                </a:moveTo>
                <a:cubicBezTo>
                  <a:pt x="70" y="88"/>
                  <a:pt x="70" y="88"/>
                  <a:pt x="70" y="88"/>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117" name="Freeform 38"/>
          <p:cNvSpPr>
            <a:spLocks noEditPoints="1"/>
          </p:cNvSpPr>
          <p:nvPr/>
        </p:nvSpPr>
        <p:spPr bwMode="auto">
          <a:xfrm>
            <a:off x="5114428" y="2730283"/>
            <a:ext cx="418839" cy="611899"/>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18" name="Group 117"/>
          <p:cNvGrpSpPr/>
          <p:nvPr/>
        </p:nvGrpSpPr>
        <p:grpSpPr>
          <a:xfrm>
            <a:off x="3856848" y="3633914"/>
            <a:ext cx="415925" cy="276225"/>
            <a:chOff x="8291513" y="4287838"/>
            <a:chExt cx="415925" cy="276225"/>
          </a:xfrm>
          <a:solidFill>
            <a:schemeClr val="bg1"/>
          </a:solidFill>
        </p:grpSpPr>
        <p:sp>
          <p:nvSpPr>
            <p:cNvPr id="119" name="Freeform 6"/>
            <p:cNvSpPr>
              <a:spLocks noEditPoints="1"/>
            </p:cNvSpPr>
            <p:nvPr/>
          </p:nvSpPr>
          <p:spPr bwMode="auto">
            <a:xfrm>
              <a:off x="8291513" y="4287838"/>
              <a:ext cx="415925" cy="276225"/>
            </a:xfrm>
            <a:custGeom>
              <a:avLst/>
              <a:gdLst/>
              <a:ahLst/>
              <a:cxnLst>
                <a:cxn ang="0">
                  <a:pos x="145" y="134"/>
                </a:cxn>
                <a:cxn ang="0">
                  <a:pos x="262" y="134"/>
                </a:cxn>
                <a:cxn ang="0">
                  <a:pos x="216" y="0"/>
                </a:cxn>
                <a:cxn ang="0">
                  <a:pos x="46" y="0"/>
                </a:cxn>
                <a:cxn ang="0">
                  <a:pos x="0" y="134"/>
                </a:cxn>
                <a:cxn ang="0">
                  <a:pos x="112" y="134"/>
                </a:cxn>
                <a:cxn ang="0">
                  <a:pos x="112" y="159"/>
                </a:cxn>
                <a:cxn ang="0">
                  <a:pos x="79" y="159"/>
                </a:cxn>
                <a:cxn ang="0">
                  <a:pos x="79" y="174"/>
                </a:cxn>
                <a:cxn ang="0">
                  <a:pos x="172" y="174"/>
                </a:cxn>
                <a:cxn ang="0">
                  <a:pos x="172" y="159"/>
                </a:cxn>
                <a:cxn ang="0">
                  <a:pos x="145" y="159"/>
                </a:cxn>
                <a:cxn ang="0">
                  <a:pos x="145" y="134"/>
                </a:cxn>
                <a:cxn ang="0">
                  <a:pos x="134" y="64"/>
                </a:cxn>
                <a:cxn ang="0">
                  <a:pos x="134" y="11"/>
                </a:cxn>
                <a:cxn ang="0">
                  <a:pos x="171" y="11"/>
                </a:cxn>
                <a:cxn ang="0">
                  <a:pos x="180" y="64"/>
                </a:cxn>
                <a:cxn ang="0">
                  <a:pos x="134" y="64"/>
                </a:cxn>
                <a:cxn ang="0">
                  <a:pos x="182" y="70"/>
                </a:cxn>
                <a:cxn ang="0">
                  <a:pos x="191" y="123"/>
                </a:cxn>
                <a:cxn ang="0">
                  <a:pos x="134" y="123"/>
                </a:cxn>
                <a:cxn ang="0">
                  <a:pos x="134" y="70"/>
                </a:cxn>
                <a:cxn ang="0">
                  <a:pos x="182" y="70"/>
                </a:cxn>
                <a:cxn ang="0">
                  <a:pos x="129" y="64"/>
                </a:cxn>
                <a:cxn ang="0">
                  <a:pos x="85" y="64"/>
                </a:cxn>
                <a:cxn ang="0">
                  <a:pos x="94" y="11"/>
                </a:cxn>
                <a:cxn ang="0">
                  <a:pos x="129" y="11"/>
                </a:cxn>
                <a:cxn ang="0">
                  <a:pos x="129" y="64"/>
                </a:cxn>
                <a:cxn ang="0">
                  <a:pos x="129" y="70"/>
                </a:cxn>
                <a:cxn ang="0">
                  <a:pos x="129" y="123"/>
                </a:cxn>
                <a:cxn ang="0">
                  <a:pos x="74" y="123"/>
                </a:cxn>
                <a:cxn ang="0">
                  <a:pos x="83" y="70"/>
                </a:cxn>
                <a:cxn ang="0">
                  <a:pos x="129" y="70"/>
                </a:cxn>
                <a:cxn ang="0">
                  <a:pos x="196" y="123"/>
                </a:cxn>
                <a:cxn ang="0">
                  <a:pos x="187" y="70"/>
                </a:cxn>
                <a:cxn ang="0">
                  <a:pos x="229" y="70"/>
                </a:cxn>
                <a:cxn ang="0">
                  <a:pos x="246" y="123"/>
                </a:cxn>
                <a:cxn ang="0">
                  <a:pos x="196" y="123"/>
                </a:cxn>
                <a:cxn ang="0">
                  <a:pos x="226" y="64"/>
                </a:cxn>
                <a:cxn ang="0">
                  <a:pos x="185" y="64"/>
                </a:cxn>
                <a:cxn ang="0">
                  <a:pos x="176" y="11"/>
                </a:cxn>
                <a:cxn ang="0">
                  <a:pos x="209" y="11"/>
                </a:cxn>
                <a:cxn ang="0">
                  <a:pos x="226" y="64"/>
                </a:cxn>
                <a:cxn ang="0">
                  <a:pos x="54" y="11"/>
                </a:cxn>
                <a:cxn ang="0">
                  <a:pos x="88" y="11"/>
                </a:cxn>
                <a:cxn ang="0">
                  <a:pos x="79" y="64"/>
                </a:cxn>
                <a:cxn ang="0">
                  <a:pos x="37" y="64"/>
                </a:cxn>
                <a:cxn ang="0">
                  <a:pos x="54" y="11"/>
                </a:cxn>
                <a:cxn ang="0">
                  <a:pos x="35" y="70"/>
                </a:cxn>
                <a:cxn ang="0">
                  <a:pos x="77" y="70"/>
                </a:cxn>
                <a:cxn ang="0">
                  <a:pos x="68" y="123"/>
                </a:cxn>
                <a:cxn ang="0">
                  <a:pos x="17" y="123"/>
                </a:cxn>
                <a:cxn ang="0">
                  <a:pos x="35" y="70"/>
                </a:cxn>
                <a:cxn ang="0">
                  <a:pos x="35" y="70"/>
                </a:cxn>
                <a:cxn ang="0">
                  <a:pos x="35" y="70"/>
                </a:cxn>
              </a:cxnLst>
              <a:rect l="0" t="0" r="r" b="b"/>
              <a:pathLst>
                <a:path w="262" h="174">
                  <a:moveTo>
                    <a:pt x="145" y="134"/>
                  </a:moveTo>
                  <a:lnTo>
                    <a:pt x="262" y="134"/>
                  </a:lnTo>
                  <a:lnTo>
                    <a:pt x="216" y="0"/>
                  </a:lnTo>
                  <a:lnTo>
                    <a:pt x="46" y="0"/>
                  </a:lnTo>
                  <a:lnTo>
                    <a:pt x="0" y="134"/>
                  </a:lnTo>
                  <a:lnTo>
                    <a:pt x="112" y="134"/>
                  </a:lnTo>
                  <a:lnTo>
                    <a:pt x="112" y="159"/>
                  </a:lnTo>
                  <a:lnTo>
                    <a:pt x="79" y="159"/>
                  </a:lnTo>
                  <a:lnTo>
                    <a:pt x="79" y="174"/>
                  </a:lnTo>
                  <a:lnTo>
                    <a:pt x="172" y="174"/>
                  </a:lnTo>
                  <a:lnTo>
                    <a:pt x="172" y="159"/>
                  </a:lnTo>
                  <a:lnTo>
                    <a:pt x="145" y="159"/>
                  </a:lnTo>
                  <a:lnTo>
                    <a:pt x="145" y="134"/>
                  </a:lnTo>
                  <a:close/>
                  <a:moveTo>
                    <a:pt x="134" y="64"/>
                  </a:moveTo>
                  <a:lnTo>
                    <a:pt x="134" y="11"/>
                  </a:lnTo>
                  <a:lnTo>
                    <a:pt x="171" y="11"/>
                  </a:lnTo>
                  <a:lnTo>
                    <a:pt x="180" y="64"/>
                  </a:lnTo>
                  <a:lnTo>
                    <a:pt x="134" y="64"/>
                  </a:lnTo>
                  <a:close/>
                  <a:moveTo>
                    <a:pt x="182" y="70"/>
                  </a:moveTo>
                  <a:lnTo>
                    <a:pt x="191" y="123"/>
                  </a:lnTo>
                  <a:lnTo>
                    <a:pt x="134" y="123"/>
                  </a:lnTo>
                  <a:lnTo>
                    <a:pt x="134" y="70"/>
                  </a:lnTo>
                  <a:lnTo>
                    <a:pt x="182" y="70"/>
                  </a:lnTo>
                  <a:close/>
                  <a:moveTo>
                    <a:pt x="129" y="64"/>
                  </a:moveTo>
                  <a:lnTo>
                    <a:pt x="85" y="64"/>
                  </a:lnTo>
                  <a:lnTo>
                    <a:pt x="94" y="11"/>
                  </a:lnTo>
                  <a:lnTo>
                    <a:pt x="129" y="11"/>
                  </a:lnTo>
                  <a:lnTo>
                    <a:pt x="129" y="64"/>
                  </a:lnTo>
                  <a:close/>
                  <a:moveTo>
                    <a:pt x="129" y="70"/>
                  </a:moveTo>
                  <a:lnTo>
                    <a:pt x="129" y="123"/>
                  </a:lnTo>
                  <a:lnTo>
                    <a:pt x="74" y="123"/>
                  </a:lnTo>
                  <a:lnTo>
                    <a:pt x="83" y="70"/>
                  </a:lnTo>
                  <a:lnTo>
                    <a:pt x="129" y="70"/>
                  </a:lnTo>
                  <a:close/>
                  <a:moveTo>
                    <a:pt x="196" y="123"/>
                  </a:moveTo>
                  <a:lnTo>
                    <a:pt x="187" y="70"/>
                  </a:lnTo>
                  <a:lnTo>
                    <a:pt x="229" y="70"/>
                  </a:lnTo>
                  <a:lnTo>
                    <a:pt x="246" y="123"/>
                  </a:lnTo>
                  <a:lnTo>
                    <a:pt x="196" y="123"/>
                  </a:lnTo>
                  <a:close/>
                  <a:moveTo>
                    <a:pt x="226" y="64"/>
                  </a:moveTo>
                  <a:lnTo>
                    <a:pt x="185" y="64"/>
                  </a:lnTo>
                  <a:lnTo>
                    <a:pt x="176" y="11"/>
                  </a:lnTo>
                  <a:lnTo>
                    <a:pt x="209" y="11"/>
                  </a:lnTo>
                  <a:lnTo>
                    <a:pt x="226" y="64"/>
                  </a:lnTo>
                  <a:close/>
                  <a:moveTo>
                    <a:pt x="54" y="11"/>
                  </a:moveTo>
                  <a:lnTo>
                    <a:pt x="88" y="11"/>
                  </a:lnTo>
                  <a:lnTo>
                    <a:pt x="79" y="64"/>
                  </a:lnTo>
                  <a:lnTo>
                    <a:pt x="37" y="64"/>
                  </a:lnTo>
                  <a:lnTo>
                    <a:pt x="54" y="11"/>
                  </a:lnTo>
                  <a:close/>
                  <a:moveTo>
                    <a:pt x="35" y="70"/>
                  </a:moveTo>
                  <a:lnTo>
                    <a:pt x="77" y="70"/>
                  </a:lnTo>
                  <a:lnTo>
                    <a:pt x="68" y="123"/>
                  </a:lnTo>
                  <a:lnTo>
                    <a:pt x="17" y="123"/>
                  </a:lnTo>
                  <a:lnTo>
                    <a:pt x="35" y="70"/>
                  </a:lnTo>
                  <a:close/>
                  <a:moveTo>
                    <a:pt x="35" y="70"/>
                  </a:moveTo>
                  <a:lnTo>
                    <a:pt x="35"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7"/>
            <p:cNvSpPr>
              <a:spLocks noEditPoints="1"/>
            </p:cNvSpPr>
            <p:nvPr/>
          </p:nvSpPr>
          <p:spPr bwMode="auto">
            <a:xfrm>
              <a:off x="8291513" y="4287838"/>
              <a:ext cx="415925" cy="276225"/>
            </a:xfrm>
            <a:custGeom>
              <a:avLst/>
              <a:gdLst/>
              <a:ahLst/>
              <a:cxnLst>
                <a:cxn ang="0">
                  <a:pos x="145" y="134"/>
                </a:cxn>
                <a:cxn ang="0">
                  <a:pos x="262" y="134"/>
                </a:cxn>
                <a:cxn ang="0">
                  <a:pos x="216" y="0"/>
                </a:cxn>
                <a:cxn ang="0">
                  <a:pos x="46" y="0"/>
                </a:cxn>
                <a:cxn ang="0">
                  <a:pos x="0" y="134"/>
                </a:cxn>
                <a:cxn ang="0">
                  <a:pos x="112" y="134"/>
                </a:cxn>
                <a:cxn ang="0">
                  <a:pos x="112" y="159"/>
                </a:cxn>
                <a:cxn ang="0">
                  <a:pos x="79" y="159"/>
                </a:cxn>
                <a:cxn ang="0">
                  <a:pos x="79" y="174"/>
                </a:cxn>
                <a:cxn ang="0">
                  <a:pos x="172" y="174"/>
                </a:cxn>
                <a:cxn ang="0">
                  <a:pos x="172" y="159"/>
                </a:cxn>
                <a:cxn ang="0">
                  <a:pos x="145" y="159"/>
                </a:cxn>
                <a:cxn ang="0">
                  <a:pos x="145" y="134"/>
                </a:cxn>
                <a:cxn ang="0">
                  <a:pos x="134" y="64"/>
                </a:cxn>
                <a:cxn ang="0">
                  <a:pos x="134" y="11"/>
                </a:cxn>
                <a:cxn ang="0">
                  <a:pos x="171" y="11"/>
                </a:cxn>
                <a:cxn ang="0">
                  <a:pos x="180" y="64"/>
                </a:cxn>
                <a:cxn ang="0">
                  <a:pos x="134" y="64"/>
                </a:cxn>
                <a:cxn ang="0">
                  <a:pos x="182" y="70"/>
                </a:cxn>
                <a:cxn ang="0">
                  <a:pos x="191" y="123"/>
                </a:cxn>
                <a:cxn ang="0">
                  <a:pos x="134" y="123"/>
                </a:cxn>
                <a:cxn ang="0">
                  <a:pos x="134" y="70"/>
                </a:cxn>
                <a:cxn ang="0">
                  <a:pos x="182" y="70"/>
                </a:cxn>
                <a:cxn ang="0">
                  <a:pos x="129" y="64"/>
                </a:cxn>
                <a:cxn ang="0">
                  <a:pos x="85" y="64"/>
                </a:cxn>
                <a:cxn ang="0">
                  <a:pos x="94" y="11"/>
                </a:cxn>
                <a:cxn ang="0">
                  <a:pos x="129" y="11"/>
                </a:cxn>
                <a:cxn ang="0">
                  <a:pos x="129" y="64"/>
                </a:cxn>
                <a:cxn ang="0">
                  <a:pos x="129" y="70"/>
                </a:cxn>
                <a:cxn ang="0">
                  <a:pos x="129" y="123"/>
                </a:cxn>
                <a:cxn ang="0">
                  <a:pos x="74" y="123"/>
                </a:cxn>
                <a:cxn ang="0">
                  <a:pos x="83" y="70"/>
                </a:cxn>
                <a:cxn ang="0">
                  <a:pos x="129" y="70"/>
                </a:cxn>
                <a:cxn ang="0">
                  <a:pos x="196" y="123"/>
                </a:cxn>
                <a:cxn ang="0">
                  <a:pos x="187" y="70"/>
                </a:cxn>
                <a:cxn ang="0">
                  <a:pos x="229" y="70"/>
                </a:cxn>
                <a:cxn ang="0">
                  <a:pos x="246" y="123"/>
                </a:cxn>
                <a:cxn ang="0">
                  <a:pos x="196" y="123"/>
                </a:cxn>
                <a:cxn ang="0">
                  <a:pos x="226" y="64"/>
                </a:cxn>
                <a:cxn ang="0">
                  <a:pos x="185" y="64"/>
                </a:cxn>
                <a:cxn ang="0">
                  <a:pos x="176" y="11"/>
                </a:cxn>
                <a:cxn ang="0">
                  <a:pos x="209" y="11"/>
                </a:cxn>
                <a:cxn ang="0">
                  <a:pos x="226" y="64"/>
                </a:cxn>
                <a:cxn ang="0">
                  <a:pos x="54" y="11"/>
                </a:cxn>
                <a:cxn ang="0">
                  <a:pos x="88" y="11"/>
                </a:cxn>
                <a:cxn ang="0">
                  <a:pos x="79" y="64"/>
                </a:cxn>
                <a:cxn ang="0">
                  <a:pos x="37" y="64"/>
                </a:cxn>
                <a:cxn ang="0">
                  <a:pos x="54" y="11"/>
                </a:cxn>
                <a:cxn ang="0">
                  <a:pos x="35" y="70"/>
                </a:cxn>
                <a:cxn ang="0">
                  <a:pos x="77" y="70"/>
                </a:cxn>
                <a:cxn ang="0">
                  <a:pos x="68" y="123"/>
                </a:cxn>
                <a:cxn ang="0">
                  <a:pos x="17" y="123"/>
                </a:cxn>
                <a:cxn ang="0">
                  <a:pos x="35" y="70"/>
                </a:cxn>
                <a:cxn ang="0">
                  <a:pos x="35" y="70"/>
                </a:cxn>
                <a:cxn ang="0">
                  <a:pos x="35" y="70"/>
                </a:cxn>
              </a:cxnLst>
              <a:rect l="0" t="0" r="r" b="b"/>
              <a:pathLst>
                <a:path w="262" h="174">
                  <a:moveTo>
                    <a:pt x="145" y="134"/>
                  </a:moveTo>
                  <a:lnTo>
                    <a:pt x="262" y="134"/>
                  </a:lnTo>
                  <a:lnTo>
                    <a:pt x="216" y="0"/>
                  </a:lnTo>
                  <a:lnTo>
                    <a:pt x="46" y="0"/>
                  </a:lnTo>
                  <a:lnTo>
                    <a:pt x="0" y="134"/>
                  </a:lnTo>
                  <a:lnTo>
                    <a:pt x="112" y="134"/>
                  </a:lnTo>
                  <a:lnTo>
                    <a:pt x="112" y="159"/>
                  </a:lnTo>
                  <a:lnTo>
                    <a:pt x="79" y="159"/>
                  </a:lnTo>
                  <a:lnTo>
                    <a:pt x="79" y="174"/>
                  </a:lnTo>
                  <a:lnTo>
                    <a:pt x="172" y="174"/>
                  </a:lnTo>
                  <a:lnTo>
                    <a:pt x="172" y="159"/>
                  </a:lnTo>
                  <a:lnTo>
                    <a:pt x="145" y="159"/>
                  </a:lnTo>
                  <a:lnTo>
                    <a:pt x="145" y="134"/>
                  </a:lnTo>
                  <a:moveTo>
                    <a:pt x="134" y="64"/>
                  </a:moveTo>
                  <a:lnTo>
                    <a:pt x="134" y="11"/>
                  </a:lnTo>
                  <a:lnTo>
                    <a:pt x="171" y="11"/>
                  </a:lnTo>
                  <a:lnTo>
                    <a:pt x="180" y="64"/>
                  </a:lnTo>
                  <a:lnTo>
                    <a:pt x="134" y="64"/>
                  </a:lnTo>
                  <a:moveTo>
                    <a:pt x="182" y="70"/>
                  </a:moveTo>
                  <a:lnTo>
                    <a:pt x="191" y="123"/>
                  </a:lnTo>
                  <a:lnTo>
                    <a:pt x="134" y="123"/>
                  </a:lnTo>
                  <a:lnTo>
                    <a:pt x="134" y="70"/>
                  </a:lnTo>
                  <a:lnTo>
                    <a:pt x="182" y="70"/>
                  </a:lnTo>
                  <a:moveTo>
                    <a:pt x="129" y="64"/>
                  </a:moveTo>
                  <a:lnTo>
                    <a:pt x="85" y="64"/>
                  </a:lnTo>
                  <a:lnTo>
                    <a:pt x="94" y="11"/>
                  </a:lnTo>
                  <a:lnTo>
                    <a:pt x="129" y="11"/>
                  </a:lnTo>
                  <a:lnTo>
                    <a:pt x="129" y="64"/>
                  </a:lnTo>
                  <a:moveTo>
                    <a:pt x="129" y="70"/>
                  </a:moveTo>
                  <a:lnTo>
                    <a:pt x="129" y="123"/>
                  </a:lnTo>
                  <a:lnTo>
                    <a:pt x="74" y="123"/>
                  </a:lnTo>
                  <a:lnTo>
                    <a:pt x="83" y="70"/>
                  </a:lnTo>
                  <a:lnTo>
                    <a:pt x="129" y="70"/>
                  </a:lnTo>
                  <a:moveTo>
                    <a:pt x="196" y="123"/>
                  </a:moveTo>
                  <a:lnTo>
                    <a:pt x="187" y="70"/>
                  </a:lnTo>
                  <a:lnTo>
                    <a:pt x="229" y="70"/>
                  </a:lnTo>
                  <a:lnTo>
                    <a:pt x="246" y="123"/>
                  </a:lnTo>
                  <a:lnTo>
                    <a:pt x="196" y="123"/>
                  </a:lnTo>
                  <a:moveTo>
                    <a:pt x="226" y="64"/>
                  </a:moveTo>
                  <a:lnTo>
                    <a:pt x="185" y="64"/>
                  </a:lnTo>
                  <a:lnTo>
                    <a:pt x="176" y="11"/>
                  </a:lnTo>
                  <a:lnTo>
                    <a:pt x="209" y="11"/>
                  </a:lnTo>
                  <a:lnTo>
                    <a:pt x="226" y="64"/>
                  </a:lnTo>
                  <a:moveTo>
                    <a:pt x="54" y="11"/>
                  </a:moveTo>
                  <a:lnTo>
                    <a:pt x="88" y="11"/>
                  </a:lnTo>
                  <a:lnTo>
                    <a:pt x="79" y="64"/>
                  </a:lnTo>
                  <a:lnTo>
                    <a:pt x="37" y="64"/>
                  </a:lnTo>
                  <a:lnTo>
                    <a:pt x="54" y="11"/>
                  </a:lnTo>
                  <a:moveTo>
                    <a:pt x="35" y="70"/>
                  </a:moveTo>
                  <a:lnTo>
                    <a:pt x="77" y="70"/>
                  </a:lnTo>
                  <a:lnTo>
                    <a:pt x="68" y="123"/>
                  </a:lnTo>
                  <a:lnTo>
                    <a:pt x="17" y="123"/>
                  </a:lnTo>
                  <a:lnTo>
                    <a:pt x="35" y="70"/>
                  </a:lnTo>
                  <a:moveTo>
                    <a:pt x="35" y="70"/>
                  </a:moveTo>
                  <a:lnTo>
                    <a:pt x="35" y="7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1" name="Oval 120"/>
          <p:cNvSpPr/>
          <p:nvPr/>
        </p:nvSpPr>
        <p:spPr>
          <a:xfrm>
            <a:off x="4475252" y="3393122"/>
            <a:ext cx="180318" cy="180316"/>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矩形 1">
            <a:extLst>
              <a:ext uri="{FF2B5EF4-FFF2-40B4-BE49-F238E27FC236}">
                <a16:creationId xmlns:a16="http://schemas.microsoft.com/office/drawing/2014/main" id="{E6525B8B-BFD1-483B-8A75-BFBF4EF06AB9}"/>
              </a:ext>
            </a:extLst>
          </p:cNvPr>
          <p:cNvSpPr/>
          <p:nvPr/>
        </p:nvSpPr>
        <p:spPr>
          <a:xfrm>
            <a:off x="76200" y="285750"/>
            <a:ext cx="2537379" cy="367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6609508"/>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wipe(down)">
                                      <p:cBhvr>
                                        <p:cTn id="7" dur="500"/>
                                        <p:tgtEl>
                                          <p:spTgt spid="2053"/>
                                        </p:tgtEl>
                                      </p:cBhvr>
                                    </p:animEffect>
                                  </p:childTnLst>
                                </p:cTn>
                              </p:par>
                              <p:par>
                                <p:cTn id="8" presetID="53"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 calcmode="lin" valueType="num">
                                      <p:cBhvr>
                                        <p:cTn id="10" dur="500" fill="hold"/>
                                        <p:tgtEl>
                                          <p:spTgt spid="63"/>
                                        </p:tgtEl>
                                        <p:attrNameLst>
                                          <p:attrName>ppt_w</p:attrName>
                                        </p:attrNameLst>
                                      </p:cBhvr>
                                      <p:tavLst>
                                        <p:tav tm="0">
                                          <p:val>
                                            <p:fltVal val="0"/>
                                          </p:val>
                                        </p:tav>
                                        <p:tav tm="100000">
                                          <p:val>
                                            <p:strVal val="#ppt_w"/>
                                          </p:val>
                                        </p:tav>
                                      </p:tavLst>
                                    </p:anim>
                                    <p:anim calcmode="lin" valueType="num">
                                      <p:cBhvr>
                                        <p:cTn id="11" dur="500" fill="hold"/>
                                        <p:tgtEl>
                                          <p:spTgt spid="63"/>
                                        </p:tgtEl>
                                        <p:attrNameLst>
                                          <p:attrName>ppt_h</p:attrName>
                                        </p:attrNameLst>
                                      </p:cBhvr>
                                      <p:tavLst>
                                        <p:tav tm="0">
                                          <p:val>
                                            <p:fltVal val="0"/>
                                          </p:val>
                                        </p:tav>
                                        <p:tav tm="100000">
                                          <p:val>
                                            <p:strVal val="#ppt_h"/>
                                          </p:val>
                                        </p:tav>
                                      </p:tavLst>
                                    </p:anim>
                                    <p:animEffect transition="in" filter="fade">
                                      <p:cBhvr>
                                        <p:cTn id="12" dur="500"/>
                                        <p:tgtEl>
                                          <p:spTgt spid="63"/>
                                        </p:tgtEl>
                                      </p:cBhvr>
                                    </p:animEffect>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77"/>
                                        </p:tgtEl>
                                        <p:attrNameLst>
                                          <p:attrName>style.visibility</p:attrName>
                                        </p:attrNameLst>
                                      </p:cBhvr>
                                      <p:to>
                                        <p:strVal val="visible"/>
                                      </p:to>
                                    </p:set>
                                    <p:anim calcmode="lin" valueType="num">
                                      <p:cBhvr>
                                        <p:cTn id="16" dur="500" fill="hold"/>
                                        <p:tgtEl>
                                          <p:spTgt spid="77"/>
                                        </p:tgtEl>
                                        <p:attrNameLst>
                                          <p:attrName>ppt_w</p:attrName>
                                        </p:attrNameLst>
                                      </p:cBhvr>
                                      <p:tavLst>
                                        <p:tav tm="0">
                                          <p:val>
                                            <p:fltVal val="0"/>
                                          </p:val>
                                        </p:tav>
                                        <p:tav tm="100000">
                                          <p:val>
                                            <p:strVal val="#ppt_w"/>
                                          </p:val>
                                        </p:tav>
                                      </p:tavLst>
                                    </p:anim>
                                    <p:anim calcmode="lin" valueType="num">
                                      <p:cBhvr>
                                        <p:cTn id="17" dur="500" fill="hold"/>
                                        <p:tgtEl>
                                          <p:spTgt spid="77"/>
                                        </p:tgtEl>
                                        <p:attrNameLst>
                                          <p:attrName>ppt_h</p:attrName>
                                        </p:attrNameLst>
                                      </p:cBhvr>
                                      <p:tavLst>
                                        <p:tav tm="0">
                                          <p:val>
                                            <p:fltVal val="0"/>
                                          </p:val>
                                        </p:tav>
                                        <p:tav tm="100000">
                                          <p:val>
                                            <p:strVal val="#ppt_h"/>
                                          </p:val>
                                        </p:tav>
                                      </p:tavLst>
                                    </p:anim>
                                    <p:animEffect transition="in" filter="fade">
                                      <p:cBhvr>
                                        <p:cTn id="18" dur="500"/>
                                        <p:tgtEl>
                                          <p:spTgt spid="77"/>
                                        </p:tgtEl>
                                      </p:cBhvr>
                                    </p:animEffect>
                                  </p:childTnLst>
                                </p:cTn>
                              </p:par>
                            </p:childTnLst>
                          </p:cTn>
                        </p:par>
                        <p:par>
                          <p:cTn id="19" fill="hold">
                            <p:stCondLst>
                              <p:cond delay="1000"/>
                            </p:stCondLst>
                            <p:childTnLst>
                              <p:par>
                                <p:cTn id="20" presetID="53" presetClass="entr" presetSubtype="0" fill="hold" nodeType="afterEffect">
                                  <p:stCondLst>
                                    <p:cond delay="0"/>
                                  </p:stCondLst>
                                  <p:childTnLst>
                                    <p:set>
                                      <p:cBhvr>
                                        <p:cTn id="21" dur="1" fill="hold">
                                          <p:stCondLst>
                                            <p:cond delay="0"/>
                                          </p:stCondLst>
                                        </p:cTn>
                                        <p:tgtEl>
                                          <p:spTgt spid="87"/>
                                        </p:tgtEl>
                                        <p:attrNameLst>
                                          <p:attrName>style.visibility</p:attrName>
                                        </p:attrNameLst>
                                      </p:cBhvr>
                                      <p:to>
                                        <p:strVal val="visible"/>
                                      </p:to>
                                    </p:set>
                                    <p:anim calcmode="lin" valueType="num">
                                      <p:cBhvr>
                                        <p:cTn id="22" dur="500" fill="hold"/>
                                        <p:tgtEl>
                                          <p:spTgt spid="87"/>
                                        </p:tgtEl>
                                        <p:attrNameLst>
                                          <p:attrName>ppt_w</p:attrName>
                                        </p:attrNameLst>
                                      </p:cBhvr>
                                      <p:tavLst>
                                        <p:tav tm="0">
                                          <p:val>
                                            <p:fltVal val="0"/>
                                          </p:val>
                                        </p:tav>
                                        <p:tav tm="100000">
                                          <p:val>
                                            <p:strVal val="#ppt_w"/>
                                          </p:val>
                                        </p:tav>
                                      </p:tavLst>
                                    </p:anim>
                                    <p:anim calcmode="lin" valueType="num">
                                      <p:cBhvr>
                                        <p:cTn id="23" dur="500" fill="hold"/>
                                        <p:tgtEl>
                                          <p:spTgt spid="87"/>
                                        </p:tgtEl>
                                        <p:attrNameLst>
                                          <p:attrName>ppt_h</p:attrName>
                                        </p:attrNameLst>
                                      </p:cBhvr>
                                      <p:tavLst>
                                        <p:tav tm="0">
                                          <p:val>
                                            <p:fltVal val="0"/>
                                          </p:val>
                                        </p:tav>
                                        <p:tav tm="100000">
                                          <p:val>
                                            <p:strVal val="#ppt_h"/>
                                          </p:val>
                                        </p:tav>
                                      </p:tavLst>
                                    </p:anim>
                                    <p:animEffect transition="in" filter="fade">
                                      <p:cBhvr>
                                        <p:cTn id="24" dur="500"/>
                                        <p:tgtEl>
                                          <p:spTgt spid="87"/>
                                        </p:tgtEl>
                                      </p:cBhvr>
                                    </p:animEffect>
                                  </p:childTnLst>
                                </p:cTn>
                              </p:par>
                            </p:childTnLst>
                          </p:cTn>
                        </p:par>
                        <p:par>
                          <p:cTn id="25" fill="hold">
                            <p:stCondLst>
                              <p:cond delay="1500"/>
                            </p:stCondLst>
                            <p:childTnLst>
                              <p:par>
                                <p:cTn id="26" presetID="53" presetClass="entr" presetSubtype="0" fill="hold" nodeType="afterEffect">
                                  <p:stCondLst>
                                    <p:cond delay="0"/>
                                  </p:stCondLst>
                                  <p:childTnLst>
                                    <p:set>
                                      <p:cBhvr>
                                        <p:cTn id="27" dur="1" fill="hold">
                                          <p:stCondLst>
                                            <p:cond delay="0"/>
                                          </p:stCondLst>
                                        </p:cTn>
                                        <p:tgtEl>
                                          <p:spTgt spid="108"/>
                                        </p:tgtEl>
                                        <p:attrNameLst>
                                          <p:attrName>style.visibility</p:attrName>
                                        </p:attrNameLst>
                                      </p:cBhvr>
                                      <p:to>
                                        <p:strVal val="visible"/>
                                      </p:to>
                                    </p:set>
                                    <p:anim calcmode="lin" valueType="num">
                                      <p:cBhvr>
                                        <p:cTn id="28" dur="500" fill="hold"/>
                                        <p:tgtEl>
                                          <p:spTgt spid="108"/>
                                        </p:tgtEl>
                                        <p:attrNameLst>
                                          <p:attrName>ppt_w</p:attrName>
                                        </p:attrNameLst>
                                      </p:cBhvr>
                                      <p:tavLst>
                                        <p:tav tm="0">
                                          <p:val>
                                            <p:fltVal val="0"/>
                                          </p:val>
                                        </p:tav>
                                        <p:tav tm="100000">
                                          <p:val>
                                            <p:strVal val="#ppt_w"/>
                                          </p:val>
                                        </p:tav>
                                      </p:tavLst>
                                    </p:anim>
                                    <p:anim calcmode="lin" valueType="num">
                                      <p:cBhvr>
                                        <p:cTn id="29" dur="500" fill="hold"/>
                                        <p:tgtEl>
                                          <p:spTgt spid="108"/>
                                        </p:tgtEl>
                                        <p:attrNameLst>
                                          <p:attrName>ppt_h</p:attrName>
                                        </p:attrNameLst>
                                      </p:cBhvr>
                                      <p:tavLst>
                                        <p:tav tm="0">
                                          <p:val>
                                            <p:fltVal val="0"/>
                                          </p:val>
                                        </p:tav>
                                        <p:tav tm="100000">
                                          <p:val>
                                            <p:strVal val="#ppt_h"/>
                                          </p:val>
                                        </p:tav>
                                      </p:tavLst>
                                    </p:anim>
                                    <p:animEffect transition="in" filter="fade">
                                      <p:cBhvr>
                                        <p:cTn id="30" dur="500"/>
                                        <p:tgtEl>
                                          <p:spTgt spid="108"/>
                                        </p:tgtEl>
                                      </p:cBhvr>
                                    </p:animEffect>
                                  </p:childTnLst>
                                </p:cTn>
                              </p:par>
                              <p:par>
                                <p:cTn id="31" presetID="2" presetClass="entr" presetSubtype="8" accel="50000" decel="50000"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anim calcmode="lin" valueType="num">
                                      <p:cBhvr additive="base">
                                        <p:cTn id="33" dur="500" fill="hold"/>
                                        <p:tgtEl>
                                          <p:spTgt spid="99"/>
                                        </p:tgtEl>
                                        <p:attrNameLst>
                                          <p:attrName>ppt_x</p:attrName>
                                        </p:attrNameLst>
                                      </p:cBhvr>
                                      <p:tavLst>
                                        <p:tav tm="0">
                                          <p:val>
                                            <p:strVal val="0-#ppt_w/2"/>
                                          </p:val>
                                        </p:tav>
                                        <p:tav tm="100000">
                                          <p:val>
                                            <p:strVal val="#ppt_x"/>
                                          </p:val>
                                        </p:tav>
                                      </p:tavLst>
                                    </p:anim>
                                    <p:anim calcmode="lin" valueType="num">
                                      <p:cBhvr additive="base">
                                        <p:cTn id="34" dur="500" fill="hold"/>
                                        <p:tgtEl>
                                          <p:spTgt spid="99"/>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53" presetClass="entr" presetSubtype="0" fill="hold" nodeType="afterEffect">
                                  <p:stCondLst>
                                    <p:cond delay="0"/>
                                  </p:stCondLst>
                                  <p:childTnLst>
                                    <p:set>
                                      <p:cBhvr>
                                        <p:cTn id="37" dur="1" fill="hold">
                                          <p:stCondLst>
                                            <p:cond delay="0"/>
                                          </p:stCondLst>
                                        </p:cTn>
                                        <p:tgtEl>
                                          <p:spTgt spid="84"/>
                                        </p:tgtEl>
                                        <p:attrNameLst>
                                          <p:attrName>style.visibility</p:attrName>
                                        </p:attrNameLst>
                                      </p:cBhvr>
                                      <p:to>
                                        <p:strVal val="visible"/>
                                      </p:to>
                                    </p:set>
                                    <p:anim calcmode="lin" valueType="num">
                                      <p:cBhvr>
                                        <p:cTn id="38" dur="500" fill="hold"/>
                                        <p:tgtEl>
                                          <p:spTgt spid="84"/>
                                        </p:tgtEl>
                                        <p:attrNameLst>
                                          <p:attrName>ppt_w</p:attrName>
                                        </p:attrNameLst>
                                      </p:cBhvr>
                                      <p:tavLst>
                                        <p:tav tm="0">
                                          <p:val>
                                            <p:fltVal val="0"/>
                                          </p:val>
                                        </p:tav>
                                        <p:tav tm="100000">
                                          <p:val>
                                            <p:strVal val="#ppt_w"/>
                                          </p:val>
                                        </p:tav>
                                      </p:tavLst>
                                    </p:anim>
                                    <p:anim calcmode="lin" valueType="num">
                                      <p:cBhvr>
                                        <p:cTn id="39" dur="500" fill="hold"/>
                                        <p:tgtEl>
                                          <p:spTgt spid="84"/>
                                        </p:tgtEl>
                                        <p:attrNameLst>
                                          <p:attrName>ppt_h</p:attrName>
                                        </p:attrNameLst>
                                      </p:cBhvr>
                                      <p:tavLst>
                                        <p:tav tm="0">
                                          <p:val>
                                            <p:fltVal val="0"/>
                                          </p:val>
                                        </p:tav>
                                        <p:tav tm="100000">
                                          <p:val>
                                            <p:strVal val="#ppt_h"/>
                                          </p:val>
                                        </p:tav>
                                      </p:tavLst>
                                    </p:anim>
                                    <p:animEffect transition="in" filter="fade">
                                      <p:cBhvr>
                                        <p:cTn id="40" dur="500"/>
                                        <p:tgtEl>
                                          <p:spTgt spid="84"/>
                                        </p:tgtEl>
                                      </p:cBhvr>
                                    </p:animEffect>
                                  </p:childTnLst>
                                </p:cTn>
                              </p:par>
                            </p:childTnLst>
                          </p:cTn>
                        </p:par>
                        <p:par>
                          <p:cTn id="41" fill="hold">
                            <p:stCondLst>
                              <p:cond delay="2500"/>
                            </p:stCondLst>
                            <p:childTnLst>
                              <p:par>
                                <p:cTn id="42" presetID="53" presetClass="entr" presetSubtype="0" fill="hold" nodeType="afterEffect">
                                  <p:stCondLst>
                                    <p:cond delay="0"/>
                                  </p:stCondLst>
                                  <p:childTnLst>
                                    <p:set>
                                      <p:cBhvr>
                                        <p:cTn id="43" dur="1" fill="hold">
                                          <p:stCondLst>
                                            <p:cond delay="0"/>
                                          </p:stCondLst>
                                        </p:cTn>
                                        <p:tgtEl>
                                          <p:spTgt spid="113"/>
                                        </p:tgtEl>
                                        <p:attrNameLst>
                                          <p:attrName>style.visibility</p:attrName>
                                        </p:attrNameLst>
                                      </p:cBhvr>
                                      <p:to>
                                        <p:strVal val="visible"/>
                                      </p:to>
                                    </p:set>
                                    <p:anim calcmode="lin" valueType="num">
                                      <p:cBhvr>
                                        <p:cTn id="44" dur="500" fill="hold"/>
                                        <p:tgtEl>
                                          <p:spTgt spid="113"/>
                                        </p:tgtEl>
                                        <p:attrNameLst>
                                          <p:attrName>ppt_w</p:attrName>
                                        </p:attrNameLst>
                                      </p:cBhvr>
                                      <p:tavLst>
                                        <p:tav tm="0">
                                          <p:val>
                                            <p:fltVal val="0"/>
                                          </p:val>
                                        </p:tav>
                                        <p:tav tm="100000">
                                          <p:val>
                                            <p:strVal val="#ppt_w"/>
                                          </p:val>
                                        </p:tav>
                                      </p:tavLst>
                                    </p:anim>
                                    <p:anim calcmode="lin" valueType="num">
                                      <p:cBhvr>
                                        <p:cTn id="45" dur="500" fill="hold"/>
                                        <p:tgtEl>
                                          <p:spTgt spid="113"/>
                                        </p:tgtEl>
                                        <p:attrNameLst>
                                          <p:attrName>ppt_h</p:attrName>
                                        </p:attrNameLst>
                                      </p:cBhvr>
                                      <p:tavLst>
                                        <p:tav tm="0">
                                          <p:val>
                                            <p:fltVal val="0"/>
                                          </p:val>
                                        </p:tav>
                                        <p:tav tm="100000">
                                          <p:val>
                                            <p:strVal val="#ppt_h"/>
                                          </p:val>
                                        </p:tav>
                                      </p:tavLst>
                                    </p:anim>
                                    <p:animEffect transition="in" filter="fade">
                                      <p:cBhvr>
                                        <p:cTn id="46" dur="500"/>
                                        <p:tgtEl>
                                          <p:spTgt spid="113"/>
                                        </p:tgtEl>
                                      </p:cBhvr>
                                    </p:animEffect>
                                  </p:childTnLst>
                                </p:cTn>
                              </p:par>
                              <p:par>
                                <p:cTn id="47" presetID="2" presetClass="entr" presetSubtype="2" accel="50000" decel="5000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anim calcmode="lin" valueType="num">
                                      <p:cBhvr additive="base">
                                        <p:cTn id="49" dur="500" fill="hold"/>
                                        <p:tgtEl>
                                          <p:spTgt spid="96"/>
                                        </p:tgtEl>
                                        <p:attrNameLst>
                                          <p:attrName>ppt_x</p:attrName>
                                        </p:attrNameLst>
                                      </p:cBhvr>
                                      <p:tavLst>
                                        <p:tav tm="0">
                                          <p:val>
                                            <p:strVal val="1+#ppt_w/2"/>
                                          </p:val>
                                        </p:tav>
                                        <p:tav tm="100000">
                                          <p:val>
                                            <p:strVal val="#ppt_x"/>
                                          </p:val>
                                        </p:tav>
                                      </p:tavLst>
                                    </p:anim>
                                    <p:anim calcmode="lin" valueType="num">
                                      <p:cBhvr additive="base">
                                        <p:cTn id="50" dur="500" fill="hold"/>
                                        <p:tgtEl>
                                          <p:spTgt spid="96"/>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53" presetClass="entr" presetSubtype="0"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 calcmode="lin" valueType="num">
                                      <p:cBhvr>
                                        <p:cTn id="54" dur="500" fill="hold"/>
                                        <p:tgtEl>
                                          <p:spTgt spid="81"/>
                                        </p:tgtEl>
                                        <p:attrNameLst>
                                          <p:attrName>ppt_w</p:attrName>
                                        </p:attrNameLst>
                                      </p:cBhvr>
                                      <p:tavLst>
                                        <p:tav tm="0">
                                          <p:val>
                                            <p:fltVal val="0"/>
                                          </p:val>
                                        </p:tav>
                                        <p:tav tm="100000">
                                          <p:val>
                                            <p:strVal val="#ppt_w"/>
                                          </p:val>
                                        </p:tav>
                                      </p:tavLst>
                                    </p:anim>
                                    <p:anim calcmode="lin" valueType="num">
                                      <p:cBhvr>
                                        <p:cTn id="55" dur="500" fill="hold"/>
                                        <p:tgtEl>
                                          <p:spTgt spid="81"/>
                                        </p:tgtEl>
                                        <p:attrNameLst>
                                          <p:attrName>ppt_h</p:attrName>
                                        </p:attrNameLst>
                                      </p:cBhvr>
                                      <p:tavLst>
                                        <p:tav tm="0">
                                          <p:val>
                                            <p:fltVal val="0"/>
                                          </p:val>
                                        </p:tav>
                                        <p:tav tm="100000">
                                          <p:val>
                                            <p:strVal val="#ppt_h"/>
                                          </p:val>
                                        </p:tav>
                                      </p:tavLst>
                                    </p:anim>
                                    <p:animEffect transition="in" filter="fade">
                                      <p:cBhvr>
                                        <p:cTn id="56" dur="500"/>
                                        <p:tgtEl>
                                          <p:spTgt spid="81"/>
                                        </p:tgtEl>
                                      </p:cBhvr>
                                    </p:animEffect>
                                  </p:childTnLst>
                                </p:cTn>
                              </p:par>
                            </p:childTnLst>
                          </p:cTn>
                        </p:par>
                        <p:par>
                          <p:cTn id="57" fill="hold">
                            <p:stCondLst>
                              <p:cond delay="3500"/>
                            </p:stCondLst>
                            <p:childTnLst>
                              <p:par>
                                <p:cTn id="58" presetID="53" presetClass="entr" presetSubtype="0" fill="hold" grpId="0" nodeType="afterEffect">
                                  <p:stCondLst>
                                    <p:cond delay="0"/>
                                  </p:stCondLst>
                                  <p:childTnLst>
                                    <p:set>
                                      <p:cBhvr>
                                        <p:cTn id="59" dur="1" fill="hold">
                                          <p:stCondLst>
                                            <p:cond delay="0"/>
                                          </p:stCondLst>
                                        </p:cTn>
                                        <p:tgtEl>
                                          <p:spTgt spid="117"/>
                                        </p:tgtEl>
                                        <p:attrNameLst>
                                          <p:attrName>style.visibility</p:attrName>
                                        </p:attrNameLst>
                                      </p:cBhvr>
                                      <p:to>
                                        <p:strVal val="visible"/>
                                      </p:to>
                                    </p:set>
                                    <p:anim calcmode="lin" valueType="num">
                                      <p:cBhvr>
                                        <p:cTn id="60" dur="500" fill="hold"/>
                                        <p:tgtEl>
                                          <p:spTgt spid="117"/>
                                        </p:tgtEl>
                                        <p:attrNameLst>
                                          <p:attrName>ppt_w</p:attrName>
                                        </p:attrNameLst>
                                      </p:cBhvr>
                                      <p:tavLst>
                                        <p:tav tm="0">
                                          <p:val>
                                            <p:fltVal val="0"/>
                                          </p:val>
                                        </p:tav>
                                        <p:tav tm="100000">
                                          <p:val>
                                            <p:strVal val="#ppt_w"/>
                                          </p:val>
                                        </p:tav>
                                      </p:tavLst>
                                    </p:anim>
                                    <p:anim calcmode="lin" valueType="num">
                                      <p:cBhvr>
                                        <p:cTn id="61" dur="500" fill="hold"/>
                                        <p:tgtEl>
                                          <p:spTgt spid="117"/>
                                        </p:tgtEl>
                                        <p:attrNameLst>
                                          <p:attrName>ppt_h</p:attrName>
                                        </p:attrNameLst>
                                      </p:cBhvr>
                                      <p:tavLst>
                                        <p:tav tm="0">
                                          <p:val>
                                            <p:fltVal val="0"/>
                                          </p:val>
                                        </p:tav>
                                        <p:tav tm="100000">
                                          <p:val>
                                            <p:strVal val="#ppt_h"/>
                                          </p:val>
                                        </p:tav>
                                      </p:tavLst>
                                    </p:anim>
                                    <p:animEffect transition="in" filter="fade">
                                      <p:cBhvr>
                                        <p:cTn id="62" dur="500"/>
                                        <p:tgtEl>
                                          <p:spTgt spid="117"/>
                                        </p:tgtEl>
                                      </p:cBhvr>
                                    </p:animEffect>
                                  </p:childTnLst>
                                </p:cTn>
                              </p:par>
                              <p:par>
                                <p:cTn id="63" presetID="2" presetClass="entr" presetSubtype="2" accel="50000" decel="5000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anim calcmode="lin" valueType="num">
                                      <p:cBhvr additive="base">
                                        <p:cTn id="65" dur="500" fill="hold"/>
                                        <p:tgtEl>
                                          <p:spTgt spid="93"/>
                                        </p:tgtEl>
                                        <p:attrNameLst>
                                          <p:attrName>ppt_x</p:attrName>
                                        </p:attrNameLst>
                                      </p:cBhvr>
                                      <p:tavLst>
                                        <p:tav tm="0">
                                          <p:val>
                                            <p:strVal val="1+#ppt_w/2"/>
                                          </p:val>
                                        </p:tav>
                                        <p:tav tm="100000">
                                          <p:val>
                                            <p:strVal val="#ppt_x"/>
                                          </p:val>
                                        </p:tav>
                                      </p:tavLst>
                                    </p:anim>
                                    <p:anim calcmode="lin" valueType="num">
                                      <p:cBhvr additive="base">
                                        <p:cTn id="66" dur="500" fill="hold"/>
                                        <p:tgtEl>
                                          <p:spTgt spid="93"/>
                                        </p:tgtEl>
                                        <p:attrNameLst>
                                          <p:attrName>ppt_y</p:attrName>
                                        </p:attrNameLst>
                                      </p:cBhvr>
                                      <p:tavLst>
                                        <p:tav tm="0">
                                          <p:val>
                                            <p:strVal val="#ppt_y"/>
                                          </p:val>
                                        </p:tav>
                                        <p:tav tm="100000">
                                          <p:val>
                                            <p:strVal val="#ppt_y"/>
                                          </p:val>
                                        </p:tav>
                                      </p:tavLst>
                                    </p:anim>
                                  </p:childTnLst>
                                </p:cTn>
                              </p:par>
                            </p:childTnLst>
                          </p:cTn>
                        </p:par>
                        <p:par>
                          <p:cTn id="67" fill="hold">
                            <p:stCondLst>
                              <p:cond delay="4000"/>
                            </p:stCondLst>
                            <p:childTnLst>
                              <p:par>
                                <p:cTn id="68" presetID="53" presetClass="entr" presetSubtype="0"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 calcmode="lin" valueType="num">
                                      <p:cBhvr>
                                        <p:cTn id="70" dur="500" fill="hold"/>
                                        <p:tgtEl>
                                          <p:spTgt spid="78"/>
                                        </p:tgtEl>
                                        <p:attrNameLst>
                                          <p:attrName>ppt_w</p:attrName>
                                        </p:attrNameLst>
                                      </p:cBhvr>
                                      <p:tavLst>
                                        <p:tav tm="0">
                                          <p:val>
                                            <p:fltVal val="0"/>
                                          </p:val>
                                        </p:tav>
                                        <p:tav tm="100000">
                                          <p:val>
                                            <p:strVal val="#ppt_w"/>
                                          </p:val>
                                        </p:tav>
                                      </p:tavLst>
                                    </p:anim>
                                    <p:anim calcmode="lin" valueType="num">
                                      <p:cBhvr>
                                        <p:cTn id="71" dur="500" fill="hold"/>
                                        <p:tgtEl>
                                          <p:spTgt spid="78"/>
                                        </p:tgtEl>
                                        <p:attrNameLst>
                                          <p:attrName>ppt_h</p:attrName>
                                        </p:attrNameLst>
                                      </p:cBhvr>
                                      <p:tavLst>
                                        <p:tav tm="0">
                                          <p:val>
                                            <p:fltVal val="0"/>
                                          </p:val>
                                        </p:tav>
                                        <p:tav tm="100000">
                                          <p:val>
                                            <p:strVal val="#ppt_h"/>
                                          </p:val>
                                        </p:tav>
                                      </p:tavLst>
                                    </p:anim>
                                    <p:animEffect transition="in" filter="fade">
                                      <p:cBhvr>
                                        <p:cTn id="72" dur="500"/>
                                        <p:tgtEl>
                                          <p:spTgt spid="78"/>
                                        </p:tgtEl>
                                      </p:cBhvr>
                                    </p:animEffect>
                                  </p:childTnLst>
                                </p:cTn>
                              </p:par>
                            </p:childTnLst>
                          </p:cTn>
                        </p:par>
                        <p:par>
                          <p:cTn id="73" fill="hold">
                            <p:stCondLst>
                              <p:cond delay="4500"/>
                            </p:stCondLst>
                            <p:childTnLst>
                              <p:par>
                                <p:cTn id="74" presetID="53" presetClass="entr" presetSubtype="0" fill="hold" grpId="0" nodeType="afterEffect">
                                  <p:stCondLst>
                                    <p:cond delay="0"/>
                                  </p:stCondLst>
                                  <p:childTnLst>
                                    <p:set>
                                      <p:cBhvr>
                                        <p:cTn id="75" dur="1" fill="hold">
                                          <p:stCondLst>
                                            <p:cond delay="0"/>
                                          </p:stCondLst>
                                        </p:cTn>
                                        <p:tgtEl>
                                          <p:spTgt spid="116"/>
                                        </p:tgtEl>
                                        <p:attrNameLst>
                                          <p:attrName>style.visibility</p:attrName>
                                        </p:attrNameLst>
                                      </p:cBhvr>
                                      <p:to>
                                        <p:strVal val="visible"/>
                                      </p:to>
                                    </p:set>
                                    <p:anim calcmode="lin" valueType="num">
                                      <p:cBhvr>
                                        <p:cTn id="76" dur="500" fill="hold"/>
                                        <p:tgtEl>
                                          <p:spTgt spid="116"/>
                                        </p:tgtEl>
                                        <p:attrNameLst>
                                          <p:attrName>ppt_w</p:attrName>
                                        </p:attrNameLst>
                                      </p:cBhvr>
                                      <p:tavLst>
                                        <p:tav tm="0">
                                          <p:val>
                                            <p:fltVal val="0"/>
                                          </p:val>
                                        </p:tav>
                                        <p:tav tm="100000">
                                          <p:val>
                                            <p:strVal val="#ppt_w"/>
                                          </p:val>
                                        </p:tav>
                                      </p:tavLst>
                                    </p:anim>
                                    <p:anim calcmode="lin" valueType="num">
                                      <p:cBhvr>
                                        <p:cTn id="77" dur="500" fill="hold"/>
                                        <p:tgtEl>
                                          <p:spTgt spid="116"/>
                                        </p:tgtEl>
                                        <p:attrNameLst>
                                          <p:attrName>ppt_h</p:attrName>
                                        </p:attrNameLst>
                                      </p:cBhvr>
                                      <p:tavLst>
                                        <p:tav tm="0">
                                          <p:val>
                                            <p:fltVal val="0"/>
                                          </p:val>
                                        </p:tav>
                                        <p:tav tm="100000">
                                          <p:val>
                                            <p:strVal val="#ppt_h"/>
                                          </p:val>
                                        </p:tav>
                                      </p:tavLst>
                                    </p:anim>
                                    <p:animEffect transition="in" filter="fade">
                                      <p:cBhvr>
                                        <p:cTn id="78" dur="500"/>
                                        <p:tgtEl>
                                          <p:spTgt spid="116"/>
                                        </p:tgtEl>
                                      </p:cBhvr>
                                    </p:animEffect>
                                  </p:childTnLst>
                                </p:cTn>
                              </p:par>
                              <p:par>
                                <p:cTn id="79" presetID="2" presetClass="entr" presetSubtype="8" accel="50000" decel="50000" fill="hold" nodeType="withEffect">
                                  <p:stCondLst>
                                    <p:cond delay="0"/>
                                  </p:stCondLst>
                                  <p:childTnLst>
                                    <p:set>
                                      <p:cBhvr>
                                        <p:cTn id="80" dur="1" fill="hold">
                                          <p:stCondLst>
                                            <p:cond delay="0"/>
                                          </p:stCondLst>
                                        </p:cTn>
                                        <p:tgtEl>
                                          <p:spTgt spid="102"/>
                                        </p:tgtEl>
                                        <p:attrNameLst>
                                          <p:attrName>style.visibility</p:attrName>
                                        </p:attrNameLst>
                                      </p:cBhvr>
                                      <p:to>
                                        <p:strVal val="visible"/>
                                      </p:to>
                                    </p:set>
                                    <p:anim calcmode="lin" valueType="num">
                                      <p:cBhvr additive="base">
                                        <p:cTn id="81" dur="500" fill="hold"/>
                                        <p:tgtEl>
                                          <p:spTgt spid="102"/>
                                        </p:tgtEl>
                                        <p:attrNameLst>
                                          <p:attrName>ppt_x</p:attrName>
                                        </p:attrNameLst>
                                      </p:cBhvr>
                                      <p:tavLst>
                                        <p:tav tm="0">
                                          <p:val>
                                            <p:strVal val="0-#ppt_w/2"/>
                                          </p:val>
                                        </p:tav>
                                        <p:tav tm="100000">
                                          <p:val>
                                            <p:strVal val="#ppt_x"/>
                                          </p:val>
                                        </p:tav>
                                      </p:tavLst>
                                    </p:anim>
                                    <p:anim calcmode="lin" valueType="num">
                                      <p:cBhvr additive="base">
                                        <p:cTn id="82" dur="500" fill="hold"/>
                                        <p:tgtEl>
                                          <p:spTgt spid="102"/>
                                        </p:tgtEl>
                                        <p:attrNameLst>
                                          <p:attrName>ppt_y</p:attrName>
                                        </p:attrNameLst>
                                      </p:cBhvr>
                                      <p:tavLst>
                                        <p:tav tm="0">
                                          <p:val>
                                            <p:strVal val="#ppt_y"/>
                                          </p:val>
                                        </p:tav>
                                        <p:tav tm="100000">
                                          <p:val>
                                            <p:strVal val="#ppt_y"/>
                                          </p:val>
                                        </p:tav>
                                      </p:tavLst>
                                    </p:anim>
                                  </p:childTnLst>
                                </p:cTn>
                              </p:par>
                            </p:childTnLst>
                          </p:cTn>
                        </p:par>
                        <p:par>
                          <p:cTn id="83" fill="hold">
                            <p:stCondLst>
                              <p:cond delay="5000"/>
                            </p:stCondLst>
                            <p:childTnLst>
                              <p:par>
                                <p:cTn id="84" presetID="53" presetClass="entr" presetSubtype="0" fill="hold" grpId="0" nodeType="afterEffect">
                                  <p:stCondLst>
                                    <p:cond delay="0"/>
                                  </p:stCondLst>
                                  <p:childTnLst>
                                    <p:set>
                                      <p:cBhvr>
                                        <p:cTn id="85" dur="1" fill="hold">
                                          <p:stCondLst>
                                            <p:cond delay="0"/>
                                          </p:stCondLst>
                                        </p:cTn>
                                        <p:tgtEl>
                                          <p:spTgt spid="121"/>
                                        </p:tgtEl>
                                        <p:attrNameLst>
                                          <p:attrName>style.visibility</p:attrName>
                                        </p:attrNameLst>
                                      </p:cBhvr>
                                      <p:to>
                                        <p:strVal val="visible"/>
                                      </p:to>
                                    </p:set>
                                    <p:anim calcmode="lin" valueType="num">
                                      <p:cBhvr>
                                        <p:cTn id="86" dur="500" fill="hold"/>
                                        <p:tgtEl>
                                          <p:spTgt spid="121"/>
                                        </p:tgtEl>
                                        <p:attrNameLst>
                                          <p:attrName>ppt_w</p:attrName>
                                        </p:attrNameLst>
                                      </p:cBhvr>
                                      <p:tavLst>
                                        <p:tav tm="0">
                                          <p:val>
                                            <p:fltVal val="0"/>
                                          </p:val>
                                        </p:tav>
                                        <p:tav tm="100000">
                                          <p:val>
                                            <p:strVal val="#ppt_w"/>
                                          </p:val>
                                        </p:tav>
                                      </p:tavLst>
                                    </p:anim>
                                    <p:anim calcmode="lin" valueType="num">
                                      <p:cBhvr>
                                        <p:cTn id="87" dur="500" fill="hold"/>
                                        <p:tgtEl>
                                          <p:spTgt spid="121"/>
                                        </p:tgtEl>
                                        <p:attrNameLst>
                                          <p:attrName>ppt_h</p:attrName>
                                        </p:attrNameLst>
                                      </p:cBhvr>
                                      <p:tavLst>
                                        <p:tav tm="0">
                                          <p:val>
                                            <p:fltVal val="0"/>
                                          </p:val>
                                        </p:tav>
                                        <p:tav tm="100000">
                                          <p:val>
                                            <p:strVal val="#ppt_h"/>
                                          </p:val>
                                        </p:tav>
                                      </p:tavLst>
                                    </p:anim>
                                    <p:animEffect transition="in" filter="fade">
                                      <p:cBhvr>
                                        <p:cTn id="88" dur="500"/>
                                        <p:tgtEl>
                                          <p:spTgt spid="121"/>
                                        </p:tgtEl>
                                      </p:cBhvr>
                                    </p:animEffect>
                                  </p:childTnLst>
                                </p:cTn>
                              </p:par>
                            </p:childTnLst>
                          </p:cTn>
                        </p:par>
                        <p:par>
                          <p:cTn id="89" fill="hold">
                            <p:stCondLst>
                              <p:cond delay="5500"/>
                            </p:stCondLst>
                            <p:childTnLst>
                              <p:par>
                                <p:cTn id="90" presetID="53" presetClass="entr" presetSubtype="0" fill="hold" nodeType="afterEffect">
                                  <p:stCondLst>
                                    <p:cond delay="0"/>
                                  </p:stCondLst>
                                  <p:childTnLst>
                                    <p:set>
                                      <p:cBhvr>
                                        <p:cTn id="91" dur="1" fill="hold">
                                          <p:stCondLst>
                                            <p:cond delay="0"/>
                                          </p:stCondLst>
                                        </p:cTn>
                                        <p:tgtEl>
                                          <p:spTgt spid="90"/>
                                        </p:tgtEl>
                                        <p:attrNameLst>
                                          <p:attrName>style.visibility</p:attrName>
                                        </p:attrNameLst>
                                      </p:cBhvr>
                                      <p:to>
                                        <p:strVal val="visible"/>
                                      </p:to>
                                    </p:set>
                                    <p:anim calcmode="lin" valueType="num">
                                      <p:cBhvr>
                                        <p:cTn id="92" dur="500" fill="hold"/>
                                        <p:tgtEl>
                                          <p:spTgt spid="90"/>
                                        </p:tgtEl>
                                        <p:attrNameLst>
                                          <p:attrName>ppt_w</p:attrName>
                                        </p:attrNameLst>
                                      </p:cBhvr>
                                      <p:tavLst>
                                        <p:tav tm="0">
                                          <p:val>
                                            <p:fltVal val="0"/>
                                          </p:val>
                                        </p:tav>
                                        <p:tav tm="100000">
                                          <p:val>
                                            <p:strVal val="#ppt_w"/>
                                          </p:val>
                                        </p:tav>
                                      </p:tavLst>
                                    </p:anim>
                                    <p:anim calcmode="lin" valueType="num">
                                      <p:cBhvr>
                                        <p:cTn id="93" dur="500" fill="hold"/>
                                        <p:tgtEl>
                                          <p:spTgt spid="90"/>
                                        </p:tgtEl>
                                        <p:attrNameLst>
                                          <p:attrName>ppt_h</p:attrName>
                                        </p:attrNameLst>
                                      </p:cBhvr>
                                      <p:tavLst>
                                        <p:tav tm="0">
                                          <p:val>
                                            <p:fltVal val="0"/>
                                          </p:val>
                                        </p:tav>
                                        <p:tav tm="100000">
                                          <p:val>
                                            <p:strVal val="#ppt_h"/>
                                          </p:val>
                                        </p:tav>
                                      </p:tavLst>
                                    </p:anim>
                                    <p:animEffect transition="in" filter="fade">
                                      <p:cBhvr>
                                        <p:cTn id="94" dur="500"/>
                                        <p:tgtEl>
                                          <p:spTgt spid="90"/>
                                        </p:tgtEl>
                                      </p:cBhvr>
                                    </p:animEffect>
                                  </p:childTnLst>
                                </p:cTn>
                              </p:par>
                            </p:childTnLst>
                          </p:cTn>
                        </p:par>
                        <p:par>
                          <p:cTn id="95" fill="hold">
                            <p:stCondLst>
                              <p:cond delay="6000"/>
                            </p:stCondLst>
                            <p:childTnLst>
                              <p:par>
                                <p:cTn id="96" presetID="53" presetClass="entr" presetSubtype="0" fill="hold" nodeType="afterEffect">
                                  <p:stCondLst>
                                    <p:cond delay="0"/>
                                  </p:stCondLst>
                                  <p:childTnLst>
                                    <p:set>
                                      <p:cBhvr>
                                        <p:cTn id="97" dur="1" fill="hold">
                                          <p:stCondLst>
                                            <p:cond delay="0"/>
                                          </p:stCondLst>
                                        </p:cTn>
                                        <p:tgtEl>
                                          <p:spTgt spid="118"/>
                                        </p:tgtEl>
                                        <p:attrNameLst>
                                          <p:attrName>style.visibility</p:attrName>
                                        </p:attrNameLst>
                                      </p:cBhvr>
                                      <p:to>
                                        <p:strVal val="visible"/>
                                      </p:to>
                                    </p:set>
                                    <p:anim calcmode="lin" valueType="num">
                                      <p:cBhvr>
                                        <p:cTn id="98" dur="500" fill="hold"/>
                                        <p:tgtEl>
                                          <p:spTgt spid="118"/>
                                        </p:tgtEl>
                                        <p:attrNameLst>
                                          <p:attrName>ppt_w</p:attrName>
                                        </p:attrNameLst>
                                      </p:cBhvr>
                                      <p:tavLst>
                                        <p:tav tm="0">
                                          <p:val>
                                            <p:fltVal val="0"/>
                                          </p:val>
                                        </p:tav>
                                        <p:tav tm="100000">
                                          <p:val>
                                            <p:strVal val="#ppt_w"/>
                                          </p:val>
                                        </p:tav>
                                      </p:tavLst>
                                    </p:anim>
                                    <p:anim calcmode="lin" valueType="num">
                                      <p:cBhvr>
                                        <p:cTn id="99" dur="500" fill="hold"/>
                                        <p:tgtEl>
                                          <p:spTgt spid="118"/>
                                        </p:tgtEl>
                                        <p:attrNameLst>
                                          <p:attrName>ppt_h</p:attrName>
                                        </p:attrNameLst>
                                      </p:cBhvr>
                                      <p:tavLst>
                                        <p:tav tm="0">
                                          <p:val>
                                            <p:fltVal val="0"/>
                                          </p:val>
                                        </p:tav>
                                        <p:tav tm="100000">
                                          <p:val>
                                            <p:strVal val="#ppt_h"/>
                                          </p:val>
                                        </p:tav>
                                      </p:tavLst>
                                    </p:anim>
                                    <p:animEffect transition="in" filter="fade">
                                      <p:cBhvr>
                                        <p:cTn id="100" dur="500"/>
                                        <p:tgtEl>
                                          <p:spTgt spid="118"/>
                                        </p:tgtEl>
                                      </p:cBhvr>
                                    </p:animEffect>
                                  </p:childTnLst>
                                </p:cTn>
                              </p:par>
                              <p:par>
                                <p:cTn id="101" presetID="2" presetClass="entr" presetSubtype="8" accel="50000" decel="50000"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anim calcmode="lin" valueType="num">
                                      <p:cBhvr additive="base">
                                        <p:cTn id="103" dur="500" fill="hold"/>
                                        <p:tgtEl>
                                          <p:spTgt spid="105"/>
                                        </p:tgtEl>
                                        <p:attrNameLst>
                                          <p:attrName>ppt_x</p:attrName>
                                        </p:attrNameLst>
                                      </p:cBhvr>
                                      <p:tavLst>
                                        <p:tav tm="0">
                                          <p:val>
                                            <p:strVal val="0-#ppt_w/2"/>
                                          </p:val>
                                        </p:tav>
                                        <p:tav tm="100000">
                                          <p:val>
                                            <p:strVal val="#ppt_x"/>
                                          </p:val>
                                        </p:tav>
                                      </p:tavLst>
                                    </p:anim>
                                    <p:anim calcmode="lin" valueType="num">
                                      <p:cBhvr additive="base">
                                        <p:cTn id="104" dur="5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053" grpId="0" animBg="1"/>
      <p:bldP spid="63" grpId="0" animBg="1"/>
      <p:bldP spid="116" grpId="0" animBg="1"/>
      <p:bldP spid="117" grpId="0" animBg="1"/>
      <p:bldP spid="1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8448" y="1343025"/>
            <a:ext cx="3449240" cy="2599135"/>
            <a:chOff x="1211263" y="1790700"/>
            <a:chExt cx="4598987" cy="3465513"/>
          </a:xfrm>
        </p:grpSpPr>
        <p:sp>
          <p:nvSpPr>
            <p:cNvPr id="8" name="Freeform 5"/>
            <p:cNvSpPr>
              <a:spLocks noEditPoints="1"/>
            </p:cNvSpPr>
            <p:nvPr/>
          </p:nvSpPr>
          <p:spPr bwMode="auto">
            <a:xfrm>
              <a:off x="1211263" y="2925763"/>
              <a:ext cx="2351087" cy="2330450"/>
            </a:xfrm>
            <a:custGeom>
              <a:avLst/>
              <a:gdLst>
                <a:gd name="T0" fmla="*/ 561 w 1122"/>
                <a:gd name="T1" fmla="*/ 97 h 1112"/>
                <a:gd name="T2" fmla="*/ 515 w 1122"/>
                <a:gd name="T3" fmla="*/ 100 h 1112"/>
                <a:gd name="T4" fmla="*/ 457 w 1122"/>
                <a:gd name="T5" fmla="*/ 0 h 1112"/>
                <a:gd name="T6" fmla="*/ 318 w 1122"/>
                <a:gd name="T7" fmla="*/ 45 h 1112"/>
                <a:gd name="T8" fmla="*/ 330 w 1122"/>
                <a:gd name="T9" fmla="*/ 160 h 1112"/>
                <a:gd name="T10" fmla="*/ 256 w 1122"/>
                <a:gd name="T11" fmla="*/ 214 h 1112"/>
                <a:gd name="T12" fmla="*/ 151 w 1122"/>
                <a:gd name="T13" fmla="*/ 167 h 1112"/>
                <a:gd name="T14" fmla="*/ 64 w 1122"/>
                <a:gd name="T15" fmla="*/ 286 h 1112"/>
                <a:gd name="T16" fmla="*/ 141 w 1122"/>
                <a:gd name="T17" fmla="*/ 372 h 1112"/>
                <a:gd name="T18" fmla="*/ 113 w 1122"/>
                <a:gd name="T19" fmla="*/ 459 h 1112"/>
                <a:gd name="T20" fmla="*/ 0 w 1122"/>
                <a:gd name="T21" fmla="*/ 483 h 1112"/>
                <a:gd name="T22" fmla="*/ 0 w 1122"/>
                <a:gd name="T23" fmla="*/ 630 h 1112"/>
                <a:gd name="T24" fmla="*/ 113 w 1122"/>
                <a:gd name="T25" fmla="*/ 654 h 1112"/>
                <a:gd name="T26" fmla="*/ 142 w 1122"/>
                <a:gd name="T27" fmla="*/ 740 h 1112"/>
                <a:gd name="T28" fmla="*/ 65 w 1122"/>
                <a:gd name="T29" fmla="*/ 826 h 1112"/>
                <a:gd name="T30" fmla="*/ 151 w 1122"/>
                <a:gd name="T31" fmla="*/ 945 h 1112"/>
                <a:gd name="T32" fmla="*/ 257 w 1122"/>
                <a:gd name="T33" fmla="*/ 898 h 1112"/>
                <a:gd name="T34" fmla="*/ 330 w 1122"/>
                <a:gd name="T35" fmla="*/ 952 h 1112"/>
                <a:gd name="T36" fmla="*/ 318 w 1122"/>
                <a:gd name="T37" fmla="*/ 1067 h 1112"/>
                <a:gd name="T38" fmla="*/ 458 w 1122"/>
                <a:gd name="T39" fmla="*/ 1112 h 1112"/>
                <a:gd name="T40" fmla="*/ 516 w 1122"/>
                <a:gd name="T41" fmla="*/ 1012 h 1112"/>
                <a:gd name="T42" fmla="*/ 562 w 1122"/>
                <a:gd name="T43" fmla="*/ 1014 h 1112"/>
                <a:gd name="T44" fmla="*/ 607 w 1122"/>
                <a:gd name="T45" fmla="*/ 1012 h 1112"/>
                <a:gd name="T46" fmla="*/ 665 w 1122"/>
                <a:gd name="T47" fmla="*/ 1112 h 1112"/>
                <a:gd name="T48" fmla="*/ 805 w 1122"/>
                <a:gd name="T49" fmla="*/ 1066 h 1112"/>
                <a:gd name="T50" fmla="*/ 793 w 1122"/>
                <a:gd name="T51" fmla="*/ 952 h 1112"/>
                <a:gd name="T52" fmla="*/ 866 w 1122"/>
                <a:gd name="T53" fmla="*/ 898 h 1112"/>
                <a:gd name="T54" fmla="*/ 972 w 1122"/>
                <a:gd name="T55" fmla="*/ 945 h 1112"/>
                <a:gd name="T56" fmla="*/ 1058 w 1122"/>
                <a:gd name="T57" fmla="*/ 826 h 1112"/>
                <a:gd name="T58" fmla="*/ 981 w 1122"/>
                <a:gd name="T59" fmla="*/ 740 h 1112"/>
                <a:gd name="T60" fmla="*/ 1009 w 1122"/>
                <a:gd name="T61" fmla="*/ 653 h 1112"/>
                <a:gd name="T62" fmla="*/ 1122 w 1122"/>
                <a:gd name="T63" fmla="*/ 629 h 1112"/>
                <a:gd name="T64" fmla="*/ 1122 w 1122"/>
                <a:gd name="T65" fmla="*/ 482 h 1112"/>
                <a:gd name="T66" fmla="*/ 1009 w 1122"/>
                <a:gd name="T67" fmla="*/ 458 h 1112"/>
                <a:gd name="T68" fmla="*/ 981 w 1122"/>
                <a:gd name="T69" fmla="*/ 371 h 1112"/>
                <a:gd name="T70" fmla="*/ 1058 w 1122"/>
                <a:gd name="T71" fmla="*/ 285 h 1112"/>
                <a:gd name="T72" fmla="*/ 972 w 1122"/>
                <a:gd name="T73" fmla="*/ 167 h 1112"/>
                <a:gd name="T74" fmla="*/ 866 w 1122"/>
                <a:gd name="T75" fmla="*/ 213 h 1112"/>
                <a:gd name="T76" fmla="*/ 792 w 1122"/>
                <a:gd name="T77" fmla="*/ 160 h 1112"/>
                <a:gd name="T78" fmla="*/ 804 w 1122"/>
                <a:gd name="T79" fmla="*/ 45 h 1112"/>
                <a:gd name="T80" fmla="*/ 664 w 1122"/>
                <a:gd name="T81" fmla="*/ 0 h 1112"/>
                <a:gd name="T82" fmla="*/ 606 w 1122"/>
                <a:gd name="T83" fmla="*/ 100 h 1112"/>
                <a:gd name="T84" fmla="*/ 561 w 1122"/>
                <a:gd name="T85" fmla="*/ 97 h 1112"/>
                <a:gd name="T86" fmla="*/ 967 w 1122"/>
                <a:gd name="T87" fmla="*/ 556 h 1112"/>
                <a:gd name="T88" fmla="*/ 562 w 1122"/>
                <a:gd name="T89" fmla="*/ 962 h 1112"/>
                <a:gd name="T90" fmla="*/ 155 w 1122"/>
                <a:gd name="T91" fmla="*/ 556 h 1112"/>
                <a:gd name="T92" fmla="*/ 561 w 1122"/>
                <a:gd name="T93" fmla="*/ 150 h 1112"/>
                <a:gd name="T94" fmla="*/ 967 w 1122"/>
                <a:gd name="T95" fmla="*/ 556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22" h="1112">
                  <a:moveTo>
                    <a:pt x="561" y="97"/>
                  </a:moveTo>
                  <a:cubicBezTo>
                    <a:pt x="546" y="97"/>
                    <a:pt x="530" y="98"/>
                    <a:pt x="515" y="100"/>
                  </a:cubicBezTo>
                  <a:cubicBezTo>
                    <a:pt x="457" y="0"/>
                    <a:pt x="457" y="0"/>
                    <a:pt x="457" y="0"/>
                  </a:cubicBezTo>
                  <a:cubicBezTo>
                    <a:pt x="318" y="45"/>
                    <a:pt x="318" y="45"/>
                    <a:pt x="318" y="45"/>
                  </a:cubicBezTo>
                  <a:cubicBezTo>
                    <a:pt x="330" y="160"/>
                    <a:pt x="330" y="160"/>
                    <a:pt x="330" y="160"/>
                  </a:cubicBezTo>
                  <a:cubicBezTo>
                    <a:pt x="303" y="176"/>
                    <a:pt x="279" y="194"/>
                    <a:pt x="256" y="214"/>
                  </a:cubicBezTo>
                  <a:cubicBezTo>
                    <a:pt x="151" y="167"/>
                    <a:pt x="151" y="167"/>
                    <a:pt x="151" y="167"/>
                  </a:cubicBezTo>
                  <a:cubicBezTo>
                    <a:pt x="64" y="286"/>
                    <a:pt x="64" y="286"/>
                    <a:pt x="64" y="286"/>
                  </a:cubicBezTo>
                  <a:cubicBezTo>
                    <a:pt x="141" y="372"/>
                    <a:pt x="141" y="372"/>
                    <a:pt x="141" y="372"/>
                  </a:cubicBezTo>
                  <a:cubicBezTo>
                    <a:pt x="129" y="399"/>
                    <a:pt x="120" y="428"/>
                    <a:pt x="113" y="459"/>
                  </a:cubicBezTo>
                  <a:cubicBezTo>
                    <a:pt x="0" y="483"/>
                    <a:pt x="0" y="483"/>
                    <a:pt x="0" y="483"/>
                  </a:cubicBezTo>
                  <a:cubicBezTo>
                    <a:pt x="0" y="630"/>
                    <a:pt x="0" y="630"/>
                    <a:pt x="0" y="630"/>
                  </a:cubicBezTo>
                  <a:cubicBezTo>
                    <a:pt x="113" y="654"/>
                    <a:pt x="113" y="654"/>
                    <a:pt x="113" y="654"/>
                  </a:cubicBezTo>
                  <a:cubicBezTo>
                    <a:pt x="120" y="684"/>
                    <a:pt x="129" y="713"/>
                    <a:pt x="142" y="740"/>
                  </a:cubicBezTo>
                  <a:cubicBezTo>
                    <a:pt x="65" y="826"/>
                    <a:pt x="65" y="826"/>
                    <a:pt x="65" y="826"/>
                  </a:cubicBezTo>
                  <a:cubicBezTo>
                    <a:pt x="151" y="945"/>
                    <a:pt x="151" y="945"/>
                    <a:pt x="151" y="945"/>
                  </a:cubicBezTo>
                  <a:cubicBezTo>
                    <a:pt x="257" y="898"/>
                    <a:pt x="257" y="898"/>
                    <a:pt x="257" y="898"/>
                  </a:cubicBezTo>
                  <a:cubicBezTo>
                    <a:pt x="279" y="919"/>
                    <a:pt x="304" y="936"/>
                    <a:pt x="330" y="952"/>
                  </a:cubicBezTo>
                  <a:cubicBezTo>
                    <a:pt x="318" y="1067"/>
                    <a:pt x="318" y="1067"/>
                    <a:pt x="318" y="1067"/>
                  </a:cubicBezTo>
                  <a:cubicBezTo>
                    <a:pt x="458" y="1112"/>
                    <a:pt x="458" y="1112"/>
                    <a:pt x="458" y="1112"/>
                  </a:cubicBezTo>
                  <a:cubicBezTo>
                    <a:pt x="516" y="1012"/>
                    <a:pt x="516" y="1012"/>
                    <a:pt x="516" y="1012"/>
                  </a:cubicBezTo>
                  <a:cubicBezTo>
                    <a:pt x="531" y="1014"/>
                    <a:pt x="546" y="1014"/>
                    <a:pt x="562" y="1014"/>
                  </a:cubicBezTo>
                  <a:cubicBezTo>
                    <a:pt x="577" y="1014"/>
                    <a:pt x="592" y="1013"/>
                    <a:pt x="607" y="1012"/>
                  </a:cubicBezTo>
                  <a:cubicBezTo>
                    <a:pt x="665" y="1112"/>
                    <a:pt x="665" y="1112"/>
                    <a:pt x="665" y="1112"/>
                  </a:cubicBezTo>
                  <a:cubicBezTo>
                    <a:pt x="805" y="1066"/>
                    <a:pt x="805" y="1066"/>
                    <a:pt x="805" y="1066"/>
                  </a:cubicBezTo>
                  <a:cubicBezTo>
                    <a:pt x="793" y="952"/>
                    <a:pt x="793" y="952"/>
                    <a:pt x="793" y="952"/>
                  </a:cubicBezTo>
                  <a:cubicBezTo>
                    <a:pt x="819" y="936"/>
                    <a:pt x="844" y="918"/>
                    <a:pt x="866" y="898"/>
                  </a:cubicBezTo>
                  <a:cubicBezTo>
                    <a:pt x="972" y="945"/>
                    <a:pt x="972" y="945"/>
                    <a:pt x="972" y="945"/>
                  </a:cubicBezTo>
                  <a:cubicBezTo>
                    <a:pt x="1058" y="826"/>
                    <a:pt x="1058" y="826"/>
                    <a:pt x="1058" y="826"/>
                  </a:cubicBezTo>
                  <a:cubicBezTo>
                    <a:pt x="981" y="740"/>
                    <a:pt x="981" y="740"/>
                    <a:pt x="981" y="740"/>
                  </a:cubicBezTo>
                  <a:cubicBezTo>
                    <a:pt x="993" y="712"/>
                    <a:pt x="1003" y="683"/>
                    <a:pt x="1009" y="653"/>
                  </a:cubicBezTo>
                  <a:cubicBezTo>
                    <a:pt x="1122" y="629"/>
                    <a:pt x="1122" y="629"/>
                    <a:pt x="1122" y="629"/>
                  </a:cubicBezTo>
                  <a:cubicBezTo>
                    <a:pt x="1122" y="482"/>
                    <a:pt x="1122" y="482"/>
                    <a:pt x="1122" y="482"/>
                  </a:cubicBezTo>
                  <a:cubicBezTo>
                    <a:pt x="1009" y="458"/>
                    <a:pt x="1009" y="458"/>
                    <a:pt x="1009" y="458"/>
                  </a:cubicBezTo>
                  <a:cubicBezTo>
                    <a:pt x="1003" y="428"/>
                    <a:pt x="993" y="399"/>
                    <a:pt x="981" y="371"/>
                  </a:cubicBezTo>
                  <a:cubicBezTo>
                    <a:pt x="1058" y="285"/>
                    <a:pt x="1058" y="285"/>
                    <a:pt x="1058" y="285"/>
                  </a:cubicBezTo>
                  <a:cubicBezTo>
                    <a:pt x="972" y="167"/>
                    <a:pt x="972" y="167"/>
                    <a:pt x="972" y="167"/>
                  </a:cubicBezTo>
                  <a:cubicBezTo>
                    <a:pt x="866" y="213"/>
                    <a:pt x="866" y="213"/>
                    <a:pt x="866" y="213"/>
                  </a:cubicBezTo>
                  <a:cubicBezTo>
                    <a:pt x="843" y="193"/>
                    <a:pt x="819" y="175"/>
                    <a:pt x="792" y="160"/>
                  </a:cubicBezTo>
                  <a:cubicBezTo>
                    <a:pt x="804" y="45"/>
                    <a:pt x="804" y="45"/>
                    <a:pt x="804" y="45"/>
                  </a:cubicBezTo>
                  <a:cubicBezTo>
                    <a:pt x="664" y="0"/>
                    <a:pt x="664" y="0"/>
                    <a:pt x="664" y="0"/>
                  </a:cubicBezTo>
                  <a:cubicBezTo>
                    <a:pt x="606" y="100"/>
                    <a:pt x="606" y="100"/>
                    <a:pt x="606" y="100"/>
                  </a:cubicBezTo>
                  <a:cubicBezTo>
                    <a:pt x="592" y="98"/>
                    <a:pt x="576" y="97"/>
                    <a:pt x="561" y="97"/>
                  </a:cubicBezTo>
                  <a:close/>
                  <a:moveTo>
                    <a:pt x="967" y="556"/>
                  </a:moveTo>
                  <a:cubicBezTo>
                    <a:pt x="968" y="780"/>
                    <a:pt x="786" y="962"/>
                    <a:pt x="562" y="962"/>
                  </a:cubicBezTo>
                  <a:cubicBezTo>
                    <a:pt x="337" y="962"/>
                    <a:pt x="155" y="781"/>
                    <a:pt x="155" y="556"/>
                  </a:cubicBezTo>
                  <a:cubicBezTo>
                    <a:pt x="155" y="332"/>
                    <a:pt x="337" y="150"/>
                    <a:pt x="561" y="150"/>
                  </a:cubicBezTo>
                  <a:cubicBezTo>
                    <a:pt x="785" y="149"/>
                    <a:pt x="967" y="331"/>
                    <a:pt x="967" y="556"/>
                  </a:cubicBezTo>
                  <a:close/>
                </a:path>
              </a:pathLst>
            </a:cu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solidFill>
                  <a:prstClr val="white"/>
                </a:solidFill>
                <a:latin typeface="微软雅黑" pitchFamily="34" charset="-122"/>
                <a:ea typeface="微软雅黑" pitchFamily="34" charset="-122"/>
              </a:endParaRPr>
            </a:p>
          </p:txBody>
        </p:sp>
        <p:sp>
          <p:nvSpPr>
            <p:cNvPr id="9" name="Freeform 6"/>
            <p:cNvSpPr>
              <a:spLocks noEditPoints="1"/>
            </p:cNvSpPr>
            <p:nvPr/>
          </p:nvSpPr>
          <p:spPr bwMode="auto">
            <a:xfrm>
              <a:off x="2908300" y="1790700"/>
              <a:ext cx="1746250" cy="1731963"/>
            </a:xfrm>
            <a:custGeom>
              <a:avLst/>
              <a:gdLst>
                <a:gd name="T0" fmla="*/ 416 w 833"/>
                <a:gd name="T1" fmla="*/ 72 h 826"/>
                <a:gd name="T2" fmla="*/ 383 w 833"/>
                <a:gd name="T3" fmla="*/ 74 h 826"/>
                <a:gd name="T4" fmla="*/ 340 w 833"/>
                <a:gd name="T5" fmla="*/ 0 h 826"/>
                <a:gd name="T6" fmla="*/ 236 w 833"/>
                <a:gd name="T7" fmla="*/ 34 h 826"/>
                <a:gd name="T8" fmla="*/ 245 w 833"/>
                <a:gd name="T9" fmla="*/ 119 h 826"/>
                <a:gd name="T10" fmla="*/ 190 w 833"/>
                <a:gd name="T11" fmla="*/ 159 h 826"/>
                <a:gd name="T12" fmla="*/ 112 w 833"/>
                <a:gd name="T13" fmla="*/ 124 h 826"/>
                <a:gd name="T14" fmla="*/ 48 w 833"/>
                <a:gd name="T15" fmla="*/ 212 h 826"/>
                <a:gd name="T16" fmla="*/ 105 w 833"/>
                <a:gd name="T17" fmla="*/ 276 h 826"/>
                <a:gd name="T18" fmla="*/ 84 w 833"/>
                <a:gd name="T19" fmla="*/ 341 h 826"/>
                <a:gd name="T20" fmla="*/ 0 w 833"/>
                <a:gd name="T21" fmla="*/ 359 h 826"/>
                <a:gd name="T22" fmla="*/ 0 w 833"/>
                <a:gd name="T23" fmla="*/ 468 h 826"/>
                <a:gd name="T24" fmla="*/ 84 w 833"/>
                <a:gd name="T25" fmla="*/ 486 h 826"/>
                <a:gd name="T26" fmla="*/ 105 w 833"/>
                <a:gd name="T27" fmla="*/ 550 h 826"/>
                <a:gd name="T28" fmla="*/ 48 w 833"/>
                <a:gd name="T29" fmla="*/ 614 h 826"/>
                <a:gd name="T30" fmla="*/ 112 w 833"/>
                <a:gd name="T31" fmla="*/ 702 h 826"/>
                <a:gd name="T32" fmla="*/ 190 w 833"/>
                <a:gd name="T33" fmla="*/ 667 h 826"/>
                <a:gd name="T34" fmla="*/ 245 w 833"/>
                <a:gd name="T35" fmla="*/ 707 h 826"/>
                <a:gd name="T36" fmla="*/ 236 w 833"/>
                <a:gd name="T37" fmla="*/ 792 h 826"/>
                <a:gd name="T38" fmla="*/ 340 w 833"/>
                <a:gd name="T39" fmla="*/ 826 h 826"/>
                <a:gd name="T40" fmla="*/ 383 w 833"/>
                <a:gd name="T41" fmla="*/ 752 h 826"/>
                <a:gd name="T42" fmla="*/ 417 w 833"/>
                <a:gd name="T43" fmla="*/ 753 h 826"/>
                <a:gd name="T44" fmla="*/ 451 w 833"/>
                <a:gd name="T45" fmla="*/ 752 h 826"/>
                <a:gd name="T46" fmla="*/ 494 w 833"/>
                <a:gd name="T47" fmla="*/ 826 h 826"/>
                <a:gd name="T48" fmla="*/ 597 w 833"/>
                <a:gd name="T49" fmla="*/ 792 h 826"/>
                <a:gd name="T50" fmla="*/ 589 w 833"/>
                <a:gd name="T51" fmla="*/ 707 h 826"/>
                <a:gd name="T52" fmla="*/ 643 w 833"/>
                <a:gd name="T53" fmla="*/ 667 h 826"/>
                <a:gd name="T54" fmla="*/ 722 w 833"/>
                <a:gd name="T55" fmla="*/ 702 h 826"/>
                <a:gd name="T56" fmla="*/ 786 w 833"/>
                <a:gd name="T57" fmla="*/ 613 h 826"/>
                <a:gd name="T58" fmla="*/ 728 w 833"/>
                <a:gd name="T59" fmla="*/ 550 h 826"/>
                <a:gd name="T60" fmla="*/ 749 w 833"/>
                <a:gd name="T61" fmla="*/ 485 h 826"/>
                <a:gd name="T62" fmla="*/ 833 w 833"/>
                <a:gd name="T63" fmla="*/ 467 h 826"/>
                <a:gd name="T64" fmla="*/ 833 w 833"/>
                <a:gd name="T65" fmla="*/ 358 h 826"/>
                <a:gd name="T66" fmla="*/ 749 w 833"/>
                <a:gd name="T67" fmla="*/ 340 h 826"/>
                <a:gd name="T68" fmla="*/ 728 w 833"/>
                <a:gd name="T69" fmla="*/ 276 h 826"/>
                <a:gd name="T70" fmla="*/ 786 w 833"/>
                <a:gd name="T71" fmla="*/ 212 h 826"/>
                <a:gd name="T72" fmla="*/ 721 w 833"/>
                <a:gd name="T73" fmla="*/ 124 h 826"/>
                <a:gd name="T74" fmla="*/ 643 w 833"/>
                <a:gd name="T75" fmla="*/ 159 h 826"/>
                <a:gd name="T76" fmla="*/ 588 w 833"/>
                <a:gd name="T77" fmla="*/ 119 h 826"/>
                <a:gd name="T78" fmla="*/ 597 w 833"/>
                <a:gd name="T79" fmla="*/ 34 h 826"/>
                <a:gd name="T80" fmla="*/ 493 w 833"/>
                <a:gd name="T81" fmla="*/ 0 h 826"/>
                <a:gd name="T82" fmla="*/ 450 w 833"/>
                <a:gd name="T83" fmla="*/ 74 h 826"/>
                <a:gd name="T84" fmla="*/ 416 w 833"/>
                <a:gd name="T85" fmla="*/ 72 h 826"/>
                <a:gd name="T86" fmla="*/ 718 w 833"/>
                <a:gd name="T87" fmla="*/ 413 h 826"/>
                <a:gd name="T88" fmla="*/ 417 w 833"/>
                <a:gd name="T89" fmla="*/ 715 h 826"/>
                <a:gd name="T90" fmla="*/ 115 w 833"/>
                <a:gd name="T91" fmla="*/ 413 h 826"/>
                <a:gd name="T92" fmla="*/ 416 w 833"/>
                <a:gd name="T93" fmla="*/ 111 h 826"/>
                <a:gd name="T94" fmla="*/ 718 w 833"/>
                <a:gd name="T95" fmla="*/ 413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3" h="826">
                  <a:moveTo>
                    <a:pt x="416" y="72"/>
                  </a:moveTo>
                  <a:cubicBezTo>
                    <a:pt x="405" y="72"/>
                    <a:pt x="394" y="73"/>
                    <a:pt x="383" y="74"/>
                  </a:cubicBezTo>
                  <a:cubicBezTo>
                    <a:pt x="340" y="0"/>
                    <a:pt x="340" y="0"/>
                    <a:pt x="340" y="0"/>
                  </a:cubicBezTo>
                  <a:cubicBezTo>
                    <a:pt x="236" y="34"/>
                    <a:pt x="236" y="34"/>
                    <a:pt x="236" y="34"/>
                  </a:cubicBezTo>
                  <a:cubicBezTo>
                    <a:pt x="245" y="119"/>
                    <a:pt x="245" y="119"/>
                    <a:pt x="245" y="119"/>
                  </a:cubicBezTo>
                  <a:cubicBezTo>
                    <a:pt x="225" y="131"/>
                    <a:pt x="207" y="144"/>
                    <a:pt x="190" y="159"/>
                  </a:cubicBezTo>
                  <a:cubicBezTo>
                    <a:pt x="112" y="124"/>
                    <a:pt x="112" y="124"/>
                    <a:pt x="112" y="124"/>
                  </a:cubicBezTo>
                  <a:cubicBezTo>
                    <a:pt x="48" y="212"/>
                    <a:pt x="48" y="212"/>
                    <a:pt x="48" y="212"/>
                  </a:cubicBezTo>
                  <a:cubicBezTo>
                    <a:pt x="105" y="276"/>
                    <a:pt x="105" y="276"/>
                    <a:pt x="105" y="276"/>
                  </a:cubicBezTo>
                  <a:cubicBezTo>
                    <a:pt x="96" y="297"/>
                    <a:pt x="89" y="318"/>
                    <a:pt x="84" y="341"/>
                  </a:cubicBezTo>
                  <a:cubicBezTo>
                    <a:pt x="0" y="359"/>
                    <a:pt x="0" y="359"/>
                    <a:pt x="0" y="359"/>
                  </a:cubicBezTo>
                  <a:cubicBezTo>
                    <a:pt x="0" y="468"/>
                    <a:pt x="0" y="468"/>
                    <a:pt x="0" y="468"/>
                  </a:cubicBezTo>
                  <a:cubicBezTo>
                    <a:pt x="84" y="486"/>
                    <a:pt x="84" y="486"/>
                    <a:pt x="84" y="486"/>
                  </a:cubicBezTo>
                  <a:cubicBezTo>
                    <a:pt x="89" y="508"/>
                    <a:pt x="96" y="529"/>
                    <a:pt x="105" y="550"/>
                  </a:cubicBezTo>
                  <a:cubicBezTo>
                    <a:pt x="48" y="614"/>
                    <a:pt x="48" y="614"/>
                    <a:pt x="48" y="614"/>
                  </a:cubicBezTo>
                  <a:cubicBezTo>
                    <a:pt x="112" y="702"/>
                    <a:pt x="112" y="702"/>
                    <a:pt x="112" y="702"/>
                  </a:cubicBezTo>
                  <a:cubicBezTo>
                    <a:pt x="190" y="667"/>
                    <a:pt x="190" y="667"/>
                    <a:pt x="190" y="667"/>
                  </a:cubicBezTo>
                  <a:cubicBezTo>
                    <a:pt x="207" y="682"/>
                    <a:pt x="226" y="695"/>
                    <a:pt x="245" y="707"/>
                  </a:cubicBezTo>
                  <a:cubicBezTo>
                    <a:pt x="236" y="792"/>
                    <a:pt x="236" y="792"/>
                    <a:pt x="236" y="792"/>
                  </a:cubicBezTo>
                  <a:cubicBezTo>
                    <a:pt x="340" y="826"/>
                    <a:pt x="340" y="826"/>
                    <a:pt x="340" y="826"/>
                  </a:cubicBezTo>
                  <a:cubicBezTo>
                    <a:pt x="383" y="752"/>
                    <a:pt x="383" y="752"/>
                    <a:pt x="383" y="752"/>
                  </a:cubicBezTo>
                  <a:cubicBezTo>
                    <a:pt x="394" y="753"/>
                    <a:pt x="406" y="753"/>
                    <a:pt x="417" y="753"/>
                  </a:cubicBezTo>
                  <a:cubicBezTo>
                    <a:pt x="428" y="753"/>
                    <a:pt x="440" y="753"/>
                    <a:pt x="451" y="752"/>
                  </a:cubicBezTo>
                  <a:cubicBezTo>
                    <a:pt x="494" y="826"/>
                    <a:pt x="494" y="826"/>
                    <a:pt x="494" y="826"/>
                  </a:cubicBezTo>
                  <a:cubicBezTo>
                    <a:pt x="597" y="792"/>
                    <a:pt x="597" y="792"/>
                    <a:pt x="597" y="792"/>
                  </a:cubicBezTo>
                  <a:cubicBezTo>
                    <a:pt x="589" y="707"/>
                    <a:pt x="589" y="707"/>
                    <a:pt x="589" y="707"/>
                  </a:cubicBezTo>
                  <a:cubicBezTo>
                    <a:pt x="608" y="695"/>
                    <a:pt x="626" y="682"/>
                    <a:pt x="643" y="667"/>
                  </a:cubicBezTo>
                  <a:cubicBezTo>
                    <a:pt x="722" y="702"/>
                    <a:pt x="722" y="702"/>
                    <a:pt x="722" y="702"/>
                  </a:cubicBezTo>
                  <a:cubicBezTo>
                    <a:pt x="786" y="613"/>
                    <a:pt x="786" y="613"/>
                    <a:pt x="786" y="613"/>
                  </a:cubicBezTo>
                  <a:cubicBezTo>
                    <a:pt x="728" y="550"/>
                    <a:pt x="728" y="550"/>
                    <a:pt x="728" y="550"/>
                  </a:cubicBezTo>
                  <a:cubicBezTo>
                    <a:pt x="737" y="529"/>
                    <a:pt x="745" y="508"/>
                    <a:pt x="749" y="485"/>
                  </a:cubicBezTo>
                  <a:cubicBezTo>
                    <a:pt x="833" y="467"/>
                    <a:pt x="833" y="467"/>
                    <a:pt x="833" y="467"/>
                  </a:cubicBezTo>
                  <a:cubicBezTo>
                    <a:pt x="833" y="358"/>
                    <a:pt x="833" y="358"/>
                    <a:pt x="833" y="358"/>
                  </a:cubicBezTo>
                  <a:cubicBezTo>
                    <a:pt x="749" y="340"/>
                    <a:pt x="749" y="340"/>
                    <a:pt x="749" y="340"/>
                  </a:cubicBezTo>
                  <a:cubicBezTo>
                    <a:pt x="744" y="318"/>
                    <a:pt x="737" y="296"/>
                    <a:pt x="728" y="276"/>
                  </a:cubicBezTo>
                  <a:cubicBezTo>
                    <a:pt x="786" y="212"/>
                    <a:pt x="786" y="212"/>
                    <a:pt x="786" y="212"/>
                  </a:cubicBezTo>
                  <a:cubicBezTo>
                    <a:pt x="721" y="124"/>
                    <a:pt x="721" y="124"/>
                    <a:pt x="721" y="124"/>
                  </a:cubicBezTo>
                  <a:cubicBezTo>
                    <a:pt x="643" y="159"/>
                    <a:pt x="643" y="159"/>
                    <a:pt x="643" y="159"/>
                  </a:cubicBezTo>
                  <a:cubicBezTo>
                    <a:pt x="626" y="144"/>
                    <a:pt x="608" y="130"/>
                    <a:pt x="588" y="119"/>
                  </a:cubicBezTo>
                  <a:cubicBezTo>
                    <a:pt x="597" y="34"/>
                    <a:pt x="597" y="34"/>
                    <a:pt x="597" y="34"/>
                  </a:cubicBezTo>
                  <a:cubicBezTo>
                    <a:pt x="493" y="0"/>
                    <a:pt x="493" y="0"/>
                    <a:pt x="493" y="0"/>
                  </a:cubicBezTo>
                  <a:cubicBezTo>
                    <a:pt x="450" y="74"/>
                    <a:pt x="450" y="74"/>
                    <a:pt x="450" y="74"/>
                  </a:cubicBezTo>
                  <a:cubicBezTo>
                    <a:pt x="439" y="73"/>
                    <a:pt x="428" y="72"/>
                    <a:pt x="416" y="72"/>
                  </a:cubicBezTo>
                  <a:close/>
                  <a:moveTo>
                    <a:pt x="718" y="413"/>
                  </a:moveTo>
                  <a:cubicBezTo>
                    <a:pt x="718" y="579"/>
                    <a:pt x="583" y="714"/>
                    <a:pt x="417" y="715"/>
                  </a:cubicBezTo>
                  <a:cubicBezTo>
                    <a:pt x="250" y="715"/>
                    <a:pt x="115" y="580"/>
                    <a:pt x="115" y="413"/>
                  </a:cubicBezTo>
                  <a:cubicBezTo>
                    <a:pt x="115" y="247"/>
                    <a:pt x="250" y="111"/>
                    <a:pt x="416" y="111"/>
                  </a:cubicBezTo>
                  <a:cubicBezTo>
                    <a:pt x="583" y="111"/>
                    <a:pt x="718" y="246"/>
                    <a:pt x="718" y="413"/>
                  </a:cubicBezTo>
                  <a:close/>
                </a:path>
              </a:pathLst>
            </a:custGeom>
            <a:solidFill>
              <a:schemeClr val="accent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solidFill>
                  <a:prstClr val="white"/>
                </a:solidFill>
                <a:latin typeface="微软雅黑" pitchFamily="34" charset="-122"/>
                <a:ea typeface="微软雅黑" pitchFamily="34" charset="-122"/>
              </a:endParaRPr>
            </a:p>
          </p:txBody>
        </p:sp>
        <p:sp>
          <p:nvSpPr>
            <p:cNvPr id="10" name="Freeform 7"/>
            <p:cNvSpPr>
              <a:spLocks noEditPoints="1"/>
            </p:cNvSpPr>
            <p:nvPr/>
          </p:nvSpPr>
          <p:spPr bwMode="auto">
            <a:xfrm>
              <a:off x="3570288" y="3673475"/>
              <a:ext cx="1441450" cy="1428750"/>
            </a:xfrm>
            <a:custGeom>
              <a:avLst/>
              <a:gdLst>
                <a:gd name="T0" fmla="*/ 344 w 688"/>
                <a:gd name="T1" fmla="*/ 60 h 682"/>
                <a:gd name="T2" fmla="*/ 316 w 688"/>
                <a:gd name="T3" fmla="*/ 61 h 682"/>
                <a:gd name="T4" fmla="*/ 280 w 688"/>
                <a:gd name="T5" fmla="*/ 0 h 682"/>
                <a:gd name="T6" fmla="*/ 195 w 688"/>
                <a:gd name="T7" fmla="*/ 28 h 682"/>
                <a:gd name="T8" fmla="*/ 202 w 688"/>
                <a:gd name="T9" fmla="*/ 98 h 682"/>
                <a:gd name="T10" fmla="*/ 157 w 688"/>
                <a:gd name="T11" fmla="*/ 131 h 682"/>
                <a:gd name="T12" fmla="*/ 92 w 688"/>
                <a:gd name="T13" fmla="*/ 103 h 682"/>
                <a:gd name="T14" fmla="*/ 39 w 688"/>
                <a:gd name="T15" fmla="*/ 175 h 682"/>
                <a:gd name="T16" fmla="*/ 87 w 688"/>
                <a:gd name="T17" fmla="*/ 228 h 682"/>
                <a:gd name="T18" fmla="*/ 69 w 688"/>
                <a:gd name="T19" fmla="*/ 281 h 682"/>
                <a:gd name="T20" fmla="*/ 0 w 688"/>
                <a:gd name="T21" fmla="*/ 296 h 682"/>
                <a:gd name="T22" fmla="*/ 0 w 688"/>
                <a:gd name="T23" fmla="*/ 386 h 682"/>
                <a:gd name="T24" fmla="*/ 69 w 688"/>
                <a:gd name="T25" fmla="*/ 401 h 682"/>
                <a:gd name="T26" fmla="*/ 87 w 688"/>
                <a:gd name="T27" fmla="*/ 454 h 682"/>
                <a:gd name="T28" fmla="*/ 39 w 688"/>
                <a:gd name="T29" fmla="*/ 507 h 682"/>
                <a:gd name="T30" fmla="*/ 93 w 688"/>
                <a:gd name="T31" fmla="*/ 580 h 682"/>
                <a:gd name="T32" fmla="*/ 157 w 688"/>
                <a:gd name="T33" fmla="*/ 551 h 682"/>
                <a:gd name="T34" fmla="*/ 202 w 688"/>
                <a:gd name="T35" fmla="*/ 584 h 682"/>
                <a:gd name="T36" fmla="*/ 195 w 688"/>
                <a:gd name="T37" fmla="*/ 654 h 682"/>
                <a:gd name="T38" fmla="*/ 281 w 688"/>
                <a:gd name="T39" fmla="*/ 682 h 682"/>
                <a:gd name="T40" fmla="*/ 316 w 688"/>
                <a:gd name="T41" fmla="*/ 621 h 682"/>
                <a:gd name="T42" fmla="*/ 344 w 688"/>
                <a:gd name="T43" fmla="*/ 622 h 682"/>
                <a:gd name="T44" fmla="*/ 372 w 688"/>
                <a:gd name="T45" fmla="*/ 621 h 682"/>
                <a:gd name="T46" fmla="*/ 408 w 688"/>
                <a:gd name="T47" fmla="*/ 682 h 682"/>
                <a:gd name="T48" fmla="*/ 493 w 688"/>
                <a:gd name="T49" fmla="*/ 654 h 682"/>
                <a:gd name="T50" fmla="*/ 486 w 688"/>
                <a:gd name="T51" fmla="*/ 584 h 682"/>
                <a:gd name="T52" fmla="*/ 531 w 688"/>
                <a:gd name="T53" fmla="*/ 551 h 682"/>
                <a:gd name="T54" fmla="*/ 596 w 688"/>
                <a:gd name="T55" fmla="*/ 579 h 682"/>
                <a:gd name="T56" fmla="*/ 649 w 688"/>
                <a:gd name="T57" fmla="*/ 506 h 682"/>
                <a:gd name="T58" fmla="*/ 601 w 688"/>
                <a:gd name="T59" fmla="*/ 454 h 682"/>
                <a:gd name="T60" fmla="*/ 619 w 688"/>
                <a:gd name="T61" fmla="*/ 401 h 682"/>
                <a:gd name="T62" fmla="*/ 688 w 688"/>
                <a:gd name="T63" fmla="*/ 386 h 682"/>
                <a:gd name="T64" fmla="*/ 688 w 688"/>
                <a:gd name="T65" fmla="*/ 296 h 682"/>
                <a:gd name="T66" fmla="*/ 619 w 688"/>
                <a:gd name="T67" fmla="*/ 281 h 682"/>
                <a:gd name="T68" fmla="*/ 601 w 688"/>
                <a:gd name="T69" fmla="*/ 228 h 682"/>
                <a:gd name="T70" fmla="*/ 649 w 688"/>
                <a:gd name="T71" fmla="*/ 175 h 682"/>
                <a:gd name="T72" fmla="*/ 596 w 688"/>
                <a:gd name="T73" fmla="*/ 102 h 682"/>
                <a:gd name="T74" fmla="*/ 531 w 688"/>
                <a:gd name="T75" fmla="*/ 131 h 682"/>
                <a:gd name="T76" fmla="*/ 486 w 688"/>
                <a:gd name="T77" fmla="*/ 98 h 682"/>
                <a:gd name="T78" fmla="*/ 493 w 688"/>
                <a:gd name="T79" fmla="*/ 28 h 682"/>
                <a:gd name="T80" fmla="*/ 407 w 688"/>
                <a:gd name="T81" fmla="*/ 0 h 682"/>
                <a:gd name="T82" fmla="*/ 372 w 688"/>
                <a:gd name="T83" fmla="*/ 61 h 682"/>
                <a:gd name="T84" fmla="*/ 344 w 688"/>
                <a:gd name="T85" fmla="*/ 60 h 682"/>
                <a:gd name="T86" fmla="*/ 593 w 688"/>
                <a:gd name="T87" fmla="*/ 341 h 682"/>
                <a:gd name="T88" fmla="*/ 344 w 688"/>
                <a:gd name="T89" fmla="*/ 590 h 682"/>
                <a:gd name="T90" fmla="*/ 95 w 688"/>
                <a:gd name="T91" fmla="*/ 341 h 682"/>
                <a:gd name="T92" fmla="*/ 344 w 688"/>
                <a:gd name="T93" fmla="*/ 92 h 682"/>
                <a:gd name="T94" fmla="*/ 593 w 688"/>
                <a:gd name="T95" fmla="*/ 3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88" h="682">
                  <a:moveTo>
                    <a:pt x="344" y="60"/>
                  </a:moveTo>
                  <a:cubicBezTo>
                    <a:pt x="334" y="60"/>
                    <a:pt x="325" y="60"/>
                    <a:pt x="316" y="61"/>
                  </a:cubicBezTo>
                  <a:cubicBezTo>
                    <a:pt x="280" y="0"/>
                    <a:pt x="280" y="0"/>
                    <a:pt x="280" y="0"/>
                  </a:cubicBezTo>
                  <a:cubicBezTo>
                    <a:pt x="195" y="28"/>
                    <a:pt x="195" y="28"/>
                    <a:pt x="195" y="28"/>
                  </a:cubicBezTo>
                  <a:cubicBezTo>
                    <a:pt x="202" y="98"/>
                    <a:pt x="202" y="98"/>
                    <a:pt x="202" y="98"/>
                  </a:cubicBezTo>
                  <a:cubicBezTo>
                    <a:pt x="186" y="108"/>
                    <a:pt x="171" y="119"/>
                    <a:pt x="157" y="131"/>
                  </a:cubicBezTo>
                  <a:cubicBezTo>
                    <a:pt x="92" y="103"/>
                    <a:pt x="92" y="103"/>
                    <a:pt x="92" y="103"/>
                  </a:cubicBezTo>
                  <a:cubicBezTo>
                    <a:pt x="39" y="175"/>
                    <a:pt x="39" y="175"/>
                    <a:pt x="39" y="175"/>
                  </a:cubicBezTo>
                  <a:cubicBezTo>
                    <a:pt x="87" y="228"/>
                    <a:pt x="87" y="228"/>
                    <a:pt x="87" y="228"/>
                  </a:cubicBezTo>
                  <a:cubicBezTo>
                    <a:pt x="79" y="245"/>
                    <a:pt x="73" y="263"/>
                    <a:pt x="69" y="281"/>
                  </a:cubicBezTo>
                  <a:cubicBezTo>
                    <a:pt x="0" y="296"/>
                    <a:pt x="0" y="296"/>
                    <a:pt x="0" y="296"/>
                  </a:cubicBezTo>
                  <a:cubicBezTo>
                    <a:pt x="0" y="386"/>
                    <a:pt x="0" y="386"/>
                    <a:pt x="0" y="386"/>
                  </a:cubicBezTo>
                  <a:cubicBezTo>
                    <a:pt x="69" y="401"/>
                    <a:pt x="69" y="401"/>
                    <a:pt x="69" y="401"/>
                  </a:cubicBezTo>
                  <a:cubicBezTo>
                    <a:pt x="73" y="419"/>
                    <a:pt x="79" y="437"/>
                    <a:pt x="87" y="454"/>
                  </a:cubicBezTo>
                  <a:cubicBezTo>
                    <a:pt x="39" y="507"/>
                    <a:pt x="39" y="507"/>
                    <a:pt x="39" y="507"/>
                  </a:cubicBezTo>
                  <a:cubicBezTo>
                    <a:pt x="93" y="580"/>
                    <a:pt x="93" y="580"/>
                    <a:pt x="93" y="580"/>
                  </a:cubicBezTo>
                  <a:cubicBezTo>
                    <a:pt x="157" y="551"/>
                    <a:pt x="157" y="551"/>
                    <a:pt x="157" y="551"/>
                  </a:cubicBezTo>
                  <a:cubicBezTo>
                    <a:pt x="171" y="563"/>
                    <a:pt x="186" y="574"/>
                    <a:pt x="202" y="584"/>
                  </a:cubicBezTo>
                  <a:cubicBezTo>
                    <a:pt x="195" y="654"/>
                    <a:pt x="195" y="654"/>
                    <a:pt x="195" y="654"/>
                  </a:cubicBezTo>
                  <a:cubicBezTo>
                    <a:pt x="281" y="682"/>
                    <a:pt x="281" y="682"/>
                    <a:pt x="281" y="682"/>
                  </a:cubicBezTo>
                  <a:cubicBezTo>
                    <a:pt x="316" y="621"/>
                    <a:pt x="316" y="621"/>
                    <a:pt x="316" y="621"/>
                  </a:cubicBezTo>
                  <a:cubicBezTo>
                    <a:pt x="325" y="622"/>
                    <a:pt x="335" y="622"/>
                    <a:pt x="344" y="622"/>
                  </a:cubicBezTo>
                  <a:cubicBezTo>
                    <a:pt x="354" y="622"/>
                    <a:pt x="363" y="621"/>
                    <a:pt x="372" y="621"/>
                  </a:cubicBezTo>
                  <a:cubicBezTo>
                    <a:pt x="408" y="682"/>
                    <a:pt x="408" y="682"/>
                    <a:pt x="408" y="682"/>
                  </a:cubicBezTo>
                  <a:cubicBezTo>
                    <a:pt x="493" y="654"/>
                    <a:pt x="493" y="654"/>
                    <a:pt x="493" y="654"/>
                  </a:cubicBezTo>
                  <a:cubicBezTo>
                    <a:pt x="486" y="584"/>
                    <a:pt x="486" y="584"/>
                    <a:pt x="486" y="584"/>
                  </a:cubicBezTo>
                  <a:cubicBezTo>
                    <a:pt x="502" y="574"/>
                    <a:pt x="517" y="563"/>
                    <a:pt x="531" y="551"/>
                  </a:cubicBezTo>
                  <a:cubicBezTo>
                    <a:pt x="596" y="579"/>
                    <a:pt x="596" y="579"/>
                    <a:pt x="596" y="579"/>
                  </a:cubicBezTo>
                  <a:cubicBezTo>
                    <a:pt x="649" y="506"/>
                    <a:pt x="649" y="506"/>
                    <a:pt x="649" y="506"/>
                  </a:cubicBezTo>
                  <a:cubicBezTo>
                    <a:pt x="601" y="454"/>
                    <a:pt x="601" y="454"/>
                    <a:pt x="601" y="454"/>
                  </a:cubicBezTo>
                  <a:cubicBezTo>
                    <a:pt x="609" y="437"/>
                    <a:pt x="615" y="419"/>
                    <a:pt x="619" y="401"/>
                  </a:cubicBezTo>
                  <a:cubicBezTo>
                    <a:pt x="688" y="386"/>
                    <a:pt x="688" y="386"/>
                    <a:pt x="688" y="386"/>
                  </a:cubicBezTo>
                  <a:cubicBezTo>
                    <a:pt x="688" y="296"/>
                    <a:pt x="688" y="296"/>
                    <a:pt x="688" y="296"/>
                  </a:cubicBezTo>
                  <a:cubicBezTo>
                    <a:pt x="619" y="281"/>
                    <a:pt x="619" y="281"/>
                    <a:pt x="619" y="281"/>
                  </a:cubicBezTo>
                  <a:cubicBezTo>
                    <a:pt x="615" y="262"/>
                    <a:pt x="609" y="245"/>
                    <a:pt x="601" y="228"/>
                  </a:cubicBezTo>
                  <a:cubicBezTo>
                    <a:pt x="649" y="175"/>
                    <a:pt x="649" y="175"/>
                    <a:pt x="649" y="175"/>
                  </a:cubicBezTo>
                  <a:cubicBezTo>
                    <a:pt x="596" y="102"/>
                    <a:pt x="596" y="102"/>
                    <a:pt x="596" y="102"/>
                  </a:cubicBezTo>
                  <a:cubicBezTo>
                    <a:pt x="531" y="131"/>
                    <a:pt x="531" y="131"/>
                    <a:pt x="531" y="131"/>
                  </a:cubicBezTo>
                  <a:cubicBezTo>
                    <a:pt x="517" y="119"/>
                    <a:pt x="502" y="108"/>
                    <a:pt x="486" y="98"/>
                  </a:cubicBezTo>
                  <a:cubicBezTo>
                    <a:pt x="493" y="28"/>
                    <a:pt x="493" y="28"/>
                    <a:pt x="493" y="28"/>
                  </a:cubicBezTo>
                  <a:cubicBezTo>
                    <a:pt x="407" y="0"/>
                    <a:pt x="407" y="0"/>
                    <a:pt x="407" y="0"/>
                  </a:cubicBezTo>
                  <a:cubicBezTo>
                    <a:pt x="372" y="61"/>
                    <a:pt x="372" y="61"/>
                    <a:pt x="372" y="61"/>
                  </a:cubicBezTo>
                  <a:cubicBezTo>
                    <a:pt x="363" y="60"/>
                    <a:pt x="353" y="60"/>
                    <a:pt x="344" y="60"/>
                  </a:cubicBezTo>
                  <a:close/>
                  <a:moveTo>
                    <a:pt x="593" y="341"/>
                  </a:moveTo>
                  <a:cubicBezTo>
                    <a:pt x="593" y="478"/>
                    <a:pt x="482" y="590"/>
                    <a:pt x="344" y="590"/>
                  </a:cubicBezTo>
                  <a:cubicBezTo>
                    <a:pt x="207" y="590"/>
                    <a:pt x="95" y="479"/>
                    <a:pt x="95" y="341"/>
                  </a:cubicBezTo>
                  <a:cubicBezTo>
                    <a:pt x="95" y="204"/>
                    <a:pt x="206" y="92"/>
                    <a:pt x="344" y="92"/>
                  </a:cubicBezTo>
                  <a:cubicBezTo>
                    <a:pt x="481" y="92"/>
                    <a:pt x="593" y="203"/>
                    <a:pt x="593" y="34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 name="Freeform 8"/>
            <p:cNvSpPr>
              <a:spLocks noEditPoints="1"/>
            </p:cNvSpPr>
            <p:nvPr/>
          </p:nvSpPr>
          <p:spPr bwMode="auto">
            <a:xfrm>
              <a:off x="4486275" y="2670175"/>
              <a:ext cx="1323975" cy="1311275"/>
            </a:xfrm>
            <a:custGeom>
              <a:avLst/>
              <a:gdLst>
                <a:gd name="T0" fmla="*/ 315 w 631"/>
                <a:gd name="T1" fmla="*/ 55 h 626"/>
                <a:gd name="T2" fmla="*/ 289 w 631"/>
                <a:gd name="T3" fmla="*/ 57 h 626"/>
                <a:gd name="T4" fmla="*/ 257 w 631"/>
                <a:gd name="T5" fmla="*/ 0 h 626"/>
                <a:gd name="T6" fmla="*/ 178 w 631"/>
                <a:gd name="T7" fmla="*/ 26 h 626"/>
                <a:gd name="T8" fmla="*/ 185 w 631"/>
                <a:gd name="T9" fmla="*/ 91 h 626"/>
                <a:gd name="T10" fmla="*/ 144 w 631"/>
                <a:gd name="T11" fmla="*/ 121 h 626"/>
                <a:gd name="T12" fmla="*/ 84 w 631"/>
                <a:gd name="T13" fmla="*/ 94 h 626"/>
                <a:gd name="T14" fmla="*/ 36 w 631"/>
                <a:gd name="T15" fmla="*/ 161 h 626"/>
                <a:gd name="T16" fmla="*/ 79 w 631"/>
                <a:gd name="T17" fmla="*/ 210 h 626"/>
                <a:gd name="T18" fmla="*/ 63 w 631"/>
                <a:gd name="T19" fmla="*/ 258 h 626"/>
                <a:gd name="T20" fmla="*/ 0 w 631"/>
                <a:gd name="T21" fmla="*/ 272 h 626"/>
                <a:gd name="T22" fmla="*/ 0 w 631"/>
                <a:gd name="T23" fmla="*/ 354 h 626"/>
                <a:gd name="T24" fmla="*/ 63 w 631"/>
                <a:gd name="T25" fmla="*/ 368 h 626"/>
                <a:gd name="T26" fmla="*/ 79 w 631"/>
                <a:gd name="T27" fmla="*/ 417 h 626"/>
                <a:gd name="T28" fmla="*/ 36 w 631"/>
                <a:gd name="T29" fmla="*/ 465 h 626"/>
                <a:gd name="T30" fmla="*/ 85 w 631"/>
                <a:gd name="T31" fmla="*/ 532 h 626"/>
                <a:gd name="T32" fmla="*/ 144 w 631"/>
                <a:gd name="T33" fmla="*/ 506 h 626"/>
                <a:gd name="T34" fmla="*/ 185 w 631"/>
                <a:gd name="T35" fmla="*/ 536 h 626"/>
                <a:gd name="T36" fmla="*/ 179 w 631"/>
                <a:gd name="T37" fmla="*/ 600 h 626"/>
                <a:gd name="T38" fmla="*/ 257 w 631"/>
                <a:gd name="T39" fmla="*/ 626 h 626"/>
                <a:gd name="T40" fmla="*/ 290 w 631"/>
                <a:gd name="T41" fmla="*/ 570 h 626"/>
                <a:gd name="T42" fmla="*/ 315 w 631"/>
                <a:gd name="T43" fmla="*/ 571 h 626"/>
                <a:gd name="T44" fmla="*/ 341 w 631"/>
                <a:gd name="T45" fmla="*/ 569 h 626"/>
                <a:gd name="T46" fmla="*/ 374 w 631"/>
                <a:gd name="T47" fmla="*/ 626 h 626"/>
                <a:gd name="T48" fmla="*/ 452 w 631"/>
                <a:gd name="T49" fmla="*/ 600 h 626"/>
                <a:gd name="T50" fmla="*/ 445 w 631"/>
                <a:gd name="T51" fmla="*/ 535 h 626"/>
                <a:gd name="T52" fmla="*/ 487 w 631"/>
                <a:gd name="T53" fmla="*/ 505 h 626"/>
                <a:gd name="T54" fmla="*/ 546 w 631"/>
                <a:gd name="T55" fmla="*/ 532 h 626"/>
                <a:gd name="T56" fmla="*/ 595 w 631"/>
                <a:gd name="T57" fmla="*/ 465 h 626"/>
                <a:gd name="T58" fmla="*/ 551 w 631"/>
                <a:gd name="T59" fmla="*/ 416 h 626"/>
                <a:gd name="T60" fmla="*/ 567 w 631"/>
                <a:gd name="T61" fmla="*/ 368 h 626"/>
                <a:gd name="T62" fmla="*/ 631 w 631"/>
                <a:gd name="T63" fmla="*/ 354 h 626"/>
                <a:gd name="T64" fmla="*/ 631 w 631"/>
                <a:gd name="T65" fmla="*/ 271 h 626"/>
                <a:gd name="T66" fmla="*/ 567 w 631"/>
                <a:gd name="T67" fmla="*/ 258 h 626"/>
                <a:gd name="T68" fmla="*/ 551 w 631"/>
                <a:gd name="T69" fmla="*/ 209 h 626"/>
                <a:gd name="T70" fmla="*/ 594 w 631"/>
                <a:gd name="T71" fmla="*/ 161 h 626"/>
                <a:gd name="T72" fmla="*/ 546 w 631"/>
                <a:gd name="T73" fmla="*/ 94 h 626"/>
                <a:gd name="T74" fmla="*/ 487 w 631"/>
                <a:gd name="T75" fmla="*/ 120 h 626"/>
                <a:gd name="T76" fmla="*/ 445 w 631"/>
                <a:gd name="T77" fmla="*/ 90 h 626"/>
                <a:gd name="T78" fmla="*/ 452 w 631"/>
                <a:gd name="T79" fmla="*/ 26 h 626"/>
                <a:gd name="T80" fmla="*/ 373 w 631"/>
                <a:gd name="T81" fmla="*/ 0 h 626"/>
                <a:gd name="T82" fmla="*/ 341 w 631"/>
                <a:gd name="T83" fmla="*/ 56 h 626"/>
                <a:gd name="T84" fmla="*/ 315 w 631"/>
                <a:gd name="T85" fmla="*/ 55 h 626"/>
                <a:gd name="T86" fmla="*/ 544 w 631"/>
                <a:gd name="T87" fmla="*/ 313 h 626"/>
                <a:gd name="T88" fmla="*/ 315 w 631"/>
                <a:gd name="T89" fmla="*/ 541 h 626"/>
                <a:gd name="T90" fmla="*/ 87 w 631"/>
                <a:gd name="T91" fmla="*/ 313 h 626"/>
                <a:gd name="T92" fmla="*/ 315 w 631"/>
                <a:gd name="T93" fmla="*/ 85 h 626"/>
                <a:gd name="T94" fmla="*/ 544 w 631"/>
                <a:gd name="T95" fmla="*/ 313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1" h="626">
                  <a:moveTo>
                    <a:pt x="315" y="55"/>
                  </a:moveTo>
                  <a:cubicBezTo>
                    <a:pt x="306" y="55"/>
                    <a:pt x="298" y="56"/>
                    <a:pt x="289" y="57"/>
                  </a:cubicBezTo>
                  <a:cubicBezTo>
                    <a:pt x="257" y="0"/>
                    <a:pt x="257" y="0"/>
                    <a:pt x="257" y="0"/>
                  </a:cubicBezTo>
                  <a:cubicBezTo>
                    <a:pt x="178" y="26"/>
                    <a:pt x="178" y="26"/>
                    <a:pt x="178" y="26"/>
                  </a:cubicBezTo>
                  <a:cubicBezTo>
                    <a:pt x="185" y="91"/>
                    <a:pt x="185" y="91"/>
                    <a:pt x="185" y="91"/>
                  </a:cubicBezTo>
                  <a:cubicBezTo>
                    <a:pt x="170" y="99"/>
                    <a:pt x="156" y="109"/>
                    <a:pt x="144" y="121"/>
                  </a:cubicBezTo>
                  <a:cubicBezTo>
                    <a:pt x="84" y="94"/>
                    <a:pt x="84" y="94"/>
                    <a:pt x="84" y="94"/>
                  </a:cubicBezTo>
                  <a:cubicBezTo>
                    <a:pt x="36" y="161"/>
                    <a:pt x="36" y="161"/>
                    <a:pt x="36" y="161"/>
                  </a:cubicBezTo>
                  <a:cubicBezTo>
                    <a:pt x="79" y="210"/>
                    <a:pt x="79" y="210"/>
                    <a:pt x="79" y="210"/>
                  </a:cubicBezTo>
                  <a:cubicBezTo>
                    <a:pt x="72" y="225"/>
                    <a:pt x="67" y="241"/>
                    <a:pt x="63" y="258"/>
                  </a:cubicBezTo>
                  <a:cubicBezTo>
                    <a:pt x="0" y="272"/>
                    <a:pt x="0" y="272"/>
                    <a:pt x="0" y="272"/>
                  </a:cubicBezTo>
                  <a:cubicBezTo>
                    <a:pt x="0" y="354"/>
                    <a:pt x="0" y="354"/>
                    <a:pt x="0" y="354"/>
                  </a:cubicBezTo>
                  <a:cubicBezTo>
                    <a:pt x="63" y="368"/>
                    <a:pt x="63" y="368"/>
                    <a:pt x="63" y="368"/>
                  </a:cubicBezTo>
                  <a:cubicBezTo>
                    <a:pt x="67" y="385"/>
                    <a:pt x="72" y="401"/>
                    <a:pt x="79" y="417"/>
                  </a:cubicBezTo>
                  <a:cubicBezTo>
                    <a:pt x="36" y="465"/>
                    <a:pt x="36" y="465"/>
                    <a:pt x="36" y="465"/>
                  </a:cubicBezTo>
                  <a:cubicBezTo>
                    <a:pt x="85" y="532"/>
                    <a:pt x="85" y="532"/>
                    <a:pt x="85" y="532"/>
                  </a:cubicBezTo>
                  <a:cubicBezTo>
                    <a:pt x="144" y="506"/>
                    <a:pt x="144" y="506"/>
                    <a:pt x="144" y="506"/>
                  </a:cubicBezTo>
                  <a:cubicBezTo>
                    <a:pt x="157" y="517"/>
                    <a:pt x="171" y="527"/>
                    <a:pt x="185" y="536"/>
                  </a:cubicBezTo>
                  <a:cubicBezTo>
                    <a:pt x="179" y="600"/>
                    <a:pt x="179" y="600"/>
                    <a:pt x="179" y="600"/>
                  </a:cubicBezTo>
                  <a:cubicBezTo>
                    <a:pt x="257" y="626"/>
                    <a:pt x="257" y="626"/>
                    <a:pt x="257" y="626"/>
                  </a:cubicBezTo>
                  <a:cubicBezTo>
                    <a:pt x="290" y="570"/>
                    <a:pt x="290" y="570"/>
                    <a:pt x="290" y="570"/>
                  </a:cubicBezTo>
                  <a:cubicBezTo>
                    <a:pt x="298" y="570"/>
                    <a:pt x="307" y="571"/>
                    <a:pt x="315" y="571"/>
                  </a:cubicBezTo>
                  <a:cubicBezTo>
                    <a:pt x="324" y="571"/>
                    <a:pt x="333" y="570"/>
                    <a:pt x="341" y="569"/>
                  </a:cubicBezTo>
                  <a:cubicBezTo>
                    <a:pt x="374" y="626"/>
                    <a:pt x="374" y="626"/>
                    <a:pt x="374" y="626"/>
                  </a:cubicBezTo>
                  <a:cubicBezTo>
                    <a:pt x="452" y="600"/>
                    <a:pt x="452" y="600"/>
                    <a:pt x="452" y="600"/>
                  </a:cubicBezTo>
                  <a:cubicBezTo>
                    <a:pt x="445" y="535"/>
                    <a:pt x="445" y="535"/>
                    <a:pt x="445" y="535"/>
                  </a:cubicBezTo>
                  <a:cubicBezTo>
                    <a:pt x="460" y="527"/>
                    <a:pt x="474" y="517"/>
                    <a:pt x="487" y="505"/>
                  </a:cubicBezTo>
                  <a:cubicBezTo>
                    <a:pt x="546" y="532"/>
                    <a:pt x="546" y="532"/>
                    <a:pt x="546" y="532"/>
                  </a:cubicBezTo>
                  <a:cubicBezTo>
                    <a:pt x="595" y="465"/>
                    <a:pt x="595" y="465"/>
                    <a:pt x="595" y="465"/>
                  </a:cubicBezTo>
                  <a:cubicBezTo>
                    <a:pt x="551" y="416"/>
                    <a:pt x="551" y="416"/>
                    <a:pt x="551" y="416"/>
                  </a:cubicBezTo>
                  <a:cubicBezTo>
                    <a:pt x="558" y="401"/>
                    <a:pt x="563" y="385"/>
                    <a:pt x="567" y="368"/>
                  </a:cubicBezTo>
                  <a:cubicBezTo>
                    <a:pt x="631" y="354"/>
                    <a:pt x="631" y="354"/>
                    <a:pt x="631" y="354"/>
                  </a:cubicBezTo>
                  <a:cubicBezTo>
                    <a:pt x="631" y="271"/>
                    <a:pt x="631" y="271"/>
                    <a:pt x="631" y="271"/>
                  </a:cubicBezTo>
                  <a:cubicBezTo>
                    <a:pt x="567" y="258"/>
                    <a:pt x="567" y="258"/>
                    <a:pt x="567" y="258"/>
                  </a:cubicBezTo>
                  <a:cubicBezTo>
                    <a:pt x="563" y="241"/>
                    <a:pt x="558" y="225"/>
                    <a:pt x="551" y="209"/>
                  </a:cubicBezTo>
                  <a:cubicBezTo>
                    <a:pt x="594" y="161"/>
                    <a:pt x="594" y="161"/>
                    <a:pt x="594" y="161"/>
                  </a:cubicBezTo>
                  <a:cubicBezTo>
                    <a:pt x="546" y="94"/>
                    <a:pt x="546" y="94"/>
                    <a:pt x="546" y="94"/>
                  </a:cubicBezTo>
                  <a:cubicBezTo>
                    <a:pt x="487" y="120"/>
                    <a:pt x="487" y="120"/>
                    <a:pt x="487" y="120"/>
                  </a:cubicBezTo>
                  <a:cubicBezTo>
                    <a:pt x="474" y="109"/>
                    <a:pt x="460" y="99"/>
                    <a:pt x="445" y="90"/>
                  </a:cubicBezTo>
                  <a:cubicBezTo>
                    <a:pt x="452" y="26"/>
                    <a:pt x="452" y="26"/>
                    <a:pt x="452" y="26"/>
                  </a:cubicBezTo>
                  <a:cubicBezTo>
                    <a:pt x="373" y="0"/>
                    <a:pt x="373" y="0"/>
                    <a:pt x="373" y="0"/>
                  </a:cubicBezTo>
                  <a:cubicBezTo>
                    <a:pt x="341" y="56"/>
                    <a:pt x="341" y="56"/>
                    <a:pt x="341" y="56"/>
                  </a:cubicBezTo>
                  <a:cubicBezTo>
                    <a:pt x="332" y="56"/>
                    <a:pt x="324" y="55"/>
                    <a:pt x="315" y="55"/>
                  </a:cubicBezTo>
                  <a:close/>
                  <a:moveTo>
                    <a:pt x="544" y="313"/>
                  </a:moveTo>
                  <a:cubicBezTo>
                    <a:pt x="544" y="439"/>
                    <a:pt x="441" y="541"/>
                    <a:pt x="315" y="541"/>
                  </a:cubicBezTo>
                  <a:cubicBezTo>
                    <a:pt x="189" y="541"/>
                    <a:pt x="87" y="439"/>
                    <a:pt x="87" y="313"/>
                  </a:cubicBezTo>
                  <a:cubicBezTo>
                    <a:pt x="87" y="187"/>
                    <a:pt x="189" y="85"/>
                    <a:pt x="315" y="85"/>
                  </a:cubicBezTo>
                  <a:cubicBezTo>
                    <a:pt x="441" y="85"/>
                    <a:pt x="543" y="187"/>
                    <a:pt x="544" y="313"/>
                  </a:cubicBezTo>
                  <a:close/>
                </a:path>
              </a:pathLst>
            </a:cu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solidFill>
                  <a:prstClr val="white"/>
                </a:solidFill>
                <a:latin typeface="微软雅黑" pitchFamily="34" charset="-122"/>
                <a:ea typeface="微软雅黑" pitchFamily="34" charset="-122"/>
              </a:endParaRPr>
            </a:p>
          </p:txBody>
        </p:sp>
        <p:grpSp>
          <p:nvGrpSpPr>
            <p:cNvPr id="22539" name="组合 6"/>
            <p:cNvGrpSpPr>
              <a:grpSpLocks/>
            </p:cNvGrpSpPr>
            <p:nvPr/>
          </p:nvGrpSpPr>
          <p:grpSpPr bwMode="auto">
            <a:xfrm>
              <a:off x="3548063" y="2327275"/>
              <a:ext cx="509587" cy="581025"/>
              <a:chOff x="3449685" y="3025235"/>
              <a:chExt cx="509588" cy="581026"/>
            </a:xfrm>
            <a:solidFill>
              <a:schemeClr val="accent2"/>
            </a:solidFill>
          </p:grpSpPr>
          <p:sp>
            <p:nvSpPr>
              <p:cNvPr id="14" name="Freeform 20"/>
              <p:cNvSpPr>
                <a:spLocks noEditPoints="1"/>
              </p:cNvSpPr>
              <p:nvPr/>
            </p:nvSpPr>
            <p:spPr bwMode="auto">
              <a:xfrm>
                <a:off x="3675110" y="3025235"/>
                <a:ext cx="219075" cy="177800"/>
              </a:xfrm>
              <a:custGeom>
                <a:avLst/>
                <a:gdLst>
                  <a:gd name="T0" fmla="*/ 39 w 62"/>
                  <a:gd name="T1" fmla="*/ 12 h 50"/>
                  <a:gd name="T2" fmla="*/ 39 w 62"/>
                  <a:gd name="T3" fmla="*/ 12 h 50"/>
                  <a:gd name="T4" fmla="*/ 45 w 62"/>
                  <a:gd name="T5" fmla="*/ 14 h 50"/>
                  <a:gd name="T6" fmla="*/ 46 w 62"/>
                  <a:gd name="T7" fmla="*/ 18 h 50"/>
                  <a:gd name="T8" fmla="*/ 40 w 62"/>
                  <a:gd name="T9" fmla="*/ 29 h 50"/>
                  <a:gd name="T10" fmla="*/ 20 w 62"/>
                  <a:gd name="T11" fmla="*/ 38 h 50"/>
                  <a:gd name="T12" fmla="*/ 17 w 62"/>
                  <a:gd name="T13" fmla="*/ 38 h 50"/>
                  <a:gd name="T14" fmla="*/ 17 w 62"/>
                  <a:gd name="T15" fmla="*/ 38 h 50"/>
                  <a:gd name="T16" fmla="*/ 26 w 62"/>
                  <a:gd name="T17" fmla="*/ 18 h 50"/>
                  <a:gd name="T18" fmla="*/ 39 w 62"/>
                  <a:gd name="T19" fmla="*/ 12 h 50"/>
                  <a:gd name="T20" fmla="*/ 39 w 62"/>
                  <a:gd name="T21" fmla="*/ 0 h 50"/>
                  <a:gd name="T22" fmla="*/ 17 w 62"/>
                  <a:gd name="T23" fmla="*/ 9 h 50"/>
                  <a:gd name="T24" fmla="*/ 8 w 62"/>
                  <a:gd name="T25" fmla="*/ 47 h 50"/>
                  <a:gd name="T26" fmla="*/ 20 w 62"/>
                  <a:gd name="T27" fmla="*/ 50 h 50"/>
                  <a:gd name="T28" fmla="*/ 49 w 62"/>
                  <a:gd name="T29" fmla="*/ 38 h 50"/>
                  <a:gd name="T30" fmla="*/ 53 w 62"/>
                  <a:gd name="T31" fmla="*/ 5 h 50"/>
                  <a:gd name="T32" fmla="*/ 39 w 6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50">
                    <a:moveTo>
                      <a:pt x="39" y="12"/>
                    </a:moveTo>
                    <a:cubicBezTo>
                      <a:pt x="39" y="12"/>
                      <a:pt x="39" y="12"/>
                      <a:pt x="39" y="12"/>
                    </a:cubicBezTo>
                    <a:cubicBezTo>
                      <a:pt x="41" y="12"/>
                      <a:pt x="43" y="12"/>
                      <a:pt x="45" y="14"/>
                    </a:cubicBezTo>
                    <a:cubicBezTo>
                      <a:pt x="45" y="14"/>
                      <a:pt x="46" y="15"/>
                      <a:pt x="46" y="18"/>
                    </a:cubicBezTo>
                    <a:cubicBezTo>
                      <a:pt x="46" y="21"/>
                      <a:pt x="45" y="25"/>
                      <a:pt x="40" y="29"/>
                    </a:cubicBezTo>
                    <a:cubicBezTo>
                      <a:pt x="35" y="34"/>
                      <a:pt x="26" y="38"/>
                      <a:pt x="20" y="38"/>
                    </a:cubicBezTo>
                    <a:cubicBezTo>
                      <a:pt x="18" y="38"/>
                      <a:pt x="17" y="38"/>
                      <a:pt x="17" y="38"/>
                    </a:cubicBezTo>
                    <a:cubicBezTo>
                      <a:pt x="17" y="38"/>
                      <a:pt x="17" y="38"/>
                      <a:pt x="17" y="38"/>
                    </a:cubicBezTo>
                    <a:cubicBezTo>
                      <a:pt x="16" y="35"/>
                      <a:pt x="18" y="25"/>
                      <a:pt x="26" y="18"/>
                    </a:cubicBezTo>
                    <a:cubicBezTo>
                      <a:pt x="30" y="14"/>
                      <a:pt x="35" y="12"/>
                      <a:pt x="39" y="12"/>
                    </a:cubicBezTo>
                    <a:moveTo>
                      <a:pt x="39" y="0"/>
                    </a:moveTo>
                    <a:cubicBezTo>
                      <a:pt x="32" y="0"/>
                      <a:pt x="24" y="3"/>
                      <a:pt x="17" y="9"/>
                    </a:cubicBezTo>
                    <a:cubicBezTo>
                      <a:pt x="6" y="19"/>
                      <a:pt x="0" y="38"/>
                      <a:pt x="8" y="47"/>
                    </a:cubicBezTo>
                    <a:cubicBezTo>
                      <a:pt x="11" y="49"/>
                      <a:pt x="15" y="50"/>
                      <a:pt x="20" y="50"/>
                    </a:cubicBezTo>
                    <a:cubicBezTo>
                      <a:pt x="29" y="50"/>
                      <a:pt x="41" y="45"/>
                      <a:pt x="49" y="38"/>
                    </a:cubicBezTo>
                    <a:cubicBezTo>
                      <a:pt x="60" y="28"/>
                      <a:pt x="62" y="13"/>
                      <a:pt x="53" y="5"/>
                    </a:cubicBezTo>
                    <a:cubicBezTo>
                      <a:pt x="50" y="1"/>
                      <a:pt x="45" y="0"/>
                      <a:pt x="39" y="0"/>
                    </a:cubicBezTo>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solidFill>
                    <a:prstClr val="white"/>
                  </a:solidFill>
                  <a:latin typeface="微软雅黑" pitchFamily="34" charset="-122"/>
                  <a:ea typeface="微软雅黑" pitchFamily="34" charset="-122"/>
                </a:endParaRPr>
              </a:p>
            </p:txBody>
          </p:sp>
          <p:sp>
            <p:nvSpPr>
              <p:cNvPr id="15" name="Freeform 21"/>
              <p:cNvSpPr>
                <a:spLocks noEditPoints="1"/>
              </p:cNvSpPr>
              <p:nvPr/>
            </p:nvSpPr>
            <p:spPr bwMode="auto">
              <a:xfrm>
                <a:off x="3513185" y="3025235"/>
                <a:ext cx="219075" cy="177800"/>
              </a:xfrm>
              <a:custGeom>
                <a:avLst/>
                <a:gdLst>
                  <a:gd name="T0" fmla="*/ 23 w 62"/>
                  <a:gd name="T1" fmla="*/ 12 h 50"/>
                  <a:gd name="T2" fmla="*/ 36 w 62"/>
                  <a:gd name="T3" fmla="*/ 18 h 50"/>
                  <a:gd name="T4" fmla="*/ 45 w 62"/>
                  <a:gd name="T5" fmla="*/ 38 h 50"/>
                  <a:gd name="T6" fmla="*/ 42 w 62"/>
                  <a:gd name="T7" fmla="*/ 38 h 50"/>
                  <a:gd name="T8" fmla="*/ 22 w 62"/>
                  <a:gd name="T9" fmla="*/ 29 h 50"/>
                  <a:gd name="T10" fmla="*/ 16 w 62"/>
                  <a:gd name="T11" fmla="*/ 18 h 50"/>
                  <a:gd name="T12" fmla="*/ 17 w 62"/>
                  <a:gd name="T13" fmla="*/ 14 h 50"/>
                  <a:gd name="T14" fmla="*/ 23 w 62"/>
                  <a:gd name="T15" fmla="*/ 12 h 50"/>
                  <a:gd name="T16" fmla="*/ 23 w 62"/>
                  <a:gd name="T17" fmla="*/ 0 h 50"/>
                  <a:gd name="T18" fmla="*/ 9 w 62"/>
                  <a:gd name="T19" fmla="*/ 5 h 50"/>
                  <a:gd name="T20" fmla="*/ 13 w 62"/>
                  <a:gd name="T21" fmla="*/ 38 h 50"/>
                  <a:gd name="T22" fmla="*/ 42 w 62"/>
                  <a:gd name="T23" fmla="*/ 50 h 50"/>
                  <a:gd name="T24" fmla="*/ 54 w 62"/>
                  <a:gd name="T25" fmla="*/ 47 h 50"/>
                  <a:gd name="T26" fmla="*/ 45 w 62"/>
                  <a:gd name="T27" fmla="*/ 9 h 50"/>
                  <a:gd name="T28" fmla="*/ 23 w 62"/>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50">
                    <a:moveTo>
                      <a:pt x="23" y="12"/>
                    </a:moveTo>
                    <a:cubicBezTo>
                      <a:pt x="27" y="12"/>
                      <a:pt x="32" y="14"/>
                      <a:pt x="36" y="18"/>
                    </a:cubicBezTo>
                    <a:cubicBezTo>
                      <a:pt x="44" y="25"/>
                      <a:pt x="46" y="35"/>
                      <a:pt x="45" y="38"/>
                    </a:cubicBezTo>
                    <a:cubicBezTo>
                      <a:pt x="45" y="38"/>
                      <a:pt x="45" y="38"/>
                      <a:pt x="42" y="38"/>
                    </a:cubicBezTo>
                    <a:cubicBezTo>
                      <a:pt x="36" y="38"/>
                      <a:pt x="27" y="34"/>
                      <a:pt x="22" y="29"/>
                    </a:cubicBezTo>
                    <a:cubicBezTo>
                      <a:pt x="17" y="25"/>
                      <a:pt x="16" y="21"/>
                      <a:pt x="16" y="18"/>
                    </a:cubicBezTo>
                    <a:cubicBezTo>
                      <a:pt x="16" y="15"/>
                      <a:pt x="17" y="14"/>
                      <a:pt x="17" y="14"/>
                    </a:cubicBezTo>
                    <a:cubicBezTo>
                      <a:pt x="19" y="12"/>
                      <a:pt x="21" y="12"/>
                      <a:pt x="23" y="12"/>
                    </a:cubicBezTo>
                    <a:moveTo>
                      <a:pt x="23" y="0"/>
                    </a:moveTo>
                    <a:cubicBezTo>
                      <a:pt x="17" y="0"/>
                      <a:pt x="12" y="1"/>
                      <a:pt x="9" y="5"/>
                    </a:cubicBezTo>
                    <a:cubicBezTo>
                      <a:pt x="0" y="13"/>
                      <a:pt x="2" y="28"/>
                      <a:pt x="13" y="38"/>
                    </a:cubicBezTo>
                    <a:cubicBezTo>
                      <a:pt x="21" y="45"/>
                      <a:pt x="33" y="50"/>
                      <a:pt x="42" y="50"/>
                    </a:cubicBezTo>
                    <a:cubicBezTo>
                      <a:pt x="47" y="50"/>
                      <a:pt x="51" y="49"/>
                      <a:pt x="54" y="47"/>
                    </a:cubicBezTo>
                    <a:cubicBezTo>
                      <a:pt x="62" y="38"/>
                      <a:pt x="56" y="19"/>
                      <a:pt x="45" y="9"/>
                    </a:cubicBezTo>
                    <a:cubicBezTo>
                      <a:pt x="38" y="3"/>
                      <a:pt x="30" y="0"/>
                      <a:pt x="23" y="0"/>
                    </a:cubicBezTo>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solidFill>
                    <a:prstClr val="white"/>
                  </a:solidFill>
                  <a:latin typeface="微软雅黑" pitchFamily="34" charset="-122"/>
                  <a:ea typeface="微软雅黑" pitchFamily="34" charset="-122"/>
                </a:endParaRPr>
              </a:p>
            </p:txBody>
          </p:sp>
          <p:sp>
            <p:nvSpPr>
              <p:cNvPr id="16" name="Freeform 22"/>
              <p:cNvSpPr/>
              <p:nvPr/>
            </p:nvSpPr>
            <p:spPr bwMode="auto">
              <a:xfrm>
                <a:off x="3725911" y="3180810"/>
                <a:ext cx="233362" cy="192088"/>
              </a:xfrm>
              <a:custGeom>
                <a:avLst/>
                <a:gdLst>
                  <a:gd name="T0" fmla="*/ 66 w 66"/>
                  <a:gd name="T1" fmla="*/ 54 h 54"/>
                  <a:gd name="T2" fmla="*/ 66 w 66"/>
                  <a:gd name="T3" fmla="*/ 12 h 54"/>
                  <a:gd name="T4" fmla="*/ 54 w 66"/>
                  <a:gd name="T5" fmla="*/ 0 h 54"/>
                  <a:gd name="T6" fmla="*/ 0 w 66"/>
                  <a:gd name="T7" fmla="*/ 0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12"/>
                      <a:pt x="66" y="12"/>
                      <a:pt x="66" y="12"/>
                    </a:cubicBezTo>
                    <a:cubicBezTo>
                      <a:pt x="66" y="6"/>
                      <a:pt x="61" y="0"/>
                      <a:pt x="54" y="0"/>
                    </a:cubicBezTo>
                    <a:cubicBezTo>
                      <a:pt x="0" y="0"/>
                      <a:pt x="0" y="0"/>
                      <a:pt x="0" y="0"/>
                    </a:cubicBezTo>
                    <a:cubicBezTo>
                      <a:pt x="0" y="54"/>
                      <a:pt x="0" y="54"/>
                      <a:pt x="0" y="54"/>
                    </a:cubicBezTo>
                    <a:lnTo>
                      <a:pt x="66" y="54"/>
                    </a:lnTo>
                    <a:close/>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solidFill>
                    <a:prstClr val="white"/>
                  </a:solidFill>
                  <a:latin typeface="微软雅黑" pitchFamily="34" charset="-122"/>
                  <a:ea typeface="微软雅黑" pitchFamily="34" charset="-122"/>
                </a:endParaRPr>
              </a:p>
            </p:txBody>
          </p:sp>
          <p:sp>
            <p:nvSpPr>
              <p:cNvPr id="17" name="Freeform 23"/>
              <p:cNvSpPr/>
              <p:nvPr/>
            </p:nvSpPr>
            <p:spPr bwMode="auto">
              <a:xfrm>
                <a:off x="3725911" y="3414174"/>
                <a:ext cx="233362" cy="192087"/>
              </a:xfrm>
              <a:custGeom>
                <a:avLst/>
                <a:gdLst>
                  <a:gd name="T0" fmla="*/ 0 w 66"/>
                  <a:gd name="T1" fmla="*/ 0 h 54"/>
                  <a:gd name="T2" fmla="*/ 0 w 66"/>
                  <a:gd name="T3" fmla="*/ 54 h 54"/>
                  <a:gd name="T4" fmla="*/ 54 w 66"/>
                  <a:gd name="T5" fmla="*/ 54 h 54"/>
                  <a:gd name="T6" fmla="*/ 66 w 66"/>
                  <a:gd name="T7" fmla="*/ 42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54"/>
                      <a:pt x="0" y="54"/>
                      <a:pt x="0" y="54"/>
                    </a:cubicBezTo>
                    <a:cubicBezTo>
                      <a:pt x="54" y="54"/>
                      <a:pt x="54" y="54"/>
                      <a:pt x="54" y="54"/>
                    </a:cubicBezTo>
                    <a:cubicBezTo>
                      <a:pt x="61" y="54"/>
                      <a:pt x="66" y="49"/>
                      <a:pt x="66" y="42"/>
                    </a:cubicBezTo>
                    <a:cubicBezTo>
                      <a:pt x="66" y="0"/>
                      <a:pt x="66" y="0"/>
                      <a:pt x="66" y="0"/>
                    </a:cubicBezTo>
                    <a:lnTo>
                      <a:pt x="0" y="0"/>
                    </a:lnTo>
                    <a:close/>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solidFill>
                    <a:prstClr val="white"/>
                  </a:solidFill>
                  <a:latin typeface="微软雅黑" pitchFamily="34" charset="-122"/>
                  <a:ea typeface="微软雅黑" pitchFamily="34" charset="-122"/>
                </a:endParaRPr>
              </a:p>
            </p:txBody>
          </p:sp>
          <p:sp>
            <p:nvSpPr>
              <p:cNvPr id="18" name="Freeform 24"/>
              <p:cNvSpPr/>
              <p:nvPr/>
            </p:nvSpPr>
            <p:spPr bwMode="auto">
              <a:xfrm>
                <a:off x="3449685" y="3180810"/>
                <a:ext cx="233362" cy="192088"/>
              </a:xfrm>
              <a:custGeom>
                <a:avLst/>
                <a:gdLst>
                  <a:gd name="T0" fmla="*/ 66 w 66"/>
                  <a:gd name="T1" fmla="*/ 54 h 54"/>
                  <a:gd name="T2" fmla="*/ 66 w 66"/>
                  <a:gd name="T3" fmla="*/ 0 h 54"/>
                  <a:gd name="T4" fmla="*/ 12 w 66"/>
                  <a:gd name="T5" fmla="*/ 0 h 54"/>
                  <a:gd name="T6" fmla="*/ 0 w 66"/>
                  <a:gd name="T7" fmla="*/ 12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0"/>
                      <a:pt x="66" y="0"/>
                      <a:pt x="66" y="0"/>
                    </a:cubicBezTo>
                    <a:cubicBezTo>
                      <a:pt x="12" y="0"/>
                      <a:pt x="12" y="0"/>
                      <a:pt x="12" y="0"/>
                    </a:cubicBezTo>
                    <a:cubicBezTo>
                      <a:pt x="5" y="0"/>
                      <a:pt x="0" y="6"/>
                      <a:pt x="0" y="12"/>
                    </a:cubicBezTo>
                    <a:cubicBezTo>
                      <a:pt x="0" y="54"/>
                      <a:pt x="0" y="54"/>
                      <a:pt x="0" y="54"/>
                    </a:cubicBezTo>
                    <a:lnTo>
                      <a:pt x="66" y="54"/>
                    </a:lnTo>
                    <a:close/>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solidFill>
                    <a:prstClr val="white"/>
                  </a:solidFill>
                  <a:latin typeface="微软雅黑" pitchFamily="34" charset="-122"/>
                  <a:ea typeface="微软雅黑" pitchFamily="34" charset="-122"/>
                </a:endParaRPr>
              </a:p>
            </p:txBody>
          </p:sp>
          <p:sp>
            <p:nvSpPr>
              <p:cNvPr id="19" name="Freeform 25"/>
              <p:cNvSpPr/>
              <p:nvPr/>
            </p:nvSpPr>
            <p:spPr bwMode="auto">
              <a:xfrm>
                <a:off x="3449685" y="3414174"/>
                <a:ext cx="233362" cy="192087"/>
              </a:xfrm>
              <a:custGeom>
                <a:avLst/>
                <a:gdLst>
                  <a:gd name="T0" fmla="*/ 0 w 66"/>
                  <a:gd name="T1" fmla="*/ 0 h 54"/>
                  <a:gd name="T2" fmla="*/ 0 w 66"/>
                  <a:gd name="T3" fmla="*/ 42 h 54"/>
                  <a:gd name="T4" fmla="*/ 12 w 66"/>
                  <a:gd name="T5" fmla="*/ 54 h 54"/>
                  <a:gd name="T6" fmla="*/ 66 w 66"/>
                  <a:gd name="T7" fmla="*/ 54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42"/>
                      <a:pt x="0" y="42"/>
                      <a:pt x="0" y="42"/>
                    </a:cubicBezTo>
                    <a:cubicBezTo>
                      <a:pt x="0" y="49"/>
                      <a:pt x="5" y="54"/>
                      <a:pt x="12" y="54"/>
                    </a:cubicBezTo>
                    <a:cubicBezTo>
                      <a:pt x="66" y="54"/>
                      <a:pt x="66" y="54"/>
                      <a:pt x="66" y="54"/>
                    </a:cubicBezTo>
                    <a:cubicBezTo>
                      <a:pt x="66" y="0"/>
                      <a:pt x="66" y="0"/>
                      <a:pt x="66" y="0"/>
                    </a:cubicBezTo>
                    <a:lnTo>
                      <a:pt x="0" y="0"/>
                    </a:lnTo>
                    <a:close/>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solidFill>
                    <a:prstClr val="white"/>
                  </a:solidFill>
                  <a:latin typeface="微软雅黑" pitchFamily="34" charset="-122"/>
                  <a:ea typeface="微软雅黑" pitchFamily="34" charset="-122"/>
                </a:endParaRPr>
              </a:p>
            </p:txBody>
          </p:sp>
        </p:grpSp>
        <p:grpSp>
          <p:nvGrpSpPr>
            <p:cNvPr id="22546" name="组合 12"/>
            <p:cNvGrpSpPr>
              <a:grpSpLocks/>
            </p:cNvGrpSpPr>
            <p:nvPr/>
          </p:nvGrpSpPr>
          <p:grpSpPr bwMode="auto">
            <a:xfrm>
              <a:off x="4011613" y="4202113"/>
              <a:ext cx="550862" cy="466725"/>
              <a:chOff x="3913338" y="4899968"/>
              <a:chExt cx="550863" cy="466725"/>
            </a:xfrm>
            <a:solidFill>
              <a:schemeClr val="accent2"/>
            </a:solidFill>
          </p:grpSpPr>
          <p:sp>
            <p:nvSpPr>
              <p:cNvPr id="21" name="Rectangle 111"/>
              <p:cNvSpPr>
                <a:spLocks noChangeArrowheads="1"/>
              </p:cNvSpPr>
              <p:nvPr/>
            </p:nvSpPr>
            <p:spPr bwMode="auto">
              <a:xfrm>
                <a:off x="4019700" y="5111105"/>
                <a:ext cx="41275" cy="857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2" name="Freeform 112"/>
              <p:cNvSpPr>
                <a:spLocks noEditPoints="1"/>
              </p:cNvSpPr>
              <p:nvPr/>
            </p:nvSpPr>
            <p:spPr bwMode="auto">
              <a:xfrm>
                <a:off x="3913338" y="4899968"/>
                <a:ext cx="550863" cy="233362"/>
              </a:xfrm>
              <a:custGeom>
                <a:avLst/>
                <a:gdLst>
                  <a:gd name="T0" fmla="*/ 114 w 156"/>
                  <a:gd name="T1" fmla="*/ 24 h 66"/>
                  <a:gd name="T2" fmla="*/ 114 w 156"/>
                  <a:gd name="T3" fmla="*/ 23 h 66"/>
                  <a:gd name="T4" fmla="*/ 114 w 156"/>
                  <a:gd name="T5" fmla="*/ 18 h 66"/>
                  <a:gd name="T6" fmla="*/ 96 w 156"/>
                  <a:gd name="T7" fmla="*/ 0 h 66"/>
                  <a:gd name="T8" fmla="*/ 60 w 156"/>
                  <a:gd name="T9" fmla="*/ 0 h 66"/>
                  <a:gd name="T10" fmla="*/ 42 w 156"/>
                  <a:gd name="T11" fmla="*/ 18 h 66"/>
                  <a:gd name="T12" fmla="*/ 42 w 156"/>
                  <a:gd name="T13" fmla="*/ 24 h 66"/>
                  <a:gd name="T14" fmla="*/ 0 w 156"/>
                  <a:gd name="T15" fmla="*/ 24 h 66"/>
                  <a:gd name="T16" fmla="*/ 0 w 156"/>
                  <a:gd name="T17" fmla="*/ 66 h 66"/>
                  <a:gd name="T18" fmla="*/ 24 w 156"/>
                  <a:gd name="T19" fmla="*/ 66 h 66"/>
                  <a:gd name="T20" fmla="*/ 24 w 156"/>
                  <a:gd name="T21" fmla="*/ 54 h 66"/>
                  <a:gd name="T22" fmla="*/ 48 w 156"/>
                  <a:gd name="T23" fmla="*/ 54 h 66"/>
                  <a:gd name="T24" fmla="*/ 48 w 156"/>
                  <a:gd name="T25" fmla="*/ 66 h 66"/>
                  <a:gd name="T26" fmla="*/ 108 w 156"/>
                  <a:gd name="T27" fmla="*/ 66 h 66"/>
                  <a:gd name="T28" fmla="*/ 108 w 156"/>
                  <a:gd name="T29" fmla="*/ 54 h 66"/>
                  <a:gd name="T30" fmla="*/ 132 w 156"/>
                  <a:gd name="T31" fmla="*/ 54 h 66"/>
                  <a:gd name="T32" fmla="*/ 132 w 156"/>
                  <a:gd name="T33" fmla="*/ 66 h 66"/>
                  <a:gd name="T34" fmla="*/ 156 w 156"/>
                  <a:gd name="T35" fmla="*/ 66 h 66"/>
                  <a:gd name="T36" fmla="*/ 156 w 156"/>
                  <a:gd name="T37" fmla="*/ 24 h 66"/>
                  <a:gd name="T38" fmla="*/ 114 w 156"/>
                  <a:gd name="T39" fmla="*/ 24 h 66"/>
                  <a:gd name="T40" fmla="*/ 54 w 156"/>
                  <a:gd name="T41" fmla="*/ 18 h 66"/>
                  <a:gd name="T42" fmla="*/ 60 w 156"/>
                  <a:gd name="T43" fmla="*/ 12 h 66"/>
                  <a:gd name="T44" fmla="*/ 96 w 156"/>
                  <a:gd name="T45" fmla="*/ 12 h 66"/>
                  <a:gd name="T46" fmla="*/ 102 w 156"/>
                  <a:gd name="T47" fmla="*/ 18 h 66"/>
                  <a:gd name="T48" fmla="*/ 102 w 156"/>
                  <a:gd name="T49" fmla="*/ 24 h 66"/>
                  <a:gd name="T50" fmla="*/ 54 w 156"/>
                  <a:gd name="T51" fmla="*/ 24 h 66"/>
                  <a:gd name="T52" fmla="*/ 54 w 156"/>
                  <a:gd name="T5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66">
                    <a:moveTo>
                      <a:pt x="114" y="24"/>
                    </a:moveTo>
                    <a:cubicBezTo>
                      <a:pt x="114" y="23"/>
                      <a:pt x="114" y="23"/>
                      <a:pt x="114" y="23"/>
                    </a:cubicBezTo>
                    <a:cubicBezTo>
                      <a:pt x="114" y="18"/>
                      <a:pt x="114" y="18"/>
                      <a:pt x="114" y="18"/>
                    </a:cubicBezTo>
                    <a:cubicBezTo>
                      <a:pt x="114" y="6"/>
                      <a:pt x="105" y="0"/>
                      <a:pt x="96" y="0"/>
                    </a:cubicBezTo>
                    <a:cubicBezTo>
                      <a:pt x="60" y="0"/>
                      <a:pt x="60" y="0"/>
                      <a:pt x="60" y="0"/>
                    </a:cubicBezTo>
                    <a:cubicBezTo>
                      <a:pt x="48" y="0"/>
                      <a:pt x="42" y="9"/>
                      <a:pt x="42" y="18"/>
                    </a:cubicBezTo>
                    <a:cubicBezTo>
                      <a:pt x="42" y="24"/>
                      <a:pt x="42" y="24"/>
                      <a:pt x="42" y="24"/>
                    </a:cubicBezTo>
                    <a:cubicBezTo>
                      <a:pt x="0" y="24"/>
                      <a:pt x="0" y="24"/>
                      <a:pt x="0" y="24"/>
                    </a:cubicBezTo>
                    <a:cubicBezTo>
                      <a:pt x="0" y="66"/>
                      <a:pt x="0" y="66"/>
                      <a:pt x="0" y="66"/>
                    </a:cubicBezTo>
                    <a:cubicBezTo>
                      <a:pt x="24" y="66"/>
                      <a:pt x="24" y="66"/>
                      <a:pt x="24" y="66"/>
                    </a:cubicBezTo>
                    <a:cubicBezTo>
                      <a:pt x="24" y="54"/>
                      <a:pt x="24" y="54"/>
                      <a:pt x="24" y="54"/>
                    </a:cubicBezTo>
                    <a:cubicBezTo>
                      <a:pt x="48" y="54"/>
                      <a:pt x="48" y="54"/>
                      <a:pt x="48" y="54"/>
                    </a:cubicBezTo>
                    <a:cubicBezTo>
                      <a:pt x="48" y="66"/>
                      <a:pt x="48" y="66"/>
                      <a:pt x="48" y="66"/>
                    </a:cubicBezTo>
                    <a:cubicBezTo>
                      <a:pt x="108" y="66"/>
                      <a:pt x="108" y="66"/>
                      <a:pt x="108" y="66"/>
                    </a:cubicBezTo>
                    <a:cubicBezTo>
                      <a:pt x="108" y="54"/>
                      <a:pt x="108" y="54"/>
                      <a:pt x="108" y="54"/>
                    </a:cubicBezTo>
                    <a:cubicBezTo>
                      <a:pt x="132" y="54"/>
                      <a:pt x="132" y="54"/>
                      <a:pt x="132" y="54"/>
                    </a:cubicBezTo>
                    <a:cubicBezTo>
                      <a:pt x="132" y="66"/>
                      <a:pt x="132" y="66"/>
                      <a:pt x="132" y="66"/>
                    </a:cubicBezTo>
                    <a:cubicBezTo>
                      <a:pt x="156" y="66"/>
                      <a:pt x="156" y="66"/>
                      <a:pt x="156" y="66"/>
                    </a:cubicBezTo>
                    <a:cubicBezTo>
                      <a:pt x="156" y="24"/>
                      <a:pt x="156" y="24"/>
                      <a:pt x="156" y="24"/>
                    </a:cubicBezTo>
                    <a:lnTo>
                      <a:pt x="114" y="24"/>
                    </a:lnTo>
                    <a:close/>
                    <a:moveTo>
                      <a:pt x="54" y="18"/>
                    </a:moveTo>
                    <a:cubicBezTo>
                      <a:pt x="54" y="18"/>
                      <a:pt x="54" y="12"/>
                      <a:pt x="60" y="12"/>
                    </a:cubicBezTo>
                    <a:cubicBezTo>
                      <a:pt x="96" y="12"/>
                      <a:pt x="96" y="12"/>
                      <a:pt x="96" y="12"/>
                    </a:cubicBezTo>
                    <a:cubicBezTo>
                      <a:pt x="96" y="12"/>
                      <a:pt x="102" y="12"/>
                      <a:pt x="102" y="18"/>
                    </a:cubicBezTo>
                    <a:cubicBezTo>
                      <a:pt x="102" y="24"/>
                      <a:pt x="102" y="24"/>
                      <a:pt x="102" y="24"/>
                    </a:cubicBezTo>
                    <a:cubicBezTo>
                      <a:pt x="54" y="24"/>
                      <a:pt x="54" y="24"/>
                      <a:pt x="54" y="24"/>
                    </a:cubicBezTo>
                    <a:lnTo>
                      <a:pt x="54" y="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Freeform 113"/>
              <p:cNvSpPr/>
              <p:nvPr/>
            </p:nvSpPr>
            <p:spPr bwMode="auto">
              <a:xfrm>
                <a:off x="3933975" y="5153968"/>
                <a:ext cx="509589" cy="212725"/>
              </a:xfrm>
              <a:custGeom>
                <a:avLst/>
                <a:gdLst>
                  <a:gd name="T0" fmla="*/ 281 w 321"/>
                  <a:gd name="T1" fmla="*/ 40 h 134"/>
                  <a:gd name="T2" fmla="*/ 227 w 321"/>
                  <a:gd name="T3" fmla="*/ 40 h 134"/>
                  <a:gd name="T4" fmla="*/ 227 w 321"/>
                  <a:gd name="T5" fmla="*/ 0 h 134"/>
                  <a:gd name="T6" fmla="*/ 94 w 321"/>
                  <a:gd name="T7" fmla="*/ 0 h 134"/>
                  <a:gd name="T8" fmla="*/ 94 w 321"/>
                  <a:gd name="T9" fmla="*/ 40 h 134"/>
                  <a:gd name="T10" fmla="*/ 40 w 321"/>
                  <a:gd name="T11" fmla="*/ 40 h 134"/>
                  <a:gd name="T12" fmla="*/ 40 w 321"/>
                  <a:gd name="T13" fmla="*/ 0 h 134"/>
                  <a:gd name="T14" fmla="*/ 0 w 321"/>
                  <a:gd name="T15" fmla="*/ 0 h 134"/>
                  <a:gd name="T16" fmla="*/ 0 w 321"/>
                  <a:gd name="T17" fmla="*/ 134 h 134"/>
                  <a:gd name="T18" fmla="*/ 321 w 321"/>
                  <a:gd name="T19" fmla="*/ 134 h 134"/>
                  <a:gd name="T20" fmla="*/ 321 w 321"/>
                  <a:gd name="T21" fmla="*/ 0 h 134"/>
                  <a:gd name="T22" fmla="*/ 281 w 321"/>
                  <a:gd name="T23" fmla="*/ 0 h 134"/>
                  <a:gd name="T24" fmla="*/ 281 w 321"/>
                  <a:gd name="T25" fmla="*/ 4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1" h="134">
                    <a:moveTo>
                      <a:pt x="281" y="40"/>
                    </a:moveTo>
                    <a:lnTo>
                      <a:pt x="227" y="40"/>
                    </a:lnTo>
                    <a:lnTo>
                      <a:pt x="227" y="0"/>
                    </a:lnTo>
                    <a:lnTo>
                      <a:pt x="94" y="0"/>
                    </a:lnTo>
                    <a:lnTo>
                      <a:pt x="94" y="40"/>
                    </a:lnTo>
                    <a:lnTo>
                      <a:pt x="40" y="40"/>
                    </a:lnTo>
                    <a:lnTo>
                      <a:pt x="40" y="0"/>
                    </a:lnTo>
                    <a:lnTo>
                      <a:pt x="0" y="0"/>
                    </a:lnTo>
                    <a:lnTo>
                      <a:pt x="0" y="134"/>
                    </a:lnTo>
                    <a:lnTo>
                      <a:pt x="321" y="134"/>
                    </a:lnTo>
                    <a:lnTo>
                      <a:pt x="321" y="0"/>
                    </a:lnTo>
                    <a:lnTo>
                      <a:pt x="281" y="0"/>
                    </a:lnTo>
                    <a:lnTo>
                      <a:pt x="281" y="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Rectangle 114"/>
              <p:cNvSpPr>
                <a:spLocks noChangeArrowheads="1"/>
              </p:cNvSpPr>
              <p:nvPr/>
            </p:nvSpPr>
            <p:spPr bwMode="auto">
              <a:xfrm>
                <a:off x="4316564" y="5111105"/>
                <a:ext cx="41275" cy="857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
          <p:nvSpPr>
            <p:cNvPr id="25" name="Freeform 31"/>
            <p:cNvSpPr/>
            <p:nvPr/>
          </p:nvSpPr>
          <p:spPr bwMode="auto">
            <a:xfrm>
              <a:off x="4900613" y="3098800"/>
              <a:ext cx="509587" cy="509588"/>
            </a:xfrm>
            <a:custGeom>
              <a:avLst/>
              <a:gdLst>
                <a:gd name="T0" fmla="*/ 254794 w 144"/>
                <a:gd name="T1" fmla="*/ 127397 h 144"/>
                <a:gd name="T2" fmla="*/ 0 w 144"/>
                <a:gd name="T3" fmla="*/ 215867 h 144"/>
                <a:gd name="T4" fmla="*/ 148630 w 144"/>
                <a:gd name="T5" fmla="*/ 424657 h 144"/>
                <a:gd name="T6" fmla="*/ 254794 w 144"/>
                <a:gd name="T7" fmla="*/ 509588 h 144"/>
                <a:gd name="T8" fmla="*/ 360958 w 144"/>
                <a:gd name="T9" fmla="*/ 424657 h 144"/>
                <a:gd name="T10" fmla="*/ 509588 w 144"/>
                <a:gd name="T11" fmla="*/ 212328 h 144"/>
                <a:gd name="T12" fmla="*/ 254794 w 144"/>
                <a:gd name="T13" fmla="*/ 127397 h 1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144">
                  <a:moveTo>
                    <a:pt x="72" y="36"/>
                  </a:moveTo>
                  <a:cubicBezTo>
                    <a:pt x="48" y="0"/>
                    <a:pt x="0" y="21"/>
                    <a:pt x="0" y="61"/>
                  </a:cubicBezTo>
                  <a:cubicBezTo>
                    <a:pt x="0" y="87"/>
                    <a:pt x="24" y="106"/>
                    <a:pt x="42" y="120"/>
                  </a:cubicBezTo>
                  <a:cubicBezTo>
                    <a:pt x="61" y="135"/>
                    <a:pt x="66" y="138"/>
                    <a:pt x="72" y="144"/>
                  </a:cubicBezTo>
                  <a:cubicBezTo>
                    <a:pt x="78" y="138"/>
                    <a:pt x="83" y="135"/>
                    <a:pt x="102" y="120"/>
                  </a:cubicBezTo>
                  <a:cubicBezTo>
                    <a:pt x="120" y="106"/>
                    <a:pt x="144" y="87"/>
                    <a:pt x="144" y="60"/>
                  </a:cubicBezTo>
                  <a:cubicBezTo>
                    <a:pt x="144" y="21"/>
                    <a:pt x="96" y="0"/>
                    <a:pt x="72" y="36"/>
                  </a:cubicBezTo>
                </a:path>
              </a:pathLst>
            </a:custGeom>
            <a:solidFill>
              <a:schemeClr val="accent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solidFill>
                  <a:prstClr val="white"/>
                </a:solidFill>
                <a:latin typeface="微软雅黑" pitchFamily="34" charset="-122"/>
                <a:ea typeface="微软雅黑" pitchFamily="34" charset="-122"/>
              </a:endParaRPr>
            </a:p>
          </p:txBody>
        </p:sp>
        <p:sp>
          <p:nvSpPr>
            <p:cNvPr id="2" name="文本框 1"/>
            <p:cNvSpPr txBox="1"/>
            <p:nvPr/>
          </p:nvSpPr>
          <p:spPr>
            <a:xfrm>
              <a:off x="1932148" y="3575030"/>
              <a:ext cx="964367" cy="984885"/>
            </a:xfrm>
            <a:prstGeom prst="rect">
              <a:avLst/>
            </a:prstGeom>
            <a:noFill/>
          </p:spPr>
          <p:txBody>
            <a:bodyPr wrap="none" rtlCol="0">
              <a:spAutoFit/>
            </a:bodyPr>
            <a:lstStyle/>
            <a:p>
              <a:r>
                <a:rPr lang="zh-CN" altLang="en-US" sz="2100" b="1" dirty="0">
                  <a:solidFill>
                    <a:schemeClr val="accent1"/>
                  </a:solidFill>
                  <a:latin typeface="微软雅黑" panose="020B0503020204020204" pitchFamily="34" charset="-122"/>
                  <a:ea typeface="微软雅黑" panose="020B0503020204020204" pitchFamily="34" charset="-122"/>
                </a:rPr>
                <a:t>主要</a:t>
              </a:r>
              <a:endParaRPr lang="en-US" altLang="zh-CN" sz="2100" b="1" dirty="0">
                <a:solidFill>
                  <a:schemeClr val="accent1"/>
                </a:solidFill>
                <a:latin typeface="微软雅黑" panose="020B0503020204020204" pitchFamily="34" charset="-122"/>
                <a:ea typeface="微软雅黑" panose="020B0503020204020204" pitchFamily="34" charset="-122"/>
              </a:endParaRPr>
            </a:p>
            <a:p>
              <a:r>
                <a:rPr lang="zh-CN" altLang="en-US" sz="2100" b="1" dirty="0">
                  <a:solidFill>
                    <a:schemeClr val="accent1"/>
                  </a:solidFill>
                  <a:latin typeface="微软雅黑" panose="020B0503020204020204" pitchFamily="34" charset="-122"/>
                  <a:ea typeface="微软雅黑" panose="020B0503020204020204" pitchFamily="34" charset="-122"/>
                </a:rPr>
                <a:t>功能</a:t>
              </a:r>
            </a:p>
          </p:txBody>
        </p:sp>
      </p:grpSp>
      <p:sp>
        <p:nvSpPr>
          <p:cNvPr id="37" name="TextBox 59"/>
          <p:cNvSpPr txBox="1">
            <a:spLocks noChangeArrowheads="1"/>
          </p:cNvSpPr>
          <p:nvPr/>
        </p:nvSpPr>
        <p:spPr bwMode="auto">
          <a:xfrm>
            <a:off x="4542235" y="1371600"/>
            <a:ext cx="3662362" cy="6302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67500" rIns="67500" anchor="ctr"/>
          <a:lstStyle/>
          <a:p>
            <a:pPr algn="ctr">
              <a:lnSpc>
                <a:spcPct val="130000"/>
              </a:lnSpc>
            </a:pPr>
            <a:r>
              <a:rPr lang="zh-CN" altLang="en-US" sz="2000" dirty="0">
                <a:solidFill>
                  <a:srgbClr val="3A4F62"/>
                </a:solidFill>
                <a:latin typeface="微软雅黑" pitchFamily="34" charset="-122"/>
                <a:ea typeface="微软雅黑" pitchFamily="34" charset="-122"/>
              </a:rPr>
              <a:t>上门核酸预约</a:t>
            </a:r>
            <a:endParaRPr lang="en-US" altLang="zh-CN" sz="2000" dirty="0">
              <a:solidFill>
                <a:srgbClr val="3A4F62"/>
              </a:solidFill>
              <a:latin typeface="微软雅黑" pitchFamily="34" charset="-122"/>
              <a:ea typeface="微软雅黑" pitchFamily="34" charset="-122"/>
            </a:endParaRPr>
          </a:p>
        </p:txBody>
      </p:sp>
      <p:sp>
        <p:nvSpPr>
          <p:cNvPr id="38" name="TextBox 59"/>
          <p:cNvSpPr txBox="1">
            <a:spLocks noChangeArrowheads="1"/>
          </p:cNvSpPr>
          <p:nvPr/>
        </p:nvSpPr>
        <p:spPr bwMode="auto">
          <a:xfrm>
            <a:off x="4542236" y="2282982"/>
            <a:ext cx="3662362" cy="7405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67500" rIns="67500" anchor="ctr"/>
          <a:lstStyle/>
          <a:p>
            <a:pPr algn="ctr">
              <a:lnSpc>
                <a:spcPct val="130000"/>
              </a:lnSpc>
            </a:pPr>
            <a:r>
              <a:rPr lang="zh-CN" altLang="en-US" sz="2000" dirty="0">
                <a:solidFill>
                  <a:srgbClr val="3A4F62"/>
                </a:solidFill>
                <a:latin typeface="微软雅黑" pitchFamily="34" charset="-122"/>
                <a:ea typeface="微软雅黑" pitchFamily="34" charset="-122"/>
              </a:rPr>
              <a:t>上门体检预约</a:t>
            </a:r>
            <a:endParaRPr lang="en-US" altLang="zh-CN" sz="2000" dirty="0">
              <a:solidFill>
                <a:srgbClr val="3A4F62"/>
              </a:solidFill>
              <a:latin typeface="微软雅黑" pitchFamily="34" charset="-122"/>
              <a:ea typeface="微软雅黑" pitchFamily="34" charset="-122"/>
            </a:endParaRPr>
          </a:p>
        </p:txBody>
      </p:sp>
      <p:sp>
        <p:nvSpPr>
          <p:cNvPr id="40" name="TextBox 59"/>
          <p:cNvSpPr txBox="1">
            <a:spLocks noChangeArrowheads="1"/>
          </p:cNvSpPr>
          <p:nvPr/>
        </p:nvSpPr>
        <p:spPr bwMode="auto">
          <a:xfrm>
            <a:off x="4555331" y="3278805"/>
            <a:ext cx="3662362" cy="7405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67500" rIns="67500" anchor="ctr"/>
          <a:lstStyle/>
          <a:p>
            <a:pPr algn="ctr">
              <a:lnSpc>
                <a:spcPct val="130000"/>
              </a:lnSpc>
            </a:pPr>
            <a:r>
              <a:rPr lang="zh-CN" altLang="en-US" sz="2000" dirty="0">
                <a:solidFill>
                  <a:srgbClr val="3A4F62"/>
                </a:solidFill>
                <a:latin typeface="微软雅黑" pitchFamily="34" charset="-122"/>
                <a:ea typeface="微软雅黑" pitchFamily="34" charset="-122"/>
              </a:rPr>
              <a:t>上门视力矫正</a:t>
            </a:r>
            <a:endParaRPr lang="en-US" altLang="zh-CN" sz="2000" dirty="0">
              <a:solidFill>
                <a:srgbClr val="3A4F62"/>
              </a:solidFill>
              <a:latin typeface="微软雅黑" pitchFamily="34" charset="-122"/>
              <a:ea typeface="微软雅黑" pitchFamily="34" charset="-122"/>
            </a:endParaRPr>
          </a:p>
        </p:txBody>
      </p:sp>
      <p:sp>
        <p:nvSpPr>
          <p:cNvPr id="4" name="矩形 3">
            <a:extLst>
              <a:ext uri="{FF2B5EF4-FFF2-40B4-BE49-F238E27FC236}">
                <a16:creationId xmlns:a16="http://schemas.microsoft.com/office/drawing/2014/main" id="{7BE5A477-325F-02C9-384B-5393AA809306}"/>
              </a:ext>
            </a:extLst>
          </p:cNvPr>
          <p:cNvSpPr/>
          <p:nvPr/>
        </p:nvSpPr>
        <p:spPr>
          <a:xfrm>
            <a:off x="238127" y="361950"/>
            <a:ext cx="2422921"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92016039"/>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968373" y="1307147"/>
            <a:ext cx="3143783" cy="2967686"/>
            <a:chOff x="3999393" y="1964536"/>
            <a:chExt cx="4191711" cy="3956914"/>
          </a:xfrm>
        </p:grpSpPr>
        <p:sp>
          <p:nvSpPr>
            <p:cNvPr id="4144" name="Freeform 2351"/>
            <p:cNvSpPr>
              <a:spLocks/>
            </p:cNvSpPr>
            <p:nvPr/>
          </p:nvSpPr>
          <p:spPr bwMode="auto">
            <a:xfrm>
              <a:off x="3999393" y="1964536"/>
              <a:ext cx="4169134" cy="1125817"/>
            </a:xfrm>
            <a:custGeom>
              <a:avLst/>
              <a:gdLst>
                <a:gd name="T0" fmla="*/ 101 w 5540"/>
                <a:gd name="T1" fmla="*/ 0 h 1497"/>
                <a:gd name="T2" fmla="*/ 144 w 5540"/>
                <a:gd name="T3" fmla="*/ 8 h 1497"/>
                <a:gd name="T4" fmla="*/ 226 w 5540"/>
                <a:gd name="T5" fmla="*/ 24 h 1497"/>
                <a:gd name="T6" fmla="*/ 346 w 5540"/>
                <a:gd name="T7" fmla="*/ 44 h 1497"/>
                <a:gd name="T8" fmla="*/ 501 w 5540"/>
                <a:gd name="T9" fmla="*/ 69 h 1497"/>
                <a:gd name="T10" fmla="*/ 687 w 5540"/>
                <a:gd name="T11" fmla="*/ 95 h 1497"/>
                <a:gd name="T12" fmla="*/ 905 w 5540"/>
                <a:gd name="T13" fmla="*/ 122 h 1497"/>
                <a:gd name="T14" fmla="*/ 1150 w 5540"/>
                <a:gd name="T15" fmla="*/ 147 h 1497"/>
                <a:gd name="T16" fmla="*/ 1420 w 5540"/>
                <a:gd name="T17" fmla="*/ 171 h 1497"/>
                <a:gd name="T18" fmla="*/ 1712 w 5540"/>
                <a:gd name="T19" fmla="*/ 189 h 1497"/>
                <a:gd name="T20" fmla="*/ 2023 w 5540"/>
                <a:gd name="T21" fmla="*/ 203 h 1497"/>
                <a:gd name="T22" fmla="*/ 2352 w 5540"/>
                <a:gd name="T23" fmla="*/ 208 h 1497"/>
                <a:gd name="T24" fmla="*/ 2697 w 5540"/>
                <a:gd name="T25" fmla="*/ 204 h 1497"/>
                <a:gd name="T26" fmla="*/ 3053 w 5540"/>
                <a:gd name="T27" fmla="*/ 191 h 1497"/>
                <a:gd name="T28" fmla="*/ 3458 w 5540"/>
                <a:gd name="T29" fmla="*/ 176 h 1497"/>
                <a:gd name="T30" fmla="*/ 3824 w 5540"/>
                <a:gd name="T31" fmla="*/ 169 h 1497"/>
                <a:gd name="T32" fmla="*/ 4154 w 5540"/>
                <a:gd name="T33" fmla="*/ 174 h 1497"/>
                <a:gd name="T34" fmla="*/ 4446 w 5540"/>
                <a:gd name="T35" fmla="*/ 188 h 1497"/>
                <a:gd name="T36" fmla="*/ 4701 w 5540"/>
                <a:gd name="T37" fmla="*/ 210 h 1497"/>
                <a:gd name="T38" fmla="*/ 4922 w 5540"/>
                <a:gd name="T39" fmla="*/ 238 h 1497"/>
                <a:gd name="T40" fmla="*/ 5108 w 5540"/>
                <a:gd name="T41" fmla="*/ 274 h 1497"/>
                <a:gd name="T42" fmla="*/ 5258 w 5540"/>
                <a:gd name="T43" fmla="*/ 313 h 1497"/>
                <a:gd name="T44" fmla="*/ 5376 w 5540"/>
                <a:gd name="T45" fmla="*/ 356 h 1497"/>
                <a:gd name="T46" fmla="*/ 5462 w 5540"/>
                <a:gd name="T47" fmla="*/ 402 h 1497"/>
                <a:gd name="T48" fmla="*/ 5516 w 5540"/>
                <a:gd name="T49" fmla="*/ 448 h 1497"/>
                <a:gd name="T50" fmla="*/ 5540 w 5540"/>
                <a:gd name="T51" fmla="*/ 497 h 1497"/>
                <a:gd name="T52" fmla="*/ 5496 w 5540"/>
                <a:gd name="T53" fmla="*/ 566 h 1497"/>
                <a:gd name="T54" fmla="*/ 5418 w 5540"/>
                <a:gd name="T55" fmla="*/ 623 h 1497"/>
                <a:gd name="T56" fmla="*/ 5310 w 5540"/>
                <a:gd name="T57" fmla="*/ 667 h 1497"/>
                <a:gd name="T58" fmla="*/ 5174 w 5540"/>
                <a:gd name="T59" fmla="*/ 701 h 1497"/>
                <a:gd name="T60" fmla="*/ 5010 w 5540"/>
                <a:gd name="T61" fmla="*/ 727 h 1497"/>
                <a:gd name="T62" fmla="*/ 4822 w 5540"/>
                <a:gd name="T63" fmla="*/ 747 h 1497"/>
                <a:gd name="T64" fmla="*/ 4613 w 5540"/>
                <a:gd name="T65" fmla="*/ 762 h 1497"/>
                <a:gd name="T66" fmla="*/ 4382 w 5540"/>
                <a:gd name="T67" fmla="*/ 776 h 1497"/>
                <a:gd name="T68" fmla="*/ 4133 w 5540"/>
                <a:gd name="T69" fmla="*/ 789 h 1497"/>
                <a:gd name="T70" fmla="*/ 3870 w 5540"/>
                <a:gd name="T71" fmla="*/ 804 h 1497"/>
                <a:gd name="T72" fmla="*/ 3591 w 5540"/>
                <a:gd name="T73" fmla="*/ 823 h 1497"/>
                <a:gd name="T74" fmla="*/ 3304 w 5540"/>
                <a:gd name="T75" fmla="*/ 850 h 1497"/>
                <a:gd name="T76" fmla="*/ 3006 w 5540"/>
                <a:gd name="T77" fmla="*/ 884 h 1497"/>
                <a:gd name="T78" fmla="*/ 2702 w 5540"/>
                <a:gd name="T79" fmla="*/ 928 h 1497"/>
                <a:gd name="T80" fmla="*/ 2393 w 5540"/>
                <a:gd name="T81" fmla="*/ 983 h 1497"/>
                <a:gd name="T82" fmla="*/ 2082 w 5540"/>
                <a:gd name="T83" fmla="*/ 1054 h 1497"/>
                <a:gd name="T84" fmla="*/ 1852 w 5540"/>
                <a:gd name="T85" fmla="*/ 1122 h 1497"/>
                <a:gd name="T86" fmla="*/ 1653 w 5540"/>
                <a:gd name="T87" fmla="*/ 1203 h 1497"/>
                <a:gd name="T88" fmla="*/ 1484 w 5540"/>
                <a:gd name="T89" fmla="*/ 1293 h 1497"/>
                <a:gd name="T90" fmla="*/ 1339 w 5540"/>
                <a:gd name="T91" fmla="*/ 1392 h 1497"/>
                <a:gd name="T92" fmla="*/ 1221 w 5540"/>
                <a:gd name="T93" fmla="*/ 1497 h 1497"/>
                <a:gd name="T94" fmla="*/ 981 w 5540"/>
                <a:gd name="T95" fmla="*/ 1489 h 1497"/>
                <a:gd name="T96" fmla="*/ 745 w 5540"/>
                <a:gd name="T97" fmla="*/ 1477 h 1497"/>
                <a:gd name="T98" fmla="*/ 518 w 5540"/>
                <a:gd name="T99" fmla="*/ 1463 h 1497"/>
                <a:gd name="T100" fmla="*/ 312 w 5540"/>
                <a:gd name="T101" fmla="*/ 1448 h 1497"/>
                <a:gd name="T102" fmla="*/ 137 w 5540"/>
                <a:gd name="T103" fmla="*/ 1433 h 1497"/>
                <a:gd name="T104" fmla="*/ 0 w 5540"/>
                <a:gd name="T105" fmla="*/ 1418 h 1497"/>
                <a:gd name="T106" fmla="*/ 96 w 5540"/>
                <a:gd name="T107"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40" h="1497">
                  <a:moveTo>
                    <a:pt x="96" y="0"/>
                  </a:moveTo>
                  <a:lnTo>
                    <a:pt x="101" y="0"/>
                  </a:lnTo>
                  <a:lnTo>
                    <a:pt x="117" y="3"/>
                  </a:lnTo>
                  <a:lnTo>
                    <a:pt x="144" y="8"/>
                  </a:lnTo>
                  <a:lnTo>
                    <a:pt x="181" y="15"/>
                  </a:lnTo>
                  <a:lnTo>
                    <a:pt x="226" y="24"/>
                  </a:lnTo>
                  <a:lnTo>
                    <a:pt x="282" y="34"/>
                  </a:lnTo>
                  <a:lnTo>
                    <a:pt x="346" y="44"/>
                  </a:lnTo>
                  <a:lnTo>
                    <a:pt x="419" y="56"/>
                  </a:lnTo>
                  <a:lnTo>
                    <a:pt x="501" y="69"/>
                  </a:lnTo>
                  <a:lnTo>
                    <a:pt x="591" y="81"/>
                  </a:lnTo>
                  <a:lnTo>
                    <a:pt x="687" y="95"/>
                  </a:lnTo>
                  <a:lnTo>
                    <a:pt x="794" y="108"/>
                  </a:lnTo>
                  <a:lnTo>
                    <a:pt x="905" y="122"/>
                  </a:lnTo>
                  <a:lnTo>
                    <a:pt x="1025" y="135"/>
                  </a:lnTo>
                  <a:lnTo>
                    <a:pt x="1150" y="147"/>
                  </a:lnTo>
                  <a:lnTo>
                    <a:pt x="1282" y="159"/>
                  </a:lnTo>
                  <a:lnTo>
                    <a:pt x="1420" y="171"/>
                  </a:lnTo>
                  <a:lnTo>
                    <a:pt x="1564" y="181"/>
                  </a:lnTo>
                  <a:lnTo>
                    <a:pt x="1712" y="189"/>
                  </a:lnTo>
                  <a:lnTo>
                    <a:pt x="1866" y="196"/>
                  </a:lnTo>
                  <a:lnTo>
                    <a:pt x="2023" y="203"/>
                  </a:lnTo>
                  <a:lnTo>
                    <a:pt x="2187" y="206"/>
                  </a:lnTo>
                  <a:lnTo>
                    <a:pt x="2352" y="208"/>
                  </a:lnTo>
                  <a:lnTo>
                    <a:pt x="2523" y="208"/>
                  </a:lnTo>
                  <a:lnTo>
                    <a:pt x="2697" y="204"/>
                  </a:lnTo>
                  <a:lnTo>
                    <a:pt x="2874" y="199"/>
                  </a:lnTo>
                  <a:lnTo>
                    <a:pt x="3053" y="191"/>
                  </a:lnTo>
                  <a:lnTo>
                    <a:pt x="3260" y="182"/>
                  </a:lnTo>
                  <a:lnTo>
                    <a:pt x="3458" y="176"/>
                  </a:lnTo>
                  <a:lnTo>
                    <a:pt x="3647" y="171"/>
                  </a:lnTo>
                  <a:lnTo>
                    <a:pt x="3824" y="169"/>
                  </a:lnTo>
                  <a:lnTo>
                    <a:pt x="3993" y="171"/>
                  </a:lnTo>
                  <a:lnTo>
                    <a:pt x="4154" y="174"/>
                  </a:lnTo>
                  <a:lnTo>
                    <a:pt x="4304" y="181"/>
                  </a:lnTo>
                  <a:lnTo>
                    <a:pt x="4446" y="188"/>
                  </a:lnTo>
                  <a:lnTo>
                    <a:pt x="4577" y="198"/>
                  </a:lnTo>
                  <a:lnTo>
                    <a:pt x="4701" y="210"/>
                  </a:lnTo>
                  <a:lnTo>
                    <a:pt x="4816" y="223"/>
                  </a:lnTo>
                  <a:lnTo>
                    <a:pt x="4922" y="238"/>
                  </a:lnTo>
                  <a:lnTo>
                    <a:pt x="5018" y="255"/>
                  </a:lnTo>
                  <a:lnTo>
                    <a:pt x="5108" y="274"/>
                  </a:lnTo>
                  <a:lnTo>
                    <a:pt x="5187" y="292"/>
                  </a:lnTo>
                  <a:lnTo>
                    <a:pt x="5258" y="313"/>
                  </a:lnTo>
                  <a:lnTo>
                    <a:pt x="5322" y="335"/>
                  </a:lnTo>
                  <a:lnTo>
                    <a:pt x="5376" y="356"/>
                  </a:lnTo>
                  <a:lnTo>
                    <a:pt x="5423" y="378"/>
                  </a:lnTo>
                  <a:lnTo>
                    <a:pt x="5462" y="402"/>
                  </a:lnTo>
                  <a:lnTo>
                    <a:pt x="5493" y="424"/>
                  </a:lnTo>
                  <a:lnTo>
                    <a:pt x="5516" y="448"/>
                  </a:lnTo>
                  <a:lnTo>
                    <a:pt x="5531" y="471"/>
                  </a:lnTo>
                  <a:lnTo>
                    <a:pt x="5540" y="497"/>
                  </a:lnTo>
                  <a:lnTo>
                    <a:pt x="5521" y="534"/>
                  </a:lnTo>
                  <a:lnTo>
                    <a:pt x="5496" y="566"/>
                  </a:lnTo>
                  <a:lnTo>
                    <a:pt x="5461" y="596"/>
                  </a:lnTo>
                  <a:lnTo>
                    <a:pt x="5418" y="623"/>
                  </a:lnTo>
                  <a:lnTo>
                    <a:pt x="5369" y="647"/>
                  </a:lnTo>
                  <a:lnTo>
                    <a:pt x="5310" y="667"/>
                  </a:lnTo>
                  <a:lnTo>
                    <a:pt x="5246" y="686"/>
                  </a:lnTo>
                  <a:lnTo>
                    <a:pt x="5174" y="701"/>
                  </a:lnTo>
                  <a:lnTo>
                    <a:pt x="5096" y="715"/>
                  </a:lnTo>
                  <a:lnTo>
                    <a:pt x="5010" y="727"/>
                  </a:lnTo>
                  <a:lnTo>
                    <a:pt x="4920" y="737"/>
                  </a:lnTo>
                  <a:lnTo>
                    <a:pt x="4822" y="747"/>
                  </a:lnTo>
                  <a:lnTo>
                    <a:pt x="4719" y="754"/>
                  </a:lnTo>
                  <a:lnTo>
                    <a:pt x="4613" y="762"/>
                  </a:lnTo>
                  <a:lnTo>
                    <a:pt x="4500" y="769"/>
                  </a:lnTo>
                  <a:lnTo>
                    <a:pt x="4382" y="776"/>
                  </a:lnTo>
                  <a:lnTo>
                    <a:pt x="4260" y="782"/>
                  </a:lnTo>
                  <a:lnTo>
                    <a:pt x="4133" y="789"/>
                  </a:lnTo>
                  <a:lnTo>
                    <a:pt x="4003" y="796"/>
                  </a:lnTo>
                  <a:lnTo>
                    <a:pt x="3870" y="804"/>
                  </a:lnTo>
                  <a:lnTo>
                    <a:pt x="3733" y="813"/>
                  </a:lnTo>
                  <a:lnTo>
                    <a:pt x="3591" y="823"/>
                  </a:lnTo>
                  <a:lnTo>
                    <a:pt x="3450" y="835"/>
                  </a:lnTo>
                  <a:lnTo>
                    <a:pt x="3304" y="850"/>
                  </a:lnTo>
                  <a:lnTo>
                    <a:pt x="3156" y="865"/>
                  </a:lnTo>
                  <a:lnTo>
                    <a:pt x="3006" y="884"/>
                  </a:lnTo>
                  <a:lnTo>
                    <a:pt x="2855" y="904"/>
                  </a:lnTo>
                  <a:lnTo>
                    <a:pt x="2702" y="928"/>
                  </a:lnTo>
                  <a:lnTo>
                    <a:pt x="2548" y="953"/>
                  </a:lnTo>
                  <a:lnTo>
                    <a:pt x="2393" y="983"/>
                  </a:lnTo>
                  <a:lnTo>
                    <a:pt x="2237" y="1017"/>
                  </a:lnTo>
                  <a:lnTo>
                    <a:pt x="2082" y="1054"/>
                  </a:lnTo>
                  <a:lnTo>
                    <a:pt x="1964" y="1086"/>
                  </a:lnTo>
                  <a:lnTo>
                    <a:pt x="1852" y="1122"/>
                  </a:lnTo>
                  <a:lnTo>
                    <a:pt x="1749" y="1161"/>
                  </a:lnTo>
                  <a:lnTo>
                    <a:pt x="1653" y="1203"/>
                  </a:lnTo>
                  <a:lnTo>
                    <a:pt x="1565" y="1247"/>
                  </a:lnTo>
                  <a:lnTo>
                    <a:pt x="1484" y="1293"/>
                  </a:lnTo>
                  <a:lnTo>
                    <a:pt x="1408" y="1342"/>
                  </a:lnTo>
                  <a:lnTo>
                    <a:pt x="1339" y="1392"/>
                  </a:lnTo>
                  <a:lnTo>
                    <a:pt x="1276" y="1445"/>
                  </a:lnTo>
                  <a:lnTo>
                    <a:pt x="1221" y="1497"/>
                  </a:lnTo>
                  <a:lnTo>
                    <a:pt x="1101" y="1494"/>
                  </a:lnTo>
                  <a:lnTo>
                    <a:pt x="981" y="1489"/>
                  </a:lnTo>
                  <a:lnTo>
                    <a:pt x="863" y="1483"/>
                  </a:lnTo>
                  <a:lnTo>
                    <a:pt x="745" y="1477"/>
                  </a:lnTo>
                  <a:lnTo>
                    <a:pt x="630" y="1470"/>
                  </a:lnTo>
                  <a:lnTo>
                    <a:pt x="518" y="1463"/>
                  </a:lnTo>
                  <a:lnTo>
                    <a:pt x="412" y="1455"/>
                  </a:lnTo>
                  <a:lnTo>
                    <a:pt x="312" y="1448"/>
                  </a:lnTo>
                  <a:lnTo>
                    <a:pt x="221" y="1440"/>
                  </a:lnTo>
                  <a:lnTo>
                    <a:pt x="137" y="1433"/>
                  </a:lnTo>
                  <a:lnTo>
                    <a:pt x="62" y="1424"/>
                  </a:lnTo>
                  <a:lnTo>
                    <a:pt x="0" y="1418"/>
                  </a:lnTo>
                  <a:lnTo>
                    <a:pt x="785" y="853"/>
                  </a:lnTo>
                  <a:lnTo>
                    <a:pt x="96" y="0"/>
                  </a:lnTo>
                  <a:close/>
                </a:path>
              </a:pathLst>
            </a:custGeom>
            <a:solidFill>
              <a:schemeClr val="accent1">
                <a:lumMod val="75000"/>
              </a:schemeClr>
            </a:solidFill>
            <a:ln w="0">
              <a:noFill/>
              <a:prstDash val="solid"/>
              <a:round/>
              <a:headEnd/>
              <a:tailEnd/>
            </a:ln>
          </p:spPr>
          <p:txBody>
            <a:bodyPr vert="horz" wrap="square" lIns="65021" tIns="32510" rIns="65021" bIns="32510" numCol="1" anchor="t" anchorCtr="0" compatLnSpc="1">
              <a:prstTxWarp prst="textNoShape">
                <a:avLst/>
              </a:prstTxWarp>
            </a:bodyPr>
            <a:lstStyle/>
            <a:p>
              <a:pPr>
                <a:lnSpc>
                  <a:spcPct val="120000"/>
                </a:lnSpc>
              </a:pPr>
              <a:endParaRPr lang="zh-CN" altLang="en-US" sz="12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45" name="Freeform 2352"/>
            <p:cNvSpPr>
              <a:spLocks noEditPoints="1"/>
            </p:cNvSpPr>
            <p:nvPr/>
          </p:nvSpPr>
          <p:spPr bwMode="auto">
            <a:xfrm>
              <a:off x="4735388" y="3356755"/>
              <a:ext cx="3059874" cy="964771"/>
            </a:xfrm>
            <a:custGeom>
              <a:avLst/>
              <a:gdLst>
                <a:gd name="T0" fmla="*/ 0 w 4066"/>
                <a:gd name="T1" fmla="*/ 951 h 1280"/>
                <a:gd name="T2" fmla="*/ 0 w 4066"/>
                <a:gd name="T3" fmla="*/ 951 h 1280"/>
                <a:gd name="T4" fmla="*/ 3571 w 4066"/>
                <a:gd name="T5" fmla="*/ 39 h 1280"/>
                <a:gd name="T6" fmla="*/ 3733 w 4066"/>
                <a:gd name="T7" fmla="*/ 121 h 1280"/>
                <a:gd name="T8" fmla="*/ 3867 w 4066"/>
                <a:gd name="T9" fmla="*/ 207 h 1280"/>
                <a:gd name="T10" fmla="*/ 3968 w 4066"/>
                <a:gd name="T11" fmla="*/ 294 h 1280"/>
                <a:gd name="T12" fmla="*/ 4036 w 4066"/>
                <a:gd name="T13" fmla="*/ 378 h 1280"/>
                <a:gd name="T14" fmla="*/ 4066 w 4066"/>
                <a:gd name="T15" fmla="*/ 459 h 1280"/>
                <a:gd name="T16" fmla="*/ 4064 w 4066"/>
                <a:gd name="T17" fmla="*/ 456 h 1280"/>
                <a:gd name="T18" fmla="*/ 4024 w 4066"/>
                <a:gd name="T19" fmla="*/ 518 h 1280"/>
                <a:gd name="T20" fmla="*/ 3950 w 4066"/>
                <a:gd name="T21" fmla="*/ 566 h 1280"/>
                <a:gd name="T22" fmla="*/ 3845 w 4066"/>
                <a:gd name="T23" fmla="*/ 601 h 1280"/>
                <a:gd name="T24" fmla="*/ 3710 w 4066"/>
                <a:gd name="T25" fmla="*/ 628 h 1280"/>
                <a:gd name="T26" fmla="*/ 3549 w 4066"/>
                <a:gd name="T27" fmla="*/ 647 h 1280"/>
                <a:gd name="T28" fmla="*/ 3367 w 4066"/>
                <a:gd name="T29" fmla="*/ 662 h 1280"/>
                <a:gd name="T30" fmla="*/ 3163 w 4066"/>
                <a:gd name="T31" fmla="*/ 674 h 1280"/>
                <a:gd name="T32" fmla="*/ 2940 w 4066"/>
                <a:gd name="T33" fmla="*/ 686 h 1280"/>
                <a:gd name="T34" fmla="*/ 2702 w 4066"/>
                <a:gd name="T35" fmla="*/ 699 h 1280"/>
                <a:gd name="T36" fmla="*/ 2452 w 4066"/>
                <a:gd name="T37" fmla="*/ 719 h 1280"/>
                <a:gd name="T38" fmla="*/ 2190 w 4066"/>
                <a:gd name="T39" fmla="*/ 745 h 1280"/>
                <a:gd name="T40" fmla="*/ 1920 w 4066"/>
                <a:gd name="T41" fmla="*/ 780 h 1280"/>
                <a:gd name="T42" fmla="*/ 1646 w 4066"/>
                <a:gd name="T43" fmla="*/ 829 h 1280"/>
                <a:gd name="T44" fmla="*/ 1370 w 4066"/>
                <a:gd name="T45" fmla="*/ 890 h 1280"/>
                <a:gd name="T46" fmla="*/ 1153 w 4066"/>
                <a:gd name="T47" fmla="*/ 958 h 1280"/>
                <a:gd name="T48" fmla="*/ 973 w 4066"/>
                <a:gd name="T49" fmla="*/ 1037 h 1280"/>
                <a:gd name="T50" fmla="*/ 824 w 4066"/>
                <a:gd name="T51" fmla="*/ 1128 h 1280"/>
                <a:gd name="T52" fmla="*/ 704 w 4066"/>
                <a:gd name="T53" fmla="*/ 1228 h 1280"/>
                <a:gd name="T54" fmla="*/ 549 w 4066"/>
                <a:gd name="T55" fmla="*/ 1255 h 1280"/>
                <a:gd name="T56" fmla="*/ 360 w 4066"/>
                <a:gd name="T57" fmla="*/ 1198 h 1280"/>
                <a:gd name="T58" fmla="*/ 206 w 4066"/>
                <a:gd name="T59" fmla="*/ 1133 h 1280"/>
                <a:gd name="T60" fmla="*/ 91 w 4066"/>
                <a:gd name="T61" fmla="*/ 1064 h 1280"/>
                <a:gd name="T62" fmla="*/ 20 w 4066"/>
                <a:gd name="T63" fmla="*/ 990 h 1280"/>
                <a:gd name="T64" fmla="*/ 12 w 4066"/>
                <a:gd name="T65" fmla="*/ 885 h 1280"/>
                <a:gd name="T66" fmla="*/ 61 w 4066"/>
                <a:gd name="T67" fmla="*/ 763 h 1280"/>
                <a:gd name="T68" fmla="*/ 139 w 4066"/>
                <a:gd name="T69" fmla="*/ 657 h 1280"/>
                <a:gd name="T70" fmla="*/ 243 w 4066"/>
                <a:gd name="T71" fmla="*/ 566 h 1280"/>
                <a:gd name="T72" fmla="*/ 372 w 4066"/>
                <a:gd name="T73" fmla="*/ 486 h 1280"/>
                <a:gd name="T74" fmla="*/ 520 w 4066"/>
                <a:gd name="T75" fmla="*/ 420 h 1280"/>
                <a:gd name="T76" fmla="*/ 687 w 4066"/>
                <a:gd name="T77" fmla="*/ 365 h 1280"/>
                <a:gd name="T78" fmla="*/ 868 w 4066"/>
                <a:gd name="T79" fmla="*/ 317 h 1280"/>
                <a:gd name="T80" fmla="*/ 1061 w 4066"/>
                <a:gd name="T81" fmla="*/ 280 h 1280"/>
                <a:gd name="T82" fmla="*/ 1262 w 4066"/>
                <a:gd name="T83" fmla="*/ 248 h 1280"/>
                <a:gd name="T84" fmla="*/ 1467 w 4066"/>
                <a:gd name="T85" fmla="*/ 224 h 1280"/>
                <a:gd name="T86" fmla="*/ 1677 w 4066"/>
                <a:gd name="T87" fmla="*/ 204 h 1280"/>
                <a:gd name="T88" fmla="*/ 1883 w 4066"/>
                <a:gd name="T89" fmla="*/ 189 h 1280"/>
                <a:gd name="T90" fmla="*/ 2087 w 4066"/>
                <a:gd name="T91" fmla="*/ 175 h 1280"/>
                <a:gd name="T92" fmla="*/ 2281 w 4066"/>
                <a:gd name="T93" fmla="*/ 164 h 1280"/>
                <a:gd name="T94" fmla="*/ 2467 w 4066"/>
                <a:gd name="T95" fmla="*/ 152 h 1280"/>
                <a:gd name="T96" fmla="*/ 2639 w 4066"/>
                <a:gd name="T97" fmla="*/ 140 h 1280"/>
                <a:gd name="T98" fmla="*/ 2795 w 4066"/>
                <a:gd name="T99" fmla="*/ 126 h 1280"/>
                <a:gd name="T100" fmla="*/ 3095 w 4066"/>
                <a:gd name="T101" fmla="*/ 86 h 1280"/>
                <a:gd name="T102" fmla="*/ 3359 w 4066"/>
                <a:gd name="T103" fmla="*/ 30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66" h="1280">
                  <a:moveTo>
                    <a:pt x="0" y="951"/>
                  </a:moveTo>
                  <a:lnTo>
                    <a:pt x="0" y="951"/>
                  </a:lnTo>
                  <a:lnTo>
                    <a:pt x="0" y="951"/>
                  </a:lnTo>
                  <a:lnTo>
                    <a:pt x="0" y="951"/>
                  </a:lnTo>
                  <a:close/>
                  <a:moveTo>
                    <a:pt x="3478" y="0"/>
                  </a:moveTo>
                  <a:lnTo>
                    <a:pt x="3571" y="39"/>
                  </a:lnTo>
                  <a:lnTo>
                    <a:pt x="3656" y="79"/>
                  </a:lnTo>
                  <a:lnTo>
                    <a:pt x="3733" y="121"/>
                  </a:lnTo>
                  <a:lnTo>
                    <a:pt x="3804" y="164"/>
                  </a:lnTo>
                  <a:lnTo>
                    <a:pt x="3867" y="207"/>
                  </a:lnTo>
                  <a:lnTo>
                    <a:pt x="3921" y="250"/>
                  </a:lnTo>
                  <a:lnTo>
                    <a:pt x="3968" y="294"/>
                  </a:lnTo>
                  <a:lnTo>
                    <a:pt x="4005" y="336"/>
                  </a:lnTo>
                  <a:lnTo>
                    <a:pt x="4036" y="378"/>
                  </a:lnTo>
                  <a:lnTo>
                    <a:pt x="4056" y="420"/>
                  </a:lnTo>
                  <a:lnTo>
                    <a:pt x="4066" y="459"/>
                  </a:lnTo>
                  <a:lnTo>
                    <a:pt x="4066" y="456"/>
                  </a:lnTo>
                  <a:lnTo>
                    <a:pt x="4064" y="456"/>
                  </a:lnTo>
                  <a:lnTo>
                    <a:pt x="4049" y="488"/>
                  </a:lnTo>
                  <a:lnTo>
                    <a:pt x="4024" y="518"/>
                  </a:lnTo>
                  <a:lnTo>
                    <a:pt x="3992" y="544"/>
                  </a:lnTo>
                  <a:lnTo>
                    <a:pt x="3950" y="566"/>
                  </a:lnTo>
                  <a:lnTo>
                    <a:pt x="3901" y="584"/>
                  </a:lnTo>
                  <a:lnTo>
                    <a:pt x="3845" y="601"/>
                  </a:lnTo>
                  <a:lnTo>
                    <a:pt x="3781" y="616"/>
                  </a:lnTo>
                  <a:lnTo>
                    <a:pt x="3710" y="628"/>
                  </a:lnTo>
                  <a:lnTo>
                    <a:pt x="3634" y="638"/>
                  </a:lnTo>
                  <a:lnTo>
                    <a:pt x="3549" y="647"/>
                  </a:lnTo>
                  <a:lnTo>
                    <a:pt x="3462" y="655"/>
                  </a:lnTo>
                  <a:lnTo>
                    <a:pt x="3367" y="662"/>
                  </a:lnTo>
                  <a:lnTo>
                    <a:pt x="3267" y="667"/>
                  </a:lnTo>
                  <a:lnTo>
                    <a:pt x="3163" y="674"/>
                  </a:lnTo>
                  <a:lnTo>
                    <a:pt x="3053" y="679"/>
                  </a:lnTo>
                  <a:lnTo>
                    <a:pt x="2940" y="686"/>
                  </a:lnTo>
                  <a:lnTo>
                    <a:pt x="2823" y="692"/>
                  </a:lnTo>
                  <a:lnTo>
                    <a:pt x="2702" y="699"/>
                  </a:lnTo>
                  <a:lnTo>
                    <a:pt x="2579" y="709"/>
                  </a:lnTo>
                  <a:lnTo>
                    <a:pt x="2452" y="719"/>
                  </a:lnTo>
                  <a:lnTo>
                    <a:pt x="2322" y="731"/>
                  </a:lnTo>
                  <a:lnTo>
                    <a:pt x="2190" y="745"/>
                  </a:lnTo>
                  <a:lnTo>
                    <a:pt x="2057" y="762"/>
                  </a:lnTo>
                  <a:lnTo>
                    <a:pt x="1920" y="780"/>
                  </a:lnTo>
                  <a:lnTo>
                    <a:pt x="1783" y="804"/>
                  </a:lnTo>
                  <a:lnTo>
                    <a:pt x="1646" y="829"/>
                  </a:lnTo>
                  <a:lnTo>
                    <a:pt x="1508" y="858"/>
                  </a:lnTo>
                  <a:lnTo>
                    <a:pt x="1370" y="890"/>
                  </a:lnTo>
                  <a:lnTo>
                    <a:pt x="1256" y="922"/>
                  </a:lnTo>
                  <a:lnTo>
                    <a:pt x="1153" y="958"/>
                  </a:lnTo>
                  <a:lnTo>
                    <a:pt x="1059" y="997"/>
                  </a:lnTo>
                  <a:lnTo>
                    <a:pt x="973" y="1037"/>
                  </a:lnTo>
                  <a:lnTo>
                    <a:pt x="893" y="1083"/>
                  </a:lnTo>
                  <a:lnTo>
                    <a:pt x="824" y="1128"/>
                  </a:lnTo>
                  <a:lnTo>
                    <a:pt x="762" y="1177"/>
                  </a:lnTo>
                  <a:lnTo>
                    <a:pt x="704" y="1228"/>
                  </a:lnTo>
                  <a:lnTo>
                    <a:pt x="655" y="1280"/>
                  </a:lnTo>
                  <a:lnTo>
                    <a:pt x="549" y="1255"/>
                  </a:lnTo>
                  <a:lnTo>
                    <a:pt x="451" y="1228"/>
                  </a:lnTo>
                  <a:lnTo>
                    <a:pt x="360" y="1198"/>
                  </a:lnTo>
                  <a:lnTo>
                    <a:pt x="279" y="1167"/>
                  </a:lnTo>
                  <a:lnTo>
                    <a:pt x="206" y="1133"/>
                  </a:lnTo>
                  <a:lnTo>
                    <a:pt x="144" y="1100"/>
                  </a:lnTo>
                  <a:lnTo>
                    <a:pt x="91" y="1064"/>
                  </a:lnTo>
                  <a:lnTo>
                    <a:pt x="51" y="1027"/>
                  </a:lnTo>
                  <a:lnTo>
                    <a:pt x="20" y="990"/>
                  </a:lnTo>
                  <a:lnTo>
                    <a:pt x="0" y="951"/>
                  </a:lnTo>
                  <a:lnTo>
                    <a:pt x="12" y="885"/>
                  </a:lnTo>
                  <a:lnTo>
                    <a:pt x="32" y="822"/>
                  </a:lnTo>
                  <a:lnTo>
                    <a:pt x="61" y="763"/>
                  </a:lnTo>
                  <a:lnTo>
                    <a:pt x="96" y="709"/>
                  </a:lnTo>
                  <a:lnTo>
                    <a:pt x="139" y="657"/>
                  </a:lnTo>
                  <a:lnTo>
                    <a:pt x="188" y="610"/>
                  </a:lnTo>
                  <a:lnTo>
                    <a:pt x="243" y="566"/>
                  </a:lnTo>
                  <a:lnTo>
                    <a:pt x="304" y="525"/>
                  </a:lnTo>
                  <a:lnTo>
                    <a:pt x="372" y="486"/>
                  </a:lnTo>
                  <a:lnTo>
                    <a:pt x="444" y="452"/>
                  </a:lnTo>
                  <a:lnTo>
                    <a:pt x="520" y="420"/>
                  </a:lnTo>
                  <a:lnTo>
                    <a:pt x="601" y="392"/>
                  </a:lnTo>
                  <a:lnTo>
                    <a:pt x="687" y="365"/>
                  </a:lnTo>
                  <a:lnTo>
                    <a:pt x="777" y="339"/>
                  </a:lnTo>
                  <a:lnTo>
                    <a:pt x="868" y="317"/>
                  </a:lnTo>
                  <a:lnTo>
                    <a:pt x="964" y="297"/>
                  </a:lnTo>
                  <a:lnTo>
                    <a:pt x="1061" y="280"/>
                  </a:lnTo>
                  <a:lnTo>
                    <a:pt x="1160" y="263"/>
                  </a:lnTo>
                  <a:lnTo>
                    <a:pt x="1262" y="248"/>
                  </a:lnTo>
                  <a:lnTo>
                    <a:pt x="1365" y="236"/>
                  </a:lnTo>
                  <a:lnTo>
                    <a:pt x="1467" y="224"/>
                  </a:lnTo>
                  <a:lnTo>
                    <a:pt x="1572" y="214"/>
                  </a:lnTo>
                  <a:lnTo>
                    <a:pt x="1677" y="204"/>
                  </a:lnTo>
                  <a:lnTo>
                    <a:pt x="1780" y="196"/>
                  </a:lnTo>
                  <a:lnTo>
                    <a:pt x="1883" y="189"/>
                  </a:lnTo>
                  <a:lnTo>
                    <a:pt x="1986" y="182"/>
                  </a:lnTo>
                  <a:lnTo>
                    <a:pt x="2087" y="175"/>
                  </a:lnTo>
                  <a:lnTo>
                    <a:pt x="2185" y="169"/>
                  </a:lnTo>
                  <a:lnTo>
                    <a:pt x="2281" y="164"/>
                  </a:lnTo>
                  <a:lnTo>
                    <a:pt x="2376" y="157"/>
                  </a:lnTo>
                  <a:lnTo>
                    <a:pt x="2467" y="152"/>
                  </a:lnTo>
                  <a:lnTo>
                    <a:pt x="2555" y="147"/>
                  </a:lnTo>
                  <a:lnTo>
                    <a:pt x="2639" y="140"/>
                  </a:lnTo>
                  <a:lnTo>
                    <a:pt x="2719" y="133"/>
                  </a:lnTo>
                  <a:lnTo>
                    <a:pt x="2795" y="126"/>
                  </a:lnTo>
                  <a:lnTo>
                    <a:pt x="2948" y="108"/>
                  </a:lnTo>
                  <a:lnTo>
                    <a:pt x="3095" y="86"/>
                  </a:lnTo>
                  <a:lnTo>
                    <a:pt x="3230" y="59"/>
                  </a:lnTo>
                  <a:lnTo>
                    <a:pt x="3359" y="30"/>
                  </a:lnTo>
                  <a:lnTo>
                    <a:pt x="3478" y="0"/>
                  </a:lnTo>
                  <a:close/>
                </a:path>
              </a:pathLst>
            </a:custGeom>
            <a:solidFill>
              <a:schemeClr val="accent1">
                <a:lumMod val="75000"/>
              </a:schemeClr>
            </a:solidFill>
            <a:ln w="0">
              <a:noFill/>
              <a:prstDash val="solid"/>
              <a:round/>
              <a:headEnd/>
              <a:tailEnd/>
            </a:ln>
          </p:spPr>
          <p:txBody>
            <a:bodyPr vert="horz" wrap="square" lIns="65021" tIns="32510" rIns="65021" bIns="32510" numCol="1" anchor="t" anchorCtr="0" compatLnSpc="1">
              <a:prstTxWarp prst="textNoShape">
                <a:avLst/>
              </a:prstTxWarp>
            </a:bodyPr>
            <a:lstStyle/>
            <a:p>
              <a:pPr>
                <a:lnSpc>
                  <a:spcPct val="120000"/>
                </a:lnSpc>
              </a:pPr>
              <a:endParaRPr lang="zh-CN" altLang="en-US" sz="12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46" name="Freeform 2353"/>
            <p:cNvSpPr>
              <a:spLocks/>
            </p:cNvSpPr>
            <p:nvPr/>
          </p:nvSpPr>
          <p:spPr bwMode="auto">
            <a:xfrm>
              <a:off x="5116178" y="4547293"/>
              <a:ext cx="2280231" cy="743520"/>
            </a:xfrm>
            <a:custGeom>
              <a:avLst/>
              <a:gdLst>
                <a:gd name="T0" fmla="*/ 2348 w 3030"/>
                <a:gd name="T1" fmla="*/ 25 h 988"/>
                <a:gd name="T2" fmla="*/ 2537 w 3030"/>
                <a:gd name="T3" fmla="*/ 82 h 988"/>
                <a:gd name="T4" fmla="*/ 2700 w 3030"/>
                <a:gd name="T5" fmla="*/ 150 h 988"/>
                <a:gd name="T6" fmla="*/ 2833 w 3030"/>
                <a:gd name="T7" fmla="*/ 221 h 988"/>
                <a:gd name="T8" fmla="*/ 2934 w 3030"/>
                <a:gd name="T9" fmla="*/ 297 h 988"/>
                <a:gd name="T10" fmla="*/ 3000 w 3030"/>
                <a:gd name="T11" fmla="*/ 371 h 988"/>
                <a:gd name="T12" fmla="*/ 3030 w 3030"/>
                <a:gd name="T13" fmla="*/ 442 h 988"/>
                <a:gd name="T14" fmla="*/ 3029 w 3030"/>
                <a:gd name="T15" fmla="*/ 441 h 988"/>
                <a:gd name="T16" fmla="*/ 2992 w 3030"/>
                <a:gd name="T17" fmla="*/ 493 h 988"/>
                <a:gd name="T18" fmla="*/ 2924 w 3030"/>
                <a:gd name="T19" fmla="*/ 532 h 988"/>
                <a:gd name="T20" fmla="*/ 2826 w 3030"/>
                <a:gd name="T21" fmla="*/ 559 h 988"/>
                <a:gd name="T22" fmla="*/ 2701 w 3030"/>
                <a:gd name="T23" fmla="*/ 579 h 988"/>
                <a:gd name="T24" fmla="*/ 2553 w 3030"/>
                <a:gd name="T25" fmla="*/ 593 h 988"/>
                <a:gd name="T26" fmla="*/ 2384 w 3030"/>
                <a:gd name="T27" fmla="*/ 604 h 988"/>
                <a:gd name="T28" fmla="*/ 2196 w 3030"/>
                <a:gd name="T29" fmla="*/ 615 h 988"/>
                <a:gd name="T30" fmla="*/ 1994 w 3030"/>
                <a:gd name="T31" fmla="*/ 626 h 988"/>
                <a:gd name="T32" fmla="*/ 1778 w 3030"/>
                <a:gd name="T33" fmla="*/ 643 h 988"/>
                <a:gd name="T34" fmla="*/ 1553 w 3030"/>
                <a:gd name="T35" fmla="*/ 667 h 988"/>
                <a:gd name="T36" fmla="*/ 1320 w 3030"/>
                <a:gd name="T37" fmla="*/ 699 h 988"/>
                <a:gd name="T38" fmla="*/ 1084 w 3030"/>
                <a:gd name="T39" fmla="*/ 745 h 988"/>
                <a:gd name="T40" fmla="*/ 879 w 3030"/>
                <a:gd name="T41" fmla="*/ 797 h 988"/>
                <a:gd name="T42" fmla="*/ 729 w 3030"/>
                <a:gd name="T43" fmla="*/ 853 h 988"/>
                <a:gd name="T44" fmla="*/ 606 w 3030"/>
                <a:gd name="T45" fmla="*/ 917 h 988"/>
                <a:gd name="T46" fmla="*/ 503 w 3030"/>
                <a:gd name="T47" fmla="*/ 988 h 988"/>
                <a:gd name="T48" fmla="*/ 339 w 3030"/>
                <a:gd name="T49" fmla="*/ 925 h 988"/>
                <a:gd name="T50" fmla="*/ 202 w 3030"/>
                <a:gd name="T51" fmla="*/ 856 h 988"/>
                <a:gd name="T52" fmla="*/ 98 w 3030"/>
                <a:gd name="T53" fmla="*/ 787 h 988"/>
                <a:gd name="T54" fmla="*/ 28 w 3030"/>
                <a:gd name="T55" fmla="*/ 716 h 988"/>
                <a:gd name="T56" fmla="*/ 0 w 3030"/>
                <a:gd name="T57" fmla="*/ 650 h 988"/>
                <a:gd name="T58" fmla="*/ 10 w 3030"/>
                <a:gd name="T59" fmla="*/ 591 h 988"/>
                <a:gd name="T60" fmla="*/ 55 w 3030"/>
                <a:gd name="T61" fmla="*/ 486 h 988"/>
                <a:gd name="T62" fmla="*/ 131 w 3030"/>
                <a:gd name="T63" fmla="*/ 397 h 988"/>
                <a:gd name="T64" fmla="*/ 231 w 3030"/>
                <a:gd name="T65" fmla="*/ 321 h 988"/>
                <a:gd name="T66" fmla="*/ 354 w 3030"/>
                <a:gd name="T67" fmla="*/ 256 h 988"/>
                <a:gd name="T68" fmla="*/ 496 w 3030"/>
                <a:gd name="T69" fmla="*/ 204 h 988"/>
                <a:gd name="T70" fmla="*/ 653 w 3030"/>
                <a:gd name="T71" fmla="*/ 162 h 988"/>
                <a:gd name="T72" fmla="*/ 820 w 3030"/>
                <a:gd name="T73" fmla="*/ 126 h 988"/>
                <a:gd name="T74" fmla="*/ 998 w 3030"/>
                <a:gd name="T75" fmla="*/ 101 h 988"/>
                <a:gd name="T76" fmla="*/ 1180 w 3030"/>
                <a:gd name="T77" fmla="*/ 79 h 988"/>
                <a:gd name="T78" fmla="*/ 1362 w 3030"/>
                <a:gd name="T79" fmla="*/ 64 h 988"/>
                <a:gd name="T80" fmla="*/ 1545 w 3030"/>
                <a:gd name="T81" fmla="*/ 50 h 988"/>
                <a:gd name="T82" fmla="*/ 1719 w 3030"/>
                <a:gd name="T83" fmla="*/ 40 h 988"/>
                <a:gd name="T84" fmla="*/ 1886 w 3030"/>
                <a:gd name="T85" fmla="*/ 30 h 988"/>
                <a:gd name="T86" fmla="*/ 2039 w 3030"/>
                <a:gd name="T87" fmla="*/ 20 h 988"/>
                <a:gd name="T88" fmla="*/ 2176 w 3030"/>
                <a:gd name="T89" fmla="*/ 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030" h="988">
                  <a:moveTo>
                    <a:pt x="2244" y="0"/>
                  </a:moveTo>
                  <a:lnTo>
                    <a:pt x="2348" y="25"/>
                  </a:lnTo>
                  <a:lnTo>
                    <a:pt x="2446" y="52"/>
                  </a:lnTo>
                  <a:lnTo>
                    <a:pt x="2537" y="82"/>
                  </a:lnTo>
                  <a:lnTo>
                    <a:pt x="2622" y="114"/>
                  </a:lnTo>
                  <a:lnTo>
                    <a:pt x="2700" y="150"/>
                  </a:lnTo>
                  <a:lnTo>
                    <a:pt x="2770" y="185"/>
                  </a:lnTo>
                  <a:lnTo>
                    <a:pt x="2833" y="221"/>
                  </a:lnTo>
                  <a:lnTo>
                    <a:pt x="2887" y="260"/>
                  </a:lnTo>
                  <a:lnTo>
                    <a:pt x="2934" y="297"/>
                  </a:lnTo>
                  <a:lnTo>
                    <a:pt x="2971" y="334"/>
                  </a:lnTo>
                  <a:lnTo>
                    <a:pt x="3000" y="371"/>
                  </a:lnTo>
                  <a:lnTo>
                    <a:pt x="3020" y="408"/>
                  </a:lnTo>
                  <a:lnTo>
                    <a:pt x="3030" y="442"/>
                  </a:lnTo>
                  <a:lnTo>
                    <a:pt x="3029" y="441"/>
                  </a:lnTo>
                  <a:lnTo>
                    <a:pt x="3029" y="441"/>
                  </a:lnTo>
                  <a:lnTo>
                    <a:pt x="3015" y="468"/>
                  </a:lnTo>
                  <a:lnTo>
                    <a:pt x="2992" y="493"/>
                  </a:lnTo>
                  <a:lnTo>
                    <a:pt x="2961" y="513"/>
                  </a:lnTo>
                  <a:lnTo>
                    <a:pt x="2924" y="532"/>
                  </a:lnTo>
                  <a:lnTo>
                    <a:pt x="2879" y="547"/>
                  </a:lnTo>
                  <a:lnTo>
                    <a:pt x="2826" y="559"/>
                  </a:lnTo>
                  <a:lnTo>
                    <a:pt x="2765" y="571"/>
                  </a:lnTo>
                  <a:lnTo>
                    <a:pt x="2701" y="579"/>
                  </a:lnTo>
                  <a:lnTo>
                    <a:pt x="2629" y="586"/>
                  </a:lnTo>
                  <a:lnTo>
                    <a:pt x="2553" y="593"/>
                  </a:lnTo>
                  <a:lnTo>
                    <a:pt x="2470" y="599"/>
                  </a:lnTo>
                  <a:lnTo>
                    <a:pt x="2384" y="604"/>
                  </a:lnTo>
                  <a:lnTo>
                    <a:pt x="2291" y="610"/>
                  </a:lnTo>
                  <a:lnTo>
                    <a:pt x="2196" y="615"/>
                  </a:lnTo>
                  <a:lnTo>
                    <a:pt x="2097" y="620"/>
                  </a:lnTo>
                  <a:lnTo>
                    <a:pt x="1994" y="626"/>
                  </a:lnTo>
                  <a:lnTo>
                    <a:pt x="1887" y="633"/>
                  </a:lnTo>
                  <a:lnTo>
                    <a:pt x="1778" y="643"/>
                  </a:lnTo>
                  <a:lnTo>
                    <a:pt x="1666" y="653"/>
                  </a:lnTo>
                  <a:lnTo>
                    <a:pt x="1553" y="667"/>
                  </a:lnTo>
                  <a:lnTo>
                    <a:pt x="1437" y="682"/>
                  </a:lnTo>
                  <a:lnTo>
                    <a:pt x="1320" y="699"/>
                  </a:lnTo>
                  <a:lnTo>
                    <a:pt x="1202" y="721"/>
                  </a:lnTo>
                  <a:lnTo>
                    <a:pt x="1084" y="745"/>
                  </a:lnTo>
                  <a:lnTo>
                    <a:pt x="964" y="773"/>
                  </a:lnTo>
                  <a:lnTo>
                    <a:pt x="879" y="797"/>
                  </a:lnTo>
                  <a:lnTo>
                    <a:pt x="802" y="822"/>
                  </a:lnTo>
                  <a:lnTo>
                    <a:pt x="729" y="853"/>
                  </a:lnTo>
                  <a:lnTo>
                    <a:pt x="665" y="883"/>
                  </a:lnTo>
                  <a:lnTo>
                    <a:pt x="606" y="917"/>
                  </a:lnTo>
                  <a:lnTo>
                    <a:pt x="552" y="952"/>
                  </a:lnTo>
                  <a:lnTo>
                    <a:pt x="503" y="988"/>
                  </a:lnTo>
                  <a:lnTo>
                    <a:pt x="418" y="958"/>
                  </a:lnTo>
                  <a:lnTo>
                    <a:pt x="339" y="925"/>
                  </a:lnTo>
                  <a:lnTo>
                    <a:pt x="266" y="892"/>
                  </a:lnTo>
                  <a:lnTo>
                    <a:pt x="202" y="856"/>
                  </a:lnTo>
                  <a:lnTo>
                    <a:pt x="145" y="821"/>
                  </a:lnTo>
                  <a:lnTo>
                    <a:pt x="98" y="787"/>
                  </a:lnTo>
                  <a:lnTo>
                    <a:pt x="59" y="751"/>
                  </a:lnTo>
                  <a:lnTo>
                    <a:pt x="28" y="716"/>
                  </a:lnTo>
                  <a:lnTo>
                    <a:pt x="10" y="682"/>
                  </a:lnTo>
                  <a:lnTo>
                    <a:pt x="0" y="650"/>
                  </a:lnTo>
                  <a:lnTo>
                    <a:pt x="0" y="650"/>
                  </a:lnTo>
                  <a:lnTo>
                    <a:pt x="10" y="591"/>
                  </a:lnTo>
                  <a:lnTo>
                    <a:pt x="28" y="537"/>
                  </a:lnTo>
                  <a:lnTo>
                    <a:pt x="55" y="486"/>
                  </a:lnTo>
                  <a:lnTo>
                    <a:pt x="89" y="439"/>
                  </a:lnTo>
                  <a:lnTo>
                    <a:pt x="131" y="397"/>
                  </a:lnTo>
                  <a:lnTo>
                    <a:pt x="179" y="356"/>
                  </a:lnTo>
                  <a:lnTo>
                    <a:pt x="231" y="321"/>
                  </a:lnTo>
                  <a:lnTo>
                    <a:pt x="290" y="287"/>
                  </a:lnTo>
                  <a:lnTo>
                    <a:pt x="354" y="256"/>
                  </a:lnTo>
                  <a:lnTo>
                    <a:pt x="422" y="229"/>
                  </a:lnTo>
                  <a:lnTo>
                    <a:pt x="496" y="204"/>
                  </a:lnTo>
                  <a:lnTo>
                    <a:pt x="572" y="182"/>
                  </a:lnTo>
                  <a:lnTo>
                    <a:pt x="653" y="162"/>
                  </a:lnTo>
                  <a:lnTo>
                    <a:pt x="736" y="143"/>
                  </a:lnTo>
                  <a:lnTo>
                    <a:pt x="820" y="126"/>
                  </a:lnTo>
                  <a:lnTo>
                    <a:pt x="908" y="113"/>
                  </a:lnTo>
                  <a:lnTo>
                    <a:pt x="998" y="101"/>
                  </a:lnTo>
                  <a:lnTo>
                    <a:pt x="1089" y="89"/>
                  </a:lnTo>
                  <a:lnTo>
                    <a:pt x="1180" y="79"/>
                  </a:lnTo>
                  <a:lnTo>
                    <a:pt x="1271" y="71"/>
                  </a:lnTo>
                  <a:lnTo>
                    <a:pt x="1362" y="64"/>
                  </a:lnTo>
                  <a:lnTo>
                    <a:pt x="1453" y="57"/>
                  </a:lnTo>
                  <a:lnTo>
                    <a:pt x="1545" y="50"/>
                  </a:lnTo>
                  <a:lnTo>
                    <a:pt x="1632" y="45"/>
                  </a:lnTo>
                  <a:lnTo>
                    <a:pt x="1719" y="40"/>
                  </a:lnTo>
                  <a:lnTo>
                    <a:pt x="1803" y="35"/>
                  </a:lnTo>
                  <a:lnTo>
                    <a:pt x="1886" y="30"/>
                  </a:lnTo>
                  <a:lnTo>
                    <a:pt x="1963" y="25"/>
                  </a:lnTo>
                  <a:lnTo>
                    <a:pt x="2039" y="20"/>
                  </a:lnTo>
                  <a:lnTo>
                    <a:pt x="2110" y="13"/>
                  </a:lnTo>
                  <a:lnTo>
                    <a:pt x="2176" y="6"/>
                  </a:lnTo>
                  <a:lnTo>
                    <a:pt x="2244" y="0"/>
                  </a:lnTo>
                  <a:close/>
                </a:path>
              </a:pathLst>
            </a:custGeom>
            <a:solidFill>
              <a:schemeClr val="accent1">
                <a:lumMod val="75000"/>
              </a:schemeClr>
            </a:solidFill>
            <a:ln w="0">
              <a:noFill/>
              <a:prstDash val="solid"/>
              <a:round/>
              <a:headEnd/>
              <a:tailEnd/>
            </a:ln>
          </p:spPr>
          <p:txBody>
            <a:bodyPr vert="horz" wrap="square" lIns="65021" tIns="32510" rIns="65021" bIns="32510" numCol="1" anchor="t" anchorCtr="0" compatLnSpc="1">
              <a:prstTxWarp prst="textNoShape">
                <a:avLst/>
              </a:prstTxWarp>
            </a:bodyPr>
            <a:lstStyle/>
            <a:p>
              <a:pPr>
                <a:lnSpc>
                  <a:spcPct val="120000"/>
                </a:lnSpc>
              </a:pPr>
              <a:endParaRPr lang="zh-CN" altLang="en-US" sz="12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47" name="Freeform 2354"/>
            <p:cNvSpPr>
              <a:spLocks/>
            </p:cNvSpPr>
            <p:nvPr/>
          </p:nvSpPr>
          <p:spPr bwMode="auto">
            <a:xfrm>
              <a:off x="5310337" y="4878413"/>
              <a:ext cx="2099619" cy="1043037"/>
            </a:xfrm>
            <a:custGeom>
              <a:avLst/>
              <a:gdLst>
                <a:gd name="T0" fmla="*/ 2772 w 2789"/>
                <a:gd name="T1" fmla="*/ 1 h 1385"/>
                <a:gd name="T2" fmla="*/ 2776 w 2789"/>
                <a:gd name="T3" fmla="*/ 18 h 1385"/>
                <a:gd name="T4" fmla="*/ 2783 w 2789"/>
                <a:gd name="T5" fmla="*/ 52 h 1385"/>
                <a:gd name="T6" fmla="*/ 2788 w 2789"/>
                <a:gd name="T7" fmla="*/ 99 h 1385"/>
                <a:gd name="T8" fmla="*/ 2789 w 2789"/>
                <a:gd name="T9" fmla="*/ 157 h 1385"/>
                <a:gd name="T10" fmla="*/ 2784 w 2789"/>
                <a:gd name="T11" fmla="*/ 224 h 1385"/>
                <a:gd name="T12" fmla="*/ 2769 w 2789"/>
                <a:gd name="T13" fmla="*/ 297 h 1385"/>
                <a:gd name="T14" fmla="*/ 2742 w 2789"/>
                <a:gd name="T15" fmla="*/ 375 h 1385"/>
                <a:gd name="T16" fmla="*/ 2698 w 2789"/>
                <a:gd name="T17" fmla="*/ 456 h 1385"/>
                <a:gd name="T18" fmla="*/ 2637 w 2789"/>
                <a:gd name="T19" fmla="*/ 535 h 1385"/>
                <a:gd name="T20" fmla="*/ 2555 w 2789"/>
                <a:gd name="T21" fmla="*/ 615 h 1385"/>
                <a:gd name="T22" fmla="*/ 2448 w 2789"/>
                <a:gd name="T23" fmla="*/ 687 h 1385"/>
                <a:gd name="T24" fmla="*/ 2315 w 2789"/>
                <a:gd name="T25" fmla="*/ 755 h 1385"/>
                <a:gd name="T26" fmla="*/ 2153 w 2789"/>
                <a:gd name="T27" fmla="*/ 812 h 1385"/>
                <a:gd name="T28" fmla="*/ 1957 w 2789"/>
                <a:gd name="T29" fmla="*/ 860 h 1385"/>
                <a:gd name="T30" fmla="*/ 1727 w 2789"/>
                <a:gd name="T31" fmla="*/ 893 h 1385"/>
                <a:gd name="T32" fmla="*/ 1604 w 2789"/>
                <a:gd name="T33" fmla="*/ 903 h 1385"/>
                <a:gd name="T34" fmla="*/ 1467 w 2789"/>
                <a:gd name="T35" fmla="*/ 914 h 1385"/>
                <a:gd name="T36" fmla="*/ 1317 w 2789"/>
                <a:gd name="T37" fmla="*/ 922 h 1385"/>
                <a:gd name="T38" fmla="*/ 1160 w 2789"/>
                <a:gd name="T39" fmla="*/ 932 h 1385"/>
                <a:gd name="T40" fmla="*/ 1000 w 2789"/>
                <a:gd name="T41" fmla="*/ 946 h 1385"/>
                <a:gd name="T42" fmla="*/ 839 w 2789"/>
                <a:gd name="T43" fmla="*/ 963 h 1385"/>
                <a:gd name="T44" fmla="*/ 684 w 2789"/>
                <a:gd name="T45" fmla="*/ 986 h 1385"/>
                <a:gd name="T46" fmla="*/ 535 w 2789"/>
                <a:gd name="T47" fmla="*/ 1017 h 1385"/>
                <a:gd name="T48" fmla="*/ 402 w 2789"/>
                <a:gd name="T49" fmla="*/ 1057 h 1385"/>
                <a:gd name="T50" fmla="*/ 284 w 2789"/>
                <a:gd name="T51" fmla="*/ 1106 h 1385"/>
                <a:gd name="T52" fmla="*/ 186 w 2789"/>
                <a:gd name="T53" fmla="*/ 1169 h 1385"/>
                <a:gd name="T54" fmla="*/ 113 w 2789"/>
                <a:gd name="T55" fmla="*/ 1245 h 1385"/>
                <a:gd name="T56" fmla="*/ 69 w 2789"/>
                <a:gd name="T57" fmla="*/ 1334 h 1385"/>
                <a:gd name="T58" fmla="*/ 57 w 2789"/>
                <a:gd name="T59" fmla="*/ 1383 h 1385"/>
                <a:gd name="T60" fmla="*/ 49 w 2789"/>
                <a:gd name="T61" fmla="*/ 1361 h 1385"/>
                <a:gd name="T62" fmla="*/ 37 w 2789"/>
                <a:gd name="T63" fmla="*/ 1321 h 1385"/>
                <a:gd name="T64" fmla="*/ 22 w 2789"/>
                <a:gd name="T65" fmla="*/ 1265 h 1385"/>
                <a:gd name="T66" fmla="*/ 10 w 2789"/>
                <a:gd name="T67" fmla="*/ 1194 h 1385"/>
                <a:gd name="T68" fmla="*/ 2 w 2789"/>
                <a:gd name="T69" fmla="*/ 1113 h 1385"/>
                <a:gd name="T70" fmla="*/ 2 w 2789"/>
                <a:gd name="T71" fmla="*/ 1023 h 1385"/>
                <a:gd name="T72" fmla="*/ 15 w 2789"/>
                <a:gd name="T73" fmla="*/ 929 h 1385"/>
                <a:gd name="T74" fmla="*/ 42 w 2789"/>
                <a:gd name="T75" fmla="*/ 831 h 1385"/>
                <a:gd name="T76" fmla="*/ 88 w 2789"/>
                <a:gd name="T77" fmla="*/ 733 h 1385"/>
                <a:gd name="T78" fmla="*/ 155 w 2789"/>
                <a:gd name="T79" fmla="*/ 637 h 1385"/>
                <a:gd name="T80" fmla="*/ 246 w 2789"/>
                <a:gd name="T81" fmla="*/ 547 h 1385"/>
                <a:gd name="T82" fmla="*/ 368 w 2789"/>
                <a:gd name="T83" fmla="*/ 464 h 1385"/>
                <a:gd name="T84" fmla="*/ 520 w 2789"/>
                <a:gd name="T85" fmla="*/ 392 h 1385"/>
                <a:gd name="T86" fmla="*/ 706 w 2789"/>
                <a:gd name="T87" fmla="*/ 332 h 1385"/>
                <a:gd name="T88" fmla="*/ 944 w 2789"/>
                <a:gd name="T89" fmla="*/ 280 h 1385"/>
                <a:gd name="T90" fmla="*/ 1179 w 2789"/>
                <a:gd name="T91" fmla="*/ 241 h 1385"/>
                <a:gd name="T92" fmla="*/ 1408 w 2789"/>
                <a:gd name="T93" fmla="*/ 212 h 1385"/>
                <a:gd name="T94" fmla="*/ 1629 w 2789"/>
                <a:gd name="T95" fmla="*/ 192 h 1385"/>
                <a:gd name="T96" fmla="*/ 1839 w 2789"/>
                <a:gd name="T97" fmla="*/ 179 h 1385"/>
                <a:gd name="T98" fmla="*/ 2033 w 2789"/>
                <a:gd name="T99" fmla="*/ 169 h 1385"/>
                <a:gd name="T100" fmla="*/ 2212 w 2789"/>
                <a:gd name="T101" fmla="*/ 158 h 1385"/>
                <a:gd name="T102" fmla="*/ 2371 w 2789"/>
                <a:gd name="T103" fmla="*/ 145 h 1385"/>
                <a:gd name="T104" fmla="*/ 2507 w 2789"/>
                <a:gd name="T105" fmla="*/ 130 h 1385"/>
                <a:gd name="T106" fmla="*/ 2621 w 2789"/>
                <a:gd name="T107" fmla="*/ 106 h 1385"/>
                <a:gd name="T108" fmla="*/ 2703 w 2789"/>
                <a:gd name="T109" fmla="*/ 72 h 1385"/>
                <a:gd name="T110" fmla="*/ 2757 w 2789"/>
                <a:gd name="T111" fmla="*/ 27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89" h="1385">
                  <a:moveTo>
                    <a:pt x="2771" y="0"/>
                  </a:moveTo>
                  <a:lnTo>
                    <a:pt x="2772" y="1"/>
                  </a:lnTo>
                  <a:lnTo>
                    <a:pt x="2774" y="8"/>
                  </a:lnTo>
                  <a:lnTo>
                    <a:pt x="2776" y="18"/>
                  </a:lnTo>
                  <a:lnTo>
                    <a:pt x="2779" y="33"/>
                  </a:lnTo>
                  <a:lnTo>
                    <a:pt x="2783" y="52"/>
                  </a:lnTo>
                  <a:lnTo>
                    <a:pt x="2786" y="74"/>
                  </a:lnTo>
                  <a:lnTo>
                    <a:pt x="2788" y="99"/>
                  </a:lnTo>
                  <a:lnTo>
                    <a:pt x="2789" y="126"/>
                  </a:lnTo>
                  <a:lnTo>
                    <a:pt x="2789" y="157"/>
                  </a:lnTo>
                  <a:lnTo>
                    <a:pt x="2788" y="189"/>
                  </a:lnTo>
                  <a:lnTo>
                    <a:pt x="2784" y="224"/>
                  </a:lnTo>
                  <a:lnTo>
                    <a:pt x="2778" y="260"/>
                  </a:lnTo>
                  <a:lnTo>
                    <a:pt x="2769" y="297"/>
                  </a:lnTo>
                  <a:lnTo>
                    <a:pt x="2757" y="336"/>
                  </a:lnTo>
                  <a:lnTo>
                    <a:pt x="2742" y="375"/>
                  </a:lnTo>
                  <a:lnTo>
                    <a:pt x="2722" y="415"/>
                  </a:lnTo>
                  <a:lnTo>
                    <a:pt x="2698" y="456"/>
                  </a:lnTo>
                  <a:lnTo>
                    <a:pt x="2671" y="496"/>
                  </a:lnTo>
                  <a:lnTo>
                    <a:pt x="2637" y="535"/>
                  </a:lnTo>
                  <a:lnTo>
                    <a:pt x="2599" y="576"/>
                  </a:lnTo>
                  <a:lnTo>
                    <a:pt x="2555" y="615"/>
                  </a:lnTo>
                  <a:lnTo>
                    <a:pt x="2506" y="652"/>
                  </a:lnTo>
                  <a:lnTo>
                    <a:pt x="2448" y="687"/>
                  </a:lnTo>
                  <a:lnTo>
                    <a:pt x="2386" y="723"/>
                  </a:lnTo>
                  <a:lnTo>
                    <a:pt x="2315" y="755"/>
                  </a:lnTo>
                  <a:lnTo>
                    <a:pt x="2239" y="785"/>
                  </a:lnTo>
                  <a:lnTo>
                    <a:pt x="2153" y="812"/>
                  </a:lnTo>
                  <a:lnTo>
                    <a:pt x="2060" y="838"/>
                  </a:lnTo>
                  <a:lnTo>
                    <a:pt x="1957" y="860"/>
                  </a:lnTo>
                  <a:lnTo>
                    <a:pt x="1847" y="878"/>
                  </a:lnTo>
                  <a:lnTo>
                    <a:pt x="1727" y="893"/>
                  </a:lnTo>
                  <a:lnTo>
                    <a:pt x="1668" y="898"/>
                  </a:lnTo>
                  <a:lnTo>
                    <a:pt x="1604" y="903"/>
                  </a:lnTo>
                  <a:lnTo>
                    <a:pt x="1536" y="909"/>
                  </a:lnTo>
                  <a:lnTo>
                    <a:pt x="1467" y="914"/>
                  </a:lnTo>
                  <a:lnTo>
                    <a:pt x="1393" y="917"/>
                  </a:lnTo>
                  <a:lnTo>
                    <a:pt x="1317" y="922"/>
                  </a:lnTo>
                  <a:lnTo>
                    <a:pt x="1239" y="927"/>
                  </a:lnTo>
                  <a:lnTo>
                    <a:pt x="1160" y="932"/>
                  </a:lnTo>
                  <a:lnTo>
                    <a:pt x="1079" y="939"/>
                  </a:lnTo>
                  <a:lnTo>
                    <a:pt x="1000" y="946"/>
                  </a:lnTo>
                  <a:lnTo>
                    <a:pt x="919" y="954"/>
                  </a:lnTo>
                  <a:lnTo>
                    <a:pt x="839" y="963"/>
                  </a:lnTo>
                  <a:lnTo>
                    <a:pt x="760" y="974"/>
                  </a:lnTo>
                  <a:lnTo>
                    <a:pt x="684" y="986"/>
                  </a:lnTo>
                  <a:lnTo>
                    <a:pt x="608" y="1001"/>
                  </a:lnTo>
                  <a:lnTo>
                    <a:pt x="535" y="1017"/>
                  </a:lnTo>
                  <a:lnTo>
                    <a:pt x="466" y="1035"/>
                  </a:lnTo>
                  <a:lnTo>
                    <a:pt x="402" y="1057"/>
                  </a:lnTo>
                  <a:lnTo>
                    <a:pt x="339" y="1081"/>
                  </a:lnTo>
                  <a:lnTo>
                    <a:pt x="284" y="1106"/>
                  </a:lnTo>
                  <a:lnTo>
                    <a:pt x="231" y="1137"/>
                  </a:lnTo>
                  <a:lnTo>
                    <a:pt x="186" y="1169"/>
                  </a:lnTo>
                  <a:lnTo>
                    <a:pt x="145" y="1204"/>
                  </a:lnTo>
                  <a:lnTo>
                    <a:pt x="113" y="1245"/>
                  </a:lnTo>
                  <a:lnTo>
                    <a:pt x="88" y="1287"/>
                  </a:lnTo>
                  <a:lnTo>
                    <a:pt x="69" y="1334"/>
                  </a:lnTo>
                  <a:lnTo>
                    <a:pt x="59" y="1385"/>
                  </a:lnTo>
                  <a:lnTo>
                    <a:pt x="57" y="1383"/>
                  </a:lnTo>
                  <a:lnTo>
                    <a:pt x="54" y="1375"/>
                  </a:lnTo>
                  <a:lnTo>
                    <a:pt x="49" y="1361"/>
                  </a:lnTo>
                  <a:lnTo>
                    <a:pt x="44" y="1343"/>
                  </a:lnTo>
                  <a:lnTo>
                    <a:pt x="37" y="1321"/>
                  </a:lnTo>
                  <a:lnTo>
                    <a:pt x="29" y="1294"/>
                  </a:lnTo>
                  <a:lnTo>
                    <a:pt x="22" y="1265"/>
                  </a:lnTo>
                  <a:lnTo>
                    <a:pt x="15" y="1231"/>
                  </a:lnTo>
                  <a:lnTo>
                    <a:pt x="10" y="1194"/>
                  </a:lnTo>
                  <a:lnTo>
                    <a:pt x="5" y="1155"/>
                  </a:lnTo>
                  <a:lnTo>
                    <a:pt x="2" y="1113"/>
                  </a:lnTo>
                  <a:lnTo>
                    <a:pt x="0" y="1069"/>
                  </a:lnTo>
                  <a:lnTo>
                    <a:pt x="2" y="1023"/>
                  </a:lnTo>
                  <a:lnTo>
                    <a:pt x="7" y="976"/>
                  </a:lnTo>
                  <a:lnTo>
                    <a:pt x="15" y="929"/>
                  </a:lnTo>
                  <a:lnTo>
                    <a:pt x="27" y="880"/>
                  </a:lnTo>
                  <a:lnTo>
                    <a:pt x="42" y="831"/>
                  </a:lnTo>
                  <a:lnTo>
                    <a:pt x="62" y="782"/>
                  </a:lnTo>
                  <a:lnTo>
                    <a:pt x="88" y="733"/>
                  </a:lnTo>
                  <a:lnTo>
                    <a:pt x="118" y="684"/>
                  </a:lnTo>
                  <a:lnTo>
                    <a:pt x="155" y="637"/>
                  </a:lnTo>
                  <a:lnTo>
                    <a:pt x="198" y="591"/>
                  </a:lnTo>
                  <a:lnTo>
                    <a:pt x="246" y="547"/>
                  </a:lnTo>
                  <a:lnTo>
                    <a:pt x="304" y="503"/>
                  </a:lnTo>
                  <a:lnTo>
                    <a:pt x="368" y="464"/>
                  </a:lnTo>
                  <a:lnTo>
                    <a:pt x="439" y="425"/>
                  </a:lnTo>
                  <a:lnTo>
                    <a:pt x="520" y="392"/>
                  </a:lnTo>
                  <a:lnTo>
                    <a:pt x="608" y="359"/>
                  </a:lnTo>
                  <a:lnTo>
                    <a:pt x="706" y="332"/>
                  </a:lnTo>
                  <a:lnTo>
                    <a:pt x="826" y="304"/>
                  </a:lnTo>
                  <a:lnTo>
                    <a:pt x="944" y="280"/>
                  </a:lnTo>
                  <a:lnTo>
                    <a:pt x="1062" y="258"/>
                  </a:lnTo>
                  <a:lnTo>
                    <a:pt x="1179" y="241"/>
                  </a:lnTo>
                  <a:lnTo>
                    <a:pt x="1295" y="226"/>
                  </a:lnTo>
                  <a:lnTo>
                    <a:pt x="1408" y="212"/>
                  </a:lnTo>
                  <a:lnTo>
                    <a:pt x="1520" y="202"/>
                  </a:lnTo>
                  <a:lnTo>
                    <a:pt x="1629" y="192"/>
                  </a:lnTo>
                  <a:lnTo>
                    <a:pt x="1736" y="185"/>
                  </a:lnTo>
                  <a:lnTo>
                    <a:pt x="1839" y="179"/>
                  </a:lnTo>
                  <a:lnTo>
                    <a:pt x="1938" y="174"/>
                  </a:lnTo>
                  <a:lnTo>
                    <a:pt x="2033" y="169"/>
                  </a:lnTo>
                  <a:lnTo>
                    <a:pt x="2126" y="163"/>
                  </a:lnTo>
                  <a:lnTo>
                    <a:pt x="2212" y="158"/>
                  </a:lnTo>
                  <a:lnTo>
                    <a:pt x="2295" y="152"/>
                  </a:lnTo>
                  <a:lnTo>
                    <a:pt x="2371" y="145"/>
                  </a:lnTo>
                  <a:lnTo>
                    <a:pt x="2443" y="138"/>
                  </a:lnTo>
                  <a:lnTo>
                    <a:pt x="2507" y="130"/>
                  </a:lnTo>
                  <a:lnTo>
                    <a:pt x="2568" y="118"/>
                  </a:lnTo>
                  <a:lnTo>
                    <a:pt x="2621" y="106"/>
                  </a:lnTo>
                  <a:lnTo>
                    <a:pt x="2666" y="91"/>
                  </a:lnTo>
                  <a:lnTo>
                    <a:pt x="2703" y="72"/>
                  </a:lnTo>
                  <a:lnTo>
                    <a:pt x="2734" y="52"/>
                  </a:lnTo>
                  <a:lnTo>
                    <a:pt x="2757" y="27"/>
                  </a:lnTo>
                  <a:lnTo>
                    <a:pt x="2771" y="0"/>
                  </a:lnTo>
                  <a:close/>
                </a:path>
              </a:pathLst>
            </a:custGeom>
            <a:solidFill>
              <a:schemeClr val="accent2"/>
            </a:solidFill>
            <a:ln w="25400" cap="flat" cmpd="sng" algn="ctr">
              <a:noFill/>
              <a:prstDash val="solid"/>
            </a:ln>
            <a:effectLst/>
          </p:spPr>
          <p:txBody>
            <a:bodyPr rot="0" spcFirstLastPara="0" vertOverflow="overflow" horzOverflow="overflow" vert="horz" wrap="square" lIns="68560" tIns="34279" rIns="68560" bIns="34279" numCol="1" spcCol="0" rtlCol="0" fromWordArt="0" anchor="ctr" anchorCtr="0" forceAA="0" compatLnSpc="1">
              <a:prstTxWarp prst="textNoShape">
                <a:avLst/>
              </a:prstTxWarp>
              <a:noAutofit/>
            </a:bodyPr>
            <a:lstStyle/>
            <a:p>
              <a:pPr algn="ctr">
                <a:lnSpc>
                  <a:spcPct val="120000"/>
                </a:lnSpc>
              </a:pPr>
              <a:endParaRPr lang="zh-CN" altLang="en-US" sz="1423"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48" name="Freeform 2355"/>
            <p:cNvSpPr>
              <a:spLocks/>
            </p:cNvSpPr>
            <p:nvPr/>
          </p:nvSpPr>
          <p:spPr bwMode="auto">
            <a:xfrm>
              <a:off x="5072531" y="3686373"/>
              <a:ext cx="2740793" cy="1363623"/>
            </a:xfrm>
            <a:custGeom>
              <a:avLst/>
              <a:gdLst>
                <a:gd name="T0" fmla="*/ 3620 w 3642"/>
                <a:gd name="T1" fmla="*/ 8 h 1811"/>
                <a:gd name="T2" fmla="*/ 3630 w 3642"/>
                <a:gd name="T3" fmla="*/ 52 h 1811"/>
                <a:gd name="T4" fmla="*/ 3640 w 3642"/>
                <a:gd name="T5" fmla="*/ 127 h 1811"/>
                <a:gd name="T6" fmla="*/ 3640 w 3642"/>
                <a:gd name="T7" fmla="*/ 226 h 1811"/>
                <a:gd name="T8" fmla="*/ 3625 w 3642"/>
                <a:gd name="T9" fmla="*/ 343 h 1811"/>
                <a:gd name="T10" fmla="*/ 3586 w 3642"/>
                <a:gd name="T11" fmla="*/ 473 h 1811"/>
                <a:gd name="T12" fmla="*/ 3515 w 3642"/>
                <a:gd name="T13" fmla="*/ 608 h 1811"/>
                <a:gd name="T14" fmla="*/ 3402 w 3642"/>
                <a:gd name="T15" fmla="*/ 743 h 1811"/>
                <a:gd name="T16" fmla="*/ 3242 w 3642"/>
                <a:gd name="T17" fmla="*/ 870 h 1811"/>
                <a:gd name="T18" fmla="*/ 3025 w 3642"/>
                <a:gd name="T19" fmla="*/ 985 h 1811"/>
                <a:gd name="T20" fmla="*/ 2743 w 3642"/>
                <a:gd name="T21" fmla="*/ 1081 h 1811"/>
                <a:gd name="T22" fmla="*/ 2389 w 3642"/>
                <a:gd name="T23" fmla="*/ 1152 h 1811"/>
                <a:gd name="T24" fmla="*/ 2115 w 3642"/>
                <a:gd name="T25" fmla="*/ 1181 h 1811"/>
                <a:gd name="T26" fmla="*/ 1879 w 3642"/>
                <a:gd name="T27" fmla="*/ 1196 h 1811"/>
                <a:gd name="T28" fmla="*/ 1621 w 3642"/>
                <a:gd name="T29" fmla="*/ 1211 h 1811"/>
                <a:gd name="T30" fmla="*/ 1347 w 3642"/>
                <a:gd name="T31" fmla="*/ 1232 h 1811"/>
                <a:gd name="T32" fmla="*/ 1074 w 3642"/>
                <a:gd name="T33" fmla="*/ 1262 h 1811"/>
                <a:gd name="T34" fmla="*/ 812 w 3642"/>
                <a:gd name="T35" fmla="*/ 1304 h 1811"/>
                <a:gd name="T36" fmla="*/ 572 w 3642"/>
                <a:gd name="T37" fmla="*/ 1365 h 1811"/>
                <a:gd name="T38" fmla="*/ 366 w 3642"/>
                <a:gd name="T39" fmla="*/ 1448 h 1811"/>
                <a:gd name="T40" fmla="*/ 207 w 3642"/>
                <a:gd name="T41" fmla="*/ 1558 h 1811"/>
                <a:gd name="T42" fmla="*/ 104 w 3642"/>
                <a:gd name="T43" fmla="*/ 1698 h 1811"/>
                <a:gd name="T44" fmla="*/ 74 w 3642"/>
                <a:gd name="T45" fmla="*/ 1808 h 1811"/>
                <a:gd name="T46" fmla="*/ 60 w 3642"/>
                <a:gd name="T47" fmla="*/ 1771 h 1811"/>
                <a:gd name="T48" fmla="*/ 37 w 3642"/>
                <a:gd name="T49" fmla="*/ 1693 h 1811"/>
                <a:gd name="T50" fmla="*/ 15 w 3642"/>
                <a:gd name="T51" fmla="*/ 1583 h 1811"/>
                <a:gd name="T52" fmla="*/ 0 w 3642"/>
                <a:gd name="T53" fmla="*/ 1449 h 1811"/>
                <a:gd name="T54" fmla="*/ 5 w 3642"/>
                <a:gd name="T55" fmla="*/ 1297 h 1811"/>
                <a:gd name="T56" fmla="*/ 37 w 3642"/>
                <a:gd name="T57" fmla="*/ 1137 h 1811"/>
                <a:gd name="T58" fmla="*/ 104 w 3642"/>
                <a:gd name="T59" fmla="*/ 973 h 1811"/>
                <a:gd name="T60" fmla="*/ 217 w 3642"/>
                <a:gd name="T61" fmla="*/ 813 h 1811"/>
                <a:gd name="T62" fmla="*/ 386 w 3642"/>
                <a:gd name="T63" fmla="*/ 666 h 1811"/>
                <a:gd name="T64" fmla="*/ 618 w 3642"/>
                <a:gd name="T65" fmla="*/ 537 h 1811"/>
                <a:gd name="T66" fmla="*/ 922 w 3642"/>
                <a:gd name="T67" fmla="*/ 434 h 1811"/>
                <a:gd name="T68" fmla="*/ 1335 w 3642"/>
                <a:gd name="T69" fmla="*/ 348 h 1811"/>
                <a:gd name="T70" fmla="*/ 1742 w 3642"/>
                <a:gd name="T71" fmla="*/ 289 h 1811"/>
                <a:gd name="T72" fmla="*/ 2131 w 3642"/>
                <a:gd name="T73" fmla="*/ 252 h 1811"/>
                <a:gd name="T74" fmla="*/ 2492 w 3642"/>
                <a:gd name="T75" fmla="*/ 230 h 1811"/>
                <a:gd name="T76" fmla="*/ 2819 w 3642"/>
                <a:gd name="T77" fmla="*/ 211 h 1811"/>
                <a:gd name="T78" fmla="*/ 3101 w 3642"/>
                <a:gd name="T79" fmla="*/ 191 h 1811"/>
                <a:gd name="T80" fmla="*/ 3333 w 3642"/>
                <a:gd name="T81" fmla="*/ 159 h 1811"/>
                <a:gd name="T82" fmla="*/ 3502 w 3642"/>
                <a:gd name="T83" fmla="*/ 110 h 1811"/>
                <a:gd name="T84" fmla="*/ 3601 w 3642"/>
                <a:gd name="T85" fmla="*/ 32 h 1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42" h="1811">
                  <a:moveTo>
                    <a:pt x="3618" y="0"/>
                  </a:moveTo>
                  <a:lnTo>
                    <a:pt x="3618" y="2"/>
                  </a:lnTo>
                  <a:lnTo>
                    <a:pt x="3620" y="8"/>
                  </a:lnTo>
                  <a:lnTo>
                    <a:pt x="3623" y="18"/>
                  </a:lnTo>
                  <a:lnTo>
                    <a:pt x="3627" y="34"/>
                  </a:lnTo>
                  <a:lnTo>
                    <a:pt x="3630" y="52"/>
                  </a:lnTo>
                  <a:lnTo>
                    <a:pt x="3633" y="74"/>
                  </a:lnTo>
                  <a:lnTo>
                    <a:pt x="3637" y="98"/>
                  </a:lnTo>
                  <a:lnTo>
                    <a:pt x="3640" y="127"/>
                  </a:lnTo>
                  <a:lnTo>
                    <a:pt x="3642" y="157"/>
                  </a:lnTo>
                  <a:lnTo>
                    <a:pt x="3642" y="191"/>
                  </a:lnTo>
                  <a:lnTo>
                    <a:pt x="3640" y="226"/>
                  </a:lnTo>
                  <a:lnTo>
                    <a:pt x="3638" y="263"/>
                  </a:lnTo>
                  <a:lnTo>
                    <a:pt x="3633" y="302"/>
                  </a:lnTo>
                  <a:lnTo>
                    <a:pt x="3625" y="343"/>
                  </a:lnTo>
                  <a:lnTo>
                    <a:pt x="3616" y="385"/>
                  </a:lnTo>
                  <a:lnTo>
                    <a:pt x="3603" y="429"/>
                  </a:lnTo>
                  <a:lnTo>
                    <a:pt x="3586" y="473"/>
                  </a:lnTo>
                  <a:lnTo>
                    <a:pt x="3566" y="517"/>
                  </a:lnTo>
                  <a:lnTo>
                    <a:pt x="3542" y="562"/>
                  </a:lnTo>
                  <a:lnTo>
                    <a:pt x="3515" y="608"/>
                  </a:lnTo>
                  <a:lnTo>
                    <a:pt x="3483" y="654"/>
                  </a:lnTo>
                  <a:lnTo>
                    <a:pt x="3446" y="698"/>
                  </a:lnTo>
                  <a:lnTo>
                    <a:pt x="3402" y="743"/>
                  </a:lnTo>
                  <a:lnTo>
                    <a:pt x="3355" y="785"/>
                  </a:lnTo>
                  <a:lnTo>
                    <a:pt x="3302" y="829"/>
                  </a:lnTo>
                  <a:lnTo>
                    <a:pt x="3242" y="870"/>
                  </a:lnTo>
                  <a:lnTo>
                    <a:pt x="3176" y="911"/>
                  </a:lnTo>
                  <a:lnTo>
                    <a:pt x="3105" y="949"/>
                  </a:lnTo>
                  <a:lnTo>
                    <a:pt x="3025" y="985"/>
                  </a:lnTo>
                  <a:lnTo>
                    <a:pt x="2939" y="1020"/>
                  </a:lnTo>
                  <a:lnTo>
                    <a:pt x="2845" y="1052"/>
                  </a:lnTo>
                  <a:lnTo>
                    <a:pt x="2743" y="1081"/>
                  </a:lnTo>
                  <a:lnTo>
                    <a:pt x="2634" y="1108"/>
                  </a:lnTo>
                  <a:lnTo>
                    <a:pt x="2515" y="1132"/>
                  </a:lnTo>
                  <a:lnTo>
                    <a:pt x="2389" y="1152"/>
                  </a:lnTo>
                  <a:lnTo>
                    <a:pt x="2252" y="1167"/>
                  </a:lnTo>
                  <a:lnTo>
                    <a:pt x="2186" y="1174"/>
                  </a:lnTo>
                  <a:lnTo>
                    <a:pt x="2115" y="1181"/>
                  </a:lnTo>
                  <a:lnTo>
                    <a:pt x="2039" y="1186"/>
                  </a:lnTo>
                  <a:lnTo>
                    <a:pt x="1962" y="1191"/>
                  </a:lnTo>
                  <a:lnTo>
                    <a:pt x="1879" y="1196"/>
                  </a:lnTo>
                  <a:lnTo>
                    <a:pt x="1795" y="1201"/>
                  </a:lnTo>
                  <a:lnTo>
                    <a:pt x="1708" y="1206"/>
                  </a:lnTo>
                  <a:lnTo>
                    <a:pt x="1621" y="1211"/>
                  </a:lnTo>
                  <a:lnTo>
                    <a:pt x="1529" y="1218"/>
                  </a:lnTo>
                  <a:lnTo>
                    <a:pt x="1438" y="1225"/>
                  </a:lnTo>
                  <a:lnTo>
                    <a:pt x="1347" y="1232"/>
                  </a:lnTo>
                  <a:lnTo>
                    <a:pt x="1256" y="1240"/>
                  </a:lnTo>
                  <a:lnTo>
                    <a:pt x="1165" y="1250"/>
                  </a:lnTo>
                  <a:lnTo>
                    <a:pt x="1074" y="1262"/>
                  </a:lnTo>
                  <a:lnTo>
                    <a:pt x="984" y="1274"/>
                  </a:lnTo>
                  <a:lnTo>
                    <a:pt x="896" y="1287"/>
                  </a:lnTo>
                  <a:lnTo>
                    <a:pt x="812" y="1304"/>
                  </a:lnTo>
                  <a:lnTo>
                    <a:pt x="729" y="1323"/>
                  </a:lnTo>
                  <a:lnTo>
                    <a:pt x="648" y="1343"/>
                  </a:lnTo>
                  <a:lnTo>
                    <a:pt x="572" y="1365"/>
                  </a:lnTo>
                  <a:lnTo>
                    <a:pt x="498" y="1390"/>
                  </a:lnTo>
                  <a:lnTo>
                    <a:pt x="430" y="1417"/>
                  </a:lnTo>
                  <a:lnTo>
                    <a:pt x="366" y="1448"/>
                  </a:lnTo>
                  <a:lnTo>
                    <a:pt x="307" y="1482"/>
                  </a:lnTo>
                  <a:lnTo>
                    <a:pt x="255" y="1517"/>
                  </a:lnTo>
                  <a:lnTo>
                    <a:pt x="207" y="1558"/>
                  </a:lnTo>
                  <a:lnTo>
                    <a:pt x="165" y="1600"/>
                  </a:lnTo>
                  <a:lnTo>
                    <a:pt x="131" y="1647"/>
                  </a:lnTo>
                  <a:lnTo>
                    <a:pt x="104" y="1698"/>
                  </a:lnTo>
                  <a:lnTo>
                    <a:pt x="86" y="1752"/>
                  </a:lnTo>
                  <a:lnTo>
                    <a:pt x="76" y="1811"/>
                  </a:lnTo>
                  <a:lnTo>
                    <a:pt x="74" y="1808"/>
                  </a:lnTo>
                  <a:lnTo>
                    <a:pt x="71" y="1799"/>
                  </a:lnTo>
                  <a:lnTo>
                    <a:pt x="66" y="1787"/>
                  </a:lnTo>
                  <a:lnTo>
                    <a:pt x="60" y="1771"/>
                  </a:lnTo>
                  <a:lnTo>
                    <a:pt x="54" y="1749"/>
                  </a:lnTo>
                  <a:lnTo>
                    <a:pt x="45" y="1722"/>
                  </a:lnTo>
                  <a:lnTo>
                    <a:pt x="37" y="1693"/>
                  </a:lnTo>
                  <a:lnTo>
                    <a:pt x="28" y="1659"/>
                  </a:lnTo>
                  <a:lnTo>
                    <a:pt x="22" y="1624"/>
                  </a:lnTo>
                  <a:lnTo>
                    <a:pt x="15" y="1583"/>
                  </a:lnTo>
                  <a:lnTo>
                    <a:pt x="8" y="1541"/>
                  </a:lnTo>
                  <a:lnTo>
                    <a:pt x="3" y="1497"/>
                  </a:lnTo>
                  <a:lnTo>
                    <a:pt x="0" y="1449"/>
                  </a:lnTo>
                  <a:lnTo>
                    <a:pt x="0" y="1400"/>
                  </a:lnTo>
                  <a:lnTo>
                    <a:pt x="1" y="1350"/>
                  </a:lnTo>
                  <a:lnTo>
                    <a:pt x="5" y="1297"/>
                  </a:lnTo>
                  <a:lnTo>
                    <a:pt x="11" y="1245"/>
                  </a:lnTo>
                  <a:lnTo>
                    <a:pt x="22" y="1191"/>
                  </a:lnTo>
                  <a:lnTo>
                    <a:pt x="37" y="1137"/>
                  </a:lnTo>
                  <a:lnTo>
                    <a:pt x="55" y="1083"/>
                  </a:lnTo>
                  <a:lnTo>
                    <a:pt x="77" y="1027"/>
                  </a:lnTo>
                  <a:lnTo>
                    <a:pt x="104" y="973"/>
                  </a:lnTo>
                  <a:lnTo>
                    <a:pt x="136" y="919"/>
                  </a:lnTo>
                  <a:lnTo>
                    <a:pt x="175" y="865"/>
                  </a:lnTo>
                  <a:lnTo>
                    <a:pt x="217" y="813"/>
                  </a:lnTo>
                  <a:lnTo>
                    <a:pt x="268" y="762"/>
                  </a:lnTo>
                  <a:lnTo>
                    <a:pt x="324" y="713"/>
                  </a:lnTo>
                  <a:lnTo>
                    <a:pt x="386" y="666"/>
                  </a:lnTo>
                  <a:lnTo>
                    <a:pt x="456" y="620"/>
                  </a:lnTo>
                  <a:lnTo>
                    <a:pt x="532" y="578"/>
                  </a:lnTo>
                  <a:lnTo>
                    <a:pt x="618" y="537"/>
                  </a:lnTo>
                  <a:lnTo>
                    <a:pt x="711" y="500"/>
                  </a:lnTo>
                  <a:lnTo>
                    <a:pt x="810" y="466"/>
                  </a:lnTo>
                  <a:lnTo>
                    <a:pt x="922" y="434"/>
                  </a:lnTo>
                  <a:lnTo>
                    <a:pt x="1060" y="402"/>
                  </a:lnTo>
                  <a:lnTo>
                    <a:pt x="1198" y="373"/>
                  </a:lnTo>
                  <a:lnTo>
                    <a:pt x="1335" y="348"/>
                  </a:lnTo>
                  <a:lnTo>
                    <a:pt x="1472" y="324"/>
                  </a:lnTo>
                  <a:lnTo>
                    <a:pt x="1609" y="306"/>
                  </a:lnTo>
                  <a:lnTo>
                    <a:pt x="1742" y="289"/>
                  </a:lnTo>
                  <a:lnTo>
                    <a:pt x="1874" y="275"/>
                  </a:lnTo>
                  <a:lnTo>
                    <a:pt x="2004" y="263"/>
                  </a:lnTo>
                  <a:lnTo>
                    <a:pt x="2131" y="252"/>
                  </a:lnTo>
                  <a:lnTo>
                    <a:pt x="2254" y="243"/>
                  </a:lnTo>
                  <a:lnTo>
                    <a:pt x="2375" y="236"/>
                  </a:lnTo>
                  <a:lnTo>
                    <a:pt x="2492" y="230"/>
                  </a:lnTo>
                  <a:lnTo>
                    <a:pt x="2605" y="223"/>
                  </a:lnTo>
                  <a:lnTo>
                    <a:pt x="2715" y="218"/>
                  </a:lnTo>
                  <a:lnTo>
                    <a:pt x="2819" y="211"/>
                  </a:lnTo>
                  <a:lnTo>
                    <a:pt x="2919" y="204"/>
                  </a:lnTo>
                  <a:lnTo>
                    <a:pt x="3014" y="198"/>
                  </a:lnTo>
                  <a:lnTo>
                    <a:pt x="3101" y="191"/>
                  </a:lnTo>
                  <a:lnTo>
                    <a:pt x="3186" y="182"/>
                  </a:lnTo>
                  <a:lnTo>
                    <a:pt x="3262" y="172"/>
                  </a:lnTo>
                  <a:lnTo>
                    <a:pt x="3333" y="159"/>
                  </a:lnTo>
                  <a:lnTo>
                    <a:pt x="3397" y="145"/>
                  </a:lnTo>
                  <a:lnTo>
                    <a:pt x="3453" y="128"/>
                  </a:lnTo>
                  <a:lnTo>
                    <a:pt x="3502" y="110"/>
                  </a:lnTo>
                  <a:lnTo>
                    <a:pt x="3544" y="88"/>
                  </a:lnTo>
                  <a:lnTo>
                    <a:pt x="3576" y="61"/>
                  </a:lnTo>
                  <a:lnTo>
                    <a:pt x="3601" y="32"/>
                  </a:lnTo>
                  <a:lnTo>
                    <a:pt x="3618" y="0"/>
                  </a:lnTo>
                  <a:close/>
                </a:path>
              </a:pathLst>
            </a:custGeom>
            <a:solidFill>
              <a:schemeClr val="accent2"/>
            </a:solidFill>
            <a:ln w="25400" cap="flat" cmpd="sng" algn="ctr">
              <a:noFill/>
              <a:prstDash val="solid"/>
            </a:ln>
            <a:effectLst/>
          </p:spPr>
          <p:txBody>
            <a:bodyPr rot="0" spcFirstLastPara="0" vertOverflow="overflow" horzOverflow="overflow" vert="horz" wrap="square" lIns="68560" tIns="34279" rIns="68560" bIns="34279" numCol="1" spcCol="0" rtlCol="0" fromWordArt="0" anchor="ctr" anchorCtr="0" forceAA="0" compatLnSpc="1">
              <a:prstTxWarp prst="textNoShape">
                <a:avLst/>
              </a:prstTxWarp>
              <a:noAutofit/>
            </a:bodyPr>
            <a:lstStyle/>
            <a:p>
              <a:pPr algn="ctr">
                <a:lnSpc>
                  <a:spcPct val="120000"/>
                </a:lnSpc>
              </a:pPr>
              <a:endParaRPr lang="zh-CN" altLang="en-US" sz="1423"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49" name="Freeform 2356"/>
            <p:cNvSpPr>
              <a:spLocks/>
            </p:cNvSpPr>
            <p:nvPr/>
          </p:nvSpPr>
          <p:spPr bwMode="auto">
            <a:xfrm>
              <a:off x="4676689" y="2324256"/>
              <a:ext cx="3514415" cy="1748929"/>
            </a:xfrm>
            <a:custGeom>
              <a:avLst/>
              <a:gdLst>
                <a:gd name="T0" fmla="*/ 4642 w 4670"/>
                <a:gd name="T1" fmla="*/ 10 h 2325"/>
                <a:gd name="T2" fmla="*/ 4652 w 4670"/>
                <a:gd name="T3" fmla="*/ 54 h 2325"/>
                <a:gd name="T4" fmla="*/ 4664 w 4670"/>
                <a:gd name="T5" fmla="*/ 128 h 2325"/>
                <a:gd name="T6" fmla="*/ 4670 w 4670"/>
                <a:gd name="T7" fmla="*/ 230 h 2325"/>
                <a:gd name="T8" fmla="*/ 4664 w 4670"/>
                <a:gd name="T9" fmla="*/ 353 h 2325"/>
                <a:gd name="T10" fmla="*/ 4638 w 4670"/>
                <a:gd name="T11" fmla="*/ 492 h 2325"/>
                <a:gd name="T12" fmla="*/ 4586 w 4670"/>
                <a:gd name="T13" fmla="*/ 640 h 2325"/>
                <a:gd name="T14" fmla="*/ 4501 w 4670"/>
                <a:gd name="T15" fmla="*/ 792 h 2325"/>
                <a:gd name="T16" fmla="*/ 4375 w 4670"/>
                <a:gd name="T17" fmla="*/ 945 h 2325"/>
                <a:gd name="T18" fmla="*/ 4201 w 4670"/>
                <a:gd name="T19" fmla="*/ 1090 h 2325"/>
                <a:gd name="T20" fmla="*/ 3973 w 4670"/>
                <a:gd name="T21" fmla="*/ 1223 h 2325"/>
                <a:gd name="T22" fmla="*/ 3683 w 4670"/>
                <a:gd name="T23" fmla="*/ 1340 h 2325"/>
                <a:gd name="T24" fmla="*/ 3325 w 4670"/>
                <a:gd name="T25" fmla="*/ 1434 h 2325"/>
                <a:gd name="T26" fmla="*/ 2891 w 4670"/>
                <a:gd name="T27" fmla="*/ 1500 h 2325"/>
                <a:gd name="T28" fmla="*/ 2651 w 4670"/>
                <a:gd name="T29" fmla="*/ 1521 h 2325"/>
                <a:gd name="T30" fmla="*/ 2377 w 4670"/>
                <a:gd name="T31" fmla="*/ 1538 h 2325"/>
                <a:gd name="T32" fmla="*/ 2082 w 4670"/>
                <a:gd name="T33" fmla="*/ 1556 h 2325"/>
                <a:gd name="T34" fmla="*/ 1773 w 4670"/>
                <a:gd name="T35" fmla="*/ 1578 h 2325"/>
                <a:gd name="T36" fmla="*/ 1461 w 4670"/>
                <a:gd name="T37" fmla="*/ 1610 h 2325"/>
                <a:gd name="T38" fmla="*/ 1157 w 4670"/>
                <a:gd name="T39" fmla="*/ 1654 h 2325"/>
                <a:gd name="T40" fmla="*/ 873 w 4670"/>
                <a:gd name="T41" fmla="*/ 1713 h 2325"/>
                <a:gd name="T42" fmla="*/ 616 w 4670"/>
                <a:gd name="T43" fmla="*/ 1794 h 2325"/>
                <a:gd name="T44" fmla="*/ 400 w 4670"/>
                <a:gd name="T45" fmla="*/ 1899 h 2325"/>
                <a:gd name="T46" fmla="*/ 235 w 4670"/>
                <a:gd name="T47" fmla="*/ 2031 h 2325"/>
                <a:gd name="T48" fmla="*/ 128 w 4670"/>
                <a:gd name="T49" fmla="*/ 2196 h 2325"/>
                <a:gd name="T50" fmla="*/ 96 w 4670"/>
                <a:gd name="T51" fmla="*/ 2323 h 2325"/>
                <a:gd name="T52" fmla="*/ 81 w 4670"/>
                <a:gd name="T53" fmla="*/ 2283 h 2325"/>
                <a:gd name="T54" fmla="*/ 56 w 4670"/>
                <a:gd name="T55" fmla="*/ 2203 h 2325"/>
                <a:gd name="T56" fmla="*/ 29 w 4670"/>
                <a:gd name="T57" fmla="*/ 2087 h 2325"/>
                <a:gd name="T58" fmla="*/ 7 w 4670"/>
                <a:gd name="T59" fmla="*/ 1943 h 2325"/>
                <a:gd name="T60" fmla="*/ 0 w 4670"/>
                <a:gd name="T61" fmla="*/ 1779 h 2325"/>
                <a:gd name="T62" fmla="*/ 15 w 4670"/>
                <a:gd name="T63" fmla="*/ 1600 h 2325"/>
                <a:gd name="T64" fmla="*/ 62 w 4670"/>
                <a:gd name="T65" fmla="*/ 1413 h 2325"/>
                <a:gd name="T66" fmla="*/ 149 w 4670"/>
                <a:gd name="T67" fmla="*/ 1225 h 2325"/>
                <a:gd name="T68" fmla="*/ 284 w 4670"/>
                <a:gd name="T69" fmla="*/ 1041 h 2325"/>
                <a:gd name="T70" fmla="*/ 473 w 4670"/>
                <a:gd name="T71" fmla="*/ 872 h 2325"/>
                <a:gd name="T72" fmla="*/ 728 w 4670"/>
                <a:gd name="T73" fmla="*/ 720 h 2325"/>
                <a:gd name="T74" fmla="*/ 1055 w 4670"/>
                <a:gd name="T75" fmla="*/ 595 h 2325"/>
                <a:gd name="T76" fmla="*/ 1493 w 4670"/>
                <a:gd name="T77" fmla="*/ 488 h 2325"/>
                <a:gd name="T78" fmla="*/ 1955 w 4670"/>
                <a:gd name="T79" fmla="*/ 409 h 2325"/>
                <a:gd name="T80" fmla="*/ 2404 w 4670"/>
                <a:gd name="T81" fmla="*/ 355 h 2325"/>
                <a:gd name="T82" fmla="*/ 2833 w 4670"/>
                <a:gd name="T83" fmla="*/ 318 h 2325"/>
                <a:gd name="T84" fmla="*/ 3233 w 4670"/>
                <a:gd name="T85" fmla="*/ 294 h 2325"/>
                <a:gd name="T86" fmla="*/ 3600 w 4670"/>
                <a:gd name="T87" fmla="*/ 274 h 2325"/>
                <a:gd name="T88" fmla="*/ 3922 w 4670"/>
                <a:gd name="T89" fmla="*/ 252 h 2325"/>
                <a:gd name="T90" fmla="*/ 4196 w 4670"/>
                <a:gd name="T91" fmla="*/ 220 h 2325"/>
                <a:gd name="T92" fmla="*/ 4412 w 4670"/>
                <a:gd name="T93" fmla="*/ 172 h 2325"/>
                <a:gd name="T94" fmla="*/ 4562 w 4670"/>
                <a:gd name="T95" fmla="*/ 101 h 2325"/>
                <a:gd name="T96" fmla="*/ 4640 w 4670"/>
                <a:gd name="T97" fmla="*/ 0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70" h="2325">
                  <a:moveTo>
                    <a:pt x="4640" y="0"/>
                  </a:moveTo>
                  <a:lnTo>
                    <a:pt x="4640" y="3"/>
                  </a:lnTo>
                  <a:lnTo>
                    <a:pt x="4642" y="10"/>
                  </a:lnTo>
                  <a:lnTo>
                    <a:pt x="4645" y="20"/>
                  </a:lnTo>
                  <a:lnTo>
                    <a:pt x="4648" y="36"/>
                  </a:lnTo>
                  <a:lnTo>
                    <a:pt x="4652" y="54"/>
                  </a:lnTo>
                  <a:lnTo>
                    <a:pt x="4657" y="74"/>
                  </a:lnTo>
                  <a:lnTo>
                    <a:pt x="4660" y="100"/>
                  </a:lnTo>
                  <a:lnTo>
                    <a:pt x="4664" y="128"/>
                  </a:lnTo>
                  <a:lnTo>
                    <a:pt x="4667" y="161"/>
                  </a:lnTo>
                  <a:lnTo>
                    <a:pt x="4669" y="194"/>
                  </a:lnTo>
                  <a:lnTo>
                    <a:pt x="4670" y="230"/>
                  </a:lnTo>
                  <a:lnTo>
                    <a:pt x="4670" y="269"/>
                  </a:lnTo>
                  <a:lnTo>
                    <a:pt x="4669" y="311"/>
                  </a:lnTo>
                  <a:lnTo>
                    <a:pt x="4664" y="353"/>
                  </a:lnTo>
                  <a:lnTo>
                    <a:pt x="4658" y="399"/>
                  </a:lnTo>
                  <a:lnTo>
                    <a:pt x="4650" y="444"/>
                  </a:lnTo>
                  <a:lnTo>
                    <a:pt x="4638" y="492"/>
                  </a:lnTo>
                  <a:lnTo>
                    <a:pt x="4625" y="541"/>
                  </a:lnTo>
                  <a:lnTo>
                    <a:pt x="4608" y="590"/>
                  </a:lnTo>
                  <a:lnTo>
                    <a:pt x="4586" y="640"/>
                  </a:lnTo>
                  <a:lnTo>
                    <a:pt x="4562" y="691"/>
                  </a:lnTo>
                  <a:lnTo>
                    <a:pt x="4534" y="742"/>
                  </a:lnTo>
                  <a:lnTo>
                    <a:pt x="4501" y="792"/>
                  </a:lnTo>
                  <a:lnTo>
                    <a:pt x="4464" y="843"/>
                  </a:lnTo>
                  <a:lnTo>
                    <a:pt x="4422" y="894"/>
                  </a:lnTo>
                  <a:lnTo>
                    <a:pt x="4375" y="945"/>
                  </a:lnTo>
                  <a:lnTo>
                    <a:pt x="4322" y="994"/>
                  </a:lnTo>
                  <a:lnTo>
                    <a:pt x="4265" y="1043"/>
                  </a:lnTo>
                  <a:lnTo>
                    <a:pt x="4201" y="1090"/>
                  </a:lnTo>
                  <a:lnTo>
                    <a:pt x="4132" y="1135"/>
                  </a:lnTo>
                  <a:lnTo>
                    <a:pt x="4056" y="1181"/>
                  </a:lnTo>
                  <a:lnTo>
                    <a:pt x="3973" y="1223"/>
                  </a:lnTo>
                  <a:lnTo>
                    <a:pt x="3883" y="1264"/>
                  </a:lnTo>
                  <a:lnTo>
                    <a:pt x="3787" y="1304"/>
                  </a:lnTo>
                  <a:lnTo>
                    <a:pt x="3683" y="1340"/>
                  </a:lnTo>
                  <a:lnTo>
                    <a:pt x="3571" y="1374"/>
                  </a:lnTo>
                  <a:lnTo>
                    <a:pt x="3451" y="1406"/>
                  </a:lnTo>
                  <a:lnTo>
                    <a:pt x="3325" y="1434"/>
                  </a:lnTo>
                  <a:lnTo>
                    <a:pt x="3188" y="1460"/>
                  </a:lnTo>
                  <a:lnTo>
                    <a:pt x="3044" y="1482"/>
                  </a:lnTo>
                  <a:lnTo>
                    <a:pt x="2891" y="1500"/>
                  </a:lnTo>
                  <a:lnTo>
                    <a:pt x="2815" y="1507"/>
                  </a:lnTo>
                  <a:lnTo>
                    <a:pt x="2735" y="1514"/>
                  </a:lnTo>
                  <a:lnTo>
                    <a:pt x="2651" y="1521"/>
                  </a:lnTo>
                  <a:lnTo>
                    <a:pt x="2563" y="1526"/>
                  </a:lnTo>
                  <a:lnTo>
                    <a:pt x="2472" y="1531"/>
                  </a:lnTo>
                  <a:lnTo>
                    <a:pt x="2377" y="1538"/>
                  </a:lnTo>
                  <a:lnTo>
                    <a:pt x="2281" y="1543"/>
                  </a:lnTo>
                  <a:lnTo>
                    <a:pt x="2183" y="1549"/>
                  </a:lnTo>
                  <a:lnTo>
                    <a:pt x="2082" y="1556"/>
                  </a:lnTo>
                  <a:lnTo>
                    <a:pt x="1979" y="1563"/>
                  </a:lnTo>
                  <a:lnTo>
                    <a:pt x="1876" y="1570"/>
                  </a:lnTo>
                  <a:lnTo>
                    <a:pt x="1773" y="1578"/>
                  </a:lnTo>
                  <a:lnTo>
                    <a:pt x="1668" y="1588"/>
                  </a:lnTo>
                  <a:lnTo>
                    <a:pt x="1563" y="1598"/>
                  </a:lnTo>
                  <a:lnTo>
                    <a:pt x="1461" y="1610"/>
                  </a:lnTo>
                  <a:lnTo>
                    <a:pt x="1358" y="1622"/>
                  </a:lnTo>
                  <a:lnTo>
                    <a:pt x="1256" y="1637"/>
                  </a:lnTo>
                  <a:lnTo>
                    <a:pt x="1157" y="1654"/>
                  </a:lnTo>
                  <a:lnTo>
                    <a:pt x="1060" y="1671"/>
                  </a:lnTo>
                  <a:lnTo>
                    <a:pt x="964" y="1691"/>
                  </a:lnTo>
                  <a:lnTo>
                    <a:pt x="873" y="1713"/>
                  </a:lnTo>
                  <a:lnTo>
                    <a:pt x="783" y="1739"/>
                  </a:lnTo>
                  <a:lnTo>
                    <a:pt x="697" y="1766"/>
                  </a:lnTo>
                  <a:lnTo>
                    <a:pt x="616" y="1794"/>
                  </a:lnTo>
                  <a:lnTo>
                    <a:pt x="540" y="1826"/>
                  </a:lnTo>
                  <a:lnTo>
                    <a:pt x="468" y="1860"/>
                  </a:lnTo>
                  <a:lnTo>
                    <a:pt x="400" y="1899"/>
                  </a:lnTo>
                  <a:lnTo>
                    <a:pt x="339" y="1940"/>
                  </a:lnTo>
                  <a:lnTo>
                    <a:pt x="284" y="1984"/>
                  </a:lnTo>
                  <a:lnTo>
                    <a:pt x="235" y="2031"/>
                  </a:lnTo>
                  <a:lnTo>
                    <a:pt x="192" y="2083"/>
                  </a:lnTo>
                  <a:lnTo>
                    <a:pt x="157" y="2137"/>
                  </a:lnTo>
                  <a:lnTo>
                    <a:pt x="128" y="2196"/>
                  </a:lnTo>
                  <a:lnTo>
                    <a:pt x="108" y="2259"/>
                  </a:lnTo>
                  <a:lnTo>
                    <a:pt x="96" y="2325"/>
                  </a:lnTo>
                  <a:lnTo>
                    <a:pt x="96" y="2323"/>
                  </a:lnTo>
                  <a:lnTo>
                    <a:pt x="93" y="2315"/>
                  </a:lnTo>
                  <a:lnTo>
                    <a:pt x="88" y="2301"/>
                  </a:lnTo>
                  <a:lnTo>
                    <a:pt x="81" y="2283"/>
                  </a:lnTo>
                  <a:lnTo>
                    <a:pt x="73" y="2261"/>
                  </a:lnTo>
                  <a:lnTo>
                    <a:pt x="64" y="2234"/>
                  </a:lnTo>
                  <a:lnTo>
                    <a:pt x="56" y="2203"/>
                  </a:lnTo>
                  <a:lnTo>
                    <a:pt x="47" y="2168"/>
                  </a:lnTo>
                  <a:lnTo>
                    <a:pt x="37" y="2129"/>
                  </a:lnTo>
                  <a:lnTo>
                    <a:pt x="29" y="2087"/>
                  </a:lnTo>
                  <a:lnTo>
                    <a:pt x="20" y="2043"/>
                  </a:lnTo>
                  <a:lnTo>
                    <a:pt x="13" y="1994"/>
                  </a:lnTo>
                  <a:lnTo>
                    <a:pt x="7" y="1943"/>
                  </a:lnTo>
                  <a:lnTo>
                    <a:pt x="3" y="1891"/>
                  </a:lnTo>
                  <a:lnTo>
                    <a:pt x="0" y="1835"/>
                  </a:lnTo>
                  <a:lnTo>
                    <a:pt x="0" y="1779"/>
                  </a:lnTo>
                  <a:lnTo>
                    <a:pt x="2" y="1720"/>
                  </a:lnTo>
                  <a:lnTo>
                    <a:pt x="8" y="1661"/>
                  </a:lnTo>
                  <a:lnTo>
                    <a:pt x="15" y="1600"/>
                  </a:lnTo>
                  <a:lnTo>
                    <a:pt x="27" y="1538"/>
                  </a:lnTo>
                  <a:lnTo>
                    <a:pt x="44" y="1475"/>
                  </a:lnTo>
                  <a:lnTo>
                    <a:pt x="62" y="1413"/>
                  </a:lnTo>
                  <a:lnTo>
                    <a:pt x="88" y="1350"/>
                  </a:lnTo>
                  <a:lnTo>
                    <a:pt x="116" y="1286"/>
                  </a:lnTo>
                  <a:lnTo>
                    <a:pt x="149" y="1225"/>
                  </a:lnTo>
                  <a:lnTo>
                    <a:pt x="189" y="1162"/>
                  </a:lnTo>
                  <a:lnTo>
                    <a:pt x="233" y="1102"/>
                  </a:lnTo>
                  <a:lnTo>
                    <a:pt x="284" y="1041"/>
                  </a:lnTo>
                  <a:lnTo>
                    <a:pt x="339" y="983"/>
                  </a:lnTo>
                  <a:lnTo>
                    <a:pt x="404" y="926"/>
                  </a:lnTo>
                  <a:lnTo>
                    <a:pt x="473" y="872"/>
                  </a:lnTo>
                  <a:lnTo>
                    <a:pt x="550" y="818"/>
                  </a:lnTo>
                  <a:lnTo>
                    <a:pt x="635" y="767"/>
                  </a:lnTo>
                  <a:lnTo>
                    <a:pt x="728" y="720"/>
                  </a:lnTo>
                  <a:lnTo>
                    <a:pt x="829" y="674"/>
                  </a:lnTo>
                  <a:lnTo>
                    <a:pt x="937" y="634"/>
                  </a:lnTo>
                  <a:lnTo>
                    <a:pt x="1055" y="595"/>
                  </a:lnTo>
                  <a:lnTo>
                    <a:pt x="1182" y="559"/>
                  </a:lnTo>
                  <a:lnTo>
                    <a:pt x="1337" y="522"/>
                  </a:lnTo>
                  <a:lnTo>
                    <a:pt x="1493" y="488"/>
                  </a:lnTo>
                  <a:lnTo>
                    <a:pt x="1648" y="458"/>
                  </a:lnTo>
                  <a:lnTo>
                    <a:pt x="1802" y="433"/>
                  </a:lnTo>
                  <a:lnTo>
                    <a:pt x="1955" y="409"/>
                  </a:lnTo>
                  <a:lnTo>
                    <a:pt x="2106" y="389"/>
                  </a:lnTo>
                  <a:lnTo>
                    <a:pt x="2256" y="370"/>
                  </a:lnTo>
                  <a:lnTo>
                    <a:pt x="2404" y="355"/>
                  </a:lnTo>
                  <a:lnTo>
                    <a:pt x="2550" y="340"/>
                  </a:lnTo>
                  <a:lnTo>
                    <a:pt x="2693" y="328"/>
                  </a:lnTo>
                  <a:lnTo>
                    <a:pt x="2833" y="318"/>
                  </a:lnTo>
                  <a:lnTo>
                    <a:pt x="2970" y="309"/>
                  </a:lnTo>
                  <a:lnTo>
                    <a:pt x="3103" y="301"/>
                  </a:lnTo>
                  <a:lnTo>
                    <a:pt x="3233" y="294"/>
                  </a:lnTo>
                  <a:lnTo>
                    <a:pt x="3360" y="287"/>
                  </a:lnTo>
                  <a:lnTo>
                    <a:pt x="3482" y="281"/>
                  </a:lnTo>
                  <a:lnTo>
                    <a:pt x="3600" y="274"/>
                  </a:lnTo>
                  <a:lnTo>
                    <a:pt x="3713" y="267"/>
                  </a:lnTo>
                  <a:lnTo>
                    <a:pt x="3821" y="259"/>
                  </a:lnTo>
                  <a:lnTo>
                    <a:pt x="3922" y="252"/>
                  </a:lnTo>
                  <a:lnTo>
                    <a:pt x="4020" y="242"/>
                  </a:lnTo>
                  <a:lnTo>
                    <a:pt x="4111" y="232"/>
                  </a:lnTo>
                  <a:lnTo>
                    <a:pt x="4196" y="220"/>
                  </a:lnTo>
                  <a:lnTo>
                    <a:pt x="4274" y="206"/>
                  </a:lnTo>
                  <a:lnTo>
                    <a:pt x="4346" y="189"/>
                  </a:lnTo>
                  <a:lnTo>
                    <a:pt x="4412" y="172"/>
                  </a:lnTo>
                  <a:lnTo>
                    <a:pt x="4469" y="152"/>
                  </a:lnTo>
                  <a:lnTo>
                    <a:pt x="4518" y="128"/>
                  </a:lnTo>
                  <a:lnTo>
                    <a:pt x="4562" y="101"/>
                  </a:lnTo>
                  <a:lnTo>
                    <a:pt x="4596" y="71"/>
                  </a:lnTo>
                  <a:lnTo>
                    <a:pt x="4621" y="37"/>
                  </a:lnTo>
                  <a:lnTo>
                    <a:pt x="4640" y="0"/>
                  </a:lnTo>
                  <a:close/>
                </a:path>
              </a:pathLst>
            </a:custGeom>
            <a:solidFill>
              <a:schemeClr val="accent2"/>
            </a:solidFill>
            <a:ln w="25400" cap="flat" cmpd="sng" algn="ctr">
              <a:noFill/>
              <a:prstDash val="solid"/>
            </a:ln>
            <a:effectLst/>
          </p:spPr>
          <p:txBody>
            <a:bodyPr rot="0" spcFirstLastPara="0" vertOverflow="overflow" horzOverflow="overflow" vert="horz" wrap="square" lIns="68560" tIns="34279" rIns="68560" bIns="34279" numCol="1" spcCol="0" rtlCol="0" fromWordArt="0" anchor="ctr" anchorCtr="0" forceAA="0" compatLnSpc="1">
              <a:prstTxWarp prst="textNoShape">
                <a:avLst/>
              </a:prstTxWarp>
              <a:noAutofit/>
            </a:bodyPr>
            <a:lstStyle/>
            <a:p>
              <a:pPr algn="ctr">
                <a:lnSpc>
                  <a:spcPct val="120000"/>
                </a:lnSpc>
              </a:pPr>
              <a:endParaRPr lang="zh-CN" altLang="en-US" sz="1423"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组合 1"/>
            <p:cNvGrpSpPr/>
            <p:nvPr/>
          </p:nvGrpSpPr>
          <p:grpSpPr>
            <a:xfrm>
              <a:off x="6932838" y="2726118"/>
              <a:ext cx="651711" cy="2639950"/>
              <a:chOff x="7312026" y="2874963"/>
              <a:chExt cx="687388" cy="2784475"/>
            </a:xfrm>
            <a:solidFill>
              <a:schemeClr val="bg1"/>
            </a:solidFill>
          </p:grpSpPr>
          <p:sp>
            <p:nvSpPr>
              <p:cNvPr id="4150" name="Freeform 2357"/>
              <p:cNvSpPr>
                <a:spLocks/>
              </p:cNvSpPr>
              <p:nvPr/>
            </p:nvSpPr>
            <p:spPr bwMode="auto">
              <a:xfrm>
                <a:off x="7312026" y="5386388"/>
                <a:ext cx="206375" cy="273050"/>
              </a:xfrm>
              <a:custGeom>
                <a:avLst/>
                <a:gdLst>
                  <a:gd name="T0" fmla="*/ 132 w 262"/>
                  <a:gd name="T1" fmla="*/ 0 h 344"/>
                  <a:gd name="T2" fmla="*/ 149 w 262"/>
                  <a:gd name="T3" fmla="*/ 1 h 344"/>
                  <a:gd name="T4" fmla="*/ 96 w 262"/>
                  <a:gd name="T5" fmla="*/ 54 h 344"/>
                  <a:gd name="T6" fmla="*/ 120 w 262"/>
                  <a:gd name="T7" fmla="*/ 138 h 344"/>
                  <a:gd name="T8" fmla="*/ 204 w 262"/>
                  <a:gd name="T9" fmla="*/ 162 h 344"/>
                  <a:gd name="T10" fmla="*/ 260 w 262"/>
                  <a:gd name="T11" fmla="*/ 106 h 344"/>
                  <a:gd name="T12" fmla="*/ 262 w 262"/>
                  <a:gd name="T13" fmla="*/ 118 h 344"/>
                  <a:gd name="T14" fmla="*/ 262 w 262"/>
                  <a:gd name="T15" fmla="*/ 131 h 344"/>
                  <a:gd name="T16" fmla="*/ 258 w 262"/>
                  <a:gd name="T17" fmla="*/ 162 h 344"/>
                  <a:gd name="T18" fmla="*/ 248 w 262"/>
                  <a:gd name="T19" fmla="*/ 190 h 344"/>
                  <a:gd name="T20" fmla="*/ 231 w 262"/>
                  <a:gd name="T21" fmla="*/ 216 h 344"/>
                  <a:gd name="T22" fmla="*/ 209 w 262"/>
                  <a:gd name="T23" fmla="*/ 236 h 344"/>
                  <a:gd name="T24" fmla="*/ 184 w 262"/>
                  <a:gd name="T25" fmla="*/ 251 h 344"/>
                  <a:gd name="T26" fmla="*/ 154 w 262"/>
                  <a:gd name="T27" fmla="*/ 260 h 344"/>
                  <a:gd name="T28" fmla="*/ 154 w 262"/>
                  <a:gd name="T29" fmla="*/ 344 h 344"/>
                  <a:gd name="T30" fmla="*/ 46 w 262"/>
                  <a:gd name="T31" fmla="*/ 344 h 344"/>
                  <a:gd name="T32" fmla="*/ 46 w 262"/>
                  <a:gd name="T33" fmla="*/ 231 h 344"/>
                  <a:gd name="T34" fmla="*/ 27 w 262"/>
                  <a:gd name="T35" fmla="*/ 211 h 344"/>
                  <a:gd name="T36" fmla="*/ 14 w 262"/>
                  <a:gd name="T37" fmla="*/ 187 h 344"/>
                  <a:gd name="T38" fmla="*/ 3 w 262"/>
                  <a:gd name="T39" fmla="*/ 160 h 344"/>
                  <a:gd name="T40" fmla="*/ 0 w 262"/>
                  <a:gd name="T41" fmla="*/ 131 h 344"/>
                  <a:gd name="T42" fmla="*/ 5 w 262"/>
                  <a:gd name="T43" fmla="*/ 96 h 344"/>
                  <a:gd name="T44" fmla="*/ 19 w 262"/>
                  <a:gd name="T45" fmla="*/ 65 h 344"/>
                  <a:gd name="T46" fmla="*/ 39 w 262"/>
                  <a:gd name="T47" fmla="*/ 38 h 344"/>
                  <a:gd name="T48" fmla="*/ 66 w 262"/>
                  <a:gd name="T49" fmla="*/ 18 h 344"/>
                  <a:gd name="T50" fmla="*/ 96 w 262"/>
                  <a:gd name="T51" fmla="*/ 5 h 344"/>
                  <a:gd name="T52" fmla="*/ 132 w 262"/>
                  <a:gd name="T5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2" h="344">
                    <a:moveTo>
                      <a:pt x="132" y="0"/>
                    </a:moveTo>
                    <a:lnTo>
                      <a:pt x="149" y="1"/>
                    </a:lnTo>
                    <a:lnTo>
                      <a:pt x="96" y="54"/>
                    </a:lnTo>
                    <a:lnTo>
                      <a:pt x="120" y="138"/>
                    </a:lnTo>
                    <a:lnTo>
                      <a:pt x="204" y="162"/>
                    </a:lnTo>
                    <a:lnTo>
                      <a:pt x="260" y="106"/>
                    </a:lnTo>
                    <a:lnTo>
                      <a:pt x="262" y="118"/>
                    </a:lnTo>
                    <a:lnTo>
                      <a:pt x="262" y="131"/>
                    </a:lnTo>
                    <a:lnTo>
                      <a:pt x="258" y="162"/>
                    </a:lnTo>
                    <a:lnTo>
                      <a:pt x="248" y="190"/>
                    </a:lnTo>
                    <a:lnTo>
                      <a:pt x="231" y="216"/>
                    </a:lnTo>
                    <a:lnTo>
                      <a:pt x="209" y="236"/>
                    </a:lnTo>
                    <a:lnTo>
                      <a:pt x="184" y="251"/>
                    </a:lnTo>
                    <a:lnTo>
                      <a:pt x="154" y="260"/>
                    </a:lnTo>
                    <a:lnTo>
                      <a:pt x="154" y="344"/>
                    </a:lnTo>
                    <a:lnTo>
                      <a:pt x="46" y="344"/>
                    </a:lnTo>
                    <a:lnTo>
                      <a:pt x="46" y="231"/>
                    </a:lnTo>
                    <a:lnTo>
                      <a:pt x="27" y="211"/>
                    </a:lnTo>
                    <a:lnTo>
                      <a:pt x="14" y="187"/>
                    </a:lnTo>
                    <a:lnTo>
                      <a:pt x="3" y="160"/>
                    </a:lnTo>
                    <a:lnTo>
                      <a:pt x="0" y="131"/>
                    </a:lnTo>
                    <a:lnTo>
                      <a:pt x="5" y="96"/>
                    </a:lnTo>
                    <a:lnTo>
                      <a:pt x="19" y="65"/>
                    </a:lnTo>
                    <a:lnTo>
                      <a:pt x="39" y="38"/>
                    </a:lnTo>
                    <a:lnTo>
                      <a:pt x="66" y="18"/>
                    </a:lnTo>
                    <a:lnTo>
                      <a:pt x="96" y="5"/>
                    </a:lnTo>
                    <a:lnTo>
                      <a:pt x="132" y="0"/>
                    </a:lnTo>
                    <a:close/>
                  </a:path>
                </a:pathLst>
              </a:custGeom>
              <a:grpFill/>
              <a:ln w="0">
                <a:noFill/>
                <a:prstDash val="solid"/>
                <a:round/>
                <a:headEnd/>
                <a:tailEnd/>
              </a:ln>
            </p:spPr>
            <p:txBody>
              <a:bodyPr vert="horz" wrap="square" lIns="65021" tIns="32510" rIns="65021" bIns="32510" numCol="1" anchor="t" anchorCtr="0" compatLnSpc="1">
                <a:prstTxWarp prst="textNoShape">
                  <a:avLst/>
                </a:prstTxWarp>
              </a:bodyPr>
              <a:lstStyle/>
              <a:p>
                <a:pPr>
                  <a:lnSpc>
                    <a:spcPct val="120000"/>
                  </a:lnSpc>
                </a:pPr>
                <a:endParaRPr lang="zh-CN" altLang="en-US" sz="12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34" name="任意多边形 2433"/>
              <p:cNvSpPr>
                <a:spLocks/>
              </p:cNvSpPr>
              <p:nvPr/>
            </p:nvSpPr>
            <p:spPr bwMode="auto">
              <a:xfrm>
                <a:off x="7405687" y="4200525"/>
                <a:ext cx="339726" cy="341313"/>
              </a:xfrm>
              <a:custGeom>
                <a:avLst/>
                <a:gdLst>
                  <a:gd name="connsiteX0" fmla="*/ 185739 w 339726"/>
                  <a:gd name="connsiteY0" fmla="*/ 211138 h 341313"/>
                  <a:gd name="connsiteX1" fmla="*/ 189707 w 339726"/>
                  <a:gd name="connsiteY1" fmla="*/ 211138 h 341313"/>
                  <a:gd name="connsiteX2" fmla="*/ 189707 w 339726"/>
                  <a:gd name="connsiteY2" fmla="*/ 212707 h 341313"/>
                  <a:gd name="connsiteX3" fmla="*/ 189707 w 339726"/>
                  <a:gd name="connsiteY3" fmla="*/ 215059 h 341313"/>
                  <a:gd name="connsiteX4" fmla="*/ 189707 w 339726"/>
                  <a:gd name="connsiteY4" fmla="*/ 218980 h 341313"/>
                  <a:gd name="connsiteX5" fmla="*/ 191295 w 339726"/>
                  <a:gd name="connsiteY5" fmla="*/ 226038 h 341313"/>
                  <a:gd name="connsiteX6" fmla="*/ 191295 w 339726"/>
                  <a:gd name="connsiteY6" fmla="*/ 232311 h 341313"/>
                  <a:gd name="connsiteX7" fmla="*/ 191295 w 339726"/>
                  <a:gd name="connsiteY7" fmla="*/ 241722 h 341313"/>
                  <a:gd name="connsiteX8" fmla="*/ 192089 w 339726"/>
                  <a:gd name="connsiteY8" fmla="*/ 251132 h 341313"/>
                  <a:gd name="connsiteX9" fmla="*/ 192089 w 339726"/>
                  <a:gd name="connsiteY9" fmla="*/ 261326 h 341313"/>
                  <a:gd name="connsiteX10" fmla="*/ 192089 w 339726"/>
                  <a:gd name="connsiteY10" fmla="*/ 273873 h 341313"/>
                  <a:gd name="connsiteX11" fmla="*/ 193676 w 339726"/>
                  <a:gd name="connsiteY11" fmla="*/ 285636 h 341313"/>
                  <a:gd name="connsiteX12" fmla="*/ 193676 w 339726"/>
                  <a:gd name="connsiteY12" fmla="*/ 291909 h 341313"/>
                  <a:gd name="connsiteX13" fmla="*/ 193676 w 339726"/>
                  <a:gd name="connsiteY13" fmla="*/ 298967 h 341313"/>
                  <a:gd name="connsiteX14" fmla="*/ 193676 w 339726"/>
                  <a:gd name="connsiteY14" fmla="*/ 313083 h 341313"/>
                  <a:gd name="connsiteX15" fmla="*/ 192089 w 339726"/>
                  <a:gd name="connsiteY15" fmla="*/ 327982 h 341313"/>
                  <a:gd name="connsiteX16" fmla="*/ 192089 w 339726"/>
                  <a:gd name="connsiteY16" fmla="*/ 341313 h 341313"/>
                  <a:gd name="connsiteX17" fmla="*/ 169863 w 339726"/>
                  <a:gd name="connsiteY17" fmla="*/ 341313 h 341313"/>
                  <a:gd name="connsiteX18" fmla="*/ 169863 w 339726"/>
                  <a:gd name="connsiteY18" fmla="*/ 339745 h 341313"/>
                  <a:gd name="connsiteX19" fmla="*/ 172245 w 339726"/>
                  <a:gd name="connsiteY19" fmla="*/ 324845 h 341313"/>
                  <a:gd name="connsiteX20" fmla="*/ 174626 w 339726"/>
                  <a:gd name="connsiteY20" fmla="*/ 312298 h 341313"/>
                  <a:gd name="connsiteX21" fmla="*/ 176213 w 339726"/>
                  <a:gd name="connsiteY21" fmla="*/ 297399 h 341313"/>
                  <a:gd name="connsiteX22" fmla="*/ 178595 w 339726"/>
                  <a:gd name="connsiteY22" fmla="*/ 285636 h 341313"/>
                  <a:gd name="connsiteX23" fmla="*/ 180182 w 339726"/>
                  <a:gd name="connsiteY23" fmla="*/ 272305 h 341313"/>
                  <a:gd name="connsiteX24" fmla="*/ 181770 w 339726"/>
                  <a:gd name="connsiteY24" fmla="*/ 261326 h 341313"/>
                  <a:gd name="connsiteX25" fmla="*/ 183357 w 339726"/>
                  <a:gd name="connsiteY25" fmla="*/ 251132 h 341313"/>
                  <a:gd name="connsiteX26" fmla="*/ 183357 w 339726"/>
                  <a:gd name="connsiteY26" fmla="*/ 240153 h 341313"/>
                  <a:gd name="connsiteX27" fmla="*/ 184151 w 339726"/>
                  <a:gd name="connsiteY27" fmla="*/ 232311 h 341313"/>
                  <a:gd name="connsiteX28" fmla="*/ 184151 w 339726"/>
                  <a:gd name="connsiteY28" fmla="*/ 226038 h 341313"/>
                  <a:gd name="connsiteX29" fmla="*/ 185739 w 339726"/>
                  <a:gd name="connsiteY29" fmla="*/ 218980 h 341313"/>
                  <a:gd name="connsiteX30" fmla="*/ 185739 w 339726"/>
                  <a:gd name="connsiteY30" fmla="*/ 215059 h 341313"/>
                  <a:gd name="connsiteX31" fmla="*/ 185739 w 339726"/>
                  <a:gd name="connsiteY31" fmla="*/ 212707 h 341313"/>
                  <a:gd name="connsiteX32" fmla="*/ 298218 w 339726"/>
                  <a:gd name="connsiteY32" fmla="*/ 173038 h 341313"/>
                  <a:gd name="connsiteX33" fmla="*/ 314183 w 339726"/>
                  <a:gd name="connsiteY33" fmla="*/ 173038 h 341313"/>
                  <a:gd name="connsiteX34" fmla="*/ 327753 w 339726"/>
                  <a:gd name="connsiteY34" fmla="*/ 174614 h 341313"/>
                  <a:gd name="connsiteX35" fmla="*/ 337332 w 339726"/>
                  <a:gd name="connsiteY35" fmla="*/ 175402 h 341313"/>
                  <a:gd name="connsiteX36" fmla="*/ 339726 w 339726"/>
                  <a:gd name="connsiteY36" fmla="*/ 175402 h 341313"/>
                  <a:gd name="connsiteX37" fmla="*/ 339726 w 339726"/>
                  <a:gd name="connsiteY37" fmla="*/ 179341 h 341313"/>
                  <a:gd name="connsiteX38" fmla="*/ 338130 w 339726"/>
                  <a:gd name="connsiteY38" fmla="*/ 188797 h 341313"/>
                  <a:gd name="connsiteX39" fmla="*/ 334139 w 339726"/>
                  <a:gd name="connsiteY39" fmla="*/ 200616 h 341313"/>
                  <a:gd name="connsiteX40" fmla="*/ 329349 w 339726"/>
                  <a:gd name="connsiteY40" fmla="*/ 217164 h 341313"/>
                  <a:gd name="connsiteX41" fmla="*/ 320569 w 339726"/>
                  <a:gd name="connsiteY41" fmla="*/ 234499 h 341313"/>
                  <a:gd name="connsiteX42" fmla="*/ 310191 w 339726"/>
                  <a:gd name="connsiteY42" fmla="*/ 250258 h 341313"/>
                  <a:gd name="connsiteX43" fmla="*/ 294227 w 339726"/>
                  <a:gd name="connsiteY43" fmla="*/ 263653 h 341313"/>
                  <a:gd name="connsiteX44" fmla="*/ 272674 w 339726"/>
                  <a:gd name="connsiteY44" fmla="*/ 273897 h 341313"/>
                  <a:gd name="connsiteX45" fmla="*/ 249525 w 339726"/>
                  <a:gd name="connsiteY45" fmla="*/ 279412 h 341313"/>
                  <a:gd name="connsiteX46" fmla="*/ 229570 w 339726"/>
                  <a:gd name="connsiteY46" fmla="*/ 280988 h 341313"/>
                  <a:gd name="connsiteX47" fmla="*/ 212008 w 339726"/>
                  <a:gd name="connsiteY47" fmla="*/ 279412 h 341313"/>
                  <a:gd name="connsiteX48" fmla="*/ 199236 w 339726"/>
                  <a:gd name="connsiteY48" fmla="*/ 277048 h 341313"/>
                  <a:gd name="connsiteX49" fmla="*/ 206421 w 339726"/>
                  <a:gd name="connsiteY49" fmla="*/ 271533 h 341313"/>
                  <a:gd name="connsiteX50" fmla="*/ 216798 w 339726"/>
                  <a:gd name="connsiteY50" fmla="*/ 262077 h 341313"/>
                  <a:gd name="connsiteX51" fmla="*/ 222385 w 339726"/>
                  <a:gd name="connsiteY51" fmla="*/ 256562 h 341313"/>
                  <a:gd name="connsiteX52" fmla="*/ 227973 w 339726"/>
                  <a:gd name="connsiteY52" fmla="*/ 252622 h 341313"/>
                  <a:gd name="connsiteX53" fmla="*/ 241543 w 339726"/>
                  <a:gd name="connsiteY53" fmla="*/ 242378 h 341313"/>
                  <a:gd name="connsiteX54" fmla="*/ 243938 w 339726"/>
                  <a:gd name="connsiteY54" fmla="*/ 240802 h 341313"/>
                  <a:gd name="connsiteX55" fmla="*/ 247131 w 339726"/>
                  <a:gd name="connsiteY55" fmla="*/ 238439 h 341313"/>
                  <a:gd name="connsiteX56" fmla="*/ 253517 w 339726"/>
                  <a:gd name="connsiteY56" fmla="*/ 232923 h 341313"/>
                  <a:gd name="connsiteX57" fmla="*/ 259903 w 339726"/>
                  <a:gd name="connsiteY57" fmla="*/ 228983 h 341313"/>
                  <a:gd name="connsiteX58" fmla="*/ 265490 w 339726"/>
                  <a:gd name="connsiteY58" fmla="*/ 223467 h 341313"/>
                  <a:gd name="connsiteX59" fmla="*/ 272674 w 339726"/>
                  <a:gd name="connsiteY59" fmla="*/ 219528 h 341313"/>
                  <a:gd name="connsiteX60" fmla="*/ 277464 w 339726"/>
                  <a:gd name="connsiteY60" fmla="*/ 215588 h 341313"/>
                  <a:gd name="connsiteX61" fmla="*/ 288639 w 339726"/>
                  <a:gd name="connsiteY61" fmla="*/ 209284 h 341313"/>
                  <a:gd name="connsiteX62" fmla="*/ 292630 w 339726"/>
                  <a:gd name="connsiteY62" fmla="*/ 206132 h 341313"/>
                  <a:gd name="connsiteX63" fmla="*/ 298218 w 339726"/>
                  <a:gd name="connsiteY63" fmla="*/ 202192 h 341313"/>
                  <a:gd name="connsiteX64" fmla="*/ 300613 w 339726"/>
                  <a:gd name="connsiteY64" fmla="*/ 200616 h 341313"/>
                  <a:gd name="connsiteX65" fmla="*/ 304604 w 339726"/>
                  <a:gd name="connsiteY65" fmla="*/ 198252 h 341313"/>
                  <a:gd name="connsiteX66" fmla="*/ 307797 w 339726"/>
                  <a:gd name="connsiteY66" fmla="*/ 196676 h 341313"/>
                  <a:gd name="connsiteX67" fmla="*/ 310191 w 339726"/>
                  <a:gd name="connsiteY67" fmla="*/ 195888 h 341313"/>
                  <a:gd name="connsiteX68" fmla="*/ 311788 w 339726"/>
                  <a:gd name="connsiteY68" fmla="*/ 194313 h 341313"/>
                  <a:gd name="connsiteX69" fmla="*/ 310191 w 339726"/>
                  <a:gd name="connsiteY69" fmla="*/ 194313 h 341313"/>
                  <a:gd name="connsiteX70" fmla="*/ 307797 w 339726"/>
                  <a:gd name="connsiteY70" fmla="*/ 195888 h 341313"/>
                  <a:gd name="connsiteX71" fmla="*/ 304604 w 339726"/>
                  <a:gd name="connsiteY71" fmla="*/ 198252 h 341313"/>
                  <a:gd name="connsiteX72" fmla="*/ 300613 w 339726"/>
                  <a:gd name="connsiteY72" fmla="*/ 199828 h 341313"/>
                  <a:gd name="connsiteX73" fmla="*/ 296621 w 339726"/>
                  <a:gd name="connsiteY73" fmla="*/ 202192 h 341313"/>
                  <a:gd name="connsiteX74" fmla="*/ 292630 w 339726"/>
                  <a:gd name="connsiteY74" fmla="*/ 204556 h 341313"/>
                  <a:gd name="connsiteX75" fmla="*/ 287043 w 339726"/>
                  <a:gd name="connsiteY75" fmla="*/ 207708 h 341313"/>
                  <a:gd name="connsiteX76" fmla="*/ 276666 w 339726"/>
                  <a:gd name="connsiteY76" fmla="*/ 213224 h 341313"/>
                  <a:gd name="connsiteX77" fmla="*/ 269481 w 339726"/>
                  <a:gd name="connsiteY77" fmla="*/ 217164 h 341313"/>
                  <a:gd name="connsiteX78" fmla="*/ 264692 w 339726"/>
                  <a:gd name="connsiteY78" fmla="*/ 221104 h 341313"/>
                  <a:gd name="connsiteX79" fmla="*/ 257508 w 339726"/>
                  <a:gd name="connsiteY79" fmla="*/ 225043 h 341313"/>
                  <a:gd name="connsiteX80" fmla="*/ 251122 w 339726"/>
                  <a:gd name="connsiteY80" fmla="*/ 228983 h 341313"/>
                  <a:gd name="connsiteX81" fmla="*/ 243938 w 339726"/>
                  <a:gd name="connsiteY81" fmla="*/ 232923 h 341313"/>
                  <a:gd name="connsiteX82" fmla="*/ 239947 w 339726"/>
                  <a:gd name="connsiteY82" fmla="*/ 235287 h 341313"/>
                  <a:gd name="connsiteX83" fmla="*/ 237552 w 339726"/>
                  <a:gd name="connsiteY83" fmla="*/ 238439 h 341313"/>
                  <a:gd name="connsiteX84" fmla="*/ 223982 w 339726"/>
                  <a:gd name="connsiteY84" fmla="*/ 246318 h 341313"/>
                  <a:gd name="connsiteX85" fmla="*/ 216798 w 339726"/>
                  <a:gd name="connsiteY85" fmla="*/ 251834 h 341313"/>
                  <a:gd name="connsiteX86" fmla="*/ 212008 w 339726"/>
                  <a:gd name="connsiteY86" fmla="*/ 255774 h 341313"/>
                  <a:gd name="connsiteX87" fmla="*/ 199236 w 339726"/>
                  <a:gd name="connsiteY87" fmla="*/ 264441 h 341313"/>
                  <a:gd name="connsiteX88" fmla="*/ 198438 w 339726"/>
                  <a:gd name="connsiteY88" fmla="*/ 266017 h 341313"/>
                  <a:gd name="connsiteX89" fmla="*/ 200833 w 339726"/>
                  <a:gd name="connsiteY89" fmla="*/ 252622 h 341313"/>
                  <a:gd name="connsiteX90" fmla="*/ 206421 w 339726"/>
                  <a:gd name="connsiteY90" fmla="*/ 236863 h 341313"/>
                  <a:gd name="connsiteX91" fmla="*/ 214403 w 339726"/>
                  <a:gd name="connsiteY91" fmla="*/ 219528 h 341313"/>
                  <a:gd name="connsiteX92" fmla="*/ 226377 w 339726"/>
                  <a:gd name="connsiteY92" fmla="*/ 203768 h 341313"/>
                  <a:gd name="connsiteX93" fmla="*/ 241543 w 339726"/>
                  <a:gd name="connsiteY93" fmla="*/ 188797 h 341313"/>
                  <a:gd name="connsiteX94" fmla="*/ 259903 w 339726"/>
                  <a:gd name="connsiteY94" fmla="*/ 179341 h 341313"/>
                  <a:gd name="connsiteX95" fmla="*/ 279060 w 339726"/>
                  <a:gd name="connsiteY95" fmla="*/ 174614 h 341313"/>
                  <a:gd name="connsiteX96" fmla="*/ 54523 w 339726"/>
                  <a:gd name="connsiteY96" fmla="*/ 128588 h 341313"/>
                  <a:gd name="connsiteX97" fmla="*/ 73488 w 339726"/>
                  <a:gd name="connsiteY97" fmla="*/ 128588 h 341313"/>
                  <a:gd name="connsiteX98" fmla="*/ 93243 w 339726"/>
                  <a:gd name="connsiteY98" fmla="*/ 131763 h 341313"/>
                  <a:gd name="connsiteX99" fmla="*/ 112207 w 339726"/>
                  <a:gd name="connsiteY99" fmla="*/ 138113 h 341313"/>
                  <a:gd name="connsiteX100" fmla="*/ 131172 w 339726"/>
                  <a:gd name="connsiteY100" fmla="*/ 151607 h 341313"/>
                  <a:gd name="connsiteX101" fmla="*/ 145395 w 339726"/>
                  <a:gd name="connsiteY101" fmla="*/ 167482 h 341313"/>
                  <a:gd name="connsiteX102" fmla="*/ 157248 w 339726"/>
                  <a:gd name="connsiteY102" fmla="*/ 183357 h 341313"/>
                  <a:gd name="connsiteX103" fmla="*/ 166730 w 339726"/>
                  <a:gd name="connsiteY103" fmla="*/ 200819 h 341313"/>
                  <a:gd name="connsiteX104" fmla="*/ 172262 w 339726"/>
                  <a:gd name="connsiteY104" fmla="*/ 214314 h 341313"/>
                  <a:gd name="connsiteX105" fmla="*/ 176213 w 339726"/>
                  <a:gd name="connsiteY105" fmla="*/ 225426 h 341313"/>
                  <a:gd name="connsiteX106" fmla="*/ 166730 w 339726"/>
                  <a:gd name="connsiteY106" fmla="*/ 221457 h 341313"/>
                  <a:gd name="connsiteX107" fmla="*/ 152507 w 339726"/>
                  <a:gd name="connsiteY107" fmla="*/ 215901 h 341313"/>
                  <a:gd name="connsiteX108" fmla="*/ 144605 w 339726"/>
                  <a:gd name="connsiteY108" fmla="*/ 213520 h 341313"/>
                  <a:gd name="connsiteX109" fmla="*/ 135913 w 339726"/>
                  <a:gd name="connsiteY109" fmla="*/ 209551 h 341313"/>
                  <a:gd name="connsiteX110" fmla="*/ 120109 w 339726"/>
                  <a:gd name="connsiteY110" fmla="*/ 202407 h 341313"/>
                  <a:gd name="connsiteX111" fmla="*/ 116158 w 339726"/>
                  <a:gd name="connsiteY111" fmla="*/ 200819 h 341313"/>
                  <a:gd name="connsiteX112" fmla="*/ 110627 w 339726"/>
                  <a:gd name="connsiteY112" fmla="*/ 198438 h 341313"/>
                  <a:gd name="connsiteX113" fmla="*/ 102725 w 339726"/>
                  <a:gd name="connsiteY113" fmla="*/ 196057 h 341313"/>
                  <a:gd name="connsiteX114" fmla="*/ 96403 w 339726"/>
                  <a:gd name="connsiteY114" fmla="*/ 192088 h 341313"/>
                  <a:gd name="connsiteX115" fmla="*/ 88501 w 339726"/>
                  <a:gd name="connsiteY115" fmla="*/ 187326 h 341313"/>
                  <a:gd name="connsiteX116" fmla="*/ 80599 w 339726"/>
                  <a:gd name="connsiteY116" fmla="*/ 183357 h 341313"/>
                  <a:gd name="connsiteX117" fmla="*/ 73488 w 339726"/>
                  <a:gd name="connsiteY117" fmla="*/ 180975 h 341313"/>
                  <a:gd name="connsiteX118" fmla="*/ 67166 w 339726"/>
                  <a:gd name="connsiteY118" fmla="*/ 177007 h 341313"/>
                  <a:gd name="connsiteX119" fmla="*/ 60054 w 339726"/>
                  <a:gd name="connsiteY119" fmla="*/ 174625 h 341313"/>
                  <a:gd name="connsiteX120" fmla="*/ 54523 w 339726"/>
                  <a:gd name="connsiteY120" fmla="*/ 170657 h 341313"/>
                  <a:gd name="connsiteX121" fmla="*/ 49782 w 339726"/>
                  <a:gd name="connsiteY121" fmla="*/ 167482 h 341313"/>
                  <a:gd name="connsiteX122" fmla="*/ 45831 w 339726"/>
                  <a:gd name="connsiteY122" fmla="*/ 165100 h 341313"/>
                  <a:gd name="connsiteX123" fmla="*/ 41880 w 339726"/>
                  <a:gd name="connsiteY123" fmla="*/ 163513 h 341313"/>
                  <a:gd name="connsiteX124" fmla="*/ 45831 w 339726"/>
                  <a:gd name="connsiteY124" fmla="*/ 165894 h 341313"/>
                  <a:gd name="connsiteX125" fmla="*/ 49782 w 339726"/>
                  <a:gd name="connsiteY125" fmla="*/ 169069 h 341313"/>
                  <a:gd name="connsiteX126" fmla="*/ 53733 w 339726"/>
                  <a:gd name="connsiteY126" fmla="*/ 173038 h 341313"/>
                  <a:gd name="connsiteX127" fmla="*/ 60054 w 339726"/>
                  <a:gd name="connsiteY127" fmla="*/ 175419 h 341313"/>
                  <a:gd name="connsiteX128" fmla="*/ 65586 w 339726"/>
                  <a:gd name="connsiteY128" fmla="*/ 179388 h 341313"/>
                  <a:gd name="connsiteX129" fmla="*/ 71907 w 339726"/>
                  <a:gd name="connsiteY129" fmla="*/ 183357 h 341313"/>
                  <a:gd name="connsiteX130" fmla="*/ 79019 w 339726"/>
                  <a:gd name="connsiteY130" fmla="*/ 187326 h 341313"/>
                  <a:gd name="connsiteX131" fmla="*/ 85341 w 339726"/>
                  <a:gd name="connsiteY131" fmla="*/ 192088 h 341313"/>
                  <a:gd name="connsiteX132" fmla="*/ 93243 w 339726"/>
                  <a:gd name="connsiteY132" fmla="*/ 196057 h 341313"/>
                  <a:gd name="connsiteX133" fmla="*/ 100354 w 339726"/>
                  <a:gd name="connsiteY133" fmla="*/ 200819 h 341313"/>
                  <a:gd name="connsiteX134" fmla="*/ 108256 w 339726"/>
                  <a:gd name="connsiteY134" fmla="*/ 204788 h 341313"/>
                  <a:gd name="connsiteX135" fmla="*/ 112207 w 339726"/>
                  <a:gd name="connsiteY135" fmla="*/ 206376 h 341313"/>
                  <a:gd name="connsiteX136" fmla="*/ 116158 w 339726"/>
                  <a:gd name="connsiteY136" fmla="*/ 209551 h 341313"/>
                  <a:gd name="connsiteX137" fmla="*/ 131962 w 339726"/>
                  <a:gd name="connsiteY137" fmla="*/ 217489 h 341313"/>
                  <a:gd name="connsiteX138" fmla="*/ 140654 w 339726"/>
                  <a:gd name="connsiteY138" fmla="*/ 221457 h 341313"/>
                  <a:gd name="connsiteX139" fmla="*/ 148556 w 339726"/>
                  <a:gd name="connsiteY139" fmla="*/ 225426 h 341313"/>
                  <a:gd name="connsiteX140" fmla="*/ 162779 w 339726"/>
                  <a:gd name="connsiteY140" fmla="*/ 231776 h 341313"/>
                  <a:gd name="connsiteX141" fmla="*/ 165940 w 339726"/>
                  <a:gd name="connsiteY141" fmla="*/ 233364 h 341313"/>
                  <a:gd name="connsiteX142" fmla="*/ 150927 w 339726"/>
                  <a:gd name="connsiteY142" fmla="*/ 237332 h 341313"/>
                  <a:gd name="connsiteX143" fmla="*/ 131962 w 339726"/>
                  <a:gd name="connsiteY143" fmla="*/ 239714 h 341313"/>
                  <a:gd name="connsiteX144" fmla="*/ 110627 w 339726"/>
                  <a:gd name="connsiteY144" fmla="*/ 241301 h 341313"/>
                  <a:gd name="connsiteX145" fmla="*/ 88501 w 339726"/>
                  <a:gd name="connsiteY145" fmla="*/ 238920 h 341313"/>
                  <a:gd name="connsiteX146" fmla="*/ 65586 w 339726"/>
                  <a:gd name="connsiteY146" fmla="*/ 230982 h 341313"/>
                  <a:gd name="connsiteX147" fmla="*/ 46621 w 339726"/>
                  <a:gd name="connsiteY147" fmla="*/ 217489 h 341313"/>
                  <a:gd name="connsiteX148" fmla="*/ 32398 w 339726"/>
                  <a:gd name="connsiteY148" fmla="*/ 200819 h 341313"/>
                  <a:gd name="connsiteX149" fmla="*/ 20545 w 339726"/>
                  <a:gd name="connsiteY149" fmla="*/ 184944 h 341313"/>
                  <a:gd name="connsiteX150" fmla="*/ 11062 w 339726"/>
                  <a:gd name="connsiteY150" fmla="*/ 167482 h 341313"/>
                  <a:gd name="connsiteX151" fmla="*/ 5531 w 339726"/>
                  <a:gd name="connsiteY151" fmla="*/ 153988 h 341313"/>
                  <a:gd name="connsiteX152" fmla="*/ 1580 w 339726"/>
                  <a:gd name="connsiteY152" fmla="*/ 143669 h 341313"/>
                  <a:gd name="connsiteX153" fmla="*/ 0 w 339726"/>
                  <a:gd name="connsiteY153" fmla="*/ 139700 h 341313"/>
                  <a:gd name="connsiteX154" fmla="*/ 3161 w 339726"/>
                  <a:gd name="connsiteY154" fmla="*/ 139700 h 341313"/>
                  <a:gd name="connsiteX155" fmla="*/ 11062 w 339726"/>
                  <a:gd name="connsiteY155" fmla="*/ 136525 h 341313"/>
                  <a:gd name="connsiteX156" fmla="*/ 22915 w 339726"/>
                  <a:gd name="connsiteY156" fmla="*/ 132557 h 341313"/>
                  <a:gd name="connsiteX157" fmla="*/ 37139 w 339726"/>
                  <a:gd name="connsiteY157" fmla="*/ 130175 h 341313"/>
                  <a:gd name="connsiteX158" fmla="*/ 191688 w 339726"/>
                  <a:gd name="connsiteY158" fmla="*/ 0 h 341313"/>
                  <a:gd name="connsiteX159" fmla="*/ 194052 w 339726"/>
                  <a:gd name="connsiteY159" fmla="*/ 2381 h 341313"/>
                  <a:gd name="connsiteX160" fmla="*/ 200357 w 339726"/>
                  <a:gd name="connsiteY160" fmla="*/ 7937 h 341313"/>
                  <a:gd name="connsiteX161" fmla="*/ 209025 w 339726"/>
                  <a:gd name="connsiteY161" fmla="*/ 19050 h 341313"/>
                  <a:gd name="connsiteX162" fmla="*/ 219270 w 339726"/>
                  <a:gd name="connsiteY162" fmla="*/ 30956 h 341313"/>
                  <a:gd name="connsiteX163" fmla="*/ 228726 w 339726"/>
                  <a:gd name="connsiteY163" fmla="*/ 46831 h 341313"/>
                  <a:gd name="connsiteX164" fmla="*/ 238183 w 339726"/>
                  <a:gd name="connsiteY164" fmla="*/ 64294 h 341313"/>
                  <a:gd name="connsiteX165" fmla="*/ 243699 w 339726"/>
                  <a:gd name="connsiteY165" fmla="*/ 84137 h 341313"/>
                  <a:gd name="connsiteX166" fmla="*/ 246063 w 339726"/>
                  <a:gd name="connsiteY166" fmla="*/ 105569 h 341313"/>
                  <a:gd name="connsiteX167" fmla="*/ 243699 w 339726"/>
                  <a:gd name="connsiteY167" fmla="*/ 130175 h 341313"/>
                  <a:gd name="connsiteX168" fmla="*/ 235031 w 339726"/>
                  <a:gd name="connsiteY168" fmla="*/ 153194 h 341313"/>
                  <a:gd name="connsiteX169" fmla="*/ 224786 w 339726"/>
                  <a:gd name="connsiteY169" fmla="*/ 171450 h 341313"/>
                  <a:gd name="connsiteX170" fmla="*/ 212965 w 339726"/>
                  <a:gd name="connsiteY170" fmla="*/ 188912 h 341313"/>
                  <a:gd name="connsiteX171" fmla="*/ 203509 w 339726"/>
                  <a:gd name="connsiteY171" fmla="*/ 200819 h 341313"/>
                  <a:gd name="connsiteX172" fmla="*/ 195628 w 339726"/>
                  <a:gd name="connsiteY172" fmla="*/ 209550 h 341313"/>
                  <a:gd name="connsiteX173" fmla="*/ 194052 w 339726"/>
                  <a:gd name="connsiteY173" fmla="*/ 198437 h 341313"/>
                  <a:gd name="connsiteX174" fmla="*/ 191688 w 339726"/>
                  <a:gd name="connsiteY174" fmla="*/ 182562 h 341313"/>
                  <a:gd name="connsiteX175" fmla="*/ 191688 w 339726"/>
                  <a:gd name="connsiteY175" fmla="*/ 173037 h 341313"/>
                  <a:gd name="connsiteX176" fmla="*/ 190112 w 339726"/>
                  <a:gd name="connsiteY176" fmla="*/ 163512 h 341313"/>
                  <a:gd name="connsiteX177" fmla="*/ 188536 w 339726"/>
                  <a:gd name="connsiteY177" fmla="*/ 144462 h 341313"/>
                  <a:gd name="connsiteX178" fmla="*/ 188536 w 339726"/>
                  <a:gd name="connsiteY178" fmla="*/ 139700 h 341313"/>
                  <a:gd name="connsiteX179" fmla="*/ 188536 w 339726"/>
                  <a:gd name="connsiteY179" fmla="*/ 135731 h 341313"/>
                  <a:gd name="connsiteX180" fmla="*/ 188536 w 339726"/>
                  <a:gd name="connsiteY180" fmla="*/ 124619 h 341313"/>
                  <a:gd name="connsiteX181" fmla="*/ 188536 w 339726"/>
                  <a:gd name="connsiteY181" fmla="*/ 116681 h 341313"/>
                  <a:gd name="connsiteX182" fmla="*/ 187748 w 339726"/>
                  <a:gd name="connsiteY182" fmla="*/ 107156 h 341313"/>
                  <a:gd name="connsiteX183" fmla="*/ 187748 w 339726"/>
                  <a:gd name="connsiteY183" fmla="*/ 97631 h 341313"/>
                  <a:gd name="connsiteX184" fmla="*/ 187748 w 339726"/>
                  <a:gd name="connsiteY184" fmla="*/ 89694 h 341313"/>
                  <a:gd name="connsiteX185" fmla="*/ 188536 w 339726"/>
                  <a:gd name="connsiteY185" fmla="*/ 81756 h 341313"/>
                  <a:gd name="connsiteX186" fmla="*/ 188536 w 339726"/>
                  <a:gd name="connsiteY186" fmla="*/ 73819 h 341313"/>
                  <a:gd name="connsiteX187" fmla="*/ 188536 w 339726"/>
                  <a:gd name="connsiteY187" fmla="*/ 66675 h 341313"/>
                  <a:gd name="connsiteX188" fmla="*/ 188536 w 339726"/>
                  <a:gd name="connsiteY188" fmla="*/ 60325 h 341313"/>
                  <a:gd name="connsiteX189" fmla="*/ 188536 w 339726"/>
                  <a:gd name="connsiteY189" fmla="*/ 54769 h 341313"/>
                  <a:gd name="connsiteX190" fmla="*/ 188536 w 339726"/>
                  <a:gd name="connsiteY190" fmla="*/ 50800 h 341313"/>
                  <a:gd name="connsiteX191" fmla="*/ 190112 w 339726"/>
                  <a:gd name="connsiteY191" fmla="*/ 45244 h 341313"/>
                  <a:gd name="connsiteX192" fmla="*/ 190112 w 339726"/>
                  <a:gd name="connsiteY192" fmla="*/ 42862 h 341313"/>
                  <a:gd name="connsiteX193" fmla="*/ 188536 w 339726"/>
                  <a:gd name="connsiteY193" fmla="*/ 45244 h 341313"/>
                  <a:gd name="connsiteX194" fmla="*/ 188536 w 339726"/>
                  <a:gd name="connsiteY194" fmla="*/ 50800 h 341313"/>
                  <a:gd name="connsiteX195" fmla="*/ 187748 w 339726"/>
                  <a:gd name="connsiteY195" fmla="*/ 54769 h 341313"/>
                  <a:gd name="connsiteX196" fmla="*/ 187748 w 339726"/>
                  <a:gd name="connsiteY196" fmla="*/ 60325 h 341313"/>
                  <a:gd name="connsiteX197" fmla="*/ 186172 w 339726"/>
                  <a:gd name="connsiteY197" fmla="*/ 66675 h 341313"/>
                  <a:gd name="connsiteX198" fmla="*/ 186172 w 339726"/>
                  <a:gd name="connsiteY198" fmla="*/ 73819 h 341313"/>
                  <a:gd name="connsiteX199" fmla="*/ 184596 w 339726"/>
                  <a:gd name="connsiteY199" fmla="*/ 81756 h 341313"/>
                  <a:gd name="connsiteX200" fmla="*/ 184596 w 339726"/>
                  <a:gd name="connsiteY200" fmla="*/ 89694 h 341313"/>
                  <a:gd name="connsiteX201" fmla="*/ 183808 w 339726"/>
                  <a:gd name="connsiteY201" fmla="*/ 97631 h 341313"/>
                  <a:gd name="connsiteX202" fmla="*/ 183808 w 339726"/>
                  <a:gd name="connsiteY202" fmla="*/ 107156 h 341313"/>
                  <a:gd name="connsiteX203" fmla="*/ 183808 w 339726"/>
                  <a:gd name="connsiteY203" fmla="*/ 115094 h 341313"/>
                  <a:gd name="connsiteX204" fmla="*/ 182232 w 339726"/>
                  <a:gd name="connsiteY204" fmla="*/ 124619 h 341313"/>
                  <a:gd name="connsiteX205" fmla="*/ 182232 w 339726"/>
                  <a:gd name="connsiteY205" fmla="*/ 135731 h 341313"/>
                  <a:gd name="connsiteX206" fmla="*/ 182232 w 339726"/>
                  <a:gd name="connsiteY206" fmla="*/ 139700 h 341313"/>
                  <a:gd name="connsiteX207" fmla="*/ 182232 w 339726"/>
                  <a:gd name="connsiteY207" fmla="*/ 144462 h 341313"/>
                  <a:gd name="connsiteX208" fmla="*/ 182232 w 339726"/>
                  <a:gd name="connsiteY208" fmla="*/ 163512 h 341313"/>
                  <a:gd name="connsiteX209" fmla="*/ 182232 w 339726"/>
                  <a:gd name="connsiteY209" fmla="*/ 173037 h 341313"/>
                  <a:gd name="connsiteX210" fmla="*/ 182232 w 339726"/>
                  <a:gd name="connsiteY210" fmla="*/ 182562 h 341313"/>
                  <a:gd name="connsiteX211" fmla="*/ 182232 w 339726"/>
                  <a:gd name="connsiteY211" fmla="*/ 192087 h 341313"/>
                  <a:gd name="connsiteX212" fmla="*/ 182232 w 339726"/>
                  <a:gd name="connsiteY212" fmla="*/ 200025 h 341313"/>
                  <a:gd name="connsiteX213" fmla="*/ 182232 w 339726"/>
                  <a:gd name="connsiteY213" fmla="*/ 202406 h 341313"/>
                  <a:gd name="connsiteX214" fmla="*/ 171199 w 339726"/>
                  <a:gd name="connsiteY214" fmla="*/ 190500 h 341313"/>
                  <a:gd name="connsiteX215" fmla="*/ 159378 w 339726"/>
                  <a:gd name="connsiteY215" fmla="*/ 174625 h 341313"/>
                  <a:gd name="connsiteX216" fmla="*/ 149133 w 339726"/>
                  <a:gd name="connsiteY216" fmla="*/ 153987 h 341313"/>
                  <a:gd name="connsiteX217" fmla="*/ 141253 w 339726"/>
                  <a:gd name="connsiteY217" fmla="*/ 131762 h 341313"/>
                  <a:gd name="connsiteX218" fmla="*/ 136525 w 339726"/>
                  <a:gd name="connsiteY218" fmla="*/ 105569 h 341313"/>
                  <a:gd name="connsiteX219" fmla="*/ 139677 w 339726"/>
                  <a:gd name="connsiteY219" fmla="*/ 84137 h 341313"/>
                  <a:gd name="connsiteX220" fmla="*/ 145981 w 339726"/>
                  <a:gd name="connsiteY220" fmla="*/ 64294 h 341313"/>
                  <a:gd name="connsiteX221" fmla="*/ 153862 w 339726"/>
                  <a:gd name="connsiteY221" fmla="*/ 46831 h 341313"/>
                  <a:gd name="connsiteX222" fmla="*/ 164894 w 339726"/>
                  <a:gd name="connsiteY222" fmla="*/ 30956 h 341313"/>
                  <a:gd name="connsiteX223" fmla="*/ 174351 w 339726"/>
                  <a:gd name="connsiteY223" fmla="*/ 19050 h 341313"/>
                  <a:gd name="connsiteX224" fmla="*/ 183808 w 339726"/>
                  <a:gd name="connsiteY224" fmla="*/ 7937 h 341313"/>
                  <a:gd name="connsiteX225" fmla="*/ 188536 w 339726"/>
                  <a:gd name="connsiteY225" fmla="*/ 2381 h 34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39726" h="341313">
                    <a:moveTo>
                      <a:pt x="185739" y="211138"/>
                    </a:moveTo>
                    <a:lnTo>
                      <a:pt x="189707" y="211138"/>
                    </a:lnTo>
                    <a:lnTo>
                      <a:pt x="189707" y="212707"/>
                    </a:lnTo>
                    <a:lnTo>
                      <a:pt x="189707" y="215059"/>
                    </a:lnTo>
                    <a:lnTo>
                      <a:pt x="189707" y="218980"/>
                    </a:lnTo>
                    <a:lnTo>
                      <a:pt x="191295" y="226038"/>
                    </a:lnTo>
                    <a:lnTo>
                      <a:pt x="191295" y="232311"/>
                    </a:lnTo>
                    <a:lnTo>
                      <a:pt x="191295" y="241722"/>
                    </a:lnTo>
                    <a:lnTo>
                      <a:pt x="192089" y="251132"/>
                    </a:lnTo>
                    <a:lnTo>
                      <a:pt x="192089" y="261326"/>
                    </a:lnTo>
                    <a:lnTo>
                      <a:pt x="192089" y="273873"/>
                    </a:lnTo>
                    <a:lnTo>
                      <a:pt x="193676" y="285636"/>
                    </a:lnTo>
                    <a:lnTo>
                      <a:pt x="193676" y="291909"/>
                    </a:lnTo>
                    <a:lnTo>
                      <a:pt x="193676" y="298967"/>
                    </a:lnTo>
                    <a:lnTo>
                      <a:pt x="193676" y="313083"/>
                    </a:lnTo>
                    <a:lnTo>
                      <a:pt x="192089" y="327982"/>
                    </a:lnTo>
                    <a:lnTo>
                      <a:pt x="192089" y="341313"/>
                    </a:lnTo>
                    <a:lnTo>
                      <a:pt x="169863" y="341313"/>
                    </a:lnTo>
                    <a:lnTo>
                      <a:pt x="169863" y="339745"/>
                    </a:lnTo>
                    <a:lnTo>
                      <a:pt x="172245" y="324845"/>
                    </a:lnTo>
                    <a:lnTo>
                      <a:pt x="174626" y="312298"/>
                    </a:lnTo>
                    <a:lnTo>
                      <a:pt x="176213" y="297399"/>
                    </a:lnTo>
                    <a:lnTo>
                      <a:pt x="178595" y="285636"/>
                    </a:lnTo>
                    <a:lnTo>
                      <a:pt x="180182" y="272305"/>
                    </a:lnTo>
                    <a:lnTo>
                      <a:pt x="181770" y="261326"/>
                    </a:lnTo>
                    <a:lnTo>
                      <a:pt x="183357" y="251132"/>
                    </a:lnTo>
                    <a:lnTo>
                      <a:pt x="183357" y="240153"/>
                    </a:lnTo>
                    <a:lnTo>
                      <a:pt x="184151" y="232311"/>
                    </a:lnTo>
                    <a:lnTo>
                      <a:pt x="184151" y="226038"/>
                    </a:lnTo>
                    <a:lnTo>
                      <a:pt x="185739" y="218980"/>
                    </a:lnTo>
                    <a:lnTo>
                      <a:pt x="185739" y="215059"/>
                    </a:lnTo>
                    <a:lnTo>
                      <a:pt x="185739" y="212707"/>
                    </a:lnTo>
                    <a:close/>
                    <a:moveTo>
                      <a:pt x="298218" y="173038"/>
                    </a:moveTo>
                    <a:lnTo>
                      <a:pt x="314183" y="173038"/>
                    </a:lnTo>
                    <a:lnTo>
                      <a:pt x="327753" y="174614"/>
                    </a:lnTo>
                    <a:lnTo>
                      <a:pt x="337332" y="175402"/>
                    </a:lnTo>
                    <a:lnTo>
                      <a:pt x="339726" y="175402"/>
                    </a:lnTo>
                    <a:lnTo>
                      <a:pt x="339726" y="179341"/>
                    </a:lnTo>
                    <a:lnTo>
                      <a:pt x="338130" y="188797"/>
                    </a:lnTo>
                    <a:lnTo>
                      <a:pt x="334139" y="200616"/>
                    </a:lnTo>
                    <a:lnTo>
                      <a:pt x="329349" y="217164"/>
                    </a:lnTo>
                    <a:lnTo>
                      <a:pt x="320569" y="234499"/>
                    </a:lnTo>
                    <a:lnTo>
                      <a:pt x="310191" y="250258"/>
                    </a:lnTo>
                    <a:lnTo>
                      <a:pt x="294227" y="263653"/>
                    </a:lnTo>
                    <a:lnTo>
                      <a:pt x="272674" y="273897"/>
                    </a:lnTo>
                    <a:lnTo>
                      <a:pt x="249525" y="279412"/>
                    </a:lnTo>
                    <a:lnTo>
                      <a:pt x="229570" y="280988"/>
                    </a:lnTo>
                    <a:lnTo>
                      <a:pt x="212008" y="279412"/>
                    </a:lnTo>
                    <a:lnTo>
                      <a:pt x="199236" y="277048"/>
                    </a:lnTo>
                    <a:lnTo>
                      <a:pt x="206421" y="271533"/>
                    </a:lnTo>
                    <a:lnTo>
                      <a:pt x="216798" y="262077"/>
                    </a:lnTo>
                    <a:lnTo>
                      <a:pt x="222385" y="256562"/>
                    </a:lnTo>
                    <a:lnTo>
                      <a:pt x="227973" y="252622"/>
                    </a:lnTo>
                    <a:lnTo>
                      <a:pt x="241543" y="242378"/>
                    </a:lnTo>
                    <a:lnTo>
                      <a:pt x="243938" y="240802"/>
                    </a:lnTo>
                    <a:lnTo>
                      <a:pt x="247131" y="238439"/>
                    </a:lnTo>
                    <a:lnTo>
                      <a:pt x="253517" y="232923"/>
                    </a:lnTo>
                    <a:lnTo>
                      <a:pt x="259903" y="228983"/>
                    </a:lnTo>
                    <a:lnTo>
                      <a:pt x="265490" y="223467"/>
                    </a:lnTo>
                    <a:lnTo>
                      <a:pt x="272674" y="219528"/>
                    </a:lnTo>
                    <a:lnTo>
                      <a:pt x="277464" y="215588"/>
                    </a:lnTo>
                    <a:lnTo>
                      <a:pt x="288639" y="209284"/>
                    </a:lnTo>
                    <a:lnTo>
                      <a:pt x="292630" y="206132"/>
                    </a:lnTo>
                    <a:lnTo>
                      <a:pt x="298218" y="202192"/>
                    </a:lnTo>
                    <a:lnTo>
                      <a:pt x="300613" y="200616"/>
                    </a:lnTo>
                    <a:lnTo>
                      <a:pt x="304604" y="198252"/>
                    </a:lnTo>
                    <a:lnTo>
                      <a:pt x="307797" y="196676"/>
                    </a:lnTo>
                    <a:lnTo>
                      <a:pt x="310191" y="195888"/>
                    </a:lnTo>
                    <a:lnTo>
                      <a:pt x="311788" y="194313"/>
                    </a:lnTo>
                    <a:lnTo>
                      <a:pt x="310191" y="194313"/>
                    </a:lnTo>
                    <a:lnTo>
                      <a:pt x="307797" y="195888"/>
                    </a:lnTo>
                    <a:lnTo>
                      <a:pt x="304604" y="198252"/>
                    </a:lnTo>
                    <a:lnTo>
                      <a:pt x="300613" y="199828"/>
                    </a:lnTo>
                    <a:lnTo>
                      <a:pt x="296621" y="202192"/>
                    </a:lnTo>
                    <a:lnTo>
                      <a:pt x="292630" y="204556"/>
                    </a:lnTo>
                    <a:lnTo>
                      <a:pt x="287043" y="207708"/>
                    </a:lnTo>
                    <a:lnTo>
                      <a:pt x="276666" y="213224"/>
                    </a:lnTo>
                    <a:lnTo>
                      <a:pt x="269481" y="217164"/>
                    </a:lnTo>
                    <a:lnTo>
                      <a:pt x="264692" y="221104"/>
                    </a:lnTo>
                    <a:lnTo>
                      <a:pt x="257508" y="225043"/>
                    </a:lnTo>
                    <a:lnTo>
                      <a:pt x="251122" y="228983"/>
                    </a:lnTo>
                    <a:lnTo>
                      <a:pt x="243938" y="232923"/>
                    </a:lnTo>
                    <a:lnTo>
                      <a:pt x="239947" y="235287"/>
                    </a:lnTo>
                    <a:lnTo>
                      <a:pt x="237552" y="238439"/>
                    </a:lnTo>
                    <a:lnTo>
                      <a:pt x="223982" y="246318"/>
                    </a:lnTo>
                    <a:lnTo>
                      <a:pt x="216798" y="251834"/>
                    </a:lnTo>
                    <a:lnTo>
                      <a:pt x="212008" y="255774"/>
                    </a:lnTo>
                    <a:lnTo>
                      <a:pt x="199236" y="264441"/>
                    </a:lnTo>
                    <a:lnTo>
                      <a:pt x="198438" y="266017"/>
                    </a:lnTo>
                    <a:lnTo>
                      <a:pt x="200833" y="252622"/>
                    </a:lnTo>
                    <a:lnTo>
                      <a:pt x="206421" y="236863"/>
                    </a:lnTo>
                    <a:lnTo>
                      <a:pt x="214403" y="219528"/>
                    </a:lnTo>
                    <a:lnTo>
                      <a:pt x="226377" y="203768"/>
                    </a:lnTo>
                    <a:lnTo>
                      <a:pt x="241543" y="188797"/>
                    </a:lnTo>
                    <a:lnTo>
                      <a:pt x="259903" y="179341"/>
                    </a:lnTo>
                    <a:lnTo>
                      <a:pt x="279060" y="174614"/>
                    </a:lnTo>
                    <a:close/>
                    <a:moveTo>
                      <a:pt x="54523" y="128588"/>
                    </a:moveTo>
                    <a:lnTo>
                      <a:pt x="73488" y="128588"/>
                    </a:lnTo>
                    <a:lnTo>
                      <a:pt x="93243" y="131763"/>
                    </a:lnTo>
                    <a:lnTo>
                      <a:pt x="112207" y="138113"/>
                    </a:lnTo>
                    <a:lnTo>
                      <a:pt x="131172" y="151607"/>
                    </a:lnTo>
                    <a:lnTo>
                      <a:pt x="145395" y="167482"/>
                    </a:lnTo>
                    <a:lnTo>
                      <a:pt x="157248" y="183357"/>
                    </a:lnTo>
                    <a:lnTo>
                      <a:pt x="166730" y="200819"/>
                    </a:lnTo>
                    <a:lnTo>
                      <a:pt x="172262" y="214314"/>
                    </a:lnTo>
                    <a:lnTo>
                      <a:pt x="176213" y="225426"/>
                    </a:lnTo>
                    <a:lnTo>
                      <a:pt x="166730" y="221457"/>
                    </a:lnTo>
                    <a:lnTo>
                      <a:pt x="152507" y="215901"/>
                    </a:lnTo>
                    <a:lnTo>
                      <a:pt x="144605" y="213520"/>
                    </a:lnTo>
                    <a:lnTo>
                      <a:pt x="135913" y="209551"/>
                    </a:lnTo>
                    <a:lnTo>
                      <a:pt x="120109" y="202407"/>
                    </a:lnTo>
                    <a:lnTo>
                      <a:pt x="116158" y="200819"/>
                    </a:lnTo>
                    <a:lnTo>
                      <a:pt x="110627" y="198438"/>
                    </a:lnTo>
                    <a:lnTo>
                      <a:pt x="102725" y="196057"/>
                    </a:lnTo>
                    <a:lnTo>
                      <a:pt x="96403" y="192088"/>
                    </a:lnTo>
                    <a:lnTo>
                      <a:pt x="88501" y="187326"/>
                    </a:lnTo>
                    <a:lnTo>
                      <a:pt x="80599" y="183357"/>
                    </a:lnTo>
                    <a:lnTo>
                      <a:pt x="73488" y="180975"/>
                    </a:lnTo>
                    <a:lnTo>
                      <a:pt x="67166" y="177007"/>
                    </a:lnTo>
                    <a:lnTo>
                      <a:pt x="60054" y="174625"/>
                    </a:lnTo>
                    <a:lnTo>
                      <a:pt x="54523" y="170657"/>
                    </a:lnTo>
                    <a:lnTo>
                      <a:pt x="49782" y="167482"/>
                    </a:lnTo>
                    <a:lnTo>
                      <a:pt x="45831" y="165100"/>
                    </a:lnTo>
                    <a:lnTo>
                      <a:pt x="41880" y="163513"/>
                    </a:lnTo>
                    <a:lnTo>
                      <a:pt x="45831" y="165894"/>
                    </a:lnTo>
                    <a:lnTo>
                      <a:pt x="49782" y="169069"/>
                    </a:lnTo>
                    <a:lnTo>
                      <a:pt x="53733" y="173038"/>
                    </a:lnTo>
                    <a:lnTo>
                      <a:pt x="60054" y="175419"/>
                    </a:lnTo>
                    <a:lnTo>
                      <a:pt x="65586" y="179388"/>
                    </a:lnTo>
                    <a:lnTo>
                      <a:pt x="71907" y="183357"/>
                    </a:lnTo>
                    <a:lnTo>
                      <a:pt x="79019" y="187326"/>
                    </a:lnTo>
                    <a:lnTo>
                      <a:pt x="85341" y="192088"/>
                    </a:lnTo>
                    <a:lnTo>
                      <a:pt x="93243" y="196057"/>
                    </a:lnTo>
                    <a:lnTo>
                      <a:pt x="100354" y="200819"/>
                    </a:lnTo>
                    <a:lnTo>
                      <a:pt x="108256" y="204788"/>
                    </a:lnTo>
                    <a:lnTo>
                      <a:pt x="112207" y="206376"/>
                    </a:lnTo>
                    <a:lnTo>
                      <a:pt x="116158" y="209551"/>
                    </a:lnTo>
                    <a:lnTo>
                      <a:pt x="131962" y="217489"/>
                    </a:lnTo>
                    <a:lnTo>
                      <a:pt x="140654" y="221457"/>
                    </a:lnTo>
                    <a:lnTo>
                      <a:pt x="148556" y="225426"/>
                    </a:lnTo>
                    <a:lnTo>
                      <a:pt x="162779" y="231776"/>
                    </a:lnTo>
                    <a:lnTo>
                      <a:pt x="165940" y="233364"/>
                    </a:lnTo>
                    <a:lnTo>
                      <a:pt x="150927" y="237332"/>
                    </a:lnTo>
                    <a:lnTo>
                      <a:pt x="131962" y="239714"/>
                    </a:lnTo>
                    <a:lnTo>
                      <a:pt x="110627" y="241301"/>
                    </a:lnTo>
                    <a:lnTo>
                      <a:pt x="88501" y="238920"/>
                    </a:lnTo>
                    <a:lnTo>
                      <a:pt x="65586" y="230982"/>
                    </a:lnTo>
                    <a:lnTo>
                      <a:pt x="46621" y="217489"/>
                    </a:lnTo>
                    <a:lnTo>
                      <a:pt x="32398" y="200819"/>
                    </a:lnTo>
                    <a:lnTo>
                      <a:pt x="20545" y="184944"/>
                    </a:lnTo>
                    <a:lnTo>
                      <a:pt x="11062" y="167482"/>
                    </a:lnTo>
                    <a:lnTo>
                      <a:pt x="5531" y="153988"/>
                    </a:lnTo>
                    <a:lnTo>
                      <a:pt x="1580" y="143669"/>
                    </a:lnTo>
                    <a:lnTo>
                      <a:pt x="0" y="139700"/>
                    </a:lnTo>
                    <a:lnTo>
                      <a:pt x="3161" y="139700"/>
                    </a:lnTo>
                    <a:lnTo>
                      <a:pt x="11062" y="136525"/>
                    </a:lnTo>
                    <a:lnTo>
                      <a:pt x="22915" y="132557"/>
                    </a:lnTo>
                    <a:lnTo>
                      <a:pt x="37139" y="130175"/>
                    </a:lnTo>
                    <a:close/>
                    <a:moveTo>
                      <a:pt x="191688" y="0"/>
                    </a:moveTo>
                    <a:lnTo>
                      <a:pt x="194052" y="2381"/>
                    </a:lnTo>
                    <a:lnTo>
                      <a:pt x="200357" y="7937"/>
                    </a:lnTo>
                    <a:lnTo>
                      <a:pt x="209025" y="19050"/>
                    </a:lnTo>
                    <a:lnTo>
                      <a:pt x="219270" y="30956"/>
                    </a:lnTo>
                    <a:lnTo>
                      <a:pt x="228726" y="46831"/>
                    </a:lnTo>
                    <a:lnTo>
                      <a:pt x="238183" y="64294"/>
                    </a:lnTo>
                    <a:lnTo>
                      <a:pt x="243699" y="84137"/>
                    </a:lnTo>
                    <a:lnTo>
                      <a:pt x="246063" y="105569"/>
                    </a:lnTo>
                    <a:lnTo>
                      <a:pt x="243699" y="130175"/>
                    </a:lnTo>
                    <a:lnTo>
                      <a:pt x="235031" y="153194"/>
                    </a:lnTo>
                    <a:lnTo>
                      <a:pt x="224786" y="171450"/>
                    </a:lnTo>
                    <a:lnTo>
                      <a:pt x="212965" y="188912"/>
                    </a:lnTo>
                    <a:lnTo>
                      <a:pt x="203509" y="200819"/>
                    </a:lnTo>
                    <a:lnTo>
                      <a:pt x="195628" y="209550"/>
                    </a:lnTo>
                    <a:lnTo>
                      <a:pt x="194052" y="198437"/>
                    </a:lnTo>
                    <a:lnTo>
                      <a:pt x="191688" y="182562"/>
                    </a:lnTo>
                    <a:lnTo>
                      <a:pt x="191688" y="173037"/>
                    </a:lnTo>
                    <a:lnTo>
                      <a:pt x="190112" y="163512"/>
                    </a:lnTo>
                    <a:lnTo>
                      <a:pt x="188536" y="144462"/>
                    </a:lnTo>
                    <a:lnTo>
                      <a:pt x="188536" y="139700"/>
                    </a:lnTo>
                    <a:lnTo>
                      <a:pt x="188536" y="135731"/>
                    </a:lnTo>
                    <a:lnTo>
                      <a:pt x="188536" y="124619"/>
                    </a:lnTo>
                    <a:lnTo>
                      <a:pt x="188536" y="116681"/>
                    </a:lnTo>
                    <a:lnTo>
                      <a:pt x="187748" y="107156"/>
                    </a:lnTo>
                    <a:lnTo>
                      <a:pt x="187748" y="97631"/>
                    </a:lnTo>
                    <a:lnTo>
                      <a:pt x="187748" y="89694"/>
                    </a:lnTo>
                    <a:lnTo>
                      <a:pt x="188536" y="81756"/>
                    </a:lnTo>
                    <a:lnTo>
                      <a:pt x="188536" y="73819"/>
                    </a:lnTo>
                    <a:lnTo>
                      <a:pt x="188536" y="66675"/>
                    </a:lnTo>
                    <a:lnTo>
                      <a:pt x="188536" y="60325"/>
                    </a:lnTo>
                    <a:lnTo>
                      <a:pt x="188536" y="54769"/>
                    </a:lnTo>
                    <a:lnTo>
                      <a:pt x="188536" y="50800"/>
                    </a:lnTo>
                    <a:lnTo>
                      <a:pt x="190112" y="45244"/>
                    </a:lnTo>
                    <a:lnTo>
                      <a:pt x="190112" y="42862"/>
                    </a:lnTo>
                    <a:lnTo>
                      <a:pt x="188536" y="45244"/>
                    </a:lnTo>
                    <a:lnTo>
                      <a:pt x="188536" y="50800"/>
                    </a:lnTo>
                    <a:lnTo>
                      <a:pt x="187748" y="54769"/>
                    </a:lnTo>
                    <a:lnTo>
                      <a:pt x="187748" y="60325"/>
                    </a:lnTo>
                    <a:lnTo>
                      <a:pt x="186172" y="66675"/>
                    </a:lnTo>
                    <a:lnTo>
                      <a:pt x="186172" y="73819"/>
                    </a:lnTo>
                    <a:lnTo>
                      <a:pt x="184596" y="81756"/>
                    </a:lnTo>
                    <a:lnTo>
                      <a:pt x="184596" y="89694"/>
                    </a:lnTo>
                    <a:lnTo>
                      <a:pt x="183808" y="97631"/>
                    </a:lnTo>
                    <a:lnTo>
                      <a:pt x="183808" y="107156"/>
                    </a:lnTo>
                    <a:lnTo>
                      <a:pt x="183808" y="115094"/>
                    </a:lnTo>
                    <a:lnTo>
                      <a:pt x="182232" y="124619"/>
                    </a:lnTo>
                    <a:lnTo>
                      <a:pt x="182232" y="135731"/>
                    </a:lnTo>
                    <a:lnTo>
                      <a:pt x="182232" y="139700"/>
                    </a:lnTo>
                    <a:lnTo>
                      <a:pt x="182232" y="144462"/>
                    </a:lnTo>
                    <a:lnTo>
                      <a:pt x="182232" y="163512"/>
                    </a:lnTo>
                    <a:lnTo>
                      <a:pt x="182232" y="173037"/>
                    </a:lnTo>
                    <a:lnTo>
                      <a:pt x="182232" y="182562"/>
                    </a:lnTo>
                    <a:lnTo>
                      <a:pt x="182232" y="192087"/>
                    </a:lnTo>
                    <a:lnTo>
                      <a:pt x="182232" y="200025"/>
                    </a:lnTo>
                    <a:lnTo>
                      <a:pt x="182232" y="202406"/>
                    </a:lnTo>
                    <a:lnTo>
                      <a:pt x="171199" y="190500"/>
                    </a:lnTo>
                    <a:lnTo>
                      <a:pt x="159378" y="174625"/>
                    </a:lnTo>
                    <a:lnTo>
                      <a:pt x="149133" y="153987"/>
                    </a:lnTo>
                    <a:lnTo>
                      <a:pt x="141253" y="131762"/>
                    </a:lnTo>
                    <a:lnTo>
                      <a:pt x="136525" y="105569"/>
                    </a:lnTo>
                    <a:lnTo>
                      <a:pt x="139677" y="84137"/>
                    </a:lnTo>
                    <a:lnTo>
                      <a:pt x="145981" y="64294"/>
                    </a:lnTo>
                    <a:lnTo>
                      <a:pt x="153862" y="46831"/>
                    </a:lnTo>
                    <a:lnTo>
                      <a:pt x="164894" y="30956"/>
                    </a:lnTo>
                    <a:lnTo>
                      <a:pt x="174351" y="19050"/>
                    </a:lnTo>
                    <a:lnTo>
                      <a:pt x="183808" y="7937"/>
                    </a:lnTo>
                    <a:lnTo>
                      <a:pt x="188536" y="2381"/>
                    </a:lnTo>
                    <a:close/>
                  </a:path>
                </a:pathLst>
              </a:custGeom>
              <a:grpFill/>
              <a:ln w="0">
                <a:noFill/>
                <a:prstDash val="solid"/>
                <a:round/>
                <a:headEnd/>
                <a:tailEnd/>
              </a:ln>
            </p:spPr>
            <p:txBody>
              <a:bodyPr vert="horz" wrap="square" lIns="65021" tIns="32510" rIns="65021" bIns="32510" numCol="1" anchor="t" anchorCtr="0" compatLnSpc="1">
                <a:prstTxWarp prst="textNoShape">
                  <a:avLst/>
                </a:prstTxWarp>
                <a:noAutofit/>
              </a:bodyPr>
              <a:lstStyle/>
              <a:p>
                <a:pPr>
                  <a:lnSpc>
                    <a:spcPct val="120000"/>
                  </a:lnSpc>
                </a:pPr>
                <a:endParaRPr lang="zh-CN" altLang="en-US" sz="12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33" name="任意多边形 2432"/>
              <p:cNvSpPr>
                <a:spLocks/>
              </p:cNvSpPr>
              <p:nvPr/>
            </p:nvSpPr>
            <p:spPr bwMode="auto">
              <a:xfrm>
                <a:off x="7632701" y="2874963"/>
                <a:ext cx="366713" cy="301625"/>
              </a:xfrm>
              <a:custGeom>
                <a:avLst/>
                <a:gdLst>
                  <a:gd name="connsiteX0" fmla="*/ 79375 w 366713"/>
                  <a:gd name="connsiteY0" fmla="*/ 201612 h 301625"/>
                  <a:gd name="connsiteX1" fmla="*/ 79375 w 366713"/>
                  <a:gd name="connsiteY1" fmla="*/ 301625 h 301625"/>
                  <a:gd name="connsiteX2" fmla="*/ 14287 w 366713"/>
                  <a:gd name="connsiteY2" fmla="*/ 301625 h 301625"/>
                  <a:gd name="connsiteX3" fmla="*/ 14287 w 366713"/>
                  <a:gd name="connsiteY3" fmla="*/ 250418 h 301625"/>
                  <a:gd name="connsiteX4" fmla="*/ 131743 w 366713"/>
                  <a:gd name="connsiteY4" fmla="*/ 163512 h 301625"/>
                  <a:gd name="connsiteX5" fmla="*/ 161925 w 366713"/>
                  <a:gd name="connsiteY5" fmla="*/ 182562 h 301625"/>
                  <a:gd name="connsiteX6" fmla="*/ 161925 w 366713"/>
                  <a:gd name="connsiteY6" fmla="*/ 301625 h 301625"/>
                  <a:gd name="connsiteX7" fmla="*/ 100012 w 366713"/>
                  <a:gd name="connsiteY7" fmla="*/ 301625 h 301625"/>
                  <a:gd name="connsiteX8" fmla="*/ 100012 w 366713"/>
                  <a:gd name="connsiteY8" fmla="*/ 187325 h 301625"/>
                  <a:gd name="connsiteX9" fmla="*/ 246062 w 366713"/>
                  <a:gd name="connsiteY9" fmla="*/ 139700 h 301625"/>
                  <a:gd name="connsiteX10" fmla="*/ 246062 w 366713"/>
                  <a:gd name="connsiteY10" fmla="*/ 301625 h 301625"/>
                  <a:gd name="connsiteX11" fmla="*/ 182562 w 366713"/>
                  <a:gd name="connsiteY11" fmla="*/ 301625 h 301625"/>
                  <a:gd name="connsiteX12" fmla="*/ 182562 w 366713"/>
                  <a:gd name="connsiteY12" fmla="*/ 192346 h 301625"/>
                  <a:gd name="connsiteX13" fmla="*/ 184130 w 366713"/>
                  <a:gd name="connsiteY13" fmla="*/ 193941 h 301625"/>
                  <a:gd name="connsiteX14" fmla="*/ 330200 w 366713"/>
                  <a:gd name="connsiteY14" fmla="*/ 69850 h 301625"/>
                  <a:gd name="connsiteX15" fmla="*/ 330200 w 366713"/>
                  <a:gd name="connsiteY15" fmla="*/ 301625 h 301625"/>
                  <a:gd name="connsiteX16" fmla="*/ 265112 w 366713"/>
                  <a:gd name="connsiteY16" fmla="*/ 301625 h 301625"/>
                  <a:gd name="connsiteX17" fmla="*/ 265112 w 366713"/>
                  <a:gd name="connsiteY17" fmla="*/ 124011 h 301625"/>
                  <a:gd name="connsiteX18" fmla="*/ 279211 w 366713"/>
                  <a:gd name="connsiteY18" fmla="*/ 0 h 301625"/>
                  <a:gd name="connsiteX19" fmla="*/ 366713 w 366713"/>
                  <a:gd name="connsiteY19" fmla="*/ 3996 h 301625"/>
                  <a:gd name="connsiteX20" fmla="*/ 356372 w 366713"/>
                  <a:gd name="connsiteY20" fmla="*/ 90312 h 301625"/>
                  <a:gd name="connsiteX21" fmla="*/ 333303 w 366713"/>
                  <a:gd name="connsiteY21" fmla="*/ 88714 h 301625"/>
                  <a:gd name="connsiteX22" fmla="*/ 338872 w 366713"/>
                  <a:gd name="connsiteY22" fmla="*/ 43158 h 301625"/>
                  <a:gd name="connsiteX23" fmla="*/ 184550 w 366713"/>
                  <a:gd name="connsiteY23" fmla="*/ 174231 h 301625"/>
                  <a:gd name="connsiteX24" fmla="*/ 132049 w 366713"/>
                  <a:gd name="connsiteY24" fmla="*/ 143860 h 301625"/>
                  <a:gd name="connsiteX25" fmla="*/ 15114 w 366713"/>
                  <a:gd name="connsiteY25" fmla="*/ 231775 h 301625"/>
                  <a:gd name="connsiteX26" fmla="*/ 0 w 366713"/>
                  <a:gd name="connsiteY26" fmla="*/ 213393 h 301625"/>
                  <a:gd name="connsiteX27" fmla="*/ 130458 w 366713"/>
                  <a:gd name="connsiteY27" fmla="*/ 114289 h 301625"/>
                  <a:gd name="connsiteX28" fmla="*/ 181368 w 366713"/>
                  <a:gd name="connsiteY28" fmla="*/ 143860 h 301625"/>
                  <a:gd name="connsiteX29" fmla="*/ 322167 w 366713"/>
                  <a:gd name="connsiteY29" fmla="*/ 25575 h 301625"/>
                  <a:gd name="connsiteX30" fmla="*/ 278416 w 366713"/>
                  <a:gd name="connsiteY30" fmla="*/ 22378 h 30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66713" h="301625">
                    <a:moveTo>
                      <a:pt x="79375" y="201612"/>
                    </a:moveTo>
                    <a:lnTo>
                      <a:pt x="79375" y="301625"/>
                    </a:lnTo>
                    <a:lnTo>
                      <a:pt x="14287" y="301625"/>
                    </a:lnTo>
                    <a:lnTo>
                      <a:pt x="14287" y="250418"/>
                    </a:lnTo>
                    <a:close/>
                    <a:moveTo>
                      <a:pt x="131743" y="163512"/>
                    </a:moveTo>
                    <a:lnTo>
                      <a:pt x="161925" y="182562"/>
                    </a:lnTo>
                    <a:lnTo>
                      <a:pt x="161925" y="301625"/>
                    </a:lnTo>
                    <a:lnTo>
                      <a:pt x="100012" y="301625"/>
                    </a:lnTo>
                    <a:lnTo>
                      <a:pt x="100012" y="187325"/>
                    </a:lnTo>
                    <a:close/>
                    <a:moveTo>
                      <a:pt x="246062" y="139700"/>
                    </a:moveTo>
                    <a:lnTo>
                      <a:pt x="246062" y="301625"/>
                    </a:lnTo>
                    <a:lnTo>
                      <a:pt x="182562" y="301625"/>
                    </a:lnTo>
                    <a:lnTo>
                      <a:pt x="182562" y="192346"/>
                    </a:lnTo>
                    <a:lnTo>
                      <a:pt x="184130" y="193941"/>
                    </a:lnTo>
                    <a:close/>
                    <a:moveTo>
                      <a:pt x="330200" y="69850"/>
                    </a:moveTo>
                    <a:lnTo>
                      <a:pt x="330200" y="301625"/>
                    </a:lnTo>
                    <a:lnTo>
                      <a:pt x="265112" y="301625"/>
                    </a:lnTo>
                    <a:lnTo>
                      <a:pt x="265112" y="124011"/>
                    </a:lnTo>
                    <a:close/>
                    <a:moveTo>
                      <a:pt x="279211" y="0"/>
                    </a:moveTo>
                    <a:lnTo>
                      <a:pt x="366713" y="3996"/>
                    </a:lnTo>
                    <a:lnTo>
                      <a:pt x="356372" y="90312"/>
                    </a:lnTo>
                    <a:lnTo>
                      <a:pt x="333303" y="88714"/>
                    </a:lnTo>
                    <a:lnTo>
                      <a:pt x="338872" y="43158"/>
                    </a:lnTo>
                    <a:lnTo>
                      <a:pt x="184550" y="174231"/>
                    </a:lnTo>
                    <a:lnTo>
                      <a:pt x="132049" y="143860"/>
                    </a:lnTo>
                    <a:lnTo>
                      <a:pt x="15114" y="231775"/>
                    </a:lnTo>
                    <a:lnTo>
                      <a:pt x="0" y="213393"/>
                    </a:lnTo>
                    <a:lnTo>
                      <a:pt x="130458" y="114289"/>
                    </a:lnTo>
                    <a:lnTo>
                      <a:pt x="181368" y="143860"/>
                    </a:lnTo>
                    <a:lnTo>
                      <a:pt x="322167" y="25575"/>
                    </a:lnTo>
                    <a:lnTo>
                      <a:pt x="278416" y="22378"/>
                    </a:lnTo>
                    <a:close/>
                  </a:path>
                </a:pathLst>
              </a:custGeom>
              <a:grpFill/>
              <a:ln w="0">
                <a:noFill/>
                <a:prstDash val="solid"/>
                <a:round/>
                <a:headEnd/>
                <a:tailEnd/>
              </a:ln>
            </p:spPr>
            <p:txBody>
              <a:bodyPr vert="horz" wrap="square" lIns="65021" tIns="32510" rIns="65021" bIns="32510" numCol="1" anchor="t" anchorCtr="0" compatLnSpc="1">
                <a:prstTxWarp prst="textNoShape">
                  <a:avLst/>
                </a:prstTxWarp>
                <a:noAutofit/>
              </a:bodyPr>
              <a:lstStyle/>
              <a:p>
                <a:pPr>
                  <a:lnSpc>
                    <a:spcPct val="120000"/>
                  </a:lnSpc>
                </a:pPr>
                <a:endParaRPr lang="zh-CN" altLang="en-US" sz="128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20" name="组合 19">
            <a:extLst>
              <a:ext uri="{FF2B5EF4-FFF2-40B4-BE49-F238E27FC236}">
                <a16:creationId xmlns:a16="http://schemas.microsoft.com/office/drawing/2014/main" id="{B5FE0340-A361-4027-8D38-AD725E707875}"/>
              </a:ext>
            </a:extLst>
          </p:cNvPr>
          <p:cNvGrpSpPr/>
          <p:nvPr/>
        </p:nvGrpSpPr>
        <p:grpSpPr>
          <a:xfrm>
            <a:off x="1482082" y="1321522"/>
            <a:ext cx="1556279" cy="501009"/>
            <a:chOff x="7226954" y="1525189"/>
            <a:chExt cx="2075038" cy="668012"/>
          </a:xfrm>
        </p:grpSpPr>
        <p:sp>
          <p:nvSpPr>
            <p:cNvPr id="21" name="文本框 20">
              <a:extLst>
                <a:ext uri="{FF2B5EF4-FFF2-40B4-BE49-F238E27FC236}">
                  <a16:creationId xmlns:a16="http://schemas.microsoft.com/office/drawing/2014/main" id="{714EA6E6-C9AA-43F2-BDAE-845D9FA4DB58}"/>
                </a:ext>
              </a:extLst>
            </p:cNvPr>
            <p:cNvSpPr txBox="1"/>
            <p:nvPr/>
          </p:nvSpPr>
          <p:spPr>
            <a:xfrm>
              <a:off x="7288817" y="1810704"/>
              <a:ext cx="1951311" cy="382497"/>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84A59E26-DA2B-406C-B8C9-D8633C1CF6E1}"/>
                </a:ext>
              </a:extLst>
            </p:cNvPr>
            <p:cNvSpPr txBox="1"/>
            <p:nvPr/>
          </p:nvSpPr>
          <p:spPr>
            <a:xfrm>
              <a:off x="7226954" y="1525189"/>
              <a:ext cx="2075038" cy="41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350" b="1" dirty="0">
                  <a:solidFill>
                    <a:schemeClr val="tx1">
                      <a:lumMod val="75000"/>
                      <a:lumOff val="25000"/>
                    </a:schemeClr>
                  </a:solidFill>
                  <a:latin typeface="微软雅黑" panose="020B0503020204020204" pitchFamily="34" charset="-122"/>
                  <a:ea typeface="微软雅黑" panose="020B0503020204020204" pitchFamily="34" charset="-122"/>
                </a:rPr>
                <a:t>注册</a:t>
              </a:r>
              <a:r>
                <a:rPr lang="en-US" altLang="zh-CN" sz="135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350" b="1" dirty="0">
                  <a:solidFill>
                    <a:schemeClr val="tx1">
                      <a:lumMod val="75000"/>
                      <a:lumOff val="25000"/>
                    </a:schemeClr>
                  </a:solidFill>
                  <a:latin typeface="微软雅黑" panose="020B0503020204020204" pitchFamily="34" charset="-122"/>
                  <a:ea typeface="微软雅黑" panose="020B0503020204020204" pitchFamily="34" charset="-122"/>
                </a:rPr>
                <a:t>登录</a:t>
              </a:r>
            </a:p>
          </p:txBody>
        </p:sp>
      </p:grpSp>
      <p:grpSp>
        <p:nvGrpSpPr>
          <p:cNvPr id="23" name="组合 22">
            <a:extLst>
              <a:ext uri="{FF2B5EF4-FFF2-40B4-BE49-F238E27FC236}">
                <a16:creationId xmlns:a16="http://schemas.microsoft.com/office/drawing/2014/main" id="{B5FE0340-A361-4027-8D38-AD725E707875}"/>
              </a:ext>
            </a:extLst>
          </p:cNvPr>
          <p:cNvGrpSpPr/>
          <p:nvPr/>
        </p:nvGrpSpPr>
        <p:grpSpPr>
          <a:xfrm>
            <a:off x="6199825" y="1307147"/>
            <a:ext cx="1556279" cy="501009"/>
            <a:chOff x="7226954" y="1525189"/>
            <a:chExt cx="2075038" cy="668012"/>
          </a:xfrm>
        </p:grpSpPr>
        <p:sp>
          <p:nvSpPr>
            <p:cNvPr id="24" name="文本框 23">
              <a:extLst>
                <a:ext uri="{FF2B5EF4-FFF2-40B4-BE49-F238E27FC236}">
                  <a16:creationId xmlns:a16="http://schemas.microsoft.com/office/drawing/2014/main" id="{714EA6E6-C9AA-43F2-BDAE-845D9FA4DB58}"/>
                </a:ext>
              </a:extLst>
            </p:cNvPr>
            <p:cNvSpPr txBox="1"/>
            <p:nvPr/>
          </p:nvSpPr>
          <p:spPr>
            <a:xfrm>
              <a:off x="7288817" y="1810704"/>
              <a:ext cx="1951311" cy="382497"/>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4A59E26-DA2B-406C-B8C9-D8633C1CF6E1}"/>
                </a:ext>
              </a:extLst>
            </p:cNvPr>
            <p:cNvSpPr txBox="1"/>
            <p:nvPr/>
          </p:nvSpPr>
          <p:spPr>
            <a:xfrm>
              <a:off x="7226954" y="1525189"/>
              <a:ext cx="2075038" cy="41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350" b="1" dirty="0">
                  <a:solidFill>
                    <a:schemeClr val="tx1">
                      <a:lumMod val="75000"/>
                      <a:lumOff val="25000"/>
                    </a:schemeClr>
                  </a:solidFill>
                  <a:latin typeface="微软雅黑" panose="020B0503020204020204" pitchFamily="34" charset="-122"/>
                  <a:ea typeface="微软雅黑" panose="020B0503020204020204" pitchFamily="34" charset="-122"/>
                </a:rPr>
                <a:t>浏览医疗服务</a:t>
              </a:r>
            </a:p>
          </p:txBody>
        </p:sp>
      </p:grpSp>
      <p:grpSp>
        <p:nvGrpSpPr>
          <p:cNvPr id="26" name="组合 25">
            <a:extLst>
              <a:ext uri="{FF2B5EF4-FFF2-40B4-BE49-F238E27FC236}">
                <a16:creationId xmlns:a16="http://schemas.microsoft.com/office/drawing/2014/main" id="{B5FE0340-A361-4027-8D38-AD725E707875}"/>
              </a:ext>
            </a:extLst>
          </p:cNvPr>
          <p:cNvGrpSpPr/>
          <p:nvPr/>
        </p:nvGrpSpPr>
        <p:grpSpPr>
          <a:xfrm>
            <a:off x="1523646" y="2413323"/>
            <a:ext cx="1556279" cy="501009"/>
            <a:chOff x="7226954" y="1525189"/>
            <a:chExt cx="2075038" cy="668012"/>
          </a:xfrm>
        </p:grpSpPr>
        <p:sp>
          <p:nvSpPr>
            <p:cNvPr id="27" name="文本框 26">
              <a:extLst>
                <a:ext uri="{FF2B5EF4-FFF2-40B4-BE49-F238E27FC236}">
                  <a16:creationId xmlns:a16="http://schemas.microsoft.com/office/drawing/2014/main" id="{714EA6E6-C9AA-43F2-BDAE-845D9FA4DB58}"/>
                </a:ext>
              </a:extLst>
            </p:cNvPr>
            <p:cNvSpPr txBox="1"/>
            <p:nvPr/>
          </p:nvSpPr>
          <p:spPr>
            <a:xfrm>
              <a:off x="7288817" y="1810704"/>
              <a:ext cx="1951311" cy="382497"/>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84A59E26-DA2B-406C-B8C9-D8633C1CF6E1}"/>
                </a:ext>
              </a:extLst>
            </p:cNvPr>
            <p:cNvSpPr txBox="1"/>
            <p:nvPr/>
          </p:nvSpPr>
          <p:spPr>
            <a:xfrm>
              <a:off x="7226954" y="1525189"/>
              <a:ext cx="2075038" cy="41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350" b="1" dirty="0">
                  <a:solidFill>
                    <a:schemeClr val="tx1">
                      <a:lumMod val="75000"/>
                      <a:lumOff val="25000"/>
                    </a:schemeClr>
                  </a:solidFill>
                  <a:latin typeface="微软雅黑" panose="020B0503020204020204" pitchFamily="34" charset="-122"/>
                  <a:ea typeface="微软雅黑" panose="020B0503020204020204" pitchFamily="34" charset="-122"/>
                </a:rPr>
                <a:t>浏览医疗服务</a:t>
              </a:r>
            </a:p>
          </p:txBody>
        </p:sp>
      </p:grpSp>
      <p:grpSp>
        <p:nvGrpSpPr>
          <p:cNvPr id="29" name="组合 28">
            <a:extLst>
              <a:ext uri="{FF2B5EF4-FFF2-40B4-BE49-F238E27FC236}">
                <a16:creationId xmlns:a16="http://schemas.microsoft.com/office/drawing/2014/main" id="{B5FE0340-A361-4027-8D38-AD725E707875}"/>
              </a:ext>
            </a:extLst>
          </p:cNvPr>
          <p:cNvGrpSpPr/>
          <p:nvPr/>
        </p:nvGrpSpPr>
        <p:grpSpPr>
          <a:xfrm>
            <a:off x="6241389" y="2398949"/>
            <a:ext cx="1556279" cy="501009"/>
            <a:chOff x="7226954" y="1525189"/>
            <a:chExt cx="2075038" cy="668012"/>
          </a:xfrm>
        </p:grpSpPr>
        <p:sp>
          <p:nvSpPr>
            <p:cNvPr id="30" name="文本框 29">
              <a:extLst>
                <a:ext uri="{FF2B5EF4-FFF2-40B4-BE49-F238E27FC236}">
                  <a16:creationId xmlns:a16="http://schemas.microsoft.com/office/drawing/2014/main" id="{714EA6E6-C9AA-43F2-BDAE-845D9FA4DB58}"/>
                </a:ext>
              </a:extLst>
            </p:cNvPr>
            <p:cNvSpPr txBox="1"/>
            <p:nvPr/>
          </p:nvSpPr>
          <p:spPr>
            <a:xfrm>
              <a:off x="7288817" y="1810704"/>
              <a:ext cx="1951311" cy="382497"/>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4A59E26-DA2B-406C-B8C9-D8633C1CF6E1}"/>
                </a:ext>
              </a:extLst>
            </p:cNvPr>
            <p:cNvSpPr txBox="1"/>
            <p:nvPr/>
          </p:nvSpPr>
          <p:spPr>
            <a:xfrm>
              <a:off x="7226954" y="1525189"/>
              <a:ext cx="2075038" cy="41498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350" b="1" dirty="0">
                  <a:solidFill>
                    <a:schemeClr val="tx1">
                      <a:lumMod val="75000"/>
                      <a:lumOff val="25000"/>
                    </a:schemeClr>
                  </a:solidFill>
                  <a:latin typeface="微软雅黑" panose="020B0503020204020204" pitchFamily="34" charset="-122"/>
                  <a:ea typeface="微软雅黑" panose="020B0503020204020204" pitchFamily="34" charset="-122"/>
                </a:rPr>
                <a:t>确认医疗订单</a:t>
              </a:r>
            </a:p>
          </p:txBody>
        </p:sp>
      </p:grpSp>
      <p:grpSp>
        <p:nvGrpSpPr>
          <p:cNvPr id="32" name="组合 31">
            <a:extLst>
              <a:ext uri="{FF2B5EF4-FFF2-40B4-BE49-F238E27FC236}">
                <a16:creationId xmlns:a16="http://schemas.microsoft.com/office/drawing/2014/main" id="{B5FE0340-A361-4027-8D38-AD725E707875}"/>
              </a:ext>
            </a:extLst>
          </p:cNvPr>
          <p:cNvGrpSpPr/>
          <p:nvPr/>
        </p:nvGrpSpPr>
        <p:grpSpPr>
          <a:xfrm>
            <a:off x="1528480" y="3449624"/>
            <a:ext cx="1556279" cy="501009"/>
            <a:chOff x="7226954" y="1525189"/>
            <a:chExt cx="2075038" cy="668012"/>
          </a:xfrm>
        </p:grpSpPr>
        <p:sp>
          <p:nvSpPr>
            <p:cNvPr id="33" name="文本框 32">
              <a:extLst>
                <a:ext uri="{FF2B5EF4-FFF2-40B4-BE49-F238E27FC236}">
                  <a16:creationId xmlns:a16="http://schemas.microsoft.com/office/drawing/2014/main" id="{714EA6E6-C9AA-43F2-BDAE-845D9FA4DB58}"/>
                </a:ext>
              </a:extLst>
            </p:cNvPr>
            <p:cNvSpPr txBox="1"/>
            <p:nvPr/>
          </p:nvSpPr>
          <p:spPr>
            <a:xfrm>
              <a:off x="7288817" y="1810704"/>
              <a:ext cx="1951311" cy="382497"/>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84A59E26-DA2B-406C-B8C9-D8633C1CF6E1}"/>
                </a:ext>
              </a:extLst>
            </p:cNvPr>
            <p:cNvSpPr txBox="1"/>
            <p:nvPr/>
          </p:nvSpPr>
          <p:spPr>
            <a:xfrm>
              <a:off x="7226954" y="1525189"/>
              <a:ext cx="2075038" cy="41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350" b="1" dirty="0">
                  <a:solidFill>
                    <a:schemeClr val="tx1">
                      <a:lumMod val="75000"/>
                      <a:lumOff val="25000"/>
                    </a:schemeClr>
                  </a:solidFill>
                  <a:latin typeface="微软雅黑" panose="020B0503020204020204" pitchFamily="34" charset="-122"/>
                  <a:ea typeface="微软雅黑" panose="020B0503020204020204" pitchFamily="34" charset="-122"/>
                </a:rPr>
                <a:t>管理用户</a:t>
              </a:r>
            </a:p>
          </p:txBody>
        </p:sp>
      </p:grpSp>
      <p:grpSp>
        <p:nvGrpSpPr>
          <p:cNvPr id="35" name="组合 34">
            <a:extLst>
              <a:ext uri="{FF2B5EF4-FFF2-40B4-BE49-F238E27FC236}">
                <a16:creationId xmlns:a16="http://schemas.microsoft.com/office/drawing/2014/main" id="{B5FE0340-A361-4027-8D38-AD725E707875}"/>
              </a:ext>
            </a:extLst>
          </p:cNvPr>
          <p:cNvGrpSpPr/>
          <p:nvPr/>
        </p:nvGrpSpPr>
        <p:grpSpPr>
          <a:xfrm>
            <a:off x="6246223" y="3435249"/>
            <a:ext cx="1556279" cy="501009"/>
            <a:chOff x="7226954" y="1525189"/>
            <a:chExt cx="2075038" cy="668012"/>
          </a:xfrm>
        </p:grpSpPr>
        <p:sp>
          <p:nvSpPr>
            <p:cNvPr id="36" name="文本框 35">
              <a:extLst>
                <a:ext uri="{FF2B5EF4-FFF2-40B4-BE49-F238E27FC236}">
                  <a16:creationId xmlns:a16="http://schemas.microsoft.com/office/drawing/2014/main" id="{714EA6E6-C9AA-43F2-BDAE-845D9FA4DB58}"/>
                </a:ext>
              </a:extLst>
            </p:cNvPr>
            <p:cNvSpPr txBox="1"/>
            <p:nvPr/>
          </p:nvSpPr>
          <p:spPr>
            <a:xfrm>
              <a:off x="7288817" y="1810704"/>
              <a:ext cx="1951311" cy="382497"/>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84A59E26-DA2B-406C-B8C9-D8633C1CF6E1}"/>
                </a:ext>
              </a:extLst>
            </p:cNvPr>
            <p:cNvSpPr txBox="1"/>
            <p:nvPr/>
          </p:nvSpPr>
          <p:spPr>
            <a:xfrm>
              <a:off x="7226954" y="1525189"/>
              <a:ext cx="2075038" cy="41498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350" b="1" dirty="0">
                  <a:solidFill>
                    <a:schemeClr val="tx1">
                      <a:lumMod val="75000"/>
                      <a:lumOff val="25000"/>
                    </a:schemeClr>
                  </a:solidFill>
                  <a:latin typeface="微软雅黑" panose="020B0503020204020204" pitchFamily="34" charset="-122"/>
                  <a:ea typeface="微软雅黑" panose="020B0503020204020204" pitchFamily="34" charset="-122"/>
                </a:rPr>
                <a:t>查看历史订单</a:t>
              </a:r>
            </a:p>
          </p:txBody>
        </p:sp>
      </p:grpSp>
      <p:sp>
        <p:nvSpPr>
          <p:cNvPr id="4" name="矩形 3">
            <a:extLst>
              <a:ext uri="{FF2B5EF4-FFF2-40B4-BE49-F238E27FC236}">
                <a16:creationId xmlns:a16="http://schemas.microsoft.com/office/drawing/2014/main" id="{4D453A43-51CF-415C-786F-F3CA93987CBF}"/>
              </a:ext>
            </a:extLst>
          </p:cNvPr>
          <p:cNvSpPr/>
          <p:nvPr/>
        </p:nvSpPr>
        <p:spPr>
          <a:xfrm>
            <a:off x="228600" y="285750"/>
            <a:ext cx="2438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62F8EBE-BFD0-9AF0-0967-DB6FA0E667EE}"/>
              </a:ext>
            </a:extLst>
          </p:cNvPr>
          <p:cNvSpPr/>
          <p:nvPr/>
        </p:nvSpPr>
        <p:spPr>
          <a:xfrm>
            <a:off x="3033527" y="276820"/>
            <a:ext cx="2980303" cy="923330"/>
          </a:xfrm>
          <a:prstGeom prst="rect">
            <a:avLst/>
          </a:prstGeom>
          <a:noFill/>
        </p:spPr>
        <p:txBody>
          <a:bodyPr wrap="none" lIns="91440" tIns="45720" rIns="91440" bIns="45720">
            <a:spAutoFit/>
          </a:bodyPr>
          <a:lstStyle/>
          <a:p>
            <a:pPr algn="ctr"/>
            <a:r>
              <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实现用例</a:t>
            </a:r>
          </a:p>
        </p:txBody>
      </p:sp>
    </p:spTree>
    <p:extLst>
      <p:ext uri="{BB962C8B-B14F-4D97-AF65-F5344CB8AC3E}">
        <p14:creationId xmlns:p14="http://schemas.microsoft.com/office/powerpoint/2010/main" val="1121586470"/>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1+#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1+#ppt_w/2"/>
                                          </p:val>
                                        </p:tav>
                                        <p:tav tm="100000">
                                          <p:val>
                                            <p:strVal val="#ppt_x"/>
                                          </p:val>
                                        </p:tav>
                                      </p:tavLst>
                                    </p:anim>
                                    <p:anim calcmode="lin" valueType="num">
                                      <p:cBhvr additive="base">
                                        <p:cTn id="3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2ADB108-2F67-4B4E-A97E-19ABB6FAC58E"/>
  <p:tag name="ISPRING_SCORM_RATE_SLIDES" val="1"/>
  <p:tag name="ISPRINGONLINEFOLDERID" val="0"/>
  <p:tag name="ISPRINGONLINEFOLDERPATH" val="Content List"/>
  <p:tag name="ISPRINGCLOUDFOLDERID" val="0"/>
  <p:tag name="ISPRINGCLOUDFOLDERPATH" val="Repository"/>
  <p:tag name="ISPRING_PLAYERS_CUSTOMIZATION" val="UEsDBBQAAgAIAJCuo0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kK6j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CQrqN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JCuo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JCuo0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JCuo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Cuo0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K6jSIyYS/o+CAAAjyAAACkAAAB1bml2ZXJzYWwvc2tpbl9jdXN0b21pemF0aW9uX3NldHRpbmdzLnhtbLVa627iShL+v0/RYnWks9IqXMwtK4aVL01iDTEc7CQzu1qhBneCFdvNsRtmOOLHPs0+2D7JVrftYBMgdmYWT6JxddVX1XXrCxnEL16ob2LOAu8Pwj0W2pRzL3yOh39CaLBkPoumEY0pj+sHyqMXuuybGT4xQQNqzEnoksjVxWg8bKCR/KB+T+0bfXhra+0W6rVxC/eRgTs6jF0rxrWiw5jRauqD+hFEghvRJQ35adRBvTD6VsAMYxpxM3Tp96FS5M4PFWdwExHXA7542G2LZ59p3Rtt8aB2s9Pr4H1LVRSli/SO0TQa+17vuqc2EW60Ow1lr/VbSktBzU6ned3dN3utjgJvo+suoLTxdRe1e+12y9i3cAukkapqRkvf95TrZlMFbbh/re9HI63XaKBms6m0jX2nq4y0BgJuBTBUpS8cqBiKpnT3qqY2+woa6SNt1N5jA3f1Duq3cLfR2Lc1TWk0Ds49zC7vrgO19HQyd74DeDIEJ0dFbtVPJNdguYkiYHZosPYJpygkAf1UkzkZcpmx6NclW+/+UksTVCZzxp7ZVaQmRCALsOEJrEFdjmRs0q58YeTpyHM/1RYbzll4tWQhB6irkEUB8WvDPye5k86sjCTb0qiK3BNZ0oO6nvyUFUt1QT7Dc0loyYI1CXdj9syuFmT58hyxTeiWMnO1W9PI98IX4G5c93R8UZHvxdzkNCjYh/viKS+2hnjGVJjXxeIpJemTBfUzjQ35qSB3UPm+R45Et17scSmqNsVzSXRNnmkxAH1VPJdlQtBSjFpPPO8LcfqdA7siyr91kd0nOxoVlSTt8qIUW2/WVfNpHbFn4eyi3PuBfpXzGXSf8FlY2BBPKSExQaGwVJRSt8n5G0eM6etxLxkEoAWCm28uKUlCTrW5PrmbqtbX+XhyM5lr5k1tqCdViURZ/trq9r83O13oXKlcSST7Th2Pi1hIgnUa5bAsZzYZzwEQj+cW/uLUhuJ3ZdHJvTM2LVwbpv+pDDCd4YfaUPwuI3o/m2HLmdtj08Bz055bE0f6ZYwdbNSGX9kGrciWIs7Q1qPfEF9RBO3ZiyiKfc+VA6Jle+GGltBnTO5U05rPsO3MTN0xJ1ZtaLMo2v1VIpMNX0HyrEiMXC8mC5+6Ui2kiBxf51co+MdXHnCygHjhVRntM/XRtG7mzmQytufYMjJKbYhDFxkREZqqA81UG88AIyKwjn9MfC6zTyIg1fcrg9yaN7dj+HGEIbfe88qHH/4Ba6YYQjKlYQlBSBw8g6yz7cfJzBA+BIWIoDWJ428scgtJkw9dCWzT0ieQmrqTw3cETIYNgffCJaQOXfISeHfYttUbPNcmXyDHoTYnFYUmn6EkP1cU+optqCFslxCz1AfzRhUVIcowK5CsBpdE5Lu/Q2S5BDnhza3HNjFQhIehTGQ1xleVNdn4t3sIpKmOz1R7AgzOlm/P3paCKZELy1wJXdCGdGyI7Prt3vzHfKSaY2zMId2MyePckV1SKA3IDoWMI+JuSbikaEGXZAOVsIMx13PlmIi8NOH3jfcHIjztP7+krcsy8JdfPmBSoeGdsAz2y6AMtilr/p524bZ0Bh80ROT6WSvKOODDJtg6ttSZOfk5IYq9YOMnXfpnBOrVuKrBeteOH/dX+bD9H4yxkxasmdDRNI9VEsKwEoslBxZPv5KgaY1AXXpYhIYvTqiVAKxJimEx9AMwD+C5giEP4NFqEI9Ys00HNluPdCFOHyWEZa0mUTsdb3FG9Ckc0F9LdUGfGOyXfEq2yUYG1i4Z/jJRzm2VCkuLYzpjMNwCzOckqQDV9wJxhioHe3+HM1ckq0FhPo9s47uyun3vRa4I4OdNQN/uw54iFkiqT+Isr5NF6e8/aEgyxVmid1ptA/FaoKVjlavPH4qYjdWZfjvXVUvH4kQh6tkvLwfVIXwyduz5WNUEApRJQPhyBavwkzjnlcdKTgQGHqmAl07epiRarv777/+UhzmyJ6GilPq3qjhQ/KJr4le8f1qM0/hfJXAcVSuKypeSgumBKhMtf75yTEjQn3JkIcmyFLBAXHGVUg0lkIZRdRxVv72DKrFlUbBNBHvBiiB36uwzND65168N70j0Ao3TYcyvCiQ9L3KTV7bhcMTdcN8LaUXxH16JxOQdczpXDUOe/aFGfW/5kiy/Lhxg0ms+5LPnKnj6rWpBdz6CpK7Hq2PKxS3rWtASkvdDQ9ieXOteCYcLFZ9AD+eF+5mQR8yfiputt1e5wCAu4iCNhzwSR/rsLc8Rr9i3NHbDJ+LHwJYnHbNOwYap2CymkEXaMfdM1I6bx00px4wPzId1QU+mk4Mu0o+ldF2TN795Ba+0N5bDMSsdypl+IB7zW/Q7f8OfIx7z22JNmcC57q1Nx0N50ew6TiNRnl4mdsBDQ9mlUp7srcgjLBiLa9k4N5GUUOQMmEuHcm10vICm5SxoeYPrZywehK/blzshs9jJacfia4fCwCF965fzd8A97tPzyS3nASWYd7V8P1UBKc+pEki+Pjh2RkJFfLemn2pwECHLlej0cQ2lGJ9qwp3JNzTn5NZZPxPtLCcprbksGsh+Ltt5JZWh6OLVVLGk2C8LDepv/DSoX4rQIIU9H8BwEyxohCEHPOhyaYSKxDz7KrsKe5A70iO5M6N5AL4C7BDOSFkl5AiFxJLbqqxakpf8OOwtuefTLc1aVY6Qc87l+Q9iqI7Lya3yMX3i+fROKZWrIO11h1ws9sAc/ayUPJHllRyNVCw6ThaxnP2JbpUtPgcbTyxHWZsW6Z7v0IwfRb1+QhXwnvP+oJ5fZqFHvfmW9ZgGooB39m8O/gdQSwMEFAACAAgAkK6jSC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JCuo0iV7pF+SwAAAGsAAAAbAAAAdW5pdmVyc2FsL3VuaXZlcnNhbC5wbmcueG1ss7GvyM1RKEstKs7Mz7NVMtQzULK34+WyKShKLctMLVeoAIoBBSFASaESyDVCcMszU0oygEIG5mYIwYzUzPSMElslCwNzuKA+0EwAUEsBAgAAFAACAAgAkK6jSA5qJE5iBAAABREAAB0AAAAAAAAAAQAAAAAAAAAAAHVuaXZlcnNhbC9jb21tb25fbWVzc2FnZXMubG5nUEsBAgAAFAACAAgAkK6jSAh+CyMpAwAAhgwAACcAAAAAAAAAAQAAAAAAnQQAAHVuaXZlcnNhbC9mbGFzaF9wdWJsaXNoaW5nX3NldHRpbmdzLnhtbFBLAQIAABQAAgAIAJCuo0i1/AlkugIAAFUKAAAhAAAAAAAAAAEAAAAAAAsIAAB1bml2ZXJzYWwvZmxhc2hfc2tpbl9zZXR0aW5ncy54bWxQSwECAAAUAAIACACQrqNIKpYPZ/4CAACXCwAAJgAAAAAAAAABAAAAAAAECwAAdW5pdmVyc2FsL2h0bWxfcHVibGlzaGluZ19zZXR0aW5ncy54bWxQSwECAAAUAAIACACQrqNIaHFSkZoBAAAfBgAAHwAAAAAAAAABAAAAAABGDgAAdW5pdmVyc2FsL2h0bWxfc2tpbl9zZXR0aW5ncy5qc1BLAQIAABQAAgAIAJCuo0g9PC/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o+CAAAjyAAACkAAAAAAAAAAQAAAAAA6hQAAHVuaXZlcnNhbC9za2luX2N1c3RvbWl6YXRpb25fc2V0dGluZ3MueG1sUEsBAgAAFAACAAgAkK6jSCqKN+aHEQAA8GEAABcAAAAAAAAAAAAAAAAAbx0AAHVuaXZlcnNhbC91bml2ZXJzYWwucG5nUEsBAgAAFAACAAgAkK6jSJXukX5LAAAAawAAABsAAAAAAAAAAQAAAAAAKy8AAHVuaXZlcnNhbC91bml2ZXJzYWwucG5nLnhtbFBLBQYAAAAACwALAEkDAACvLwAAAAA="/>
  <p:tag name="ISPRING_SCORM_ENDPOINT" val="&lt;endpoint&gt;&lt;enable&gt;0&lt;/enable&gt;&lt;lrs&gt;http://&lt;/lrs&gt;&lt;auth&gt;0&lt;/auth&gt;&lt;login&gt;&lt;/login&gt;&lt;password&gt;&lt;/password&gt;&lt;key&gt;&lt;/key&gt;&lt;name&gt;&lt;/name&gt;&lt;email&gt;&lt;/email&gt;&lt;/endpoint&gt;&#10;"/>
  <p:tag name="ISPRING_PRESENTATION_TITLE" val="团队项目工作汇报PPT模版"/>
</p:tagLst>
</file>

<file path=ppt/theme/theme1.xml><?xml version="1.0" encoding="utf-8"?>
<a:theme xmlns:a="http://schemas.openxmlformats.org/drawingml/2006/main" name="Office 主题">
  <a:themeElements>
    <a:clrScheme name="自定义 51">
      <a:dk1>
        <a:srgbClr val="000000"/>
      </a:dk1>
      <a:lt1>
        <a:srgbClr val="FFFFFF"/>
      </a:lt1>
      <a:dk2>
        <a:srgbClr val="000000"/>
      </a:dk2>
      <a:lt2>
        <a:srgbClr val="FFFFFF"/>
      </a:lt2>
      <a:accent1>
        <a:srgbClr val="10639C"/>
      </a:accent1>
      <a:accent2>
        <a:srgbClr val="00B0F0"/>
      </a:accent2>
      <a:accent3>
        <a:srgbClr val="10639C"/>
      </a:accent3>
      <a:accent4>
        <a:srgbClr val="00B0F0"/>
      </a:accent4>
      <a:accent5>
        <a:srgbClr val="10639C"/>
      </a:accent5>
      <a:accent6>
        <a:srgbClr val="00B0F0"/>
      </a:accent6>
      <a:hlink>
        <a:srgbClr val="10639C"/>
      </a:hlink>
      <a:folHlink>
        <a:srgbClr val="00B0F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1509</Words>
  <Application>Microsoft Office PowerPoint</Application>
  <PresentationFormat>全屏显示(16:9)</PresentationFormat>
  <Paragraphs>187</Paragraphs>
  <Slides>31</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FontAwesome</vt:lpstr>
      <vt:lpstr>Helvetica Neue</vt:lpstr>
      <vt:lpstr>Impact MT Std</vt:lpstr>
      <vt:lpstr>LiHei Pro</vt:lpstr>
      <vt:lpstr>方正大黑_GBK</vt:lpstr>
      <vt:lpstr>微软雅黑</vt:lpstr>
      <vt:lpstr>Arial</vt:lpstr>
      <vt:lpstr>Arial</vt:lpstr>
      <vt:lpstr>Arial Black</vt:lpstr>
      <vt:lpstr>Calibri</vt:lpstr>
      <vt:lpstr>Impact</vt:lpstr>
      <vt:lpstr>Merriweather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团队项目工作汇报PPT模版</dc:title>
  <dc:creator/>
  <cp:lastModifiedBy/>
  <cp:revision>1</cp:revision>
  <dcterms:created xsi:type="dcterms:W3CDTF">2018-04-09T10:29:12Z</dcterms:created>
  <dcterms:modified xsi:type="dcterms:W3CDTF">2022-12-17T09:38:28Z</dcterms:modified>
</cp:coreProperties>
</file>