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3213"/>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2D008-30B4-ED45-B143-F42E8A92CE3E}" type="datetimeFigureOut">
              <a:rPr lang="en-US" smtClean="0"/>
              <a:t>8/2/16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F5E12-6F86-C647-8EA1-72AB4C3538A6}" type="slidenum">
              <a:rPr lang="en-US" smtClean="0"/>
              <a:t>‹#›</a:t>
            </a:fld>
            <a:endParaRPr lang="en-US"/>
          </a:p>
        </p:txBody>
      </p:sp>
    </p:spTree>
    <p:extLst>
      <p:ext uri="{BB962C8B-B14F-4D97-AF65-F5344CB8AC3E}">
        <p14:creationId xmlns:p14="http://schemas.microsoft.com/office/powerpoint/2010/main" val="153432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Connect the problem to the real world and use some illustrations from the paper to get your point across. </a:t>
            </a:r>
          </a:p>
          <a:p>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high rate of mortality in the current Ebola epidemic has made it difficult for researchers to collect samples of the virus and study its evolution. </a:t>
            </a:r>
            <a:r>
              <a:rPr lang="en-US" sz="1200" b="0" i="0" kern="1200" dirty="0" err="1" smtClean="0">
                <a:solidFill>
                  <a:schemeClr val="tx1"/>
                </a:solidFill>
                <a:effectLst/>
                <a:latin typeface="+mn-lt"/>
                <a:ea typeface="+mn-ea"/>
                <a:cs typeface="+mn-cs"/>
              </a:rPr>
              <a:t>Gire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et al.</a:t>
            </a:r>
            <a:r>
              <a:rPr lang="en-US" sz="1200" b="0" i="0" kern="1200" dirty="0" smtClean="0">
                <a:solidFill>
                  <a:schemeClr val="tx1"/>
                </a:solidFill>
                <a:effectLst/>
                <a:latin typeface="+mn-lt"/>
                <a:ea typeface="+mn-ea"/>
                <a:cs typeface="+mn-cs"/>
              </a:rPr>
              <a:t> describe Ebola epidemiology on the basis of 99 whole-genome sequences, including samples from 78 affected individuals. The authors analyzed changes in the viral sequence and conclude that the current outbreak probably resulted from the spread of the virus from central Africa in the past decade. The outbreak started from a single transmission event from an unknown animal reservoir into the human population. Two viral lineages from Guinea then spread from person to person into Sierra Leone.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A0F5E12-6F86-C647-8EA1-72AB4C3538A6}" type="slidenum">
              <a:rPr lang="en-US" smtClean="0"/>
              <a:t>2</a:t>
            </a:fld>
            <a:endParaRPr lang="en-US"/>
          </a:p>
        </p:txBody>
      </p:sp>
    </p:spTree>
    <p:extLst>
      <p:ext uri="{BB962C8B-B14F-4D97-AF65-F5344CB8AC3E}">
        <p14:creationId xmlns:p14="http://schemas.microsoft.com/office/powerpoint/2010/main" val="74156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Connect the problem to the real world and use some illustrations from the paper to get your point across. </a:t>
            </a:r>
            <a:endParaRPr lang="en-US" dirty="0"/>
          </a:p>
        </p:txBody>
      </p:sp>
      <p:sp>
        <p:nvSpPr>
          <p:cNvPr id="4" name="Slide Number Placeholder 3"/>
          <p:cNvSpPr>
            <a:spLocks noGrp="1"/>
          </p:cNvSpPr>
          <p:nvPr>
            <p:ph type="sldNum" sz="quarter" idx="10"/>
          </p:nvPr>
        </p:nvSpPr>
        <p:spPr/>
        <p:txBody>
          <a:bodyPr/>
          <a:lstStyle/>
          <a:p>
            <a:fld id="{5A0F5E12-6F86-C647-8EA1-72AB4C3538A6}" type="slidenum">
              <a:rPr lang="en-US" smtClean="0"/>
              <a:t>3</a:t>
            </a:fld>
            <a:endParaRPr lang="en-US"/>
          </a:p>
        </p:txBody>
      </p:sp>
    </p:spTree>
    <p:extLst>
      <p:ext uri="{BB962C8B-B14F-4D97-AF65-F5344CB8AC3E}">
        <p14:creationId xmlns:p14="http://schemas.microsoft.com/office/powerpoint/2010/main" val="158723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n-lt"/>
                <a:ea typeface="+mn-ea"/>
                <a:cs typeface="+mn-cs"/>
              </a:rPr>
              <a:t>The computer science problem you will be solving and its connection to the biological problem (2 slides). Try to define the problem clearly and refer to existing algorithms we have covered in class if relevant. Again, use illustrations from books/sides/web to illustrate the algorithms.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n-lt"/>
                <a:ea typeface="+mn-ea"/>
                <a:cs typeface="+mn-cs"/>
              </a:rPr>
              <a:t>Sequence alignment</a:t>
            </a:r>
            <a:r>
              <a:rPr lang="en-US" sz="1200" b="0" i="1" kern="1200" baseline="0" dirty="0" smtClean="0">
                <a:solidFill>
                  <a:schemeClr val="tx1"/>
                </a:solidFill>
                <a:effectLst/>
                <a:latin typeface="+mn-lt"/>
                <a:ea typeface="+mn-ea"/>
                <a:cs typeface="+mn-cs"/>
              </a:rPr>
              <a:t> can help determine the similarity between two strands of a virus and the Phylogenetic tree helps organize the lineage of the virus.</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F5E12-6F86-C647-8EA1-72AB4C3538A6}" type="slidenum">
              <a:rPr lang="en-US" smtClean="0"/>
              <a:t>4</a:t>
            </a:fld>
            <a:endParaRPr lang="en-US"/>
          </a:p>
        </p:txBody>
      </p:sp>
    </p:spTree>
    <p:extLst>
      <p:ext uri="{BB962C8B-B14F-4D97-AF65-F5344CB8AC3E}">
        <p14:creationId xmlns:p14="http://schemas.microsoft.com/office/powerpoint/2010/main" val="58347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n-lt"/>
                <a:ea typeface="+mn-ea"/>
                <a:cs typeface="+mn-cs"/>
              </a:rPr>
              <a:t>The computer science problem you will be solving and its connection to the biological problem (2 slides). Try to define the problem clearly and refer to existing algorithms we have covered in class if relevant. Again, use illustrations from books/sides/web to illustrate the algorithms.</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F5E12-6F86-C647-8EA1-72AB4C3538A6}" type="slidenum">
              <a:rPr lang="en-US" smtClean="0"/>
              <a:t>5</a:t>
            </a:fld>
            <a:endParaRPr lang="en-US"/>
          </a:p>
        </p:txBody>
      </p:sp>
    </p:spTree>
    <p:extLst>
      <p:ext uri="{BB962C8B-B14F-4D97-AF65-F5344CB8AC3E}">
        <p14:creationId xmlns:p14="http://schemas.microsoft.com/office/powerpoint/2010/main" val="97822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n-lt"/>
                <a:ea typeface="+mn-ea"/>
                <a:cs typeface="+mn-cs"/>
              </a:rPr>
              <a:t>Your plan of action and schedule (2-4 slides). Here break the task down into subtasks with an estimated schedule. Putting this together will help you recognize if you are being too ambitious. I and yourself would rather have a small project done well than a large project half-baked</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F5E12-6F86-C647-8EA1-72AB4C3538A6}" type="slidenum">
              <a:rPr lang="en-US" smtClean="0"/>
              <a:t>6</a:t>
            </a:fld>
            <a:endParaRPr lang="en-US"/>
          </a:p>
        </p:txBody>
      </p:sp>
    </p:spTree>
    <p:extLst>
      <p:ext uri="{BB962C8B-B14F-4D97-AF65-F5344CB8AC3E}">
        <p14:creationId xmlns:p14="http://schemas.microsoft.com/office/powerpoint/2010/main" val="207121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Your plan of action and schedule (2-4 slides). Here break the task down into subtasks with an estimated schedule. Putting this together will help you recognize if you are being too ambitious. I and yourself would rather have a small project done well than a large project half-baked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0F5E12-6F86-C647-8EA1-72AB4C3538A6}" type="slidenum">
              <a:rPr lang="en-US" smtClean="0"/>
              <a:t>7</a:t>
            </a:fld>
            <a:endParaRPr lang="en-US"/>
          </a:p>
        </p:txBody>
      </p:sp>
    </p:spTree>
    <p:extLst>
      <p:ext uri="{BB962C8B-B14F-4D97-AF65-F5344CB8AC3E}">
        <p14:creationId xmlns:p14="http://schemas.microsoft.com/office/powerpoint/2010/main" val="44891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ournals.plos.org/plospathogens/article?id=10.1371/journal.ppat.1000212" TargetMode="External"/><Relationship Id="rId3" Type="http://schemas.openxmlformats.org/officeDocument/2006/relationships/hyperlink" Target="https://en.wikipedia.org/wiki/Needleman%E2%80%93Wunsch_algorith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Ebola Virus Spread</a:t>
            </a:r>
          </a:p>
        </p:txBody>
      </p:sp>
      <p:sp>
        <p:nvSpPr>
          <p:cNvPr id="3" name="Subtitle 2"/>
          <p:cNvSpPr>
            <a:spLocks noGrp="1"/>
          </p:cNvSpPr>
          <p:nvPr>
            <p:ph type="subTitle" idx="1"/>
          </p:nvPr>
        </p:nvSpPr>
        <p:spPr/>
        <p:txBody>
          <a:bodyPr/>
          <a:lstStyle/>
          <a:p>
            <a:r>
              <a:rPr lang="en-US" dirty="0" smtClean="0"/>
              <a:t>Jonathan Arndt</a:t>
            </a:r>
          </a:p>
          <a:p>
            <a:r>
              <a:rPr lang="en-US" dirty="0" smtClean="0"/>
              <a:t>Masters of Computer Science USU</a:t>
            </a:r>
            <a:endParaRPr lang="en-US" dirty="0"/>
          </a:p>
        </p:txBody>
      </p:sp>
    </p:spTree>
    <p:extLst>
      <p:ext uri="{BB962C8B-B14F-4D97-AF65-F5344CB8AC3E}">
        <p14:creationId xmlns:p14="http://schemas.microsoft.com/office/powerpoint/2010/main" val="913261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87441"/>
            <a:ext cx="9905998" cy="1478570"/>
          </a:xfrm>
        </p:spPr>
        <p:txBody>
          <a:bodyPr/>
          <a:lstStyle/>
          <a:p>
            <a:r>
              <a:rPr lang="en-US" dirty="0" smtClean="0"/>
              <a:t>Biological Problem</a:t>
            </a:r>
            <a:endParaRPr lang="en-US" dirty="0"/>
          </a:p>
        </p:txBody>
      </p:sp>
      <p:sp>
        <p:nvSpPr>
          <p:cNvPr id="3" name="Content Placeholder 2"/>
          <p:cNvSpPr>
            <a:spLocks noGrp="1"/>
          </p:cNvSpPr>
          <p:nvPr>
            <p:ph idx="1"/>
          </p:nvPr>
        </p:nvSpPr>
        <p:spPr>
          <a:xfrm>
            <a:off x="1141412" y="1766011"/>
            <a:ext cx="3798723" cy="4025190"/>
          </a:xfrm>
        </p:spPr>
        <p:txBody>
          <a:bodyPr/>
          <a:lstStyle/>
          <a:p>
            <a:r>
              <a:rPr lang="en-US" dirty="0" smtClean="0"/>
              <a:t>Determine how and where the virus travels</a:t>
            </a:r>
          </a:p>
          <a:p>
            <a:r>
              <a:rPr lang="en-US" dirty="0" smtClean="0"/>
              <a:t>How and when the virus entered human population</a:t>
            </a:r>
          </a:p>
          <a:p>
            <a:r>
              <a:rPr lang="en-US" dirty="0" smtClean="0"/>
              <a:t>Determine related ancestors, how virus changed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716" y="1282535"/>
            <a:ext cx="7130734" cy="5350428"/>
          </a:xfrm>
          <a:prstGeom prst="rect">
            <a:avLst/>
          </a:prstGeom>
        </p:spPr>
      </p:pic>
    </p:spTree>
    <p:extLst>
      <p:ext uri="{BB962C8B-B14F-4D97-AF65-F5344CB8AC3E}">
        <p14:creationId xmlns:p14="http://schemas.microsoft.com/office/powerpoint/2010/main" val="1322800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a:t>
            </a:r>
          </a:p>
        </p:txBody>
      </p:sp>
      <p:sp>
        <p:nvSpPr>
          <p:cNvPr id="3" name="Content Placeholder 2"/>
          <p:cNvSpPr>
            <a:spLocks noGrp="1"/>
          </p:cNvSpPr>
          <p:nvPr>
            <p:ph idx="1"/>
          </p:nvPr>
        </p:nvSpPr>
        <p:spPr>
          <a:xfrm>
            <a:off x="1141413" y="2249487"/>
            <a:ext cx="5079774" cy="3541714"/>
          </a:xfrm>
        </p:spPr>
        <p:txBody>
          <a:bodyPr/>
          <a:lstStyle/>
          <a:p>
            <a:r>
              <a:rPr lang="en-US" dirty="0"/>
              <a:t>Can be used to determine and trace </a:t>
            </a:r>
            <a:r>
              <a:rPr lang="en-US" dirty="0" smtClean="0"/>
              <a:t>ancestry to help determine if similar cures can work for various strains</a:t>
            </a:r>
          </a:p>
          <a:p>
            <a:r>
              <a:rPr lang="en-US" dirty="0" smtClean="0"/>
              <a:t>Determine where and how quickly the virus might spread next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019" y="222002"/>
            <a:ext cx="5074784" cy="6406817"/>
          </a:xfrm>
          <a:prstGeom prst="rect">
            <a:avLst/>
          </a:prstGeom>
        </p:spPr>
      </p:pic>
    </p:spTree>
    <p:extLst>
      <p:ext uri="{BB962C8B-B14F-4D97-AF65-F5344CB8AC3E}">
        <p14:creationId xmlns:p14="http://schemas.microsoft.com/office/powerpoint/2010/main" val="112027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Science Problem</a:t>
            </a:r>
            <a:endParaRPr lang="en-US" dirty="0"/>
          </a:p>
        </p:txBody>
      </p:sp>
      <p:sp>
        <p:nvSpPr>
          <p:cNvPr id="3" name="Content Placeholder 2"/>
          <p:cNvSpPr>
            <a:spLocks noGrp="1"/>
          </p:cNvSpPr>
          <p:nvPr>
            <p:ph idx="1"/>
          </p:nvPr>
        </p:nvSpPr>
        <p:spPr/>
        <p:txBody>
          <a:bodyPr/>
          <a:lstStyle/>
          <a:p>
            <a:r>
              <a:rPr lang="en-US" dirty="0"/>
              <a:t>Sequence Alignment</a:t>
            </a:r>
          </a:p>
          <a:p>
            <a:pPr lvl="1"/>
            <a:r>
              <a:rPr lang="en-US" dirty="0"/>
              <a:t>Needleman–</a:t>
            </a:r>
            <a:r>
              <a:rPr lang="en-US" dirty="0" err="1"/>
              <a:t>Wunsch</a:t>
            </a:r>
            <a:r>
              <a:rPr lang="en-US" dirty="0"/>
              <a:t> Algorithm</a:t>
            </a:r>
          </a:p>
          <a:p>
            <a:r>
              <a:rPr lang="en-US" dirty="0" smtClean="0"/>
              <a:t>Phylogenetic tree Induction</a:t>
            </a:r>
          </a:p>
          <a:p>
            <a:pPr lvl="1"/>
            <a:r>
              <a:rPr lang="en-US" dirty="0" smtClean="0"/>
              <a:t>Neighbor Joining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813" y="1679369"/>
            <a:ext cx="4876800" cy="4876800"/>
          </a:xfrm>
          <a:prstGeom prst="rect">
            <a:avLst/>
          </a:prstGeom>
        </p:spPr>
      </p:pic>
    </p:spTree>
    <p:extLst>
      <p:ext uri="{BB962C8B-B14F-4D97-AF65-F5344CB8AC3E}">
        <p14:creationId xmlns:p14="http://schemas.microsoft.com/office/powerpoint/2010/main" val="2434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to Biological Problem</a:t>
            </a:r>
            <a:endParaRPr lang="en-US" dirty="0"/>
          </a:p>
        </p:txBody>
      </p:sp>
      <p:sp>
        <p:nvSpPr>
          <p:cNvPr id="3" name="Content Placeholder 2"/>
          <p:cNvSpPr>
            <a:spLocks noGrp="1"/>
          </p:cNvSpPr>
          <p:nvPr>
            <p:ph idx="1"/>
          </p:nvPr>
        </p:nvSpPr>
        <p:spPr/>
        <p:txBody>
          <a:bodyPr/>
          <a:lstStyle/>
          <a:p>
            <a:r>
              <a:rPr lang="en-US" dirty="0" smtClean="0"/>
              <a:t>Use Phylogenetic tree to determine the relationships between strands </a:t>
            </a:r>
          </a:p>
          <a:p>
            <a:r>
              <a:rPr lang="en-US" dirty="0" smtClean="0"/>
              <a:t>Induce from this information and the sightings of each strand a geographic mapping and expected locations.</a:t>
            </a:r>
            <a:endParaRPr lang="en-US" dirty="0"/>
          </a:p>
        </p:txBody>
      </p:sp>
    </p:spTree>
    <p:extLst>
      <p:ext uri="{BB962C8B-B14F-4D97-AF65-F5344CB8AC3E}">
        <p14:creationId xmlns:p14="http://schemas.microsoft.com/office/powerpoint/2010/main" val="999811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Develop the algorithms</a:t>
            </a:r>
          </a:p>
          <a:p>
            <a:pPr lvl="1"/>
            <a:r>
              <a:rPr lang="en-US" dirty="0"/>
              <a:t>Neighbor Joining Algorithm</a:t>
            </a:r>
          </a:p>
          <a:p>
            <a:pPr lvl="1"/>
            <a:r>
              <a:rPr lang="en-US" dirty="0"/>
              <a:t>Needleman–</a:t>
            </a:r>
            <a:r>
              <a:rPr lang="en-US" dirty="0" err="1"/>
              <a:t>Wunsch</a:t>
            </a:r>
            <a:r>
              <a:rPr lang="en-US" dirty="0"/>
              <a:t> </a:t>
            </a:r>
            <a:r>
              <a:rPr lang="en-US" dirty="0" smtClean="0"/>
              <a:t>Algorithm</a:t>
            </a:r>
          </a:p>
          <a:p>
            <a:r>
              <a:rPr lang="en-US" dirty="0" smtClean="0"/>
              <a:t>Test it with example data</a:t>
            </a:r>
          </a:p>
          <a:p>
            <a:r>
              <a:rPr lang="en-US" dirty="0" smtClean="0"/>
              <a:t>Extract real data from various online sources</a:t>
            </a:r>
          </a:p>
          <a:p>
            <a:pPr lvl="1"/>
            <a:r>
              <a:rPr lang="en-US" dirty="0"/>
              <a:t>http://</a:t>
            </a:r>
            <a:r>
              <a:rPr lang="en-US" dirty="0" err="1"/>
              <a:t>www.ncbi.nlm.nih.gov</a:t>
            </a:r>
            <a:r>
              <a:rPr lang="en-US" dirty="0"/>
              <a:t>/</a:t>
            </a:r>
            <a:endParaRPr lang="en-US" dirty="0" smtClean="0"/>
          </a:p>
          <a:p>
            <a:r>
              <a:rPr lang="en-US" dirty="0" smtClean="0"/>
              <a:t>Use it on extracted real data</a:t>
            </a:r>
          </a:p>
          <a:p>
            <a:r>
              <a:rPr lang="en-US" dirty="0" smtClean="0"/>
              <a:t>Analyze results</a:t>
            </a:r>
          </a:p>
          <a:p>
            <a:r>
              <a:rPr lang="en-US" dirty="0" smtClean="0"/>
              <a:t>Write report</a:t>
            </a:r>
            <a:endParaRPr lang="en-US" dirty="0"/>
          </a:p>
        </p:txBody>
      </p:sp>
    </p:spTree>
    <p:extLst>
      <p:ext uri="{BB962C8B-B14F-4D97-AF65-F5344CB8AC3E}">
        <p14:creationId xmlns:p14="http://schemas.microsoft.com/office/powerpoint/2010/main" val="1030400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3586529"/>
              </p:ext>
            </p:extLst>
          </p:nvPr>
        </p:nvGraphicFramePr>
        <p:xfrm>
          <a:off x="1141413" y="2249488"/>
          <a:ext cx="9906000" cy="3925680"/>
        </p:xfrm>
        <a:graphic>
          <a:graphicData uri="http://schemas.openxmlformats.org/drawingml/2006/table">
            <a:tbl>
              <a:tblPr firstRow="1" bandRow="1">
                <a:tableStyleId>{5C22544A-7EE6-4342-B048-85BDC9FD1C3A}</a:tableStyleId>
              </a:tblPr>
              <a:tblGrid>
                <a:gridCol w="4953000"/>
                <a:gridCol w="4953000"/>
              </a:tblGrid>
              <a:tr h="785136">
                <a:tc>
                  <a:txBody>
                    <a:bodyPr/>
                    <a:lstStyle/>
                    <a:p>
                      <a:r>
                        <a:rPr lang="en-US" dirty="0" smtClean="0"/>
                        <a:t>Action</a:t>
                      </a:r>
                      <a:endParaRPr lang="en-US" dirty="0"/>
                    </a:p>
                  </a:txBody>
                  <a:tcPr/>
                </a:tc>
                <a:tc>
                  <a:txBody>
                    <a:bodyPr/>
                    <a:lstStyle/>
                    <a:p>
                      <a:r>
                        <a:rPr lang="en-US" dirty="0" smtClean="0"/>
                        <a:t>Date</a:t>
                      </a:r>
                      <a:endParaRPr lang="en-US" dirty="0"/>
                    </a:p>
                  </a:txBody>
                  <a:tcPr/>
                </a:tc>
              </a:tr>
              <a:tr h="785136">
                <a:tc>
                  <a:txBody>
                    <a:bodyPr/>
                    <a:lstStyle/>
                    <a:p>
                      <a:r>
                        <a:rPr lang="en-US" dirty="0" smtClean="0"/>
                        <a:t>Algorithms and</a:t>
                      </a:r>
                      <a:r>
                        <a:rPr lang="en-US" baseline="0" dirty="0" smtClean="0"/>
                        <a:t> Testing </a:t>
                      </a:r>
                      <a:r>
                        <a:rPr lang="en-US" dirty="0" smtClean="0"/>
                        <a:t>Complete</a:t>
                      </a:r>
                      <a:endParaRPr lang="en-US" dirty="0"/>
                    </a:p>
                  </a:txBody>
                  <a:tcPr/>
                </a:tc>
                <a:tc>
                  <a:txBody>
                    <a:bodyPr/>
                    <a:lstStyle/>
                    <a:p>
                      <a:r>
                        <a:rPr lang="en-US" dirty="0" smtClean="0"/>
                        <a:t>8/7</a:t>
                      </a:r>
                      <a:endParaRPr lang="en-US" dirty="0"/>
                    </a:p>
                  </a:txBody>
                  <a:tcPr/>
                </a:tc>
              </a:tr>
              <a:tr h="785136">
                <a:tc>
                  <a:txBody>
                    <a:bodyPr/>
                    <a:lstStyle/>
                    <a:p>
                      <a:r>
                        <a:rPr lang="en-US" dirty="0" smtClean="0"/>
                        <a:t>Extract Real</a:t>
                      </a:r>
                      <a:r>
                        <a:rPr lang="en-US" baseline="0" dirty="0" smtClean="0"/>
                        <a:t> Data</a:t>
                      </a:r>
                      <a:endParaRPr lang="en-US" dirty="0"/>
                    </a:p>
                  </a:txBody>
                  <a:tcPr/>
                </a:tc>
                <a:tc>
                  <a:txBody>
                    <a:bodyPr/>
                    <a:lstStyle/>
                    <a:p>
                      <a:r>
                        <a:rPr lang="en-US" dirty="0" smtClean="0"/>
                        <a:t>8/8</a:t>
                      </a:r>
                      <a:endParaRPr lang="en-US" dirty="0"/>
                    </a:p>
                  </a:txBody>
                  <a:tcPr/>
                </a:tc>
              </a:tr>
              <a:tr h="785136">
                <a:tc>
                  <a:txBody>
                    <a:bodyPr/>
                    <a:lstStyle/>
                    <a:p>
                      <a:r>
                        <a:rPr lang="en-US" dirty="0" smtClean="0"/>
                        <a:t>Analyze Results</a:t>
                      </a:r>
                      <a:endParaRPr lang="en-US" dirty="0"/>
                    </a:p>
                  </a:txBody>
                  <a:tcPr/>
                </a:tc>
                <a:tc>
                  <a:txBody>
                    <a:bodyPr/>
                    <a:lstStyle/>
                    <a:p>
                      <a:r>
                        <a:rPr lang="en-US" dirty="0" smtClean="0"/>
                        <a:t>8/9</a:t>
                      </a:r>
                      <a:endParaRPr lang="en-US" dirty="0"/>
                    </a:p>
                  </a:txBody>
                  <a:tcPr/>
                </a:tc>
              </a:tr>
              <a:tr h="785136">
                <a:tc>
                  <a:txBody>
                    <a:bodyPr/>
                    <a:lstStyle/>
                    <a:p>
                      <a:r>
                        <a:rPr lang="en-US" dirty="0" smtClean="0"/>
                        <a:t>Report</a:t>
                      </a:r>
                      <a:r>
                        <a:rPr lang="en-US" baseline="0" dirty="0" smtClean="0"/>
                        <a:t> Complete</a:t>
                      </a:r>
                      <a:endParaRPr lang="en-US" dirty="0"/>
                    </a:p>
                  </a:txBody>
                  <a:tcPr/>
                </a:tc>
                <a:tc>
                  <a:txBody>
                    <a:bodyPr/>
                    <a:lstStyle/>
                    <a:p>
                      <a:r>
                        <a:rPr lang="en-US" dirty="0" smtClean="0"/>
                        <a:t>8/11</a:t>
                      </a:r>
                      <a:endParaRPr lang="en-US" dirty="0"/>
                    </a:p>
                  </a:txBody>
                  <a:tcPr/>
                </a:tc>
              </a:tr>
            </a:tbl>
          </a:graphicData>
        </a:graphic>
      </p:graphicFrame>
    </p:spTree>
    <p:extLst>
      <p:ext uri="{BB962C8B-B14F-4D97-AF65-F5344CB8AC3E}">
        <p14:creationId xmlns:p14="http://schemas.microsoft.com/office/powerpoint/2010/main" val="210653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hlinkClick r:id="rId2"/>
              </a:rPr>
              <a:t>https://en.wikipedia.org/wiki/Ebola_virus_disease </a:t>
            </a:r>
            <a:endParaRPr lang="en-US" dirty="0" smtClean="0">
              <a:hlinkClick r:id="rId2"/>
            </a:endParaRPr>
          </a:p>
          <a:p>
            <a:r>
              <a:rPr lang="en-US" dirty="0" smtClean="0">
                <a:hlinkClick r:id="rId2"/>
              </a:rPr>
              <a:t>http</a:t>
            </a:r>
            <a:r>
              <a:rPr lang="en-US" dirty="0">
                <a:hlinkClick r:id="rId2"/>
              </a:rPr>
              <a:t>://</a:t>
            </a:r>
            <a:r>
              <a:rPr lang="en-US" dirty="0" smtClean="0">
                <a:hlinkClick r:id="rId2"/>
              </a:rPr>
              <a:t>journals.plos.org/plospathogens/article?id=10.1371/journal.ppat.1000212</a:t>
            </a:r>
            <a:endParaRPr lang="en-US" dirty="0" smtClean="0"/>
          </a:p>
          <a:p>
            <a:r>
              <a:rPr lang="en-US" dirty="0">
                <a:hlinkClick r:id="rId3"/>
              </a:rPr>
              <a:t>https://</a:t>
            </a:r>
            <a:r>
              <a:rPr lang="en-US" dirty="0" smtClean="0">
                <a:hlinkClick r:id="rId3"/>
              </a:rPr>
              <a:t>en.wikipedia.org/wiki/Needleman%E2%80%93Wunsch_algorithm</a:t>
            </a:r>
            <a:endParaRPr lang="en-US" dirty="0" smtClean="0"/>
          </a:p>
          <a:p>
            <a:endParaRPr lang="en-US" dirty="0" smtClean="0"/>
          </a:p>
          <a:p>
            <a:endParaRPr lang="en-US" dirty="0"/>
          </a:p>
        </p:txBody>
      </p:sp>
    </p:spTree>
    <p:extLst>
      <p:ext uri="{BB962C8B-B14F-4D97-AF65-F5344CB8AC3E}">
        <p14:creationId xmlns:p14="http://schemas.microsoft.com/office/powerpoint/2010/main" val="11373354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420</TotalTime>
  <Words>411</Words>
  <Application>Microsoft Macintosh PowerPoint</Application>
  <PresentationFormat>Widescreen</PresentationFormat>
  <Paragraphs>60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Trebuchet MS</vt:lpstr>
      <vt:lpstr>Tw Cen MT</vt:lpstr>
      <vt:lpstr>Arial</vt:lpstr>
      <vt:lpstr>Circuit</vt:lpstr>
      <vt:lpstr>Ebola Virus Spread</vt:lpstr>
      <vt:lpstr>Biological Problem</vt:lpstr>
      <vt:lpstr>Significance</vt:lpstr>
      <vt:lpstr>Computer Science Problem</vt:lpstr>
      <vt:lpstr>Connection to Biological Problem</vt:lpstr>
      <vt:lpstr>Plan of Action</vt:lpstr>
      <vt:lpstr>Schedule</vt:lpstr>
      <vt:lpstr>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Alignment and Phylogenetic tree for zika</dc:title>
  <dc:creator>Jonathan Arndt</dc:creator>
  <cp:lastModifiedBy>Jonathan Arndt</cp:lastModifiedBy>
  <cp:revision>14</cp:revision>
  <dcterms:created xsi:type="dcterms:W3CDTF">2016-08-02T16:24:36Z</dcterms:created>
  <dcterms:modified xsi:type="dcterms:W3CDTF">2016-08-02T23:24:55Z</dcterms:modified>
</cp:coreProperties>
</file>