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p:cViewPr varScale="1">
        <p:scale>
          <a:sx n="84" d="100"/>
          <a:sy n="84" d="100"/>
        </p:scale>
        <p:origin x="96" y="6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1/25/2023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1/25/2023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1/25/2023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1/25/2023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1/25/2023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1/25/2023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1/25/2023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plunk.com/en_us/form/the-state-of-cloud-driven-transformation-by-harvard-business-review.html?utm_campaign=google_amer_en_search_generic_it&amp;utm_source=google&amp;utm_medium=cpc&amp;utm_content=HBR_Cloud_State_AR&amp;utm_term=cloud%20adoption&amp;_bk=cloud%20adoption&amp;_bt=508534084236&amp;_bm=p&amp;_bn=g&amp;_bg=122040885514&amp;device=c&amp;gclid=EAIaIQobChMIjKuY5LGb9AIVW2xvBB1rNQHBEAAYASAAEgJ4NPD_BwE" TargetMode="External"/><Relationship Id="rId2" Type="http://schemas.openxmlformats.org/officeDocument/2006/relationships/hyperlink" Target="https://www.gartner.com/en/information-technology/glossary/cloud-comput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blogs.nvidia.com/blog/2019/10/22/what-is-edge-comput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blogs.nvidia.com/blog/2021/03/15/enterprise-it-biggest-challenges/" TargetMode="External"/><Relationship Id="rId2" Type="http://schemas.openxmlformats.org/officeDocument/2006/relationships/hyperlink" Target="https://www.gartner.com/en/documents/3986290/forecast-analysis-cdn-and-edge-services-worldwid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cloud computing ?</a:t>
            </a:r>
            <a:endParaRPr lang="en-US" dirty="0"/>
          </a:p>
        </p:txBody>
      </p:sp>
      <p:sp>
        <p:nvSpPr>
          <p:cNvPr id="3" name="Subtitle 2"/>
          <p:cNvSpPr>
            <a:spLocks noGrp="1"/>
          </p:cNvSpPr>
          <p:nvPr>
            <p:ph type="subTitle" idx="1"/>
          </p:nvPr>
        </p:nvSpPr>
        <p:spPr/>
        <p:txBody>
          <a:bodyPr/>
          <a:lstStyle/>
          <a:p>
            <a:r>
              <a:rPr lang="en-US" dirty="0" smtClean="0"/>
              <a:t>Difference Between Cloud Computing and Edge Computing</a:t>
            </a:r>
            <a:endParaRPr lang="en-US" dirty="0"/>
          </a:p>
        </p:txBody>
      </p:sp>
    </p:spTree>
    <p:extLst>
      <p:ext uri="{BB962C8B-B14F-4D97-AF65-F5344CB8AC3E}">
        <p14:creationId xmlns:p14="http://schemas.microsoft.com/office/powerpoint/2010/main" val="4230266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0110" y="2251710"/>
            <a:ext cx="10626090" cy="3966975"/>
          </a:xfrm>
        </p:spPr>
        <p:txBody>
          <a:bodyPr/>
          <a:lstStyle/>
          <a:p>
            <a:r>
              <a:rPr lang="en-US" b="1" dirty="0"/>
              <a:t>Wider reach</a:t>
            </a:r>
            <a:r>
              <a:rPr lang="en-US" dirty="0"/>
              <a:t>: Internet access is a must for traditional cloud computing. But edge computing can process data locally, without the need for internet access. This extends the range of computing to previously inaccessible or remote locations.</a:t>
            </a:r>
          </a:p>
          <a:p>
            <a:r>
              <a:rPr lang="en-US" b="1" dirty="0"/>
              <a:t>Data sovereignty</a:t>
            </a:r>
            <a:r>
              <a:rPr lang="en-US" dirty="0"/>
              <a:t>: When data is processed at the location it is collected, edge computing allows organizations to keep all of their sensitive data and compute inside the local area network and company firewall. This results in reduced exposure to cybersecurity attacks in the cloud, and better compliance with strict and ever-changing data laws.</a:t>
            </a:r>
          </a:p>
          <a:p>
            <a:endParaRPr lang="en-US" dirty="0"/>
          </a:p>
        </p:txBody>
      </p:sp>
    </p:spTree>
    <p:extLst>
      <p:ext uri="{BB962C8B-B14F-4D97-AF65-F5344CB8AC3E}">
        <p14:creationId xmlns:p14="http://schemas.microsoft.com/office/powerpoint/2010/main" val="1377470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normAutofit fontScale="90000"/>
          </a:bodyPr>
          <a:lstStyle/>
          <a:p>
            <a:r>
              <a:rPr lang="en-US" sz="3100" b="1" dirty="0"/>
              <a:t>What Role Does Cloud Computing Play in Edge AI?</a:t>
            </a:r>
            <a:r>
              <a:rPr lang="en-US" b="1" dirty="0"/>
              <a:t>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Both edge and cloud computing can take advantage of containerized applications. Containers are easy-to-deploy software packages that can run applications on any operating system. The software packages are abstracted from the host operating system so they can be run across any platform or cloud.</a:t>
            </a:r>
          </a:p>
          <a:p>
            <a:r>
              <a:rPr lang="en-US" dirty="0"/>
              <a:t>The main difference between cloud and edge containers is the location. Edge containers are located at the edge of a network, closer to the data source, while cloud containers operate in a data center.</a:t>
            </a:r>
          </a:p>
          <a:p>
            <a:r>
              <a:rPr lang="en-US" dirty="0"/>
              <a:t>Organizations that have already implemented containerized cloud solutions can easily deploy them at the edge.</a:t>
            </a:r>
            <a:endParaRPr lang="en-US" dirty="0"/>
          </a:p>
        </p:txBody>
      </p:sp>
    </p:spTree>
    <p:extLst>
      <p:ext uri="{BB962C8B-B14F-4D97-AF65-F5344CB8AC3E}">
        <p14:creationId xmlns:p14="http://schemas.microsoft.com/office/powerpoint/2010/main" val="3049884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normAutofit fontScale="90000"/>
          </a:bodyPr>
          <a:lstStyle/>
          <a:p>
            <a:r>
              <a:rPr lang="en-US" sz="3100" b="1" dirty="0"/>
              <a:t>When to Use Edge Computing vs Cloud Computing?</a:t>
            </a:r>
            <a:r>
              <a:rPr lang="en-US" b="1" dirty="0"/>
              <a:t>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Edge and cloud computing have distinct features and most organizations will end up using both. Here are some considerations when looking at where to deploy different workloads</a:t>
            </a:r>
            <a:r>
              <a:rPr lang="en-US" dirty="0" smtClean="0"/>
              <a:t>.</a:t>
            </a:r>
          </a:p>
          <a:p>
            <a:r>
              <a:rPr lang="en-US" sz="3200" dirty="0"/>
              <a:t>Cloud Computing	</a:t>
            </a:r>
          </a:p>
          <a:p>
            <a:r>
              <a:rPr lang="en-US" dirty="0"/>
              <a:t>Non-time-sensitive data processing	</a:t>
            </a:r>
          </a:p>
          <a:p>
            <a:r>
              <a:rPr lang="en-US" dirty="0"/>
              <a:t>Reliable internet connection	</a:t>
            </a:r>
          </a:p>
          <a:p>
            <a:r>
              <a:rPr lang="en-US" dirty="0"/>
              <a:t>Dynamic workloads	</a:t>
            </a:r>
          </a:p>
          <a:p>
            <a:r>
              <a:rPr lang="en-US" dirty="0"/>
              <a:t>Data in cloud </a:t>
            </a:r>
            <a:r>
              <a:rPr lang="en-US" dirty="0" smtClean="0"/>
              <a:t>storage</a:t>
            </a:r>
          </a:p>
          <a:p>
            <a:r>
              <a:rPr lang="en-US" sz="3200" dirty="0"/>
              <a:t>Edge Computing</a:t>
            </a:r>
          </a:p>
        </p:txBody>
      </p:sp>
    </p:spTree>
    <p:extLst>
      <p:ext uri="{BB962C8B-B14F-4D97-AF65-F5344CB8AC3E}">
        <p14:creationId xmlns:p14="http://schemas.microsoft.com/office/powerpoint/2010/main" val="2354053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rot="10800000" flipV="1">
            <a:off x="0" y="2091690"/>
            <a:ext cx="10820400" cy="2171700"/>
          </a:xfrm>
        </p:spPr>
        <p:txBody>
          <a:bodyPr/>
          <a:lstStyle/>
          <a:p>
            <a:r>
              <a:rPr lang="en-US" dirty="0"/>
              <a:t>Remote locations with limited or no internet connectivity</a:t>
            </a:r>
          </a:p>
          <a:p>
            <a:r>
              <a:rPr lang="en-US" dirty="0"/>
              <a:t>Large datasets that are too costly to send to the cloud</a:t>
            </a:r>
          </a:p>
          <a:p>
            <a:r>
              <a:rPr lang="en-US" dirty="0"/>
              <a:t>Highly sensitive data and strict data laws</a:t>
            </a:r>
          </a:p>
        </p:txBody>
      </p:sp>
    </p:spTree>
    <p:extLst>
      <p:ext uri="{BB962C8B-B14F-4D97-AF65-F5344CB8AC3E}">
        <p14:creationId xmlns:p14="http://schemas.microsoft.com/office/powerpoint/2010/main" val="1158990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The Best of Both Worlds: A Hybrid Cloud Architecture </a:t>
            </a:r>
            <a:r>
              <a:rPr lang="en-US" dirty="0"/>
              <a:t/>
            </a:r>
            <a:br>
              <a:rPr lang="en-US" dirty="0"/>
            </a:br>
            <a:endParaRPr lang="en-US" dirty="0"/>
          </a:p>
        </p:txBody>
      </p:sp>
      <p:sp>
        <p:nvSpPr>
          <p:cNvPr id="5" name="Text Placeholder 4"/>
          <p:cNvSpPr>
            <a:spLocks noGrp="1"/>
          </p:cNvSpPr>
          <p:nvPr>
            <p:ph type="body" sz="half" idx="2"/>
          </p:nvPr>
        </p:nvSpPr>
        <p:spPr/>
        <p:txBody>
          <a:bodyPr/>
          <a:lstStyle/>
          <a:p>
            <a:r>
              <a:rPr lang="en-US" dirty="0"/>
              <a:t>For many organizations, the convergence of the cloud and edge is necessary. Organizations centralize when they can and distribute when they have to. A hybrid cloud architecture allows enterprises to take advantage of the security and manageability of on-premises systems while also leveraging public cloud resources from a service provider</a:t>
            </a:r>
            <a:r>
              <a:rPr lang="en-US" dirty="0" smtClean="0"/>
              <a:t>.</a:t>
            </a:r>
          </a:p>
          <a:p>
            <a:r>
              <a:rPr lang="en-US" dirty="0"/>
              <a:t>A hybrid cloud solution means different things for different organizations. It can mean training in the cloud and deploying at the edge, training in the data center and using cloud management tools at the edge, or training at the edge and using the cloud to centralize models for federated learning. There are limitless opportunities to bring the cloud and edge together.</a:t>
            </a:r>
            <a:endParaRPr lang="en-US" dirty="0"/>
          </a:p>
        </p:txBody>
      </p:sp>
    </p:spTree>
    <p:extLst>
      <p:ext uri="{BB962C8B-B14F-4D97-AF65-F5344CB8AC3E}">
        <p14:creationId xmlns:p14="http://schemas.microsoft.com/office/powerpoint/2010/main" val="636386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5916930" cy="1293028"/>
          </a:xfrm>
        </p:spPr>
        <p:txBody>
          <a:bodyPr/>
          <a:lstStyle/>
          <a:p>
            <a:r>
              <a:rPr lang="en-US" dirty="0" smtClean="0"/>
              <a:t>Cloud Computing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7135" y="2504916"/>
            <a:ext cx="6161157" cy="3038634"/>
          </a:xfrm>
        </p:spPr>
      </p:pic>
    </p:spTree>
    <p:extLst>
      <p:ext uri="{BB962C8B-B14F-4D97-AF65-F5344CB8AC3E}">
        <p14:creationId xmlns:p14="http://schemas.microsoft.com/office/powerpoint/2010/main" val="3826526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194561"/>
            <a:ext cx="10820400" cy="2914650"/>
          </a:xfrm>
        </p:spPr>
        <p:txBody>
          <a:bodyPr/>
          <a:lstStyle/>
          <a:p>
            <a:r>
              <a:rPr lang="en-US" dirty="0"/>
              <a:t>According to research firm Gartner, “cloud computing is a style of computing in which </a:t>
            </a:r>
            <a:r>
              <a:rPr lang="en-US" dirty="0">
                <a:hlinkClick r:id="rId2"/>
              </a:rPr>
              <a:t>scalable and elastic-IT-enabled capabilities are delivered as a service using Internet technologies</a:t>
            </a:r>
            <a:r>
              <a:rPr lang="en-US" dirty="0" smtClean="0"/>
              <a:t>.”</a:t>
            </a:r>
          </a:p>
          <a:p>
            <a:r>
              <a:rPr lang="en-US" dirty="0"/>
              <a:t>There are many benefits when it comes to cloud computing. According to Harvard Business Review’s “The State of Cloud-Driven Transformation” report, </a:t>
            </a:r>
            <a:r>
              <a:rPr lang="en-US" dirty="0">
                <a:hlinkClick r:id="rId3"/>
              </a:rPr>
              <a:t>83 percent of respondents</a:t>
            </a:r>
            <a:r>
              <a:rPr lang="en-US" dirty="0"/>
              <a:t> say that the cloud is very or extremely important to their organization’s future strategy and growth</a:t>
            </a:r>
            <a:r>
              <a:rPr lang="en-US" dirty="0" smtClean="0"/>
              <a:t>.</a:t>
            </a:r>
          </a:p>
          <a:p>
            <a:pPr marL="0" indent="0">
              <a:buNone/>
            </a:pPr>
            <a:endParaRPr lang="en-US" dirty="0"/>
          </a:p>
        </p:txBody>
      </p:sp>
    </p:spTree>
    <p:extLst>
      <p:ext uri="{BB962C8B-B14F-4D97-AF65-F5344CB8AC3E}">
        <p14:creationId xmlns:p14="http://schemas.microsoft.com/office/powerpoint/2010/main" val="1442715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Cloud computing adoption is only increasing. Here’s why enterprises have implemented cloud infrastructure and will continue to do so</a:t>
            </a:r>
            <a:r>
              <a:rPr lang="en-US" dirty="0" smtClean="0"/>
              <a:t>:</a:t>
            </a:r>
          </a:p>
          <a:p>
            <a:r>
              <a:rPr lang="en-US" b="1" dirty="0"/>
              <a:t>Lower upfront cost </a:t>
            </a:r>
            <a:r>
              <a:rPr lang="en-US" dirty="0"/>
              <a:t>– The capital expense of buying hardware, software, IT management and round-the-clock electricity for power and cooling is eliminated. Cloud computing allows organizations to get applications to market quickly, with a low financial barrier to entry.</a:t>
            </a:r>
          </a:p>
          <a:p>
            <a:r>
              <a:rPr lang="en-US" b="1" dirty="0"/>
              <a:t>Flexible pricing</a:t>
            </a:r>
            <a:r>
              <a:rPr lang="en-US" dirty="0"/>
              <a:t> – Enterprises only pay for computing resources used, allowing for more control over costs and fewer surprises.</a:t>
            </a:r>
          </a:p>
          <a:p>
            <a:r>
              <a:rPr lang="en-US" b="1" dirty="0"/>
              <a:t>Limitless compute on demand</a:t>
            </a:r>
            <a:r>
              <a:rPr lang="en-US" dirty="0"/>
              <a:t> – Cloud services can react and adapt to changing demands instantly by automatically provisioning and </a:t>
            </a:r>
            <a:r>
              <a:rPr lang="en-US" dirty="0" err="1"/>
              <a:t>deprovisioning</a:t>
            </a:r>
            <a:r>
              <a:rPr lang="en-US" dirty="0"/>
              <a:t> resources. This can lower costs and increase the overall efficiency of organizations.</a:t>
            </a:r>
          </a:p>
          <a:p>
            <a:pPr marL="0" indent="0">
              <a:buNone/>
            </a:pPr>
            <a:endParaRPr lang="en-US" dirty="0"/>
          </a:p>
        </p:txBody>
      </p:sp>
    </p:spTree>
    <p:extLst>
      <p:ext uri="{BB962C8B-B14F-4D97-AF65-F5344CB8AC3E}">
        <p14:creationId xmlns:p14="http://schemas.microsoft.com/office/powerpoint/2010/main" val="4080419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Simplified IT management </a:t>
            </a:r>
            <a:r>
              <a:rPr lang="en-US" dirty="0"/>
              <a:t>– Cloud providers provide their customers with access to IT management experts, allowing employees to focus on their business’s core needs.</a:t>
            </a:r>
          </a:p>
          <a:p>
            <a:r>
              <a:rPr lang="en-US" b="1" dirty="0"/>
              <a:t>Easy updates</a:t>
            </a:r>
            <a:r>
              <a:rPr lang="en-US" dirty="0"/>
              <a:t> – The latest hardware, software and services can be accessed with one click.</a:t>
            </a:r>
          </a:p>
          <a:p>
            <a:r>
              <a:rPr lang="en-US" b="1" dirty="0"/>
              <a:t>Reliability </a:t>
            </a:r>
            <a:r>
              <a:rPr lang="en-US" dirty="0"/>
              <a:t>– Data backup, disaster recovery and business continuity are easier and less expensive because data can be mirrored at multiple redundant sites on the cloud provider’s network.</a:t>
            </a:r>
          </a:p>
          <a:p>
            <a:r>
              <a:rPr lang="en-US" b="1" dirty="0"/>
              <a:t>Save time </a:t>
            </a:r>
            <a:r>
              <a:rPr lang="en-US" dirty="0"/>
              <a:t>– Enterprises can lose time configuring private servers and networks. With cloud infrastructure on demand, they can deploy applications in a fraction of the time and get to market sooner.</a:t>
            </a:r>
          </a:p>
          <a:p>
            <a:endParaRPr lang="en-US" dirty="0"/>
          </a:p>
        </p:txBody>
      </p:sp>
    </p:spTree>
    <p:extLst>
      <p:ext uri="{BB962C8B-B14F-4D97-AF65-F5344CB8AC3E}">
        <p14:creationId xmlns:p14="http://schemas.microsoft.com/office/powerpoint/2010/main" val="4235152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7414260" cy="1293028"/>
          </a:xfrm>
        </p:spPr>
        <p:txBody>
          <a:bodyPr/>
          <a:lstStyle/>
          <a:p>
            <a:r>
              <a:rPr lang="en-US" b="1" dirty="0"/>
              <a:t>What Is Edge Computing?</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hlinkClick r:id="rId2"/>
              </a:rPr>
              <a:t>Edge computing</a:t>
            </a:r>
            <a:r>
              <a:rPr lang="en-US" dirty="0"/>
              <a:t> is the practice of moving compute power physically closer to where data is generated, usually an Internet of Things device or sensor. Named for the way compute power is brought to the edge of the network or device, edge computing allows for faster data processing, increased bandwidth and ensured data sovereignty</a:t>
            </a:r>
            <a:r>
              <a:rPr lang="en-US" dirty="0" smtClean="0"/>
              <a:t>.</a:t>
            </a:r>
          </a:p>
          <a:p>
            <a:r>
              <a:rPr lang="en-US" dirty="0"/>
              <a:t>By processing data at a network’s edge, edge computing reduces the need for large amounts of data to travel among servers, the cloud and devices or edge locations to get processed. This is particularly important for modern applications such as data science and AI.</a:t>
            </a:r>
            <a:endParaRPr lang="en-US" dirty="0"/>
          </a:p>
        </p:txBody>
      </p:sp>
    </p:spTree>
    <p:extLst>
      <p:ext uri="{BB962C8B-B14F-4D97-AF65-F5344CB8AC3E}">
        <p14:creationId xmlns:p14="http://schemas.microsoft.com/office/powerpoint/2010/main" val="1994514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normAutofit fontScale="90000"/>
          </a:bodyPr>
          <a:lstStyle/>
          <a:p>
            <a:r>
              <a:rPr lang="en-US" b="1"/>
              <a:t>What Are the Benefits of Edge Computing? </a:t>
            </a:r>
            <a:r>
              <a:rPr lang="en-US"/>
              <a:t/>
            </a:r>
            <a:br>
              <a:rPr lang="en-US"/>
            </a:b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4650" y="2216785"/>
            <a:ext cx="5955030" cy="4024313"/>
          </a:xfrm>
        </p:spPr>
      </p:pic>
    </p:spTree>
    <p:extLst>
      <p:ext uri="{BB962C8B-B14F-4D97-AF65-F5344CB8AC3E}">
        <p14:creationId xmlns:p14="http://schemas.microsoft.com/office/powerpoint/2010/main" val="934874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8670" y="2971801"/>
            <a:ext cx="10820400" cy="2720340"/>
          </a:xfrm>
        </p:spPr>
        <p:txBody>
          <a:bodyPr/>
          <a:lstStyle/>
          <a:p>
            <a:r>
              <a:rPr lang="en-US" dirty="0"/>
              <a:t>According to Gartner, “Enterprises that have deployed edge use cases in production </a:t>
            </a:r>
            <a:r>
              <a:rPr lang="en-US" dirty="0">
                <a:hlinkClick r:id="rId2"/>
              </a:rPr>
              <a:t>will grow from about 5 percent in 2019 to about 40 percent in 2024</a:t>
            </a:r>
            <a:r>
              <a:rPr lang="en-US" dirty="0"/>
              <a:t>.” Many high compute applications such as deep learning and inference, data processing and analysis, simulation and video streaming have become </a:t>
            </a:r>
            <a:r>
              <a:rPr lang="en-US" dirty="0">
                <a:hlinkClick r:id="rId3"/>
              </a:rPr>
              <a:t>pillars for modern life</a:t>
            </a:r>
            <a:r>
              <a:rPr lang="en-US" dirty="0"/>
              <a:t>. As enterprises increasingly realize that these applications are powered by edge computing, the number of edge use cases in production should increase.</a:t>
            </a:r>
            <a:endParaRPr lang="en-US" dirty="0"/>
          </a:p>
        </p:txBody>
      </p:sp>
    </p:spTree>
    <p:extLst>
      <p:ext uri="{BB962C8B-B14F-4D97-AF65-F5344CB8AC3E}">
        <p14:creationId xmlns:p14="http://schemas.microsoft.com/office/powerpoint/2010/main" val="2557835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51510"/>
            <a:ext cx="10820400" cy="5567175"/>
          </a:xfrm>
        </p:spPr>
        <p:txBody>
          <a:bodyPr/>
          <a:lstStyle/>
          <a:p>
            <a:r>
              <a:rPr lang="en-US" b="1" dirty="0"/>
              <a:t>Lower latency</a:t>
            </a:r>
            <a:r>
              <a:rPr lang="en-US" dirty="0"/>
              <a:t>: Data processing at the edge results in eliminated or reduced data travel. This can accelerate insights for use cases with complex AI models that require low latency, such as fully autonomous vehicles and augmented reality.</a:t>
            </a:r>
          </a:p>
          <a:p>
            <a:r>
              <a:rPr lang="en-US" b="1" dirty="0"/>
              <a:t>Reduced cost</a:t>
            </a:r>
            <a:r>
              <a:rPr lang="en-US" dirty="0"/>
              <a:t>: Using the local area network for data processing grants organizations higher bandwidth and storage at lower costs compared to cloud computing. Additionally, because processing happens at the edge, less data needs to be sent to the cloud or data center for further processing. This results in a decrease in the amount of data that needs to travel, and in the cost as well</a:t>
            </a:r>
            <a:r>
              <a:rPr lang="en-US" dirty="0" smtClean="0"/>
              <a:t>.</a:t>
            </a:r>
          </a:p>
          <a:p>
            <a:r>
              <a:rPr lang="en-US" b="1" dirty="0"/>
              <a:t>Model accuracy</a:t>
            </a:r>
            <a:r>
              <a:rPr lang="en-US" dirty="0"/>
              <a:t>: AI relies on high-accuracy models, especially for edge use cases that require real-time response. When a network’s bandwidth is too low, it is typically alleviated by lowering the size of data fed into a model. This results in reduced image sizes, skipped frames in video and reduced sample rates in audio. When deployed at the edge, data feedback loops can be used to improve AI model accuracy and multiple models can be run simultaneously.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8606888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49</TotalTime>
  <Words>493</Words>
  <Application>Microsoft Office PowerPoint</Application>
  <PresentationFormat>Widescreen</PresentationFormat>
  <Paragraphs>41</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Vapor Trail</vt:lpstr>
      <vt:lpstr>What is cloud computing ?</vt:lpstr>
      <vt:lpstr>Cloud Computing  </vt:lpstr>
      <vt:lpstr>PowerPoint Presentation</vt:lpstr>
      <vt:lpstr>PowerPoint Presentation</vt:lpstr>
      <vt:lpstr>PowerPoint Presentation</vt:lpstr>
      <vt:lpstr>What Is Edge Computing? </vt:lpstr>
      <vt:lpstr>What Are the Benefits of Edge Computing?  </vt:lpstr>
      <vt:lpstr>PowerPoint Presentation</vt:lpstr>
      <vt:lpstr>PowerPoint Presentation</vt:lpstr>
      <vt:lpstr>PowerPoint Presentation</vt:lpstr>
      <vt:lpstr>What Role Does Cloud Computing Play in Edge AI?  </vt:lpstr>
      <vt:lpstr>When to Use Edge Computing vs Cloud Computing?  </vt:lpstr>
      <vt:lpstr>PowerPoint Presentation</vt:lpstr>
      <vt:lpstr>The Best of Both Worlds: A Hybrid Cloud Architecture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cloud computing ?</dc:title>
  <dc:creator>NBC</dc:creator>
  <cp:lastModifiedBy>NBC</cp:lastModifiedBy>
  <cp:revision>5</cp:revision>
  <dcterms:created xsi:type="dcterms:W3CDTF">2023-01-25T06:32:30Z</dcterms:created>
  <dcterms:modified xsi:type="dcterms:W3CDTF">2023-01-25T07:22:14Z</dcterms:modified>
</cp:coreProperties>
</file>