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63" r:id="rId5"/>
    <p:sldId id="264" r:id="rId6"/>
    <p:sldId id="274" r:id="rId7"/>
    <p:sldId id="265" r:id="rId8"/>
    <p:sldId id="266" r:id="rId9"/>
    <p:sldId id="267" r:id="rId10"/>
    <p:sldId id="268" r:id="rId11"/>
    <p:sldId id="269" r:id="rId12"/>
    <p:sldId id="270" r:id="rId13"/>
    <p:sldId id="275" r:id="rId14"/>
    <p:sldId id="276" r:id="rId15"/>
    <p:sldId id="273" r:id="rId16"/>
    <p:sldId id="271" r:id="rId17"/>
    <p:sldId id="277" r:id="rId18"/>
    <p:sldId id="278" r:id="rId19"/>
    <p:sldId id="279" r:id="rId20"/>
    <p:sldId id="280" r:id="rId21"/>
    <p:sldId id="281" r:id="rId22"/>
    <p:sldId id="282" r:id="rId23"/>
    <p:sldId id="283" r:id="rId24"/>
    <p:sldId id="284" r:id="rId25"/>
    <p:sldId id="285" r:id="rId26"/>
    <p:sldId id="286" r:id="rId27"/>
    <p:sldId id="288" r:id="rId28"/>
    <p:sldId id="272" r:id="rId29"/>
    <p:sldId id="287"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7"/>
  </p:normalViewPr>
  <p:slideViewPr>
    <p:cSldViewPr snapToGrid="0" snapToObjects="1">
      <p:cViewPr varScale="1">
        <p:scale>
          <a:sx n="114" d="100"/>
          <a:sy n="114" d="100"/>
        </p:scale>
        <p:origin x="150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F5ECFAD-1F1D-4647-AD14-9C7813E33438}"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055DC-7C1C-8842-863C-C9C7D13AE396}" type="slidenum">
              <a:rPr lang="en-US" smtClean="0"/>
              <a:t>‹#›</a:t>
            </a:fld>
            <a:endParaRPr lang="en-US"/>
          </a:p>
        </p:txBody>
      </p:sp>
    </p:spTree>
    <p:extLst>
      <p:ext uri="{BB962C8B-B14F-4D97-AF65-F5344CB8AC3E}">
        <p14:creationId xmlns:p14="http://schemas.microsoft.com/office/powerpoint/2010/main" val="317756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5ECFAD-1F1D-4647-AD14-9C7813E33438}"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055DC-7C1C-8842-863C-C9C7D13AE396}" type="slidenum">
              <a:rPr lang="en-US" smtClean="0"/>
              <a:t>‹#›</a:t>
            </a:fld>
            <a:endParaRPr lang="en-US"/>
          </a:p>
        </p:txBody>
      </p:sp>
    </p:spTree>
    <p:extLst>
      <p:ext uri="{BB962C8B-B14F-4D97-AF65-F5344CB8AC3E}">
        <p14:creationId xmlns:p14="http://schemas.microsoft.com/office/powerpoint/2010/main" val="218235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5ECFAD-1F1D-4647-AD14-9C7813E33438}"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055DC-7C1C-8842-863C-C9C7D13AE396}" type="slidenum">
              <a:rPr lang="en-US" smtClean="0"/>
              <a:t>‹#›</a:t>
            </a:fld>
            <a:endParaRPr lang="en-US"/>
          </a:p>
        </p:txBody>
      </p:sp>
    </p:spTree>
    <p:extLst>
      <p:ext uri="{BB962C8B-B14F-4D97-AF65-F5344CB8AC3E}">
        <p14:creationId xmlns:p14="http://schemas.microsoft.com/office/powerpoint/2010/main" val="156970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5ECFAD-1F1D-4647-AD14-9C7813E33438}"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055DC-7C1C-8842-863C-C9C7D13AE396}" type="slidenum">
              <a:rPr lang="en-US" smtClean="0"/>
              <a:t>‹#›</a:t>
            </a:fld>
            <a:endParaRPr lang="en-US"/>
          </a:p>
        </p:txBody>
      </p:sp>
    </p:spTree>
    <p:extLst>
      <p:ext uri="{BB962C8B-B14F-4D97-AF65-F5344CB8AC3E}">
        <p14:creationId xmlns:p14="http://schemas.microsoft.com/office/powerpoint/2010/main" val="3774829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ECFAD-1F1D-4647-AD14-9C7813E33438}"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055DC-7C1C-8842-863C-C9C7D13AE396}" type="slidenum">
              <a:rPr lang="en-US" smtClean="0"/>
              <a:t>‹#›</a:t>
            </a:fld>
            <a:endParaRPr lang="en-US"/>
          </a:p>
        </p:txBody>
      </p:sp>
    </p:spTree>
    <p:extLst>
      <p:ext uri="{BB962C8B-B14F-4D97-AF65-F5344CB8AC3E}">
        <p14:creationId xmlns:p14="http://schemas.microsoft.com/office/powerpoint/2010/main" val="323026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5ECFAD-1F1D-4647-AD14-9C7813E33438}"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055DC-7C1C-8842-863C-C9C7D13AE396}" type="slidenum">
              <a:rPr lang="en-US" smtClean="0"/>
              <a:t>‹#›</a:t>
            </a:fld>
            <a:endParaRPr lang="en-US"/>
          </a:p>
        </p:txBody>
      </p:sp>
    </p:spTree>
    <p:extLst>
      <p:ext uri="{BB962C8B-B14F-4D97-AF65-F5344CB8AC3E}">
        <p14:creationId xmlns:p14="http://schemas.microsoft.com/office/powerpoint/2010/main" val="233693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5ECFAD-1F1D-4647-AD14-9C7813E33438}" type="datetimeFigureOut">
              <a:rPr lang="en-US" smtClean="0"/>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D055DC-7C1C-8842-863C-C9C7D13AE396}" type="slidenum">
              <a:rPr lang="en-US" smtClean="0"/>
              <a:t>‹#›</a:t>
            </a:fld>
            <a:endParaRPr lang="en-US"/>
          </a:p>
        </p:txBody>
      </p:sp>
    </p:spTree>
    <p:extLst>
      <p:ext uri="{BB962C8B-B14F-4D97-AF65-F5344CB8AC3E}">
        <p14:creationId xmlns:p14="http://schemas.microsoft.com/office/powerpoint/2010/main" val="276497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5ECFAD-1F1D-4647-AD14-9C7813E33438}" type="datetimeFigureOut">
              <a:rPr lang="en-US" smtClean="0"/>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055DC-7C1C-8842-863C-C9C7D13AE396}" type="slidenum">
              <a:rPr lang="en-US" smtClean="0"/>
              <a:t>‹#›</a:t>
            </a:fld>
            <a:endParaRPr lang="en-US"/>
          </a:p>
        </p:txBody>
      </p:sp>
    </p:spTree>
    <p:extLst>
      <p:ext uri="{BB962C8B-B14F-4D97-AF65-F5344CB8AC3E}">
        <p14:creationId xmlns:p14="http://schemas.microsoft.com/office/powerpoint/2010/main" val="240406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ECFAD-1F1D-4647-AD14-9C7813E33438}" type="datetimeFigureOut">
              <a:rPr lang="en-US" smtClean="0"/>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D055DC-7C1C-8842-863C-C9C7D13AE396}" type="slidenum">
              <a:rPr lang="en-US" smtClean="0"/>
              <a:t>‹#›</a:t>
            </a:fld>
            <a:endParaRPr lang="en-US"/>
          </a:p>
        </p:txBody>
      </p:sp>
    </p:spTree>
    <p:extLst>
      <p:ext uri="{BB962C8B-B14F-4D97-AF65-F5344CB8AC3E}">
        <p14:creationId xmlns:p14="http://schemas.microsoft.com/office/powerpoint/2010/main" val="190615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5ECFAD-1F1D-4647-AD14-9C7813E33438}"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055DC-7C1C-8842-863C-C9C7D13AE396}" type="slidenum">
              <a:rPr lang="en-US" smtClean="0"/>
              <a:t>‹#›</a:t>
            </a:fld>
            <a:endParaRPr lang="en-US"/>
          </a:p>
        </p:txBody>
      </p:sp>
    </p:spTree>
    <p:extLst>
      <p:ext uri="{BB962C8B-B14F-4D97-AF65-F5344CB8AC3E}">
        <p14:creationId xmlns:p14="http://schemas.microsoft.com/office/powerpoint/2010/main" val="3402612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5ECFAD-1F1D-4647-AD14-9C7813E33438}"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055DC-7C1C-8842-863C-C9C7D13AE396}" type="slidenum">
              <a:rPr lang="en-US" smtClean="0"/>
              <a:t>‹#›</a:t>
            </a:fld>
            <a:endParaRPr lang="en-US"/>
          </a:p>
        </p:txBody>
      </p:sp>
    </p:spTree>
    <p:extLst>
      <p:ext uri="{BB962C8B-B14F-4D97-AF65-F5344CB8AC3E}">
        <p14:creationId xmlns:p14="http://schemas.microsoft.com/office/powerpoint/2010/main" val="14079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ECFAD-1F1D-4647-AD14-9C7813E33438}" type="datetimeFigureOut">
              <a:rPr lang="en-US" smtClean="0"/>
              <a:t>8/12/2021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055DC-7C1C-8842-863C-C9C7D13AE396}" type="slidenum">
              <a:rPr lang="en-US" smtClean="0"/>
              <a:t>‹#›</a:t>
            </a:fld>
            <a:endParaRPr lang="en-US"/>
          </a:p>
        </p:txBody>
      </p:sp>
    </p:spTree>
    <p:extLst>
      <p:ext uri="{BB962C8B-B14F-4D97-AF65-F5344CB8AC3E}">
        <p14:creationId xmlns:p14="http://schemas.microsoft.com/office/powerpoint/2010/main" val="3329940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penrefine.org/manual/exploring#dates" TargetMode="Externa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penRefine/OpenRefine/wiki/Clustering-In-Depth" TargetMode="Externa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openrefine.org/manual/grel" TargetMode="Externa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openrefine.org/manual/grelfunctions#todateo-b-monthfirst-s-format1-s-format2-" TargetMode="Externa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openrefine.org/download.html" TargetMode="Externa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tars.library.ucf.edu/ucfscholar/774" TargetMode="External"/><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hyperlink" Target="https://docs.lib.purdue.edu/lib_fsdocs/118" TargetMode="External"/><Relationship Id="rId5" Type="http://schemas.openxmlformats.org/officeDocument/2006/relationships/hyperlink" Target="https://doi.org/10.29173/istl30" TargetMode="External"/><Relationship Id="rId4" Type="http://schemas.openxmlformats.org/officeDocument/2006/relationships/hyperlink" Target="https://doi.org/10.1080/00987913.2016.1214529"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docs.openrefine.org/" TargetMode="External"/><Relationship Id="rId3" Type="http://schemas.openxmlformats.org/officeDocument/2006/relationships/hyperlink" Target="https://datacarpentry.org/OpenRefine-ecology-lesson/" TargetMode="External"/><Relationship Id="rId7" Type="http://schemas.openxmlformats.org/officeDocument/2006/relationships/hyperlink" Target="https://digital.library.unt.edu/ark:/67531/metadc275785/" TargetMode="External"/><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hyperlink" Target="https://libjohn.github.io/openrefine/preamble.html" TargetMode="External"/><Relationship Id="rId5" Type="http://schemas.openxmlformats.org/officeDocument/2006/relationships/hyperlink" Target="https://librarycarpentry.org/lc-open-refine/" TargetMode="External"/><Relationship Id="rId4" Type="http://schemas.openxmlformats.org/officeDocument/2006/relationships/hyperlink" Target="https://digital.library.unt.edu/ark:/67531/metadc980821/" TargetMode="External"/><Relationship Id="rId9" Type="http://schemas.openxmlformats.org/officeDocument/2006/relationships/hyperlink" Target="https://programminghistorian.org/en/lessons/fetch-and-parse-data-with-openrefin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727F-9AA5-4B3C-B836-F60116EBFAC2}"/>
              </a:ext>
            </a:extLst>
          </p:cNvPr>
          <p:cNvSpPr>
            <a:spLocks noGrp="1"/>
          </p:cNvSpPr>
          <p:nvPr>
            <p:ph type="ctrTitle"/>
          </p:nvPr>
        </p:nvSpPr>
        <p:spPr/>
        <p:txBody>
          <a:bodyPr>
            <a:normAutofit/>
          </a:bodyPr>
          <a:lstStyle/>
          <a:p>
            <a:r>
              <a:rPr lang="en-US" dirty="0">
                <a:solidFill>
                  <a:schemeClr val="bg1"/>
                </a:solidFill>
              </a:rPr>
              <a:t>Library Carpentries: </a:t>
            </a:r>
            <a:r>
              <a:rPr lang="en-US" dirty="0" err="1">
                <a:solidFill>
                  <a:schemeClr val="bg1"/>
                </a:solidFill>
              </a:rPr>
              <a:t>OpenRefine</a:t>
            </a:r>
            <a:endParaRPr lang="en-US" dirty="0">
              <a:solidFill>
                <a:schemeClr val="bg1"/>
              </a:solidFill>
            </a:endParaRPr>
          </a:p>
        </p:txBody>
      </p:sp>
      <p:sp>
        <p:nvSpPr>
          <p:cNvPr id="3" name="Subtitle 2">
            <a:extLst>
              <a:ext uri="{FF2B5EF4-FFF2-40B4-BE49-F238E27FC236}">
                <a16:creationId xmlns:a16="http://schemas.microsoft.com/office/drawing/2014/main" id="{7CAAD091-0959-40E7-8ACB-BA42167BAB1D}"/>
              </a:ext>
            </a:extLst>
          </p:cNvPr>
          <p:cNvSpPr>
            <a:spLocks noGrp="1"/>
          </p:cNvSpPr>
          <p:nvPr>
            <p:ph type="subTitle" idx="1"/>
          </p:nvPr>
        </p:nvSpPr>
        <p:spPr/>
        <p:txBody>
          <a:bodyPr>
            <a:normAutofit fontScale="85000" lnSpcReduction="10000"/>
          </a:bodyPr>
          <a:lstStyle/>
          <a:p>
            <a:r>
              <a:rPr lang="en-US" dirty="0"/>
              <a:t>8/13/21</a:t>
            </a:r>
          </a:p>
          <a:p>
            <a:r>
              <a:rPr lang="en-US" dirty="0"/>
              <a:t>Instructor: Whitney Johnson-Freeman</a:t>
            </a:r>
          </a:p>
          <a:p>
            <a:r>
              <a:rPr lang="en-US" dirty="0"/>
              <a:t>Helpers: </a:t>
            </a:r>
            <a:r>
              <a:rPr lang="en-US" dirty="0" err="1"/>
              <a:t>Gio</a:t>
            </a:r>
            <a:r>
              <a:rPr lang="en-US" dirty="0"/>
              <a:t> Gottardi &amp; Sarah Lynn Fisher</a:t>
            </a:r>
          </a:p>
        </p:txBody>
      </p:sp>
    </p:spTree>
    <p:extLst>
      <p:ext uri="{BB962C8B-B14F-4D97-AF65-F5344CB8AC3E}">
        <p14:creationId xmlns:p14="http://schemas.microsoft.com/office/powerpoint/2010/main" val="1891814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2690-E82C-4FEB-ADC6-257488529AE5}"/>
              </a:ext>
            </a:extLst>
          </p:cNvPr>
          <p:cNvSpPr>
            <a:spLocks noGrp="1"/>
          </p:cNvSpPr>
          <p:nvPr>
            <p:ph type="title"/>
          </p:nvPr>
        </p:nvSpPr>
        <p:spPr/>
        <p:txBody>
          <a:bodyPr/>
          <a:lstStyle/>
          <a:p>
            <a:r>
              <a:rPr lang="en-US" dirty="0">
                <a:solidFill>
                  <a:schemeClr val="bg1"/>
                </a:solidFill>
              </a:rPr>
              <a:t>Facets</a:t>
            </a:r>
          </a:p>
        </p:txBody>
      </p:sp>
      <p:sp>
        <p:nvSpPr>
          <p:cNvPr id="3" name="Content Placeholder 2">
            <a:extLst>
              <a:ext uri="{FF2B5EF4-FFF2-40B4-BE49-F238E27FC236}">
                <a16:creationId xmlns:a16="http://schemas.microsoft.com/office/drawing/2014/main" id="{75B3792D-A1E8-4D4D-8842-5310A5911AE9}"/>
              </a:ext>
            </a:extLst>
          </p:cNvPr>
          <p:cNvSpPr>
            <a:spLocks noGrp="1"/>
          </p:cNvSpPr>
          <p:nvPr>
            <p:ph idx="1"/>
          </p:nvPr>
        </p:nvSpPr>
        <p:spPr>
          <a:xfrm>
            <a:off x="457200" y="1600200"/>
            <a:ext cx="8229600" cy="4525963"/>
          </a:xfrm>
        </p:spPr>
        <p:txBody>
          <a:bodyPr>
            <a:normAutofit fontScale="92500" lnSpcReduction="10000"/>
          </a:bodyPr>
          <a:lstStyle/>
          <a:p>
            <a:r>
              <a:rPr lang="en-US" dirty="0">
                <a:solidFill>
                  <a:schemeClr val="bg1"/>
                </a:solidFill>
              </a:rPr>
              <a:t>Numeric facets</a:t>
            </a:r>
          </a:p>
          <a:p>
            <a:pPr lvl="1"/>
            <a:r>
              <a:rPr lang="en-US" dirty="0">
                <a:solidFill>
                  <a:schemeClr val="bg1"/>
                </a:solidFill>
              </a:rPr>
              <a:t>Sorts numbers smallest to biggest.</a:t>
            </a:r>
          </a:p>
          <a:p>
            <a:r>
              <a:rPr lang="en-US" dirty="0">
                <a:solidFill>
                  <a:schemeClr val="bg1"/>
                </a:solidFill>
              </a:rPr>
              <a:t>Timeline facets</a:t>
            </a:r>
          </a:p>
          <a:p>
            <a:pPr lvl="1"/>
            <a:r>
              <a:rPr lang="en-US" dirty="0">
                <a:solidFill>
                  <a:schemeClr val="bg1"/>
                </a:solidFill>
              </a:rPr>
              <a:t>Sorts dates chronologically, but data must be formatted at dates</a:t>
            </a:r>
          </a:p>
          <a:p>
            <a:pPr lvl="1"/>
            <a:r>
              <a:rPr lang="en-US" dirty="0">
                <a:solidFill>
                  <a:schemeClr val="accent5">
                    <a:lumMod val="60000"/>
                    <a:lumOff val="40000"/>
                  </a:schemeClr>
                </a:solidFill>
                <a:hlinkClick r:id="rId3">
                  <a:extLst>
                    <a:ext uri="{A12FA001-AC4F-418D-AE19-62706E023703}">
                      <ahyp:hlinkClr xmlns:ahyp="http://schemas.microsoft.com/office/drawing/2018/hyperlinkcolor" val="tx"/>
                    </a:ext>
                  </a:extLst>
                </a:hlinkClick>
              </a:rPr>
              <a:t>https://docs.openrefine.org/manual/exploring#dates</a:t>
            </a:r>
            <a:endParaRPr lang="en-US" dirty="0">
              <a:solidFill>
                <a:schemeClr val="accent5">
                  <a:lumMod val="60000"/>
                  <a:lumOff val="40000"/>
                </a:schemeClr>
              </a:solidFill>
            </a:endParaRPr>
          </a:p>
          <a:p>
            <a:r>
              <a:rPr lang="en-US" dirty="0">
                <a:solidFill>
                  <a:schemeClr val="bg1"/>
                </a:solidFill>
              </a:rPr>
              <a:t>Scatterplot facets</a:t>
            </a:r>
          </a:p>
          <a:p>
            <a:pPr lvl="1"/>
            <a:r>
              <a:rPr lang="en-US" dirty="0">
                <a:solidFill>
                  <a:schemeClr val="bg1"/>
                </a:solidFill>
              </a:rPr>
              <a:t>Compares 2 or more columns containing numeric data</a:t>
            </a:r>
          </a:p>
        </p:txBody>
      </p:sp>
    </p:spTree>
    <p:extLst>
      <p:ext uri="{BB962C8B-B14F-4D97-AF65-F5344CB8AC3E}">
        <p14:creationId xmlns:p14="http://schemas.microsoft.com/office/powerpoint/2010/main" val="213166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2690-E82C-4FEB-ADC6-257488529AE5}"/>
              </a:ext>
            </a:extLst>
          </p:cNvPr>
          <p:cNvSpPr>
            <a:spLocks noGrp="1"/>
          </p:cNvSpPr>
          <p:nvPr>
            <p:ph type="title"/>
          </p:nvPr>
        </p:nvSpPr>
        <p:spPr/>
        <p:txBody>
          <a:bodyPr/>
          <a:lstStyle/>
          <a:p>
            <a:r>
              <a:rPr lang="en-US" dirty="0">
                <a:solidFill>
                  <a:schemeClr val="bg1"/>
                </a:solidFill>
              </a:rPr>
              <a:t>Facets</a:t>
            </a:r>
          </a:p>
        </p:txBody>
      </p:sp>
      <p:sp>
        <p:nvSpPr>
          <p:cNvPr id="3" name="Content Placeholder 2">
            <a:extLst>
              <a:ext uri="{FF2B5EF4-FFF2-40B4-BE49-F238E27FC236}">
                <a16:creationId xmlns:a16="http://schemas.microsoft.com/office/drawing/2014/main" id="{75B3792D-A1E8-4D4D-8842-5310A5911AE9}"/>
              </a:ext>
            </a:extLst>
          </p:cNvPr>
          <p:cNvSpPr>
            <a:spLocks noGrp="1"/>
          </p:cNvSpPr>
          <p:nvPr>
            <p:ph idx="1"/>
          </p:nvPr>
        </p:nvSpPr>
        <p:spPr>
          <a:xfrm>
            <a:off x="457200" y="1600200"/>
            <a:ext cx="8229600" cy="4525963"/>
          </a:xfrm>
        </p:spPr>
        <p:txBody>
          <a:bodyPr>
            <a:normAutofit fontScale="70000" lnSpcReduction="20000"/>
          </a:bodyPr>
          <a:lstStyle/>
          <a:p>
            <a:r>
              <a:rPr lang="en-US" dirty="0">
                <a:solidFill>
                  <a:schemeClr val="bg1"/>
                </a:solidFill>
              </a:rPr>
              <a:t>Some Custom facets</a:t>
            </a:r>
          </a:p>
          <a:p>
            <a:pPr lvl="1"/>
            <a:r>
              <a:rPr lang="en-US" dirty="0">
                <a:solidFill>
                  <a:schemeClr val="bg1"/>
                </a:solidFill>
              </a:rPr>
              <a:t>Word facet - this breaks down text into words and counts the number of records each word appears in</a:t>
            </a:r>
          </a:p>
          <a:p>
            <a:pPr lvl="1"/>
            <a:r>
              <a:rPr lang="en-US" dirty="0">
                <a:solidFill>
                  <a:schemeClr val="bg1"/>
                </a:solidFill>
              </a:rPr>
              <a:t>Duplicates facet - this results in a binary facet of ‘true’ or ‘false’. Rows appear in the ‘true’ facet if the value in the selected column is an exact match for a value in the same column in another row</a:t>
            </a:r>
          </a:p>
          <a:p>
            <a:pPr lvl="1"/>
            <a:r>
              <a:rPr lang="en-US" dirty="0">
                <a:solidFill>
                  <a:schemeClr val="bg1"/>
                </a:solidFill>
              </a:rPr>
              <a:t>Text length facet - creates a numeric facet based on the length (number of characters) of the text in each row for the selected column. This can be useful for spotting incorrect or unusual data in a field where specific lengths are expected (e.g. if the values are expected to be years, any row with a text length more than 4 for that column is likely to be incorrect)</a:t>
            </a:r>
          </a:p>
          <a:p>
            <a:pPr lvl="1"/>
            <a:r>
              <a:rPr lang="en-US" dirty="0">
                <a:solidFill>
                  <a:schemeClr val="bg1"/>
                </a:solidFill>
              </a:rPr>
              <a:t>Facet by blank - a binary facet of ‘true’ or ‘false’. Rows appear in the ‘true’ facet if they have no data present in that column. This is useful when looking for rows missing key data.</a:t>
            </a:r>
          </a:p>
        </p:txBody>
      </p:sp>
    </p:spTree>
    <p:extLst>
      <p:ext uri="{BB962C8B-B14F-4D97-AF65-F5344CB8AC3E}">
        <p14:creationId xmlns:p14="http://schemas.microsoft.com/office/powerpoint/2010/main" val="195342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2690-E82C-4FEB-ADC6-257488529AE5}"/>
              </a:ext>
            </a:extLst>
          </p:cNvPr>
          <p:cNvSpPr>
            <a:spLocks noGrp="1"/>
          </p:cNvSpPr>
          <p:nvPr>
            <p:ph type="title"/>
          </p:nvPr>
        </p:nvSpPr>
        <p:spPr/>
        <p:txBody>
          <a:bodyPr/>
          <a:lstStyle/>
          <a:p>
            <a:r>
              <a:rPr lang="en-US" dirty="0">
                <a:solidFill>
                  <a:schemeClr val="bg1"/>
                </a:solidFill>
              </a:rPr>
              <a:t>Facets &amp; Filters</a:t>
            </a:r>
          </a:p>
        </p:txBody>
      </p:sp>
      <p:sp>
        <p:nvSpPr>
          <p:cNvPr id="3" name="Content Placeholder 2">
            <a:extLst>
              <a:ext uri="{FF2B5EF4-FFF2-40B4-BE49-F238E27FC236}">
                <a16:creationId xmlns:a16="http://schemas.microsoft.com/office/drawing/2014/main" id="{75B3792D-A1E8-4D4D-8842-5310A5911AE9}"/>
              </a:ext>
            </a:extLst>
          </p:cNvPr>
          <p:cNvSpPr>
            <a:spLocks noGrp="1"/>
          </p:cNvSpPr>
          <p:nvPr>
            <p:ph idx="1"/>
          </p:nvPr>
        </p:nvSpPr>
        <p:spPr/>
        <p:txBody>
          <a:bodyPr>
            <a:normAutofit/>
          </a:bodyPr>
          <a:lstStyle/>
          <a:p>
            <a:r>
              <a:rPr lang="en-US" dirty="0">
                <a:solidFill>
                  <a:schemeClr val="bg1"/>
                </a:solidFill>
              </a:rPr>
              <a:t>They can stack, so you can narrow your data subset </a:t>
            </a:r>
          </a:p>
          <a:p>
            <a:r>
              <a:rPr lang="en-US" dirty="0">
                <a:solidFill>
                  <a:schemeClr val="bg1"/>
                </a:solidFill>
              </a:rPr>
              <a:t>Exporting data with facets or filters applied will only export the matching rows.</a:t>
            </a:r>
          </a:p>
        </p:txBody>
      </p:sp>
    </p:spTree>
    <p:extLst>
      <p:ext uri="{BB962C8B-B14F-4D97-AF65-F5344CB8AC3E}">
        <p14:creationId xmlns:p14="http://schemas.microsoft.com/office/powerpoint/2010/main" val="2473673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68D4-1D91-42CE-BA5F-B636C04B1BC9}"/>
              </a:ext>
            </a:extLst>
          </p:cNvPr>
          <p:cNvSpPr>
            <a:spLocks noGrp="1"/>
          </p:cNvSpPr>
          <p:nvPr>
            <p:ph type="title"/>
          </p:nvPr>
        </p:nvSpPr>
        <p:spPr/>
        <p:txBody>
          <a:bodyPr/>
          <a:lstStyle/>
          <a:p>
            <a:r>
              <a:rPr lang="en-US" dirty="0">
                <a:solidFill>
                  <a:schemeClr val="bg1"/>
                </a:solidFill>
              </a:rPr>
              <a:t>Regex In Action</a:t>
            </a:r>
          </a:p>
        </p:txBody>
      </p:sp>
      <p:sp>
        <p:nvSpPr>
          <p:cNvPr id="3" name="Content Placeholder 2">
            <a:extLst>
              <a:ext uri="{FF2B5EF4-FFF2-40B4-BE49-F238E27FC236}">
                <a16:creationId xmlns:a16="http://schemas.microsoft.com/office/drawing/2014/main" id="{D85CED65-BDB6-40B7-BC4E-305A243C3B15}"/>
              </a:ext>
            </a:extLst>
          </p:cNvPr>
          <p:cNvSpPr>
            <a:spLocks noGrp="1"/>
          </p:cNvSpPr>
          <p:nvPr>
            <p:ph idx="1"/>
          </p:nvPr>
        </p:nvSpPr>
        <p:spPr/>
        <p:txBody>
          <a:bodyPr/>
          <a:lstStyle/>
          <a:p>
            <a:r>
              <a:rPr lang="en-US" dirty="0">
                <a:solidFill>
                  <a:schemeClr val="bg1"/>
                </a:solidFill>
              </a:rPr>
              <a:t>In Publisher column:</a:t>
            </a:r>
          </a:p>
          <a:p>
            <a:pPr lvl="1"/>
            <a:r>
              <a:rPr lang="en-US" dirty="0">
                <a:solidFill>
                  <a:schemeClr val="bg1"/>
                </a:solidFill>
              </a:rPr>
              <a:t>\</a:t>
            </a:r>
            <a:r>
              <a:rPr lang="en-US" dirty="0" err="1">
                <a:solidFill>
                  <a:schemeClr val="bg1"/>
                </a:solidFill>
              </a:rPr>
              <a:t>bphos</a:t>
            </a:r>
            <a:endParaRPr lang="en-US" dirty="0">
              <a:solidFill>
                <a:schemeClr val="bg1"/>
              </a:solidFill>
            </a:endParaRPr>
          </a:p>
        </p:txBody>
      </p:sp>
    </p:spTree>
    <p:extLst>
      <p:ext uri="{BB962C8B-B14F-4D97-AF65-F5344CB8AC3E}">
        <p14:creationId xmlns:p14="http://schemas.microsoft.com/office/powerpoint/2010/main" val="323119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68D4-1D91-42CE-BA5F-B636C04B1BC9}"/>
              </a:ext>
            </a:extLst>
          </p:cNvPr>
          <p:cNvSpPr>
            <a:spLocks noGrp="1"/>
          </p:cNvSpPr>
          <p:nvPr>
            <p:ph type="title"/>
          </p:nvPr>
        </p:nvSpPr>
        <p:spPr/>
        <p:txBody>
          <a:bodyPr/>
          <a:lstStyle/>
          <a:p>
            <a:r>
              <a:rPr lang="en-US" dirty="0">
                <a:solidFill>
                  <a:schemeClr val="bg1"/>
                </a:solidFill>
              </a:rPr>
              <a:t>Clustering</a:t>
            </a:r>
          </a:p>
        </p:txBody>
      </p:sp>
      <p:sp>
        <p:nvSpPr>
          <p:cNvPr id="3" name="Content Placeholder 2">
            <a:extLst>
              <a:ext uri="{FF2B5EF4-FFF2-40B4-BE49-F238E27FC236}">
                <a16:creationId xmlns:a16="http://schemas.microsoft.com/office/drawing/2014/main" id="{D85CED65-BDB6-40B7-BC4E-305A243C3B15}"/>
              </a:ext>
            </a:extLst>
          </p:cNvPr>
          <p:cNvSpPr>
            <a:spLocks noGrp="1"/>
          </p:cNvSpPr>
          <p:nvPr>
            <p:ph idx="1"/>
          </p:nvPr>
        </p:nvSpPr>
        <p:spPr/>
        <p:txBody>
          <a:bodyPr>
            <a:normAutofit lnSpcReduction="10000"/>
          </a:bodyPr>
          <a:lstStyle/>
          <a:p>
            <a:r>
              <a:rPr lang="en-US" dirty="0">
                <a:solidFill>
                  <a:schemeClr val="accent5">
                    <a:lumMod val="60000"/>
                    <a:lumOff val="40000"/>
                  </a:schemeClr>
                </a:solidFill>
                <a:hlinkClick r:id="rId3">
                  <a:extLst>
                    <a:ext uri="{A12FA001-AC4F-418D-AE19-62706E023703}">
                      <ahyp:hlinkClr xmlns:ahyp="http://schemas.microsoft.com/office/drawing/2018/hyperlinkcolor" val="tx"/>
                    </a:ext>
                  </a:extLst>
                </a:hlinkClick>
              </a:rPr>
              <a:t>https://github.com/OpenRefine/OpenRefine/wiki/Clustering-In-Depth</a:t>
            </a:r>
            <a:endParaRPr lang="en-US" dirty="0">
              <a:solidFill>
                <a:schemeClr val="accent5">
                  <a:lumMod val="60000"/>
                  <a:lumOff val="40000"/>
                </a:schemeClr>
              </a:solidFill>
            </a:endParaRPr>
          </a:p>
          <a:p>
            <a:r>
              <a:rPr lang="en-US" dirty="0">
                <a:solidFill>
                  <a:schemeClr val="bg1"/>
                </a:solidFill>
              </a:rPr>
              <a:t>Key Collision Methods</a:t>
            </a:r>
          </a:p>
          <a:p>
            <a:pPr lvl="1"/>
            <a:r>
              <a:rPr lang="en-US" dirty="0">
                <a:solidFill>
                  <a:schemeClr val="bg1"/>
                </a:solidFill>
              </a:rPr>
              <a:t>Fingerprint</a:t>
            </a:r>
          </a:p>
          <a:p>
            <a:pPr lvl="1"/>
            <a:r>
              <a:rPr lang="en-US" dirty="0">
                <a:solidFill>
                  <a:schemeClr val="bg1"/>
                </a:solidFill>
              </a:rPr>
              <a:t>N-Gram Fingerprint</a:t>
            </a:r>
          </a:p>
          <a:p>
            <a:pPr lvl="1"/>
            <a:r>
              <a:rPr lang="en-US" dirty="0">
                <a:solidFill>
                  <a:schemeClr val="bg1"/>
                </a:solidFill>
              </a:rPr>
              <a:t>Phonetic Fingerprint</a:t>
            </a:r>
          </a:p>
          <a:p>
            <a:r>
              <a:rPr lang="en-US" dirty="0">
                <a:solidFill>
                  <a:schemeClr val="bg1"/>
                </a:solidFill>
              </a:rPr>
              <a:t>Nearest Neighbor Methods</a:t>
            </a:r>
          </a:p>
          <a:p>
            <a:pPr lvl="1"/>
            <a:r>
              <a:rPr lang="en-US" dirty="0" err="1">
                <a:solidFill>
                  <a:schemeClr val="bg1"/>
                </a:solidFill>
              </a:rPr>
              <a:t>Levenshtein</a:t>
            </a:r>
            <a:r>
              <a:rPr lang="en-US" dirty="0">
                <a:solidFill>
                  <a:schemeClr val="bg1"/>
                </a:solidFill>
              </a:rPr>
              <a:t> Distance</a:t>
            </a:r>
          </a:p>
          <a:p>
            <a:pPr lvl="1"/>
            <a:r>
              <a:rPr lang="en-US" dirty="0">
                <a:solidFill>
                  <a:schemeClr val="bg1"/>
                </a:solidFill>
              </a:rPr>
              <a:t>PPM</a:t>
            </a:r>
          </a:p>
          <a:p>
            <a:endParaRPr lang="en-US" dirty="0">
              <a:solidFill>
                <a:schemeClr val="bg1"/>
              </a:solidFill>
            </a:endParaRPr>
          </a:p>
        </p:txBody>
      </p:sp>
    </p:spTree>
    <p:extLst>
      <p:ext uri="{BB962C8B-B14F-4D97-AF65-F5344CB8AC3E}">
        <p14:creationId xmlns:p14="http://schemas.microsoft.com/office/powerpoint/2010/main" val="4115301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68D4-1D91-42CE-BA5F-B636C04B1BC9}"/>
              </a:ext>
            </a:extLst>
          </p:cNvPr>
          <p:cNvSpPr>
            <a:spLocks noGrp="1"/>
          </p:cNvSpPr>
          <p:nvPr>
            <p:ph type="title"/>
          </p:nvPr>
        </p:nvSpPr>
        <p:spPr/>
        <p:txBody>
          <a:bodyPr/>
          <a:lstStyle/>
          <a:p>
            <a:r>
              <a:rPr lang="en-US" dirty="0">
                <a:solidFill>
                  <a:schemeClr val="bg1"/>
                </a:solidFill>
              </a:rPr>
              <a:t>Clustering</a:t>
            </a:r>
          </a:p>
        </p:txBody>
      </p:sp>
      <p:sp>
        <p:nvSpPr>
          <p:cNvPr id="3" name="Content Placeholder 2">
            <a:extLst>
              <a:ext uri="{FF2B5EF4-FFF2-40B4-BE49-F238E27FC236}">
                <a16:creationId xmlns:a16="http://schemas.microsoft.com/office/drawing/2014/main" id="{D85CED65-BDB6-40B7-BC4E-305A243C3B15}"/>
              </a:ext>
            </a:extLst>
          </p:cNvPr>
          <p:cNvSpPr>
            <a:spLocks noGrp="1"/>
          </p:cNvSpPr>
          <p:nvPr>
            <p:ph idx="1"/>
          </p:nvPr>
        </p:nvSpPr>
        <p:spPr/>
        <p:txBody>
          <a:bodyPr>
            <a:normAutofit/>
          </a:bodyPr>
          <a:lstStyle/>
          <a:p>
            <a:r>
              <a:rPr lang="en-US" dirty="0">
                <a:solidFill>
                  <a:schemeClr val="bg1"/>
                </a:solidFill>
              </a:rPr>
              <a:t>Key Collision Methods</a:t>
            </a:r>
          </a:p>
          <a:p>
            <a:pPr lvl="1"/>
            <a:r>
              <a:rPr lang="en-US" dirty="0">
                <a:solidFill>
                  <a:schemeClr val="bg1"/>
                </a:solidFill>
              </a:rPr>
              <a:t>Fingerprint</a:t>
            </a:r>
          </a:p>
          <a:p>
            <a:pPr lvl="2"/>
            <a:r>
              <a:rPr lang="en-US" dirty="0">
                <a:solidFill>
                  <a:schemeClr val="bg1"/>
                </a:solidFill>
              </a:rPr>
              <a:t>Least likely to produce false positives</a:t>
            </a:r>
          </a:p>
          <a:p>
            <a:pPr lvl="2"/>
            <a:r>
              <a:rPr lang="en-US" dirty="0">
                <a:solidFill>
                  <a:schemeClr val="bg1"/>
                </a:solidFill>
              </a:rPr>
              <a:t>Good place to start</a:t>
            </a:r>
          </a:p>
          <a:p>
            <a:pPr lvl="1"/>
            <a:r>
              <a:rPr lang="en-US" dirty="0">
                <a:solidFill>
                  <a:schemeClr val="bg1"/>
                </a:solidFill>
              </a:rPr>
              <a:t>N-Gram Fingerprint</a:t>
            </a:r>
          </a:p>
          <a:p>
            <a:pPr lvl="1"/>
            <a:r>
              <a:rPr lang="en-US" dirty="0">
                <a:solidFill>
                  <a:schemeClr val="bg1"/>
                </a:solidFill>
              </a:rPr>
              <a:t>Phonetic Fingerprint</a:t>
            </a:r>
          </a:p>
          <a:p>
            <a:pPr lvl="2"/>
            <a:r>
              <a:rPr lang="en-US" dirty="0">
                <a:solidFill>
                  <a:schemeClr val="bg1"/>
                </a:solidFill>
              </a:rPr>
              <a:t>Useful to spot errors of misunderstanding or misspelling</a:t>
            </a:r>
          </a:p>
          <a:p>
            <a:pPr marL="0" indent="0">
              <a:buNone/>
            </a:pPr>
            <a:endParaRPr lang="en-US" dirty="0">
              <a:solidFill>
                <a:schemeClr val="bg1"/>
              </a:solidFill>
            </a:endParaRPr>
          </a:p>
        </p:txBody>
      </p:sp>
    </p:spTree>
    <p:extLst>
      <p:ext uri="{BB962C8B-B14F-4D97-AF65-F5344CB8AC3E}">
        <p14:creationId xmlns:p14="http://schemas.microsoft.com/office/powerpoint/2010/main" val="281606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68D4-1D91-42CE-BA5F-B636C04B1BC9}"/>
              </a:ext>
            </a:extLst>
          </p:cNvPr>
          <p:cNvSpPr>
            <a:spLocks noGrp="1"/>
          </p:cNvSpPr>
          <p:nvPr>
            <p:ph type="title"/>
          </p:nvPr>
        </p:nvSpPr>
        <p:spPr/>
        <p:txBody>
          <a:bodyPr/>
          <a:lstStyle/>
          <a:p>
            <a:r>
              <a:rPr lang="en-US" dirty="0">
                <a:solidFill>
                  <a:schemeClr val="bg1"/>
                </a:solidFill>
              </a:rPr>
              <a:t>Clustering</a:t>
            </a:r>
          </a:p>
        </p:txBody>
      </p:sp>
      <p:sp>
        <p:nvSpPr>
          <p:cNvPr id="3" name="Content Placeholder 2">
            <a:extLst>
              <a:ext uri="{FF2B5EF4-FFF2-40B4-BE49-F238E27FC236}">
                <a16:creationId xmlns:a16="http://schemas.microsoft.com/office/drawing/2014/main" id="{D85CED65-BDB6-40B7-BC4E-305A243C3B15}"/>
              </a:ext>
            </a:extLst>
          </p:cNvPr>
          <p:cNvSpPr>
            <a:spLocks noGrp="1"/>
          </p:cNvSpPr>
          <p:nvPr>
            <p:ph idx="1"/>
          </p:nvPr>
        </p:nvSpPr>
        <p:spPr/>
        <p:txBody>
          <a:bodyPr>
            <a:normAutofit/>
          </a:bodyPr>
          <a:lstStyle/>
          <a:p>
            <a:r>
              <a:rPr lang="en-US" dirty="0">
                <a:solidFill>
                  <a:schemeClr val="bg1"/>
                </a:solidFill>
              </a:rPr>
              <a:t>Nearest Neighbor Methods</a:t>
            </a:r>
          </a:p>
          <a:p>
            <a:pPr lvl="1"/>
            <a:r>
              <a:rPr lang="en-US" dirty="0" err="1">
                <a:solidFill>
                  <a:schemeClr val="bg1"/>
                </a:solidFill>
              </a:rPr>
              <a:t>Levenshtein</a:t>
            </a:r>
            <a:r>
              <a:rPr lang="en-US" dirty="0">
                <a:solidFill>
                  <a:schemeClr val="bg1"/>
                </a:solidFill>
              </a:rPr>
              <a:t> Distance</a:t>
            </a:r>
          </a:p>
          <a:p>
            <a:pPr lvl="2"/>
            <a:r>
              <a:rPr lang="en-US" dirty="0">
                <a:solidFill>
                  <a:schemeClr val="bg1"/>
                </a:solidFill>
              </a:rPr>
              <a:t>“edit distance”</a:t>
            </a:r>
          </a:p>
          <a:p>
            <a:pPr lvl="2"/>
            <a:r>
              <a:rPr lang="en-US" dirty="0">
                <a:solidFill>
                  <a:schemeClr val="bg1"/>
                </a:solidFill>
              </a:rPr>
              <a:t>General applicability</a:t>
            </a:r>
          </a:p>
          <a:p>
            <a:pPr lvl="1"/>
            <a:r>
              <a:rPr lang="en-US" dirty="0">
                <a:solidFill>
                  <a:schemeClr val="bg1"/>
                </a:solidFill>
              </a:rPr>
              <a:t>PPM</a:t>
            </a:r>
          </a:p>
          <a:p>
            <a:pPr lvl="2"/>
            <a:r>
              <a:rPr lang="en-US" dirty="0">
                <a:solidFill>
                  <a:schemeClr val="bg1"/>
                </a:solidFill>
              </a:rPr>
              <a:t>Lots of false positives</a:t>
            </a:r>
          </a:p>
          <a:p>
            <a:pPr lvl="2"/>
            <a:r>
              <a:rPr lang="en-US" dirty="0">
                <a:solidFill>
                  <a:schemeClr val="bg1"/>
                </a:solidFill>
              </a:rPr>
              <a:t>Used as a “last resort”</a:t>
            </a:r>
          </a:p>
          <a:p>
            <a:endParaRPr lang="en-US" dirty="0">
              <a:solidFill>
                <a:schemeClr val="bg1"/>
              </a:solidFill>
            </a:endParaRPr>
          </a:p>
        </p:txBody>
      </p:sp>
    </p:spTree>
    <p:extLst>
      <p:ext uri="{BB962C8B-B14F-4D97-AF65-F5344CB8AC3E}">
        <p14:creationId xmlns:p14="http://schemas.microsoft.com/office/powerpoint/2010/main" val="33177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68D4-1D91-42CE-BA5F-B636C04B1BC9}"/>
              </a:ext>
            </a:extLst>
          </p:cNvPr>
          <p:cNvSpPr>
            <a:spLocks noGrp="1"/>
          </p:cNvSpPr>
          <p:nvPr>
            <p:ph type="title"/>
          </p:nvPr>
        </p:nvSpPr>
        <p:spPr/>
        <p:txBody>
          <a:bodyPr/>
          <a:lstStyle/>
          <a:p>
            <a:r>
              <a:rPr lang="en-US" dirty="0">
                <a:solidFill>
                  <a:schemeClr val="bg1"/>
                </a:solidFill>
              </a:rPr>
              <a:t>Transforming Data</a:t>
            </a:r>
          </a:p>
        </p:txBody>
      </p:sp>
      <p:sp>
        <p:nvSpPr>
          <p:cNvPr id="3" name="Content Placeholder 2">
            <a:extLst>
              <a:ext uri="{FF2B5EF4-FFF2-40B4-BE49-F238E27FC236}">
                <a16:creationId xmlns:a16="http://schemas.microsoft.com/office/drawing/2014/main" id="{D85CED65-BDB6-40B7-BC4E-305A243C3B15}"/>
              </a:ext>
            </a:extLst>
          </p:cNvPr>
          <p:cNvSpPr>
            <a:spLocks noGrp="1"/>
          </p:cNvSpPr>
          <p:nvPr>
            <p:ph idx="1"/>
          </p:nvPr>
        </p:nvSpPr>
        <p:spPr/>
        <p:txBody>
          <a:bodyPr>
            <a:normAutofit/>
          </a:bodyPr>
          <a:lstStyle/>
          <a:p>
            <a:r>
              <a:rPr lang="en-US" dirty="0">
                <a:solidFill>
                  <a:schemeClr val="bg1"/>
                </a:solidFill>
              </a:rPr>
              <a:t>Common uses include:</a:t>
            </a:r>
          </a:p>
          <a:p>
            <a:pPr lvl="1"/>
            <a:r>
              <a:rPr lang="en-US" dirty="0">
                <a:solidFill>
                  <a:schemeClr val="bg1"/>
                </a:solidFill>
              </a:rPr>
              <a:t>Splitting data from one column to multiple</a:t>
            </a:r>
          </a:p>
          <a:p>
            <a:pPr lvl="2"/>
            <a:r>
              <a:rPr lang="en-US" dirty="0">
                <a:solidFill>
                  <a:schemeClr val="bg1"/>
                </a:solidFill>
              </a:rPr>
              <a:t>Splitting an address into multiple parts.</a:t>
            </a:r>
          </a:p>
          <a:p>
            <a:pPr lvl="1"/>
            <a:r>
              <a:rPr lang="en-US" dirty="0">
                <a:solidFill>
                  <a:schemeClr val="bg1"/>
                </a:solidFill>
              </a:rPr>
              <a:t>Standardizing the format of data</a:t>
            </a:r>
          </a:p>
          <a:p>
            <a:pPr lvl="2"/>
            <a:r>
              <a:rPr lang="en-US" dirty="0">
                <a:solidFill>
                  <a:schemeClr val="bg1"/>
                </a:solidFill>
              </a:rPr>
              <a:t>Removing punctuation or standardizing date formats</a:t>
            </a:r>
          </a:p>
          <a:p>
            <a:pPr lvl="1"/>
            <a:r>
              <a:rPr lang="en-US" dirty="0">
                <a:solidFill>
                  <a:schemeClr val="bg1"/>
                </a:solidFill>
              </a:rPr>
              <a:t>Extracting a particular type of data from a longer string</a:t>
            </a:r>
          </a:p>
          <a:p>
            <a:pPr lvl="2"/>
            <a:r>
              <a:rPr lang="en-US" dirty="0">
                <a:solidFill>
                  <a:schemeClr val="bg1"/>
                </a:solidFill>
              </a:rPr>
              <a:t>Finding ISBNs in bibliographic citations</a:t>
            </a:r>
          </a:p>
        </p:txBody>
      </p:sp>
    </p:spTree>
    <p:extLst>
      <p:ext uri="{BB962C8B-B14F-4D97-AF65-F5344CB8AC3E}">
        <p14:creationId xmlns:p14="http://schemas.microsoft.com/office/powerpoint/2010/main" val="310072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68D4-1D91-42CE-BA5F-B636C04B1BC9}"/>
              </a:ext>
            </a:extLst>
          </p:cNvPr>
          <p:cNvSpPr>
            <a:spLocks noGrp="1"/>
          </p:cNvSpPr>
          <p:nvPr>
            <p:ph type="title"/>
          </p:nvPr>
        </p:nvSpPr>
        <p:spPr/>
        <p:txBody>
          <a:bodyPr/>
          <a:lstStyle/>
          <a:p>
            <a:r>
              <a:rPr lang="en-US" dirty="0">
                <a:solidFill>
                  <a:schemeClr val="bg1"/>
                </a:solidFill>
              </a:rPr>
              <a:t>Transforming Data</a:t>
            </a:r>
          </a:p>
        </p:txBody>
      </p:sp>
      <p:sp>
        <p:nvSpPr>
          <p:cNvPr id="3" name="Content Placeholder 2">
            <a:extLst>
              <a:ext uri="{FF2B5EF4-FFF2-40B4-BE49-F238E27FC236}">
                <a16:creationId xmlns:a16="http://schemas.microsoft.com/office/drawing/2014/main" id="{D85CED65-BDB6-40B7-BC4E-305A243C3B15}"/>
              </a:ext>
            </a:extLst>
          </p:cNvPr>
          <p:cNvSpPr>
            <a:spLocks noGrp="1"/>
          </p:cNvSpPr>
          <p:nvPr>
            <p:ph idx="1"/>
          </p:nvPr>
        </p:nvSpPr>
        <p:spPr/>
        <p:txBody>
          <a:bodyPr>
            <a:normAutofit/>
          </a:bodyPr>
          <a:lstStyle/>
          <a:p>
            <a:r>
              <a:rPr lang="en-US" dirty="0">
                <a:solidFill>
                  <a:schemeClr val="bg1"/>
                </a:solidFill>
              </a:rPr>
              <a:t>GREL</a:t>
            </a:r>
          </a:p>
          <a:p>
            <a:pPr lvl="1"/>
            <a:r>
              <a:rPr lang="en-US" dirty="0">
                <a:solidFill>
                  <a:schemeClr val="bg1"/>
                </a:solidFill>
              </a:rPr>
              <a:t>General Refine Expression Languages</a:t>
            </a:r>
          </a:p>
          <a:p>
            <a:pPr lvl="1"/>
            <a:r>
              <a:rPr lang="en-US" dirty="0">
                <a:solidFill>
                  <a:schemeClr val="bg1"/>
                </a:solidFill>
              </a:rPr>
              <a:t>Similar to Excel formulas</a:t>
            </a:r>
          </a:p>
          <a:p>
            <a:pPr lvl="1"/>
            <a:r>
              <a:rPr lang="en-US" dirty="0">
                <a:solidFill>
                  <a:schemeClr val="accent5">
                    <a:lumMod val="60000"/>
                    <a:lumOff val="40000"/>
                  </a:schemeClr>
                </a:solidFill>
                <a:hlinkClick r:id="rId3">
                  <a:extLst>
                    <a:ext uri="{A12FA001-AC4F-418D-AE19-62706E023703}">
                      <ahyp:hlinkClr xmlns:ahyp="http://schemas.microsoft.com/office/drawing/2018/hyperlinkcolor" val="tx"/>
                    </a:ext>
                  </a:extLst>
                </a:hlinkClick>
              </a:rPr>
              <a:t>https://docs.openrefine.org/manual/grel</a:t>
            </a:r>
            <a:endParaRPr lang="en-US" dirty="0">
              <a:solidFill>
                <a:schemeClr val="accent5">
                  <a:lumMod val="60000"/>
                  <a:lumOff val="40000"/>
                </a:schemeClr>
              </a:solidFill>
            </a:endParaRPr>
          </a:p>
          <a:p>
            <a:pPr lvl="1"/>
            <a:r>
              <a:rPr lang="en-US" dirty="0">
                <a:solidFill>
                  <a:schemeClr val="bg1"/>
                </a:solidFill>
              </a:rPr>
              <a:t>Supports regex</a:t>
            </a:r>
          </a:p>
        </p:txBody>
      </p:sp>
    </p:spTree>
    <p:extLst>
      <p:ext uri="{BB962C8B-B14F-4D97-AF65-F5344CB8AC3E}">
        <p14:creationId xmlns:p14="http://schemas.microsoft.com/office/powerpoint/2010/main" val="212513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68D4-1D91-42CE-BA5F-B636C04B1BC9}"/>
              </a:ext>
            </a:extLst>
          </p:cNvPr>
          <p:cNvSpPr>
            <a:spLocks noGrp="1"/>
          </p:cNvSpPr>
          <p:nvPr>
            <p:ph type="title"/>
          </p:nvPr>
        </p:nvSpPr>
        <p:spPr/>
        <p:txBody>
          <a:bodyPr/>
          <a:lstStyle/>
          <a:p>
            <a:r>
              <a:rPr lang="en-US" dirty="0">
                <a:solidFill>
                  <a:schemeClr val="bg1"/>
                </a:solidFill>
              </a:rPr>
              <a:t>Transforming Data</a:t>
            </a:r>
          </a:p>
        </p:txBody>
      </p:sp>
      <p:sp>
        <p:nvSpPr>
          <p:cNvPr id="3" name="Content Placeholder 2">
            <a:extLst>
              <a:ext uri="{FF2B5EF4-FFF2-40B4-BE49-F238E27FC236}">
                <a16:creationId xmlns:a16="http://schemas.microsoft.com/office/drawing/2014/main" id="{D85CED65-BDB6-40B7-BC4E-305A243C3B15}"/>
              </a:ext>
            </a:extLst>
          </p:cNvPr>
          <p:cNvSpPr>
            <a:spLocks noGrp="1"/>
          </p:cNvSpPr>
          <p:nvPr>
            <p:ph idx="1"/>
          </p:nvPr>
        </p:nvSpPr>
        <p:spPr/>
        <p:txBody>
          <a:bodyPr>
            <a:normAutofit/>
          </a:bodyPr>
          <a:lstStyle/>
          <a:p>
            <a:r>
              <a:rPr lang="en-US" dirty="0">
                <a:solidFill>
                  <a:schemeClr val="bg1"/>
                </a:solidFill>
              </a:rPr>
              <a:t>Some default transformations are available in menu options:</a:t>
            </a:r>
          </a:p>
          <a:p>
            <a:pPr lvl="1"/>
            <a:r>
              <a:rPr lang="en-US" dirty="0">
                <a:solidFill>
                  <a:schemeClr val="bg1"/>
                </a:solidFill>
              </a:rPr>
              <a:t>To Uppercase</a:t>
            </a:r>
          </a:p>
          <a:p>
            <a:pPr lvl="1"/>
            <a:r>
              <a:rPr lang="en-US" dirty="0">
                <a:solidFill>
                  <a:schemeClr val="bg1"/>
                </a:solidFill>
              </a:rPr>
              <a:t>To Lowercase</a:t>
            </a:r>
          </a:p>
          <a:p>
            <a:pPr lvl="1"/>
            <a:r>
              <a:rPr lang="en-US" dirty="0">
                <a:solidFill>
                  <a:schemeClr val="bg1"/>
                </a:solidFill>
              </a:rPr>
              <a:t>To </a:t>
            </a:r>
            <a:r>
              <a:rPr lang="en-US" dirty="0" err="1">
                <a:solidFill>
                  <a:schemeClr val="bg1"/>
                </a:solidFill>
              </a:rPr>
              <a:t>Titlecase</a:t>
            </a:r>
            <a:endParaRPr lang="en-US" dirty="0">
              <a:solidFill>
                <a:schemeClr val="bg1"/>
              </a:solidFill>
            </a:endParaRPr>
          </a:p>
          <a:p>
            <a:pPr lvl="1"/>
            <a:r>
              <a:rPr lang="en-US" dirty="0">
                <a:solidFill>
                  <a:schemeClr val="bg1"/>
                </a:solidFill>
              </a:rPr>
              <a:t>Trim leading and trailing whitespace</a:t>
            </a:r>
          </a:p>
        </p:txBody>
      </p:sp>
    </p:spTree>
    <p:extLst>
      <p:ext uri="{BB962C8B-B14F-4D97-AF65-F5344CB8AC3E}">
        <p14:creationId xmlns:p14="http://schemas.microsoft.com/office/powerpoint/2010/main" val="131653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3476-E386-4EA2-BD87-C41C9005A102}"/>
              </a:ext>
            </a:extLst>
          </p:cNvPr>
          <p:cNvSpPr>
            <a:spLocks noGrp="1"/>
          </p:cNvSpPr>
          <p:nvPr>
            <p:ph type="title"/>
          </p:nvPr>
        </p:nvSpPr>
        <p:spPr/>
        <p:txBody>
          <a:bodyPr/>
          <a:lstStyle/>
          <a:p>
            <a:r>
              <a:rPr lang="en-US" dirty="0">
                <a:solidFill>
                  <a:schemeClr val="bg1"/>
                </a:solidFill>
              </a:rPr>
              <a:t>Introduction</a:t>
            </a:r>
          </a:p>
        </p:txBody>
      </p:sp>
      <p:sp>
        <p:nvSpPr>
          <p:cNvPr id="3" name="Content Placeholder 2">
            <a:extLst>
              <a:ext uri="{FF2B5EF4-FFF2-40B4-BE49-F238E27FC236}">
                <a16:creationId xmlns:a16="http://schemas.microsoft.com/office/drawing/2014/main" id="{F242D7B8-FDF6-487C-937F-E7463521D80A}"/>
              </a:ext>
            </a:extLst>
          </p:cNvPr>
          <p:cNvSpPr>
            <a:spLocks noGrp="1"/>
          </p:cNvSpPr>
          <p:nvPr>
            <p:ph idx="1"/>
          </p:nvPr>
        </p:nvSpPr>
        <p:spPr/>
        <p:txBody>
          <a:bodyPr>
            <a:normAutofit/>
          </a:bodyPr>
          <a:lstStyle/>
          <a:p>
            <a:r>
              <a:rPr lang="en-US" dirty="0">
                <a:solidFill>
                  <a:schemeClr val="bg1"/>
                </a:solidFill>
              </a:rPr>
              <a:t>What is </a:t>
            </a:r>
            <a:r>
              <a:rPr lang="en-US" dirty="0" err="1">
                <a:solidFill>
                  <a:schemeClr val="bg1"/>
                </a:solidFill>
              </a:rPr>
              <a:t>OpenRefine</a:t>
            </a:r>
            <a:r>
              <a:rPr lang="en-US" dirty="0">
                <a:solidFill>
                  <a:schemeClr val="bg1"/>
                </a:solidFill>
              </a:rPr>
              <a:t>?</a:t>
            </a:r>
          </a:p>
          <a:p>
            <a:pPr lvl="1"/>
            <a:r>
              <a:rPr lang="en-US" dirty="0">
                <a:solidFill>
                  <a:schemeClr val="bg1"/>
                </a:solidFill>
              </a:rPr>
              <a:t>Overview of your data</a:t>
            </a:r>
          </a:p>
          <a:p>
            <a:pPr lvl="1"/>
            <a:r>
              <a:rPr lang="en-US" dirty="0">
                <a:solidFill>
                  <a:schemeClr val="bg1"/>
                </a:solidFill>
              </a:rPr>
              <a:t>Standardize data formatting</a:t>
            </a:r>
          </a:p>
          <a:p>
            <a:pPr lvl="2"/>
            <a:r>
              <a:rPr lang="en-US" dirty="0">
                <a:solidFill>
                  <a:schemeClr val="bg1"/>
                </a:solidFill>
              </a:rPr>
              <a:t>Dates: 01/01/2014 </a:t>
            </a:r>
            <a:r>
              <a:rPr lang="en-US" dirty="0">
                <a:solidFill>
                  <a:schemeClr val="bg1"/>
                </a:solidFill>
                <a:sym typeface="Wingdings" panose="05000000000000000000" pitchFamily="2" charset="2"/>
              </a:rPr>
              <a:t> 2014-01-01</a:t>
            </a:r>
          </a:p>
          <a:p>
            <a:pPr lvl="2"/>
            <a:r>
              <a:rPr lang="en-US" dirty="0">
                <a:solidFill>
                  <a:schemeClr val="bg1"/>
                </a:solidFill>
                <a:sym typeface="Wingdings" panose="05000000000000000000" pitchFamily="2" charset="2"/>
              </a:rPr>
              <a:t>Names: John M. Smith  Smith, John M.</a:t>
            </a:r>
          </a:p>
          <a:p>
            <a:pPr lvl="2"/>
            <a:r>
              <a:rPr lang="en-US" dirty="0">
                <a:solidFill>
                  <a:schemeClr val="bg1"/>
                </a:solidFill>
                <a:sym typeface="Wingdings" panose="05000000000000000000" pitchFamily="2" charset="2"/>
              </a:rPr>
              <a:t>Addresses: 1155 Union Cir, Denton, TX 76203</a:t>
            </a:r>
            <a:endParaRPr lang="en-US" dirty="0">
              <a:solidFill>
                <a:schemeClr val="bg1"/>
              </a:solidFill>
            </a:endParaRPr>
          </a:p>
          <a:p>
            <a:pPr lvl="1"/>
            <a:r>
              <a:rPr lang="en-US" dirty="0">
                <a:solidFill>
                  <a:schemeClr val="bg1"/>
                </a:solidFill>
              </a:rPr>
              <a:t>Split data into separate rows/columns</a:t>
            </a:r>
          </a:p>
          <a:p>
            <a:pPr lvl="1"/>
            <a:r>
              <a:rPr lang="en-US" dirty="0">
                <a:solidFill>
                  <a:schemeClr val="bg1"/>
                </a:solidFill>
              </a:rPr>
              <a:t>Import data from local/online sources</a:t>
            </a:r>
          </a:p>
        </p:txBody>
      </p:sp>
    </p:spTree>
    <p:extLst>
      <p:ext uri="{BB962C8B-B14F-4D97-AF65-F5344CB8AC3E}">
        <p14:creationId xmlns:p14="http://schemas.microsoft.com/office/powerpoint/2010/main" val="157212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68D4-1D91-42CE-BA5F-B636C04B1BC9}"/>
              </a:ext>
            </a:extLst>
          </p:cNvPr>
          <p:cNvSpPr>
            <a:spLocks noGrp="1"/>
          </p:cNvSpPr>
          <p:nvPr>
            <p:ph type="title"/>
          </p:nvPr>
        </p:nvSpPr>
        <p:spPr/>
        <p:txBody>
          <a:bodyPr/>
          <a:lstStyle/>
          <a:p>
            <a:r>
              <a:rPr lang="en-US" dirty="0">
                <a:solidFill>
                  <a:schemeClr val="bg1"/>
                </a:solidFill>
              </a:rPr>
              <a:t>Transforming Data</a:t>
            </a:r>
          </a:p>
        </p:txBody>
      </p:sp>
      <p:sp>
        <p:nvSpPr>
          <p:cNvPr id="3" name="Content Placeholder 2">
            <a:extLst>
              <a:ext uri="{FF2B5EF4-FFF2-40B4-BE49-F238E27FC236}">
                <a16:creationId xmlns:a16="http://schemas.microsoft.com/office/drawing/2014/main" id="{D85CED65-BDB6-40B7-BC4E-305A243C3B15}"/>
              </a:ext>
            </a:extLst>
          </p:cNvPr>
          <p:cNvSpPr>
            <a:spLocks noGrp="1"/>
          </p:cNvSpPr>
          <p:nvPr>
            <p:ph idx="1"/>
          </p:nvPr>
        </p:nvSpPr>
        <p:spPr/>
        <p:txBody>
          <a:bodyPr>
            <a:normAutofit/>
          </a:bodyPr>
          <a:lstStyle/>
          <a:p>
            <a:r>
              <a:rPr lang="en-US" dirty="0">
                <a:solidFill>
                  <a:schemeClr val="bg1"/>
                </a:solidFill>
              </a:rPr>
              <a:t>Basic format of GREL expressions:</a:t>
            </a:r>
          </a:p>
          <a:p>
            <a:pPr lvl="1"/>
            <a:r>
              <a:rPr lang="en-US" dirty="0" err="1">
                <a:solidFill>
                  <a:schemeClr val="bg1"/>
                </a:solidFill>
              </a:rPr>
              <a:t>Value.function</a:t>
            </a:r>
            <a:r>
              <a:rPr lang="en-US" dirty="0">
                <a:solidFill>
                  <a:schemeClr val="bg1"/>
                </a:solidFill>
              </a:rPr>
              <a:t>(options)</a:t>
            </a:r>
          </a:p>
          <a:p>
            <a:pPr lvl="1"/>
            <a:r>
              <a:rPr lang="en-US" dirty="0">
                <a:solidFill>
                  <a:schemeClr val="bg1"/>
                </a:solidFill>
              </a:rPr>
              <a:t>Function(value, options)</a:t>
            </a:r>
          </a:p>
          <a:p>
            <a:r>
              <a:rPr lang="en-US" dirty="0">
                <a:solidFill>
                  <a:schemeClr val="bg1"/>
                </a:solidFill>
              </a:rPr>
              <a:t>Either works, but we’ll use the first in this workshop.</a:t>
            </a:r>
          </a:p>
          <a:p>
            <a:r>
              <a:rPr lang="en-US" dirty="0">
                <a:solidFill>
                  <a:schemeClr val="bg1"/>
                </a:solidFill>
              </a:rPr>
              <a:t>For example, Title Case:</a:t>
            </a:r>
          </a:p>
          <a:p>
            <a:pPr lvl="1"/>
            <a:r>
              <a:rPr lang="en-US" dirty="0" err="1">
                <a:solidFill>
                  <a:schemeClr val="bg1"/>
                </a:solidFill>
              </a:rPr>
              <a:t>Value.toTitleCase</a:t>
            </a:r>
            <a:r>
              <a:rPr lang="en-US" dirty="0">
                <a:solidFill>
                  <a:schemeClr val="bg1"/>
                </a:solidFill>
              </a:rPr>
              <a:t>()</a:t>
            </a:r>
          </a:p>
        </p:txBody>
      </p:sp>
    </p:spTree>
    <p:extLst>
      <p:ext uri="{BB962C8B-B14F-4D97-AF65-F5344CB8AC3E}">
        <p14:creationId xmlns:p14="http://schemas.microsoft.com/office/powerpoint/2010/main" val="2534845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68D4-1D91-42CE-BA5F-B636C04B1BC9}"/>
              </a:ext>
            </a:extLst>
          </p:cNvPr>
          <p:cNvSpPr>
            <a:spLocks noGrp="1"/>
          </p:cNvSpPr>
          <p:nvPr>
            <p:ph type="title"/>
          </p:nvPr>
        </p:nvSpPr>
        <p:spPr/>
        <p:txBody>
          <a:bodyPr/>
          <a:lstStyle/>
          <a:p>
            <a:r>
              <a:rPr lang="en-US" dirty="0">
                <a:solidFill>
                  <a:schemeClr val="bg1"/>
                </a:solidFill>
              </a:rPr>
              <a:t>Transforming Data</a:t>
            </a:r>
          </a:p>
        </p:txBody>
      </p:sp>
      <p:sp>
        <p:nvSpPr>
          <p:cNvPr id="3" name="Content Placeholder 2">
            <a:extLst>
              <a:ext uri="{FF2B5EF4-FFF2-40B4-BE49-F238E27FC236}">
                <a16:creationId xmlns:a16="http://schemas.microsoft.com/office/drawing/2014/main" id="{D85CED65-BDB6-40B7-BC4E-305A243C3B15}"/>
              </a:ext>
            </a:extLst>
          </p:cNvPr>
          <p:cNvSpPr>
            <a:spLocks noGrp="1"/>
          </p:cNvSpPr>
          <p:nvPr>
            <p:ph idx="1"/>
          </p:nvPr>
        </p:nvSpPr>
        <p:spPr/>
        <p:txBody>
          <a:bodyPr>
            <a:normAutofit fontScale="70000" lnSpcReduction="20000"/>
          </a:bodyPr>
          <a:lstStyle/>
          <a:p>
            <a:r>
              <a:rPr lang="en-US" dirty="0">
                <a:solidFill>
                  <a:schemeClr val="bg1"/>
                </a:solidFill>
              </a:rPr>
              <a:t>Based on data types:</a:t>
            </a:r>
          </a:p>
          <a:p>
            <a:pPr lvl="1"/>
            <a:r>
              <a:rPr lang="en-US" dirty="0">
                <a:solidFill>
                  <a:schemeClr val="bg1"/>
                </a:solidFill>
              </a:rPr>
              <a:t>String</a:t>
            </a:r>
          </a:p>
          <a:p>
            <a:pPr lvl="1"/>
            <a:r>
              <a:rPr lang="en-US" dirty="0">
                <a:solidFill>
                  <a:schemeClr val="bg1"/>
                </a:solidFill>
              </a:rPr>
              <a:t>Number</a:t>
            </a:r>
          </a:p>
          <a:p>
            <a:pPr lvl="2"/>
            <a:r>
              <a:rPr lang="en-US" dirty="0">
                <a:solidFill>
                  <a:schemeClr val="bg1"/>
                </a:solidFill>
              </a:rPr>
              <a:t>Found in common transforms</a:t>
            </a:r>
          </a:p>
          <a:p>
            <a:pPr lvl="1"/>
            <a:r>
              <a:rPr lang="en-US" dirty="0">
                <a:solidFill>
                  <a:schemeClr val="bg1"/>
                </a:solidFill>
              </a:rPr>
              <a:t>Date</a:t>
            </a:r>
          </a:p>
          <a:p>
            <a:pPr lvl="2"/>
            <a:r>
              <a:rPr lang="en-US" dirty="0">
                <a:solidFill>
                  <a:schemeClr val="bg1"/>
                </a:solidFill>
              </a:rPr>
              <a:t>ISO-8601(extended format with time in UTC: YYYY-MM-DDTHH:MM:SSZ)</a:t>
            </a:r>
          </a:p>
          <a:p>
            <a:pPr lvl="2"/>
            <a:r>
              <a:rPr lang="en-US" dirty="0" err="1">
                <a:solidFill>
                  <a:schemeClr val="bg1"/>
                </a:solidFill>
              </a:rPr>
              <a:t>value.toDate</a:t>
            </a:r>
            <a:r>
              <a:rPr lang="en-US" dirty="0">
                <a:solidFill>
                  <a:schemeClr val="bg1"/>
                </a:solidFill>
              </a:rPr>
              <a:t>()</a:t>
            </a:r>
          </a:p>
          <a:p>
            <a:pPr lvl="2"/>
            <a:r>
              <a:rPr lang="en-US" dirty="0">
                <a:solidFill>
                  <a:schemeClr val="accent5">
                    <a:lumMod val="60000"/>
                    <a:lumOff val="40000"/>
                  </a:schemeClr>
                </a:solidFill>
                <a:hlinkClick r:id="rId3">
                  <a:extLst>
                    <a:ext uri="{A12FA001-AC4F-418D-AE19-62706E023703}">
                      <ahyp:hlinkClr xmlns:ahyp="http://schemas.microsoft.com/office/drawing/2018/hyperlinkcolor" val="tx"/>
                    </a:ext>
                  </a:extLst>
                </a:hlinkClick>
              </a:rPr>
              <a:t>https://docs.openrefine.org/manual/grelfunctions#todateo-b-monthfirst-s-format1-s-format2-</a:t>
            </a:r>
            <a:endParaRPr lang="en-US" dirty="0">
              <a:solidFill>
                <a:schemeClr val="accent5">
                  <a:lumMod val="60000"/>
                  <a:lumOff val="40000"/>
                </a:schemeClr>
              </a:solidFill>
            </a:endParaRPr>
          </a:p>
          <a:p>
            <a:pPr lvl="1"/>
            <a:r>
              <a:rPr lang="en-US" dirty="0">
                <a:solidFill>
                  <a:schemeClr val="bg1"/>
                </a:solidFill>
              </a:rPr>
              <a:t>Boolean</a:t>
            </a:r>
          </a:p>
          <a:p>
            <a:pPr lvl="2"/>
            <a:r>
              <a:rPr lang="en-US" dirty="0">
                <a:solidFill>
                  <a:schemeClr val="bg1"/>
                </a:solidFill>
              </a:rPr>
              <a:t>True/False</a:t>
            </a:r>
          </a:p>
          <a:p>
            <a:pPr lvl="2"/>
            <a:r>
              <a:rPr lang="en-US" dirty="0" err="1">
                <a:solidFill>
                  <a:schemeClr val="bg1"/>
                </a:solidFill>
              </a:rPr>
              <a:t>value.contains</a:t>
            </a:r>
            <a:r>
              <a:rPr lang="en-US" dirty="0">
                <a:solidFill>
                  <a:schemeClr val="bg1"/>
                </a:solidFill>
              </a:rPr>
              <a:t>(“test”) </a:t>
            </a:r>
            <a:r>
              <a:rPr lang="en-US" dirty="0">
                <a:solidFill>
                  <a:schemeClr val="bg1"/>
                </a:solidFill>
                <a:sym typeface="Wingdings" panose="05000000000000000000" pitchFamily="2" charset="2"/>
              </a:rPr>
              <a:t> True or false if test appears in the cell</a:t>
            </a:r>
            <a:endParaRPr lang="en-US" dirty="0">
              <a:solidFill>
                <a:schemeClr val="bg1"/>
              </a:solidFill>
            </a:endParaRPr>
          </a:p>
          <a:p>
            <a:pPr lvl="2"/>
            <a:r>
              <a:rPr lang="en-US" dirty="0">
                <a:solidFill>
                  <a:schemeClr val="bg1"/>
                </a:solidFill>
              </a:rPr>
              <a:t>if(</a:t>
            </a:r>
            <a:r>
              <a:rPr lang="en-US" dirty="0" err="1">
                <a:solidFill>
                  <a:schemeClr val="bg1"/>
                </a:solidFill>
              </a:rPr>
              <a:t>value.contains</a:t>
            </a:r>
            <a:r>
              <a:rPr lang="en-US" dirty="0">
                <a:solidFill>
                  <a:schemeClr val="bg1"/>
                </a:solidFill>
              </a:rPr>
              <a:t>(“test”),”Test </a:t>
            </a:r>
            <a:r>
              <a:rPr lang="en-US" dirty="0" err="1">
                <a:solidFill>
                  <a:schemeClr val="bg1"/>
                </a:solidFill>
              </a:rPr>
              <a:t>data”,value</a:t>
            </a:r>
            <a:r>
              <a:rPr lang="en-US" dirty="0">
                <a:solidFill>
                  <a:schemeClr val="bg1"/>
                </a:solidFill>
              </a:rPr>
              <a:t>) </a:t>
            </a:r>
            <a:r>
              <a:rPr lang="en-US" dirty="0">
                <a:solidFill>
                  <a:schemeClr val="bg1"/>
                </a:solidFill>
                <a:sym typeface="Wingdings" panose="05000000000000000000" pitchFamily="2" charset="2"/>
              </a:rPr>
              <a:t> Replaces cell value with Test data if it contains test</a:t>
            </a:r>
            <a:endParaRPr lang="en-US" dirty="0">
              <a:solidFill>
                <a:schemeClr val="bg1"/>
              </a:solidFill>
            </a:endParaRPr>
          </a:p>
          <a:p>
            <a:pPr lvl="1"/>
            <a:r>
              <a:rPr lang="en-US" dirty="0">
                <a:solidFill>
                  <a:schemeClr val="bg1"/>
                </a:solidFill>
              </a:rPr>
              <a:t>Array</a:t>
            </a:r>
          </a:p>
        </p:txBody>
      </p:sp>
    </p:spTree>
    <p:extLst>
      <p:ext uri="{BB962C8B-B14F-4D97-AF65-F5344CB8AC3E}">
        <p14:creationId xmlns:p14="http://schemas.microsoft.com/office/powerpoint/2010/main" val="369242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68D4-1D91-42CE-BA5F-B636C04B1BC9}"/>
              </a:ext>
            </a:extLst>
          </p:cNvPr>
          <p:cNvSpPr>
            <a:spLocks noGrp="1"/>
          </p:cNvSpPr>
          <p:nvPr>
            <p:ph type="title"/>
          </p:nvPr>
        </p:nvSpPr>
        <p:spPr/>
        <p:txBody>
          <a:bodyPr/>
          <a:lstStyle/>
          <a:p>
            <a:r>
              <a:rPr lang="en-US" dirty="0">
                <a:solidFill>
                  <a:schemeClr val="bg1"/>
                </a:solidFill>
              </a:rPr>
              <a:t>Transforming Data</a:t>
            </a:r>
          </a:p>
        </p:txBody>
      </p:sp>
      <p:sp>
        <p:nvSpPr>
          <p:cNvPr id="3" name="Content Placeholder 2">
            <a:extLst>
              <a:ext uri="{FF2B5EF4-FFF2-40B4-BE49-F238E27FC236}">
                <a16:creationId xmlns:a16="http://schemas.microsoft.com/office/drawing/2014/main" id="{D85CED65-BDB6-40B7-BC4E-305A243C3B15}"/>
              </a:ext>
            </a:extLst>
          </p:cNvPr>
          <p:cNvSpPr>
            <a:spLocks noGrp="1"/>
          </p:cNvSpPr>
          <p:nvPr>
            <p:ph idx="1"/>
          </p:nvPr>
        </p:nvSpPr>
        <p:spPr/>
        <p:txBody>
          <a:bodyPr>
            <a:normAutofit/>
          </a:bodyPr>
          <a:lstStyle/>
          <a:p>
            <a:r>
              <a:rPr lang="en-US" dirty="0">
                <a:solidFill>
                  <a:schemeClr val="bg1"/>
                </a:solidFill>
              </a:rPr>
              <a:t>Based on data types:</a:t>
            </a:r>
          </a:p>
          <a:p>
            <a:pPr lvl="1"/>
            <a:r>
              <a:rPr lang="en-US" dirty="0">
                <a:solidFill>
                  <a:schemeClr val="bg1"/>
                </a:solidFill>
              </a:rPr>
              <a:t>Arrays:</a:t>
            </a:r>
          </a:p>
          <a:p>
            <a:pPr lvl="2"/>
            <a:r>
              <a:rPr lang="en-US" dirty="0">
                <a:solidFill>
                  <a:schemeClr val="bg1"/>
                </a:solidFill>
              </a:rPr>
              <a:t>List of values</a:t>
            </a:r>
          </a:p>
          <a:p>
            <a:pPr lvl="2"/>
            <a:r>
              <a:rPr lang="en-US" dirty="0">
                <a:solidFill>
                  <a:schemeClr val="bg1"/>
                </a:solidFill>
              </a:rPr>
              <a:t>Found in […]</a:t>
            </a:r>
          </a:p>
          <a:p>
            <a:pPr lvl="2"/>
            <a:r>
              <a:rPr lang="en-US" dirty="0">
                <a:solidFill>
                  <a:schemeClr val="bg1"/>
                </a:solidFill>
              </a:rPr>
              <a:t>Used to sort, de-duplicate, and manipulate</a:t>
            </a:r>
          </a:p>
          <a:p>
            <a:pPr lvl="3"/>
            <a:r>
              <a:rPr lang="en-US" dirty="0">
                <a:solidFill>
                  <a:schemeClr val="bg1"/>
                </a:solidFill>
              </a:rPr>
              <a:t>Data must be in the same cell</a:t>
            </a:r>
          </a:p>
          <a:p>
            <a:pPr lvl="2"/>
            <a:r>
              <a:rPr lang="en-US" dirty="0">
                <a:solidFill>
                  <a:schemeClr val="bg1"/>
                </a:solidFill>
              </a:rPr>
              <a:t>Numbering starts at 0</a:t>
            </a:r>
          </a:p>
        </p:txBody>
      </p:sp>
    </p:spTree>
    <p:extLst>
      <p:ext uri="{BB962C8B-B14F-4D97-AF65-F5344CB8AC3E}">
        <p14:creationId xmlns:p14="http://schemas.microsoft.com/office/powerpoint/2010/main" val="432134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68D4-1D91-42CE-BA5F-B636C04B1BC9}"/>
              </a:ext>
            </a:extLst>
          </p:cNvPr>
          <p:cNvSpPr>
            <a:spLocks noGrp="1"/>
          </p:cNvSpPr>
          <p:nvPr>
            <p:ph type="title"/>
          </p:nvPr>
        </p:nvSpPr>
        <p:spPr/>
        <p:txBody>
          <a:bodyPr/>
          <a:lstStyle/>
          <a:p>
            <a:r>
              <a:rPr lang="en-US" dirty="0">
                <a:solidFill>
                  <a:schemeClr val="bg1"/>
                </a:solidFill>
              </a:rPr>
              <a:t>Transforming Data</a:t>
            </a:r>
          </a:p>
        </p:txBody>
      </p:sp>
      <p:sp>
        <p:nvSpPr>
          <p:cNvPr id="3" name="Content Placeholder 2">
            <a:extLst>
              <a:ext uri="{FF2B5EF4-FFF2-40B4-BE49-F238E27FC236}">
                <a16:creationId xmlns:a16="http://schemas.microsoft.com/office/drawing/2014/main" id="{D85CED65-BDB6-40B7-BC4E-305A243C3B15}"/>
              </a:ext>
            </a:extLst>
          </p:cNvPr>
          <p:cNvSpPr>
            <a:spLocks noGrp="1"/>
          </p:cNvSpPr>
          <p:nvPr>
            <p:ph idx="1"/>
          </p:nvPr>
        </p:nvSpPr>
        <p:spPr/>
        <p:txBody>
          <a:bodyPr>
            <a:normAutofit fontScale="92500" lnSpcReduction="10000"/>
          </a:bodyPr>
          <a:lstStyle/>
          <a:p>
            <a:r>
              <a:rPr lang="en-US" dirty="0">
                <a:solidFill>
                  <a:schemeClr val="bg1"/>
                </a:solidFill>
              </a:rPr>
              <a:t>Arrays</a:t>
            </a:r>
          </a:p>
          <a:p>
            <a:pPr lvl="1"/>
            <a:r>
              <a:rPr lang="en-US" dirty="0">
                <a:solidFill>
                  <a:schemeClr val="bg1"/>
                </a:solidFill>
              </a:rPr>
              <a:t>“</a:t>
            </a:r>
            <a:r>
              <a:rPr lang="en-US" dirty="0" err="1">
                <a:solidFill>
                  <a:schemeClr val="bg1"/>
                </a:solidFill>
              </a:rPr>
              <a:t>Monday,Tuesday,Wednesday,Thursday,Friday,Saturday,Sunday</a:t>
            </a:r>
            <a:r>
              <a:rPr lang="en-US" dirty="0">
                <a:solidFill>
                  <a:schemeClr val="bg1"/>
                </a:solidFill>
              </a:rPr>
              <a:t>”</a:t>
            </a:r>
          </a:p>
          <a:p>
            <a:pPr lvl="1"/>
            <a:r>
              <a:rPr lang="en-US" dirty="0" err="1">
                <a:solidFill>
                  <a:schemeClr val="bg1"/>
                </a:solidFill>
              </a:rPr>
              <a:t>value.split</a:t>
            </a:r>
            <a:r>
              <a:rPr lang="en-US" dirty="0">
                <a:solidFill>
                  <a:schemeClr val="bg1"/>
                </a:solidFill>
              </a:rPr>
              <a:t>(“,”)</a:t>
            </a:r>
          </a:p>
          <a:p>
            <a:pPr lvl="2"/>
            <a:r>
              <a:rPr lang="en-US" dirty="0">
                <a:solidFill>
                  <a:schemeClr val="bg1"/>
                </a:solidFill>
              </a:rPr>
              <a:t>[“Monday”,”Tuesday”,”Wednesday”,”Thursday”,”Friday”,”Saturday”,”Sunday”]</a:t>
            </a:r>
          </a:p>
          <a:p>
            <a:pPr lvl="1"/>
            <a:r>
              <a:rPr lang="en-US" dirty="0" err="1">
                <a:solidFill>
                  <a:schemeClr val="bg1"/>
                </a:solidFill>
              </a:rPr>
              <a:t>value.split</a:t>
            </a:r>
            <a:r>
              <a:rPr lang="en-US" dirty="0">
                <a:solidFill>
                  <a:schemeClr val="bg1"/>
                </a:solidFill>
              </a:rPr>
              <a:t>(“,”).sort()</a:t>
            </a:r>
          </a:p>
          <a:p>
            <a:pPr lvl="2"/>
            <a:r>
              <a:rPr lang="en-US" dirty="0">
                <a:solidFill>
                  <a:schemeClr val="bg1"/>
                </a:solidFill>
              </a:rPr>
              <a:t>[“Friday”,”Monday”,”Saturday”,”Sunday”,”Thursday”,”Tuesday”,”Wednesday”]</a:t>
            </a:r>
          </a:p>
          <a:p>
            <a:pPr lvl="1"/>
            <a:r>
              <a:rPr lang="en-US" dirty="0" err="1">
                <a:solidFill>
                  <a:schemeClr val="bg1"/>
                </a:solidFill>
              </a:rPr>
              <a:t>value.split</a:t>
            </a:r>
            <a:r>
              <a:rPr lang="en-US" dirty="0">
                <a:solidFill>
                  <a:schemeClr val="bg1"/>
                </a:solidFill>
              </a:rPr>
              <a:t>(“,”)[0]</a:t>
            </a:r>
          </a:p>
          <a:p>
            <a:pPr lvl="2"/>
            <a:r>
              <a:rPr lang="en-US" dirty="0">
                <a:solidFill>
                  <a:schemeClr val="bg1"/>
                </a:solidFill>
              </a:rPr>
              <a:t>“Monday”</a:t>
            </a:r>
          </a:p>
        </p:txBody>
      </p:sp>
    </p:spTree>
    <p:extLst>
      <p:ext uri="{BB962C8B-B14F-4D97-AF65-F5344CB8AC3E}">
        <p14:creationId xmlns:p14="http://schemas.microsoft.com/office/powerpoint/2010/main" val="175060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68D4-1D91-42CE-BA5F-B636C04B1BC9}"/>
              </a:ext>
            </a:extLst>
          </p:cNvPr>
          <p:cNvSpPr>
            <a:spLocks noGrp="1"/>
          </p:cNvSpPr>
          <p:nvPr>
            <p:ph type="title"/>
          </p:nvPr>
        </p:nvSpPr>
        <p:spPr/>
        <p:txBody>
          <a:bodyPr/>
          <a:lstStyle/>
          <a:p>
            <a:r>
              <a:rPr lang="en-US" dirty="0">
                <a:solidFill>
                  <a:schemeClr val="bg1"/>
                </a:solidFill>
              </a:rPr>
              <a:t>Extensions</a:t>
            </a:r>
          </a:p>
        </p:txBody>
      </p:sp>
      <p:sp>
        <p:nvSpPr>
          <p:cNvPr id="3" name="Content Placeholder 2">
            <a:extLst>
              <a:ext uri="{FF2B5EF4-FFF2-40B4-BE49-F238E27FC236}">
                <a16:creationId xmlns:a16="http://schemas.microsoft.com/office/drawing/2014/main" id="{D85CED65-BDB6-40B7-BC4E-305A243C3B15}"/>
              </a:ext>
            </a:extLst>
          </p:cNvPr>
          <p:cNvSpPr>
            <a:spLocks noGrp="1"/>
          </p:cNvSpPr>
          <p:nvPr>
            <p:ph idx="1"/>
          </p:nvPr>
        </p:nvSpPr>
        <p:spPr/>
        <p:txBody>
          <a:bodyPr>
            <a:normAutofit/>
          </a:bodyPr>
          <a:lstStyle/>
          <a:p>
            <a:r>
              <a:rPr lang="en-US" dirty="0">
                <a:solidFill>
                  <a:schemeClr val="bg1"/>
                </a:solidFill>
              </a:rPr>
              <a:t>Extensions add functionality to </a:t>
            </a:r>
            <a:r>
              <a:rPr lang="en-US" dirty="0" err="1">
                <a:solidFill>
                  <a:schemeClr val="bg1"/>
                </a:solidFill>
              </a:rPr>
              <a:t>OpenRefine</a:t>
            </a:r>
            <a:r>
              <a:rPr lang="en-US" dirty="0">
                <a:solidFill>
                  <a:schemeClr val="bg1"/>
                </a:solidFill>
              </a:rPr>
              <a:t>.</a:t>
            </a:r>
          </a:p>
          <a:p>
            <a:r>
              <a:rPr lang="en-US" dirty="0">
                <a:solidFill>
                  <a:schemeClr val="bg1"/>
                </a:solidFill>
              </a:rPr>
              <a:t>Some require earlier versions of </a:t>
            </a:r>
            <a:r>
              <a:rPr lang="en-US" dirty="0" err="1">
                <a:solidFill>
                  <a:schemeClr val="bg1"/>
                </a:solidFill>
              </a:rPr>
              <a:t>OpenRefine</a:t>
            </a:r>
            <a:r>
              <a:rPr lang="en-US" dirty="0">
                <a:solidFill>
                  <a:schemeClr val="bg1"/>
                </a:solidFill>
              </a:rPr>
              <a:t>.</a:t>
            </a:r>
          </a:p>
          <a:p>
            <a:r>
              <a:rPr lang="en-US" dirty="0">
                <a:solidFill>
                  <a:schemeClr val="bg1"/>
                </a:solidFill>
              </a:rPr>
              <a:t>Take a look: </a:t>
            </a:r>
            <a:r>
              <a:rPr lang="en-US" dirty="0">
                <a:solidFill>
                  <a:schemeClr val="accent5">
                    <a:lumMod val="60000"/>
                    <a:lumOff val="40000"/>
                  </a:schemeClr>
                </a:solidFill>
                <a:hlinkClick r:id="rId3">
                  <a:extLst>
                    <a:ext uri="{A12FA001-AC4F-418D-AE19-62706E023703}">
                      <ahyp:hlinkClr xmlns:ahyp="http://schemas.microsoft.com/office/drawing/2018/hyperlinkcolor" val="tx"/>
                    </a:ext>
                  </a:extLst>
                </a:hlinkClick>
              </a:rPr>
              <a:t>https://openrefine.org/download.html</a:t>
            </a:r>
            <a:endParaRPr lang="en-US" dirty="0">
              <a:solidFill>
                <a:schemeClr val="accent5">
                  <a:lumMod val="60000"/>
                  <a:lumOff val="40000"/>
                </a:schemeClr>
              </a:solidFill>
            </a:endParaRPr>
          </a:p>
          <a:p>
            <a:endParaRPr lang="en-US" dirty="0">
              <a:solidFill>
                <a:schemeClr val="bg1"/>
              </a:solidFill>
            </a:endParaRPr>
          </a:p>
        </p:txBody>
      </p:sp>
    </p:spTree>
    <p:extLst>
      <p:ext uri="{BB962C8B-B14F-4D97-AF65-F5344CB8AC3E}">
        <p14:creationId xmlns:p14="http://schemas.microsoft.com/office/powerpoint/2010/main" val="1060322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E4D4-D8F2-4B9B-B8BF-4B10684D8B67}"/>
              </a:ext>
            </a:extLst>
          </p:cNvPr>
          <p:cNvSpPr>
            <a:spLocks noGrp="1"/>
          </p:cNvSpPr>
          <p:nvPr>
            <p:ph type="title"/>
          </p:nvPr>
        </p:nvSpPr>
        <p:spPr/>
        <p:txBody>
          <a:bodyPr/>
          <a:lstStyle/>
          <a:p>
            <a:r>
              <a:rPr lang="en-US" dirty="0">
                <a:solidFill>
                  <a:schemeClr val="bg1"/>
                </a:solidFill>
              </a:rPr>
              <a:t>Real Life Examples</a:t>
            </a:r>
          </a:p>
        </p:txBody>
      </p:sp>
      <p:sp>
        <p:nvSpPr>
          <p:cNvPr id="4" name="Content Placeholder 3">
            <a:extLst>
              <a:ext uri="{FF2B5EF4-FFF2-40B4-BE49-F238E27FC236}">
                <a16:creationId xmlns:a16="http://schemas.microsoft.com/office/drawing/2014/main" id="{85B4260B-607D-4CD5-A802-C64F60A7AD64}"/>
              </a:ext>
            </a:extLst>
          </p:cNvPr>
          <p:cNvSpPr>
            <a:spLocks noGrp="1"/>
          </p:cNvSpPr>
          <p:nvPr>
            <p:ph idx="1"/>
          </p:nvPr>
        </p:nvSpPr>
        <p:spPr/>
        <p:txBody>
          <a:bodyPr>
            <a:normAutofit fontScale="70000" lnSpcReduction="20000"/>
          </a:bodyPr>
          <a:lstStyle/>
          <a:p>
            <a:r>
              <a:rPr lang="en-US" dirty="0">
                <a:solidFill>
                  <a:schemeClr val="bg1"/>
                </a:solidFill>
              </a:rPr>
              <a:t>Deng, S. (2018). Linked data in the library &amp; </a:t>
            </a:r>
            <a:r>
              <a:rPr lang="en-US" dirty="0" err="1">
                <a:solidFill>
                  <a:schemeClr val="bg1"/>
                </a:solidFill>
              </a:rPr>
              <a:t>OpenRefine</a:t>
            </a:r>
            <a:r>
              <a:rPr lang="en-US" dirty="0">
                <a:solidFill>
                  <a:schemeClr val="bg1"/>
                </a:solidFill>
              </a:rPr>
              <a:t>. </a:t>
            </a:r>
            <a:r>
              <a:rPr lang="en-US" i="1" dirty="0">
                <a:solidFill>
                  <a:schemeClr val="bg1"/>
                </a:solidFill>
              </a:rPr>
              <a:t>Faculty Scholarship and Creative Works</a:t>
            </a:r>
            <a:r>
              <a:rPr lang="en-US" dirty="0">
                <a:solidFill>
                  <a:schemeClr val="bg1"/>
                </a:solidFill>
              </a:rPr>
              <a:t>. </a:t>
            </a:r>
            <a:r>
              <a:rPr lang="en-US" dirty="0">
                <a:solidFill>
                  <a:schemeClr val="bg1"/>
                </a:solidFill>
                <a:hlinkClick r:id="rId3">
                  <a:extLst>
                    <a:ext uri="{A12FA001-AC4F-418D-AE19-62706E023703}">
                      <ahyp:hlinkClr xmlns:ahyp="http://schemas.microsoft.com/office/drawing/2018/hyperlinkcolor" val="tx"/>
                    </a:ext>
                  </a:extLst>
                </a:hlinkClick>
              </a:rPr>
              <a:t>https://stars.library.ucf.edu/ucfscholar/774</a:t>
            </a:r>
            <a:endParaRPr lang="en-US" dirty="0">
              <a:solidFill>
                <a:schemeClr val="bg1"/>
              </a:solidFill>
            </a:endParaRPr>
          </a:p>
          <a:p>
            <a:r>
              <a:rPr lang="en-US" dirty="0">
                <a:solidFill>
                  <a:schemeClr val="bg1"/>
                </a:solidFill>
              </a:rPr>
              <a:t>Hill, K. M. (2016). In Search of Useful Collection Metadata: Using </a:t>
            </a:r>
            <a:r>
              <a:rPr lang="en-US" dirty="0" err="1">
                <a:solidFill>
                  <a:schemeClr val="bg1"/>
                </a:solidFill>
              </a:rPr>
              <a:t>OpenRefine</a:t>
            </a:r>
            <a:r>
              <a:rPr lang="en-US" dirty="0">
                <a:solidFill>
                  <a:schemeClr val="bg1"/>
                </a:solidFill>
              </a:rPr>
              <a:t> to Create Accurate, Complete, and Clean Title-level Collection Information. </a:t>
            </a:r>
            <a:r>
              <a:rPr lang="en-US" i="1" dirty="0">
                <a:solidFill>
                  <a:schemeClr val="bg1"/>
                </a:solidFill>
              </a:rPr>
              <a:t>Serials Review</a:t>
            </a:r>
            <a:r>
              <a:rPr lang="en-US" dirty="0">
                <a:solidFill>
                  <a:schemeClr val="bg1"/>
                </a:solidFill>
              </a:rPr>
              <a:t>, </a:t>
            </a:r>
            <a:r>
              <a:rPr lang="en-US" i="1" dirty="0">
                <a:solidFill>
                  <a:schemeClr val="bg1"/>
                </a:solidFill>
              </a:rPr>
              <a:t>42</a:t>
            </a:r>
            <a:r>
              <a:rPr lang="en-US" dirty="0">
                <a:solidFill>
                  <a:schemeClr val="bg1"/>
                </a:solidFill>
              </a:rPr>
              <a:t>(3), 222–228. </a:t>
            </a:r>
            <a:r>
              <a:rPr lang="en-US" dirty="0">
                <a:solidFill>
                  <a:schemeClr val="bg1"/>
                </a:solidFill>
                <a:hlinkClick r:id="rId4">
                  <a:extLst>
                    <a:ext uri="{A12FA001-AC4F-418D-AE19-62706E023703}">
                      <ahyp:hlinkClr xmlns:ahyp="http://schemas.microsoft.com/office/drawing/2018/hyperlinkcolor" val="tx"/>
                    </a:ext>
                  </a:extLst>
                </a:hlinkClick>
              </a:rPr>
              <a:t>https://doi.org/10.1080/00987913.2016.1214529</a:t>
            </a:r>
            <a:endParaRPr lang="en-US" dirty="0">
              <a:solidFill>
                <a:schemeClr val="bg1"/>
              </a:solidFill>
            </a:endParaRPr>
          </a:p>
          <a:p>
            <a:r>
              <a:rPr lang="en-US" dirty="0">
                <a:solidFill>
                  <a:schemeClr val="bg1"/>
                </a:solidFill>
              </a:rPr>
              <a:t>Sterner, E. (2019). Cleaning Collections Data Using </a:t>
            </a:r>
            <a:r>
              <a:rPr lang="en-US" dirty="0" err="1">
                <a:solidFill>
                  <a:schemeClr val="bg1"/>
                </a:solidFill>
              </a:rPr>
              <a:t>OpenRefine</a:t>
            </a:r>
            <a:r>
              <a:rPr lang="en-US" dirty="0">
                <a:solidFill>
                  <a:schemeClr val="bg1"/>
                </a:solidFill>
              </a:rPr>
              <a:t>. </a:t>
            </a:r>
            <a:r>
              <a:rPr lang="en-US" i="1" dirty="0">
                <a:solidFill>
                  <a:schemeClr val="bg1"/>
                </a:solidFill>
              </a:rPr>
              <a:t>Issues in Science and Technology Librarianship</a:t>
            </a:r>
            <a:r>
              <a:rPr lang="en-US" dirty="0">
                <a:solidFill>
                  <a:schemeClr val="bg1"/>
                </a:solidFill>
              </a:rPr>
              <a:t>, </a:t>
            </a:r>
            <a:r>
              <a:rPr lang="en-US" i="1" dirty="0">
                <a:solidFill>
                  <a:schemeClr val="bg1"/>
                </a:solidFill>
              </a:rPr>
              <a:t>92</a:t>
            </a:r>
            <a:r>
              <a:rPr lang="en-US" dirty="0">
                <a:solidFill>
                  <a:schemeClr val="bg1"/>
                </a:solidFill>
              </a:rPr>
              <a:t>, Article 92. </a:t>
            </a:r>
            <a:r>
              <a:rPr lang="en-US" dirty="0">
                <a:solidFill>
                  <a:schemeClr val="bg1"/>
                </a:solidFill>
                <a:hlinkClick r:id="rId5">
                  <a:extLst>
                    <a:ext uri="{A12FA001-AC4F-418D-AE19-62706E023703}">
                      <ahyp:hlinkClr xmlns:ahyp="http://schemas.microsoft.com/office/drawing/2018/hyperlinkcolor" val="tx"/>
                    </a:ext>
                  </a:extLst>
                </a:hlinkClick>
              </a:rPr>
              <a:t>https://doi.org/10.29173/istl30</a:t>
            </a:r>
            <a:endParaRPr lang="en-US" dirty="0">
              <a:solidFill>
                <a:schemeClr val="bg1"/>
              </a:solidFill>
            </a:endParaRPr>
          </a:p>
          <a:p>
            <a:r>
              <a:rPr lang="en-US" dirty="0" err="1">
                <a:solidFill>
                  <a:schemeClr val="bg1"/>
                </a:solidFill>
              </a:rPr>
              <a:t>Stonebraker</a:t>
            </a:r>
            <a:r>
              <a:rPr lang="en-US" dirty="0">
                <a:solidFill>
                  <a:schemeClr val="bg1"/>
                </a:solidFill>
              </a:rPr>
              <a:t>, I. (2015). Good Library Data Made Better With Technology! Using </a:t>
            </a:r>
            <a:r>
              <a:rPr lang="en-US" dirty="0" err="1">
                <a:solidFill>
                  <a:schemeClr val="bg1"/>
                </a:solidFill>
              </a:rPr>
              <a:t>OpenRefine</a:t>
            </a:r>
            <a:r>
              <a:rPr lang="en-US" dirty="0">
                <a:solidFill>
                  <a:schemeClr val="bg1"/>
                </a:solidFill>
              </a:rPr>
              <a:t> and Google Fusion Tables in Academic Business Libraries Instruction. </a:t>
            </a:r>
            <a:r>
              <a:rPr lang="en-US" i="1" dirty="0">
                <a:solidFill>
                  <a:schemeClr val="bg1"/>
                </a:solidFill>
              </a:rPr>
              <a:t>Academic BRASS</a:t>
            </a:r>
            <a:r>
              <a:rPr lang="en-US" dirty="0">
                <a:solidFill>
                  <a:schemeClr val="bg1"/>
                </a:solidFill>
              </a:rPr>
              <a:t>. </a:t>
            </a:r>
            <a:r>
              <a:rPr lang="en-US" dirty="0">
                <a:solidFill>
                  <a:schemeClr val="bg1"/>
                </a:solidFill>
                <a:hlinkClick r:id="rId6">
                  <a:extLst>
                    <a:ext uri="{A12FA001-AC4F-418D-AE19-62706E023703}">
                      <ahyp:hlinkClr xmlns:ahyp="http://schemas.microsoft.com/office/drawing/2018/hyperlinkcolor" val="tx"/>
                    </a:ext>
                  </a:extLst>
                </a:hlinkClick>
              </a:rPr>
              <a:t>https://docs.lib.purdue.edu/lib_fsdocs/118</a:t>
            </a:r>
            <a:endParaRPr lang="en-US" dirty="0">
              <a:solidFill>
                <a:schemeClr val="bg1"/>
              </a:solidFill>
            </a:endParaRPr>
          </a:p>
        </p:txBody>
      </p:sp>
    </p:spTree>
    <p:extLst>
      <p:ext uri="{BB962C8B-B14F-4D97-AF65-F5344CB8AC3E}">
        <p14:creationId xmlns:p14="http://schemas.microsoft.com/office/powerpoint/2010/main" val="1019587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E4D4-D8F2-4B9B-B8BF-4B10684D8B67}"/>
              </a:ext>
            </a:extLst>
          </p:cNvPr>
          <p:cNvSpPr>
            <a:spLocks noGrp="1"/>
          </p:cNvSpPr>
          <p:nvPr>
            <p:ph type="title"/>
          </p:nvPr>
        </p:nvSpPr>
        <p:spPr/>
        <p:txBody>
          <a:bodyPr/>
          <a:lstStyle/>
          <a:p>
            <a:r>
              <a:rPr lang="en-US" dirty="0">
                <a:solidFill>
                  <a:schemeClr val="bg1"/>
                </a:solidFill>
              </a:rPr>
              <a:t>More Help</a:t>
            </a:r>
          </a:p>
        </p:txBody>
      </p:sp>
      <p:sp>
        <p:nvSpPr>
          <p:cNvPr id="4" name="Content Placeholder 3">
            <a:extLst>
              <a:ext uri="{FF2B5EF4-FFF2-40B4-BE49-F238E27FC236}">
                <a16:creationId xmlns:a16="http://schemas.microsoft.com/office/drawing/2014/main" id="{85B4260B-607D-4CD5-A802-C64F60A7AD64}"/>
              </a:ext>
            </a:extLst>
          </p:cNvPr>
          <p:cNvSpPr>
            <a:spLocks noGrp="1"/>
          </p:cNvSpPr>
          <p:nvPr>
            <p:ph idx="1"/>
          </p:nvPr>
        </p:nvSpPr>
        <p:spPr/>
        <p:txBody>
          <a:bodyPr>
            <a:normAutofit fontScale="70000" lnSpcReduction="20000"/>
          </a:bodyPr>
          <a:lstStyle/>
          <a:p>
            <a:pPr>
              <a:lnSpc>
                <a:spcPct val="210000"/>
              </a:lnSpc>
            </a:pPr>
            <a:r>
              <a:rPr lang="en-US" sz="1600" i="1" dirty="0">
                <a:solidFill>
                  <a:schemeClr val="bg1"/>
                </a:solidFill>
              </a:rPr>
              <a:t>Data Cleaning with </a:t>
            </a:r>
            <a:r>
              <a:rPr lang="en-US" sz="1600" i="1" dirty="0" err="1">
                <a:solidFill>
                  <a:schemeClr val="bg1"/>
                </a:solidFill>
              </a:rPr>
              <a:t>OpenRefine</a:t>
            </a:r>
            <a:r>
              <a:rPr lang="en-US" sz="1600" i="1" dirty="0">
                <a:solidFill>
                  <a:schemeClr val="bg1"/>
                </a:solidFill>
              </a:rPr>
              <a:t> for Ecologists</a:t>
            </a:r>
            <a:r>
              <a:rPr lang="en-US" sz="1600" dirty="0">
                <a:solidFill>
                  <a:schemeClr val="bg1"/>
                </a:solidFill>
              </a:rPr>
              <a:t>. (n.d.). Retrieved August 12, 2021, from </a:t>
            </a:r>
            <a:r>
              <a:rPr lang="en-US" sz="1600" dirty="0">
                <a:solidFill>
                  <a:schemeClr val="bg1"/>
                </a:solidFill>
                <a:hlinkClick r:id="rId3">
                  <a:extLst>
                    <a:ext uri="{A12FA001-AC4F-418D-AE19-62706E023703}">
                      <ahyp:hlinkClr xmlns:ahyp="http://schemas.microsoft.com/office/drawing/2018/hyperlinkcolor" val="tx"/>
                    </a:ext>
                  </a:extLst>
                </a:hlinkClick>
              </a:rPr>
              <a:t>https://datacarpentry.org/OpenRefine-ecology-lesson/</a:t>
            </a:r>
            <a:endParaRPr lang="en-US" sz="1600" dirty="0">
              <a:solidFill>
                <a:schemeClr val="bg1"/>
              </a:solidFill>
            </a:endParaRPr>
          </a:p>
          <a:p>
            <a:pPr>
              <a:lnSpc>
                <a:spcPct val="210000"/>
              </a:lnSpc>
            </a:pPr>
            <a:r>
              <a:rPr lang="en-US" sz="1600" dirty="0" err="1">
                <a:solidFill>
                  <a:schemeClr val="bg1"/>
                </a:solidFill>
              </a:rPr>
              <a:t>Feustle</a:t>
            </a:r>
            <a:r>
              <a:rPr lang="en-US" sz="1600" dirty="0">
                <a:solidFill>
                  <a:schemeClr val="bg1"/>
                </a:solidFill>
              </a:rPr>
              <a:t>, M. (2017, May 18). </a:t>
            </a:r>
            <a:r>
              <a:rPr lang="en-US" sz="1600" i="1" dirty="0">
                <a:solidFill>
                  <a:schemeClr val="bg1"/>
                </a:solidFill>
              </a:rPr>
              <a:t>The Life-Changing Magic of </a:t>
            </a:r>
            <a:r>
              <a:rPr lang="en-US" sz="1600" i="1" dirty="0" err="1">
                <a:solidFill>
                  <a:schemeClr val="bg1"/>
                </a:solidFill>
              </a:rPr>
              <a:t>OpenRefine</a:t>
            </a:r>
            <a:r>
              <a:rPr lang="en-US" sz="1600" i="1" dirty="0">
                <a:solidFill>
                  <a:schemeClr val="bg1"/>
                </a:solidFill>
              </a:rPr>
              <a:t>: The Open-Source Art of Data Decluttering and Organizing</a:t>
            </a:r>
            <a:r>
              <a:rPr lang="en-US" sz="1600" dirty="0">
                <a:solidFill>
                  <a:schemeClr val="bg1"/>
                </a:solidFill>
              </a:rPr>
              <a:t> [Presentation]. 2017 University of North Texas Open Access </a:t>
            </a:r>
            <a:r>
              <a:rPr lang="en-US" sz="1600" dirty="0" err="1">
                <a:solidFill>
                  <a:schemeClr val="bg1"/>
                </a:solidFill>
              </a:rPr>
              <a:t>Sympoisum</a:t>
            </a:r>
            <a:r>
              <a:rPr lang="en-US" sz="1600" dirty="0">
                <a:solidFill>
                  <a:schemeClr val="bg1"/>
                </a:solidFill>
              </a:rPr>
              <a:t>. May 19, 2017. Frisco, TX. </a:t>
            </a:r>
            <a:r>
              <a:rPr lang="en-US" sz="1600" dirty="0">
                <a:solidFill>
                  <a:schemeClr val="bg1"/>
                </a:solidFill>
                <a:hlinkClick r:id="rId4">
                  <a:extLst>
                    <a:ext uri="{A12FA001-AC4F-418D-AE19-62706E023703}">
                      <ahyp:hlinkClr xmlns:ahyp="http://schemas.microsoft.com/office/drawing/2018/hyperlinkcolor" val="tx"/>
                    </a:ext>
                  </a:extLst>
                </a:hlinkClick>
              </a:rPr>
              <a:t>https://digital.library.unt.edu/ark:/67531/metadc980821/</a:t>
            </a:r>
            <a:endParaRPr lang="en-US" sz="1600" dirty="0">
              <a:solidFill>
                <a:schemeClr val="bg1"/>
              </a:solidFill>
            </a:endParaRPr>
          </a:p>
          <a:p>
            <a:pPr>
              <a:lnSpc>
                <a:spcPct val="210000"/>
              </a:lnSpc>
            </a:pPr>
            <a:r>
              <a:rPr lang="en-US" sz="1600" i="1" dirty="0">
                <a:solidFill>
                  <a:schemeClr val="accent4">
                    <a:lumMod val="60000"/>
                    <a:lumOff val="40000"/>
                  </a:schemeClr>
                </a:solidFill>
              </a:rPr>
              <a:t>Library Carpentry: </a:t>
            </a:r>
            <a:r>
              <a:rPr lang="en-US" sz="1600" i="1" dirty="0" err="1">
                <a:solidFill>
                  <a:schemeClr val="accent4">
                    <a:lumMod val="60000"/>
                    <a:lumOff val="40000"/>
                  </a:schemeClr>
                </a:solidFill>
              </a:rPr>
              <a:t>OpenRefine</a:t>
            </a:r>
            <a:r>
              <a:rPr lang="en-US" sz="1600" dirty="0">
                <a:solidFill>
                  <a:schemeClr val="accent4">
                    <a:lumMod val="60000"/>
                    <a:lumOff val="40000"/>
                  </a:schemeClr>
                </a:solidFill>
              </a:rPr>
              <a:t>. (n.d.). Retrieved August 12, 2021, from </a:t>
            </a:r>
            <a:r>
              <a:rPr lang="en-US" sz="1600" dirty="0">
                <a:solidFill>
                  <a:schemeClr val="accent4">
                    <a:lumMod val="60000"/>
                    <a:lumOff val="40000"/>
                  </a:schemeClr>
                </a:solidFill>
                <a:hlinkClick r:id="rId5">
                  <a:extLst>
                    <a:ext uri="{A12FA001-AC4F-418D-AE19-62706E023703}">
                      <ahyp:hlinkClr xmlns:ahyp="http://schemas.microsoft.com/office/drawing/2018/hyperlinkcolor" val="tx"/>
                    </a:ext>
                  </a:extLst>
                </a:hlinkClick>
              </a:rPr>
              <a:t>https://librarycarpentry.org/lc-open-refine/</a:t>
            </a:r>
            <a:endParaRPr lang="en-US" sz="1600" dirty="0">
              <a:solidFill>
                <a:schemeClr val="accent4">
                  <a:lumMod val="60000"/>
                  <a:lumOff val="40000"/>
                </a:schemeClr>
              </a:solidFill>
            </a:endParaRPr>
          </a:p>
          <a:p>
            <a:pPr>
              <a:lnSpc>
                <a:spcPct val="210000"/>
              </a:lnSpc>
            </a:pPr>
            <a:r>
              <a:rPr lang="en-US" sz="1600" dirty="0">
                <a:solidFill>
                  <a:schemeClr val="bg1"/>
                </a:solidFill>
              </a:rPr>
              <a:t>Little, J. (n.d.). </a:t>
            </a:r>
            <a:r>
              <a:rPr lang="en-US" sz="1600" i="1" dirty="0">
                <a:solidFill>
                  <a:schemeClr val="bg1"/>
                </a:solidFill>
              </a:rPr>
              <a:t>Cleaning Data with </a:t>
            </a:r>
            <a:r>
              <a:rPr lang="en-US" sz="1600" i="1" dirty="0" err="1">
                <a:solidFill>
                  <a:schemeClr val="bg1"/>
                </a:solidFill>
              </a:rPr>
              <a:t>OpenRefine</a:t>
            </a:r>
            <a:r>
              <a:rPr lang="en-US" sz="1600" dirty="0">
                <a:solidFill>
                  <a:schemeClr val="bg1"/>
                </a:solidFill>
              </a:rPr>
              <a:t>. Retrieved August 12, 2021, from </a:t>
            </a:r>
            <a:r>
              <a:rPr lang="en-US" sz="1600" dirty="0">
                <a:solidFill>
                  <a:schemeClr val="bg1"/>
                </a:solidFill>
                <a:hlinkClick r:id="rId6">
                  <a:extLst>
                    <a:ext uri="{A12FA001-AC4F-418D-AE19-62706E023703}">
                      <ahyp:hlinkClr xmlns:ahyp="http://schemas.microsoft.com/office/drawing/2018/hyperlinkcolor" val="tx"/>
                    </a:ext>
                  </a:extLst>
                </a:hlinkClick>
              </a:rPr>
              <a:t>https://libjohn.github.io/openrefine/preamble.html</a:t>
            </a:r>
            <a:endParaRPr lang="en-US" sz="1600" dirty="0">
              <a:solidFill>
                <a:schemeClr val="bg1"/>
              </a:solidFill>
            </a:endParaRPr>
          </a:p>
          <a:p>
            <a:pPr>
              <a:lnSpc>
                <a:spcPct val="210000"/>
              </a:lnSpc>
            </a:pPr>
            <a:r>
              <a:rPr lang="en-US" sz="1600" dirty="0" err="1">
                <a:solidFill>
                  <a:schemeClr val="bg1"/>
                </a:solidFill>
              </a:rPr>
              <a:t>Najmi</a:t>
            </a:r>
            <a:r>
              <a:rPr lang="en-US" sz="1600" dirty="0">
                <a:solidFill>
                  <a:schemeClr val="bg1"/>
                </a:solidFill>
              </a:rPr>
              <a:t>, A., &amp; </a:t>
            </a:r>
            <a:r>
              <a:rPr lang="en-US" sz="1600" dirty="0" err="1">
                <a:solidFill>
                  <a:schemeClr val="bg1"/>
                </a:solidFill>
              </a:rPr>
              <a:t>Keralis</a:t>
            </a:r>
            <a:r>
              <a:rPr lang="en-US" sz="1600" dirty="0">
                <a:solidFill>
                  <a:schemeClr val="bg1"/>
                </a:solidFill>
              </a:rPr>
              <a:t>, S. D. C. (2014, January 29). </a:t>
            </a:r>
            <a:r>
              <a:rPr lang="en-US" sz="1600" i="1" dirty="0">
                <a:solidFill>
                  <a:schemeClr val="bg1"/>
                </a:solidFill>
              </a:rPr>
              <a:t>Cleaning up Messy Data with Open Refine</a:t>
            </a:r>
            <a:r>
              <a:rPr lang="en-US" sz="1600" dirty="0">
                <a:solidFill>
                  <a:schemeClr val="bg1"/>
                </a:solidFill>
              </a:rPr>
              <a:t> [Presentation]. Tech Talks Series, 2014, Denton, Texas, United States. </a:t>
            </a:r>
            <a:r>
              <a:rPr lang="en-US" sz="1600" dirty="0">
                <a:solidFill>
                  <a:schemeClr val="bg1"/>
                </a:solidFill>
                <a:hlinkClick r:id="rId7">
                  <a:extLst>
                    <a:ext uri="{A12FA001-AC4F-418D-AE19-62706E023703}">
                      <ahyp:hlinkClr xmlns:ahyp="http://schemas.microsoft.com/office/drawing/2018/hyperlinkcolor" val="tx"/>
                    </a:ext>
                  </a:extLst>
                </a:hlinkClick>
              </a:rPr>
              <a:t>https://digital.library.unt.edu/ark:/67531/metadc275785/</a:t>
            </a:r>
            <a:endParaRPr lang="en-US" sz="1600" dirty="0">
              <a:solidFill>
                <a:schemeClr val="bg1"/>
              </a:solidFill>
            </a:endParaRPr>
          </a:p>
          <a:p>
            <a:pPr>
              <a:lnSpc>
                <a:spcPct val="210000"/>
              </a:lnSpc>
            </a:pPr>
            <a:r>
              <a:rPr lang="en-US" sz="1600" i="1" dirty="0" err="1">
                <a:solidFill>
                  <a:schemeClr val="accent4">
                    <a:lumMod val="60000"/>
                    <a:lumOff val="40000"/>
                  </a:schemeClr>
                </a:solidFill>
              </a:rPr>
              <a:t>OpenRefine</a:t>
            </a:r>
            <a:r>
              <a:rPr lang="en-US" sz="1600" i="1" dirty="0">
                <a:solidFill>
                  <a:schemeClr val="accent4">
                    <a:lumMod val="60000"/>
                    <a:lumOff val="40000"/>
                  </a:schemeClr>
                </a:solidFill>
              </a:rPr>
              <a:t> user manual | </a:t>
            </a:r>
            <a:r>
              <a:rPr lang="en-US" sz="1600" i="1" dirty="0" err="1">
                <a:solidFill>
                  <a:schemeClr val="accent4">
                    <a:lumMod val="60000"/>
                    <a:lumOff val="40000"/>
                  </a:schemeClr>
                </a:solidFill>
              </a:rPr>
              <a:t>OpenRefine</a:t>
            </a:r>
            <a:r>
              <a:rPr lang="en-US" sz="1600" dirty="0">
                <a:solidFill>
                  <a:schemeClr val="accent4">
                    <a:lumMod val="60000"/>
                    <a:lumOff val="40000"/>
                  </a:schemeClr>
                </a:solidFill>
              </a:rPr>
              <a:t>. (n.d.). Retrieved August 12, 2021, from </a:t>
            </a:r>
            <a:r>
              <a:rPr lang="en-US" sz="1600" dirty="0">
                <a:solidFill>
                  <a:schemeClr val="accent4">
                    <a:lumMod val="60000"/>
                    <a:lumOff val="40000"/>
                  </a:schemeClr>
                </a:solidFill>
                <a:hlinkClick r:id="rId8">
                  <a:extLst>
                    <a:ext uri="{A12FA001-AC4F-418D-AE19-62706E023703}">
                      <ahyp:hlinkClr xmlns:ahyp="http://schemas.microsoft.com/office/drawing/2018/hyperlinkcolor" val="tx"/>
                    </a:ext>
                  </a:extLst>
                </a:hlinkClick>
              </a:rPr>
              <a:t>https://docs.openrefine.org//</a:t>
            </a:r>
            <a:endParaRPr lang="en-US" sz="1600" dirty="0">
              <a:solidFill>
                <a:schemeClr val="accent4">
                  <a:lumMod val="60000"/>
                  <a:lumOff val="40000"/>
                </a:schemeClr>
              </a:solidFill>
            </a:endParaRPr>
          </a:p>
          <a:p>
            <a:pPr>
              <a:lnSpc>
                <a:spcPct val="210000"/>
              </a:lnSpc>
            </a:pPr>
            <a:r>
              <a:rPr lang="en-US" sz="1600" dirty="0">
                <a:solidFill>
                  <a:schemeClr val="bg1"/>
                </a:solidFill>
              </a:rPr>
              <a:t>Williamson, E. P. (2017). Fetching and Parsing Data from the Web with </a:t>
            </a:r>
            <a:r>
              <a:rPr lang="en-US" sz="1600" dirty="0" err="1">
                <a:solidFill>
                  <a:schemeClr val="bg1"/>
                </a:solidFill>
              </a:rPr>
              <a:t>OpenRefine</a:t>
            </a:r>
            <a:r>
              <a:rPr lang="en-US" sz="1600" dirty="0">
                <a:solidFill>
                  <a:schemeClr val="bg1"/>
                </a:solidFill>
              </a:rPr>
              <a:t>. </a:t>
            </a:r>
            <a:r>
              <a:rPr lang="en-US" sz="1600" i="1" dirty="0">
                <a:solidFill>
                  <a:schemeClr val="bg1"/>
                </a:solidFill>
              </a:rPr>
              <a:t>Programming Historian</a:t>
            </a:r>
            <a:r>
              <a:rPr lang="en-US" sz="1600" dirty="0">
                <a:solidFill>
                  <a:schemeClr val="bg1"/>
                </a:solidFill>
              </a:rPr>
              <a:t>. </a:t>
            </a:r>
            <a:r>
              <a:rPr lang="en-US" sz="1600" dirty="0">
                <a:solidFill>
                  <a:schemeClr val="bg1"/>
                </a:solidFill>
                <a:hlinkClick r:id="rId9">
                  <a:extLst>
                    <a:ext uri="{A12FA001-AC4F-418D-AE19-62706E023703}">
                      <ahyp:hlinkClr xmlns:ahyp="http://schemas.microsoft.com/office/drawing/2018/hyperlinkcolor" val="tx"/>
                    </a:ext>
                  </a:extLst>
                </a:hlinkClick>
              </a:rPr>
              <a:t>https://programminghistorian.org/en/lessons/fetch-and-parse-data-with-openrefine</a:t>
            </a:r>
            <a:endParaRPr lang="en-US" sz="1600" dirty="0">
              <a:solidFill>
                <a:schemeClr val="bg1"/>
              </a:solidFill>
              <a:effectLst/>
            </a:endParaRPr>
          </a:p>
        </p:txBody>
      </p:sp>
    </p:spTree>
    <p:extLst>
      <p:ext uri="{BB962C8B-B14F-4D97-AF65-F5344CB8AC3E}">
        <p14:creationId xmlns:p14="http://schemas.microsoft.com/office/powerpoint/2010/main" val="240697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3476-E386-4EA2-BD87-C41C9005A102}"/>
              </a:ext>
            </a:extLst>
          </p:cNvPr>
          <p:cNvSpPr>
            <a:spLocks noGrp="1"/>
          </p:cNvSpPr>
          <p:nvPr>
            <p:ph type="title"/>
          </p:nvPr>
        </p:nvSpPr>
        <p:spPr/>
        <p:txBody>
          <a:bodyPr/>
          <a:lstStyle/>
          <a:p>
            <a:r>
              <a:rPr lang="en-US" dirty="0">
                <a:solidFill>
                  <a:schemeClr val="bg1"/>
                </a:solidFill>
              </a:rPr>
              <a:t>Introduction</a:t>
            </a:r>
          </a:p>
        </p:txBody>
      </p:sp>
      <p:sp>
        <p:nvSpPr>
          <p:cNvPr id="3" name="Content Placeholder 2">
            <a:extLst>
              <a:ext uri="{FF2B5EF4-FFF2-40B4-BE49-F238E27FC236}">
                <a16:creationId xmlns:a16="http://schemas.microsoft.com/office/drawing/2014/main" id="{F242D7B8-FDF6-487C-937F-E7463521D80A}"/>
              </a:ext>
            </a:extLst>
          </p:cNvPr>
          <p:cNvSpPr>
            <a:spLocks noGrp="1"/>
          </p:cNvSpPr>
          <p:nvPr>
            <p:ph idx="1"/>
          </p:nvPr>
        </p:nvSpPr>
        <p:spPr/>
        <p:txBody>
          <a:bodyPr>
            <a:normAutofit/>
          </a:bodyPr>
          <a:lstStyle/>
          <a:p>
            <a:r>
              <a:rPr lang="en-US" dirty="0">
                <a:solidFill>
                  <a:schemeClr val="bg1"/>
                </a:solidFill>
              </a:rPr>
              <a:t>Why use </a:t>
            </a:r>
            <a:r>
              <a:rPr lang="en-US" dirty="0" err="1">
                <a:solidFill>
                  <a:schemeClr val="bg1"/>
                </a:solidFill>
              </a:rPr>
              <a:t>OpenRefine</a:t>
            </a:r>
            <a:r>
              <a:rPr lang="en-US" dirty="0">
                <a:solidFill>
                  <a:schemeClr val="bg1"/>
                </a:solidFill>
              </a:rPr>
              <a:t> over other tools?</a:t>
            </a:r>
          </a:p>
          <a:p>
            <a:pPr lvl="1"/>
            <a:r>
              <a:rPr lang="en-US" dirty="0">
                <a:solidFill>
                  <a:schemeClr val="bg1"/>
                </a:solidFill>
              </a:rPr>
              <a:t>Graphic User Interface (GUI)</a:t>
            </a:r>
          </a:p>
          <a:p>
            <a:pPr lvl="1"/>
            <a:r>
              <a:rPr lang="en-US" dirty="0">
                <a:solidFill>
                  <a:schemeClr val="bg1"/>
                </a:solidFill>
              </a:rPr>
              <a:t>User friendly for non-programmers </a:t>
            </a:r>
          </a:p>
          <a:p>
            <a:pPr lvl="1"/>
            <a:r>
              <a:rPr lang="en-US" dirty="0">
                <a:solidFill>
                  <a:schemeClr val="bg1"/>
                </a:solidFill>
              </a:rPr>
              <a:t>See changes to your data as you make them</a:t>
            </a:r>
          </a:p>
          <a:p>
            <a:pPr lvl="1"/>
            <a:r>
              <a:rPr lang="en-US" dirty="0">
                <a:solidFill>
                  <a:schemeClr val="bg1"/>
                </a:solidFill>
              </a:rPr>
              <a:t>Some tasks are faster then using Excel</a:t>
            </a:r>
          </a:p>
          <a:p>
            <a:pPr lvl="1"/>
            <a:r>
              <a:rPr lang="en-US" dirty="0">
                <a:solidFill>
                  <a:schemeClr val="bg1"/>
                </a:solidFill>
              </a:rPr>
              <a:t>History for all changes, so you can undo/redo</a:t>
            </a:r>
          </a:p>
          <a:p>
            <a:pPr lvl="1"/>
            <a:r>
              <a:rPr lang="en-US" dirty="0">
                <a:solidFill>
                  <a:schemeClr val="bg1"/>
                </a:solidFill>
              </a:rPr>
              <a:t>Import data from other sources (other datasets or websites)</a:t>
            </a:r>
          </a:p>
        </p:txBody>
      </p:sp>
    </p:spTree>
    <p:extLst>
      <p:ext uri="{BB962C8B-B14F-4D97-AF65-F5344CB8AC3E}">
        <p14:creationId xmlns:p14="http://schemas.microsoft.com/office/powerpoint/2010/main" val="226149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B959-9D15-4075-A8ED-397F9EA61295}"/>
              </a:ext>
            </a:extLst>
          </p:cNvPr>
          <p:cNvSpPr>
            <a:spLocks noGrp="1"/>
          </p:cNvSpPr>
          <p:nvPr>
            <p:ph type="title"/>
          </p:nvPr>
        </p:nvSpPr>
        <p:spPr/>
        <p:txBody>
          <a:bodyPr/>
          <a:lstStyle/>
          <a:p>
            <a:r>
              <a:rPr lang="en-US" dirty="0">
                <a:solidFill>
                  <a:schemeClr val="bg1"/>
                </a:solidFill>
              </a:rPr>
              <a:t>Quick Tips/Things to Consider</a:t>
            </a:r>
          </a:p>
        </p:txBody>
      </p:sp>
      <p:sp>
        <p:nvSpPr>
          <p:cNvPr id="3" name="Content Placeholder 2">
            <a:extLst>
              <a:ext uri="{FF2B5EF4-FFF2-40B4-BE49-F238E27FC236}">
                <a16:creationId xmlns:a16="http://schemas.microsoft.com/office/drawing/2014/main" id="{82482765-8FE1-4329-A256-1A99655F0C23}"/>
              </a:ext>
            </a:extLst>
          </p:cNvPr>
          <p:cNvSpPr>
            <a:spLocks noGrp="1"/>
          </p:cNvSpPr>
          <p:nvPr>
            <p:ph idx="1"/>
          </p:nvPr>
        </p:nvSpPr>
        <p:spPr/>
        <p:txBody>
          <a:bodyPr>
            <a:normAutofit fontScale="85000" lnSpcReduction="10000"/>
          </a:bodyPr>
          <a:lstStyle/>
          <a:p>
            <a:r>
              <a:rPr lang="en-US" dirty="0">
                <a:solidFill>
                  <a:schemeClr val="bg1"/>
                </a:solidFill>
              </a:rPr>
              <a:t>Opens in a browser, but it doesn’t need an internet connection</a:t>
            </a:r>
          </a:p>
          <a:p>
            <a:pPr lvl="1"/>
            <a:r>
              <a:rPr lang="en-US" dirty="0">
                <a:solidFill>
                  <a:schemeClr val="bg1"/>
                </a:solidFill>
              </a:rPr>
              <a:t>Recommended: Chrome, Chromium, Opera, &amp; Edge</a:t>
            </a:r>
          </a:p>
          <a:p>
            <a:pPr lvl="1"/>
            <a:r>
              <a:rPr lang="en-US" dirty="0">
                <a:solidFill>
                  <a:schemeClr val="bg1"/>
                </a:solidFill>
              </a:rPr>
              <a:t>Firefox has some minor issues, but your mileage may vary. Internet Explore isn’t supported at all.</a:t>
            </a:r>
          </a:p>
          <a:p>
            <a:r>
              <a:rPr lang="en-US" dirty="0">
                <a:solidFill>
                  <a:schemeClr val="bg1"/>
                </a:solidFill>
              </a:rPr>
              <a:t>A command line window is open while using</a:t>
            </a:r>
          </a:p>
          <a:p>
            <a:r>
              <a:rPr lang="en-US" dirty="0">
                <a:solidFill>
                  <a:schemeClr val="bg1"/>
                </a:solidFill>
              </a:rPr>
              <a:t>Autosaves every 5 minutes*</a:t>
            </a:r>
          </a:p>
          <a:p>
            <a:r>
              <a:rPr lang="en-US" dirty="0">
                <a:solidFill>
                  <a:schemeClr val="bg1"/>
                </a:solidFill>
              </a:rPr>
              <a:t>Don’t hit the back button in your browser!</a:t>
            </a:r>
          </a:p>
          <a:p>
            <a:r>
              <a:rPr lang="en-US" dirty="0">
                <a:solidFill>
                  <a:schemeClr val="bg1"/>
                </a:solidFill>
              </a:rPr>
              <a:t>Closing: Close all browser tabs or windows, and in the command line window hit Control + C to save last changes.</a:t>
            </a:r>
          </a:p>
        </p:txBody>
      </p:sp>
    </p:spTree>
    <p:extLst>
      <p:ext uri="{BB962C8B-B14F-4D97-AF65-F5344CB8AC3E}">
        <p14:creationId xmlns:p14="http://schemas.microsoft.com/office/powerpoint/2010/main" val="362162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9AA6-7115-4920-92C5-DD910C9DE2D3}"/>
              </a:ext>
            </a:extLst>
          </p:cNvPr>
          <p:cNvSpPr>
            <a:spLocks noGrp="1"/>
          </p:cNvSpPr>
          <p:nvPr>
            <p:ph type="title"/>
          </p:nvPr>
        </p:nvSpPr>
        <p:spPr/>
        <p:txBody>
          <a:bodyPr>
            <a:normAutofit fontScale="90000"/>
          </a:bodyPr>
          <a:lstStyle/>
          <a:p>
            <a:r>
              <a:rPr lang="en-US" dirty="0">
                <a:solidFill>
                  <a:schemeClr val="bg1"/>
                </a:solidFill>
              </a:rPr>
              <a:t>Quick Tips/Things to Consider Part 2</a:t>
            </a:r>
          </a:p>
        </p:txBody>
      </p:sp>
      <p:sp>
        <p:nvSpPr>
          <p:cNvPr id="3" name="Content Placeholder 2">
            <a:extLst>
              <a:ext uri="{FF2B5EF4-FFF2-40B4-BE49-F238E27FC236}">
                <a16:creationId xmlns:a16="http://schemas.microsoft.com/office/drawing/2014/main" id="{CF5B427A-965E-44E1-8593-8ED1A6631CA4}"/>
              </a:ext>
            </a:extLst>
          </p:cNvPr>
          <p:cNvSpPr>
            <a:spLocks noGrp="1"/>
          </p:cNvSpPr>
          <p:nvPr>
            <p:ph idx="1"/>
          </p:nvPr>
        </p:nvSpPr>
        <p:spPr/>
        <p:txBody>
          <a:bodyPr>
            <a:normAutofit/>
          </a:bodyPr>
          <a:lstStyle/>
          <a:p>
            <a:r>
              <a:rPr lang="en-US" dirty="0">
                <a:solidFill>
                  <a:schemeClr val="bg1"/>
                </a:solidFill>
              </a:rPr>
              <a:t>You won’t be modifying your original/raw data</a:t>
            </a:r>
          </a:p>
          <a:p>
            <a:pPr lvl="1"/>
            <a:r>
              <a:rPr lang="en-US" dirty="0">
                <a:solidFill>
                  <a:schemeClr val="bg1"/>
                </a:solidFill>
              </a:rPr>
              <a:t>Original file </a:t>
            </a:r>
            <a:r>
              <a:rPr lang="en-US" dirty="0">
                <a:solidFill>
                  <a:schemeClr val="bg1"/>
                </a:solidFill>
                <a:sym typeface="Wingdings" panose="05000000000000000000" pitchFamily="2" charset="2"/>
              </a:rPr>
              <a:t> </a:t>
            </a:r>
            <a:r>
              <a:rPr lang="en-US" dirty="0" err="1">
                <a:solidFill>
                  <a:schemeClr val="bg1"/>
                </a:solidFill>
                <a:sym typeface="Wingdings" panose="05000000000000000000" pitchFamily="2" charset="2"/>
              </a:rPr>
              <a:t>OpenRefine</a:t>
            </a:r>
            <a:r>
              <a:rPr lang="en-US" dirty="0">
                <a:solidFill>
                  <a:schemeClr val="bg1"/>
                </a:solidFill>
                <a:sym typeface="Wingdings" panose="05000000000000000000" pitchFamily="2" charset="2"/>
              </a:rPr>
              <a:t> file  Export file</a:t>
            </a:r>
            <a:endParaRPr lang="en-US" dirty="0">
              <a:solidFill>
                <a:schemeClr val="bg1"/>
              </a:solidFill>
            </a:endParaRPr>
          </a:p>
          <a:p>
            <a:r>
              <a:rPr lang="en-US" dirty="0">
                <a:solidFill>
                  <a:schemeClr val="bg1"/>
                </a:solidFill>
              </a:rPr>
              <a:t>Your work lives on your computer. If you want to share your work:</a:t>
            </a:r>
          </a:p>
          <a:p>
            <a:pPr lvl="1"/>
            <a:r>
              <a:rPr lang="en-US" dirty="0">
                <a:solidFill>
                  <a:schemeClr val="bg1"/>
                </a:solidFill>
              </a:rPr>
              <a:t>Import/Export Project Archives (modifications/transformations/history)</a:t>
            </a:r>
          </a:p>
          <a:p>
            <a:pPr lvl="1"/>
            <a:r>
              <a:rPr lang="en-US" dirty="0">
                <a:solidFill>
                  <a:schemeClr val="bg1"/>
                </a:solidFill>
              </a:rPr>
              <a:t>Permalink (facets/filters/view)</a:t>
            </a:r>
          </a:p>
        </p:txBody>
      </p:sp>
    </p:spTree>
    <p:extLst>
      <p:ext uri="{BB962C8B-B14F-4D97-AF65-F5344CB8AC3E}">
        <p14:creationId xmlns:p14="http://schemas.microsoft.com/office/powerpoint/2010/main" val="779610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DFC2-3DFF-4733-9E0E-FE028016E79E}"/>
              </a:ext>
            </a:extLst>
          </p:cNvPr>
          <p:cNvSpPr>
            <a:spLocks noGrp="1"/>
          </p:cNvSpPr>
          <p:nvPr>
            <p:ph type="title"/>
          </p:nvPr>
        </p:nvSpPr>
        <p:spPr/>
        <p:txBody>
          <a:bodyPr/>
          <a:lstStyle/>
          <a:p>
            <a:r>
              <a:rPr lang="en-US" dirty="0">
                <a:solidFill>
                  <a:schemeClr val="bg1"/>
                </a:solidFill>
              </a:rPr>
              <a:t>Importing Data</a:t>
            </a:r>
          </a:p>
        </p:txBody>
      </p:sp>
      <p:sp>
        <p:nvSpPr>
          <p:cNvPr id="3" name="Content Placeholder 2">
            <a:extLst>
              <a:ext uri="{FF2B5EF4-FFF2-40B4-BE49-F238E27FC236}">
                <a16:creationId xmlns:a16="http://schemas.microsoft.com/office/drawing/2014/main" id="{3C0BE1C7-F8D0-4D95-A789-80DBF01C97AF}"/>
              </a:ext>
            </a:extLst>
          </p:cNvPr>
          <p:cNvSpPr>
            <a:spLocks noGrp="1"/>
          </p:cNvSpPr>
          <p:nvPr>
            <p:ph idx="1"/>
          </p:nvPr>
        </p:nvSpPr>
        <p:spPr/>
        <p:txBody>
          <a:bodyPr/>
          <a:lstStyle/>
          <a:p>
            <a:r>
              <a:rPr lang="en-US" dirty="0">
                <a:solidFill>
                  <a:schemeClr val="bg1"/>
                </a:solidFill>
              </a:rPr>
              <a:t>A short list:</a:t>
            </a:r>
          </a:p>
          <a:p>
            <a:pPr lvl="1"/>
            <a:r>
              <a:rPr lang="en-US" dirty="0">
                <a:solidFill>
                  <a:schemeClr val="bg1"/>
                </a:solidFill>
              </a:rPr>
              <a:t>TSV (tab-separated values)</a:t>
            </a:r>
          </a:p>
          <a:p>
            <a:pPr lvl="1"/>
            <a:r>
              <a:rPr lang="en-US" dirty="0">
                <a:solidFill>
                  <a:schemeClr val="bg1"/>
                </a:solidFill>
              </a:rPr>
              <a:t>CSV (comma-separated values)</a:t>
            </a:r>
          </a:p>
          <a:p>
            <a:pPr lvl="1"/>
            <a:r>
              <a:rPr lang="en-US" dirty="0">
                <a:solidFill>
                  <a:schemeClr val="bg1"/>
                </a:solidFill>
              </a:rPr>
              <a:t>Excel</a:t>
            </a:r>
          </a:p>
          <a:p>
            <a:pPr lvl="1"/>
            <a:r>
              <a:rPr lang="en-US" dirty="0">
                <a:solidFill>
                  <a:schemeClr val="bg1"/>
                </a:solidFill>
              </a:rPr>
              <a:t>JSON (</a:t>
            </a:r>
            <a:r>
              <a:rPr lang="en-US" dirty="0" err="1">
                <a:solidFill>
                  <a:schemeClr val="bg1"/>
                </a:solidFill>
              </a:rPr>
              <a:t>javascript</a:t>
            </a:r>
            <a:r>
              <a:rPr lang="en-US" dirty="0">
                <a:solidFill>
                  <a:schemeClr val="bg1"/>
                </a:solidFill>
              </a:rPr>
              <a:t> object notation)</a:t>
            </a:r>
          </a:p>
          <a:p>
            <a:pPr lvl="1"/>
            <a:r>
              <a:rPr lang="en-US" dirty="0">
                <a:solidFill>
                  <a:schemeClr val="bg1"/>
                </a:solidFill>
              </a:rPr>
              <a:t>XML (extensible markup language)</a:t>
            </a:r>
          </a:p>
          <a:p>
            <a:pPr lvl="1"/>
            <a:r>
              <a:rPr lang="en-US" dirty="0">
                <a:solidFill>
                  <a:schemeClr val="bg1"/>
                </a:solidFill>
              </a:rPr>
              <a:t>Google Sheets</a:t>
            </a:r>
          </a:p>
        </p:txBody>
      </p:sp>
    </p:spTree>
    <p:extLst>
      <p:ext uri="{BB962C8B-B14F-4D97-AF65-F5344CB8AC3E}">
        <p14:creationId xmlns:p14="http://schemas.microsoft.com/office/powerpoint/2010/main" val="363978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5541C3-E2DE-4A06-983A-AA6EA0CEEA10}"/>
              </a:ext>
            </a:extLst>
          </p:cNvPr>
          <p:cNvSpPr>
            <a:spLocks noGrp="1"/>
          </p:cNvSpPr>
          <p:nvPr>
            <p:ph type="title"/>
          </p:nvPr>
        </p:nvSpPr>
        <p:spPr/>
        <p:txBody>
          <a:bodyPr/>
          <a:lstStyle/>
          <a:p>
            <a:r>
              <a:rPr lang="en-US" cap="none" dirty="0">
                <a:solidFill>
                  <a:schemeClr val="bg1"/>
                </a:solidFill>
              </a:rPr>
              <a:t>Open </a:t>
            </a:r>
            <a:r>
              <a:rPr lang="en-US" cap="none" dirty="0" err="1">
                <a:solidFill>
                  <a:schemeClr val="bg1"/>
                </a:solidFill>
              </a:rPr>
              <a:t>OpenRefine</a:t>
            </a:r>
            <a:r>
              <a:rPr lang="en-US" cap="none" dirty="0">
                <a:solidFill>
                  <a:schemeClr val="bg1"/>
                </a:solidFill>
              </a:rPr>
              <a:t>!</a:t>
            </a:r>
            <a:br>
              <a:rPr lang="en-US" cap="none" dirty="0">
                <a:solidFill>
                  <a:schemeClr val="bg1"/>
                </a:solidFill>
              </a:rPr>
            </a:br>
            <a:r>
              <a:rPr lang="en-US" cap="none" dirty="0">
                <a:solidFill>
                  <a:schemeClr val="bg1"/>
                </a:solidFill>
              </a:rPr>
              <a:t>http://127.0.0.1:3333/</a:t>
            </a:r>
          </a:p>
        </p:txBody>
      </p:sp>
      <p:sp>
        <p:nvSpPr>
          <p:cNvPr id="5" name="Text Placeholder 4">
            <a:extLst>
              <a:ext uri="{FF2B5EF4-FFF2-40B4-BE49-F238E27FC236}">
                <a16:creationId xmlns:a16="http://schemas.microsoft.com/office/drawing/2014/main" id="{ADB260A8-87A5-4E31-AAC0-BCA0EB2B3CC5}"/>
              </a:ext>
            </a:extLst>
          </p:cNvPr>
          <p:cNvSpPr>
            <a:spLocks noGrp="1"/>
          </p:cNvSpPr>
          <p:nvPr>
            <p:ph type="body" idx="1"/>
          </p:nvPr>
        </p:nvSpPr>
        <p:spPr/>
        <p:txBody>
          <a:bodyPr/>
          <a:lstStyle/>
          <a:p>
            <a:r>
              <a:rPr lang="en-US" dirty="0"/>
              <a:t>Now Let’s…</a:t>
            </a:r>
          </a:p>
        </p:txBody>
      </p:sp>
    </p:spTree>
    <p:extLst>
      <p:ext uri="{BB962C8B-B14F-4D97-AF65-F5344CB8AC3E}">
        <p14:creationId xmlns:p14="http://schemas.microsoft.com/office/powerpoint/2010/main" val="310638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D2F4-9898-4392-A85F-3DF7AF45231C}"/>
              </a:ext>
            </a:extLst>
          </p:cNvPr>
          <p:cNvSpPr>
            <a:spLocks noGrp="1"/>
          </p:cNvSpPr>
          <p:nvPr>
            <p:ph type="title"/>
          </p:nvPr>
        </p:nvSpPr>
        <p:spPr/>
        <p:txBody>
          <a:bodyPr/>
          <a:lstStyle/>
          <a:p>
            <a:r>
              <a:rPr lang="en-US" dirty="0">
                <a:solidFill>
                  <a:schemeClr val="bg1"/>
                </a:solidFill>
              </a:rPr>
              <a:t>Choosing a good separator…</a:t>
            </a:r>
          </a:p>
        </p:txBody>
      </p:sp>
      <p:sp>
        <p:nvSpPr>
          <p:cNvPr id="3" name="Content Placeholder 2">
            <a:extLst>
              <a:ext uri="{FF2B5EF4-FFF2-40B4-BE49-F238E27FC236}">
                <a16:creationId xmlns:a16="http://schemas.microsoft.com/office/drawing/2014/main" id="{9B080638-B08E-44B1-A822-1BECEEF53CB9}"/>
              </a:ext>
            </a:extLst>
          </p:cNvPr>
          <p:cNvSpPr>
            <a:spLocks noGrp="1"/>
          </p:cNvSpPr>
          <p:nvPr>
            <p:ph idx="1"/>
          </p:nvPr>
        </p:nvSpPr>
        <p:spPr/>
        <p:txBody>
          <a:bodyPr/>
          <a:lstStyle/>
          <a:p>
            <a:r>
              <a:rPr lang="en-US" dirty="0">
                <a:solidFill>
                  <a:schemeClr val="bg1"/>
                </a:solidFill>
              </a:rPr>
              <a:t>Examples:</a:t>
            </a:r>
          </a:p>
          <a:p>
            <a:pPr lvl="1"/>
            <a:r>
              <a:rPr lang="en-US" dirty="0">
                <a:solidFill>
                  <a:schemeClr val="bg1"/>
                </a:solidFill>
              </a:rPr>
              <a:t>Jones, Andrew</a:t>
            </a:r>
          </a:p>
          <a:p>
            <a:pPr lvl="1"/>
            <a:r>
              <a:rPr lang="en-US" dirty="0">
                <a:solidFill>
                  <a:schemeClr val="bg1"/>
                </a:solidFill>
              </a:rPr>
              <a:t>Davis, S.</a:t>
            </a:r>
          </a:p>
          <a:p>
            <a:pPr lvl="1"/>
            <a:r>
              <a:rPr lang="en-US" dirty="0">
                <a:solidFill>
                  <a:schemeClr val="bg1"/>
                </a:solidFill>
              </a:rPr>
              <a:t>https://librarycarpentry.org/lc-open-refine/03-working-with-data/index.html</a:t>
            </a:r>
          </a:p>
          <a:p>
            <a:r>
              <a:rPr lang="en-US" dirty="0">
                <a:solidFill>
                  <a:schemeClr val="bg1"/>
                </a:solidFill>
              </a:rPr>
              <a:t>Recommended for our dataset: | (pipe symbol)</a:t>
            </a:r>
          </a:p>
        </p:txBody>
      </p:sp>
    </p:spTree>
    <p:extLst>
      <p:ext uri="{BB962C8B-B14F-4D97-AF65-F5344CB8AC3E}">
        <p14:creationId xmlns:p14="http://schemas.microsoft.com/office/powerpoint/2010/main" val="200497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2690-E82C-4FEB-ADC6-257488529AE5}"/>
              </a:ext>
            </a:extLst>
          </p:cNvPr>
          <p:cNvSpPr>
            <a:spLocks noGrp="1"/>
          </p:cNvSpPr>
          <p:nvPr>
            <p:ph type="title"/>
          </p:nvPr>
        </p:nvSpPr>
        <p:spPr/>
        <p:txBody>
          <a:bodyPr/>
          <a:lstStyle/>
          <a:p>
            <a:r>
              <a:rPr lang="en-US" dirty="0">
                <a:solidFill>
                  <a:schemeClr val="bg1"/>
                </a:solidFill>
              </a:rPr>
              <a:t>Facets &amp; Filters</a:t>
            </a:r>
          </a:p>
        </p:txBody>
      </p:sp>
      <p:sp>
        <p:nvSpPr>
          <p:cNvPr id="3" name="Content Placeholder 2">
            <a:extLst>
              <a:ext uri="{FF2B5EF4-FFF2-40B4-BE49-F238E27FC236}">
                <a16:creationId xmlns:a16="http://schemas.microsoft.com/office/drawing/2014/main" id="{75B3792D-A1E8-4D4D-8842-5310A5911AE9}"/>
              </a:ext>
            </a:extLst>
          </p:cNvPr>
          <p:cNvSpPr>
            <a:spLocks noGrp="1"/>
          </p:cNvSpPr>
          <p:nvPr>
            <p:ph idx="1"/>
          </p:nvPr>
        </p:nvSpPr>
        <p:spPr/>
        <p:txBody>
          <a:bodyPr>
            <a:normAutofit fontScale="92500" lnSpcReduction="10000"/>
          </a:bodyPr>
          <a:lstStyle/>
          <a:p>
            <a:r>
              <a:rPr lang="en-US" dirty="0">
                <a:solidFill>
                  <a:schemeClr val="bg1"/>
                </a:solidFill>
              </a:rPr>
              <a:t>Facets</a:t>
            </a:r>
          </a:p>
          <a:p>
            <a:pPr lvl="1"/>
            <a:r>
              <a:rPr lang="en-US" dirty="0">
                <a:solidFill>
                  <a:schemeClr val="bg1"/>
                </a:solidFill>
              </a:rPr>
              <a:t>Text facet</a:t>
            </a:r>
          </a:p>
          <a:p>
            <a:pPr lvl="1"/>
            <a:r>
              <a:rPr lang="en-US" dirty="0">
                <a:solidFill>
                  <a:schemeClr val="bg1"/>
                </a:solidFill>
              </a:rPr>
              <a:t>Numeric facet</a:t>
            </a:r>
          </a:p>
          <a:p>
            <a:pPr lvl="1"/>
            <a:r>
              <a:rPr lang="en-US" dirty="0">
                <a:solidFill>
                  <a:schemeClr val="bg1"/>
                </a:solidFill>
              </a:rPr>
              <a:t>Timeline facet</a:t>
            </a:r>
          </a:p>
          <a:p>
            <a:pPr lvl="1"/>
            <a:r>
              <a:rPr lang="en-US" dirty="0">
                <a:solidFill>
                  <a:schemeClr val="bg1"/>
                </a:solidFill>
              </a:rPr>
              <a:t>Scatterplot facet</a:t>
            </a:r>
          </a:p>
          <a:p>
            <a:pPr lvl="1"/>
            <a:r>
              <a:rPr lang="en-US" dirty="0">
                <a:solidFill>
                  <a:schemeClr val="bg1"/>
                </a:solidFill>
              </a:rPr>
              <a:t>Custom facets</a:t>
            </a:r>
          </a:p>
          <a:p>
            <a:r>
              <a:rPr lang="en-US" dirty="0">
                <a:solidFill>
                  <a:schemeClr val="bg1"/>
                </a:solidFill>
              </a:rPr>
              <a:t>Filters</a:t>
            </a:r>
          </a:p>
          <a:p>
            <a:pPr lvl="1"/>
            <a:r>
              <a:rPr lang="en-US" dirty="0">
                <a:solidFill>
                  <a:schemeClr val="bg1"/>
                </a:solidFill>
              </a:rPr>
              <a:t>Text filters</a:t>
            </a:r>
          </a:p>
          <a:p>
            <a:pPr lvl="2"/>
            <a:r>
              <a:rPr lang="en-US" dirty="0">
                <a:solidFill>
                  <a:schemeClr val="bg1"/>
                </a:solidFill>
              </a:rPr>
              <a:t>Like a search feature</a:t>
            </a:r>
          </a:p>
          <a:p>
            <a:pPr lvl="2"/>
            <a:r>
              <a:rPr lang="en-US" dirty="0">
                <a:solidFill>
                  <a:schemeClr val="bg1"/>
                </a:solidFill>
              </a:rPr>
              <a:t>Supports regular expressions (regex)</a:t>
            </a:r>
          </a:p>
        </p:txBody>
      </p:sp>
    </p:spTree>
    <p:extLst>
      <p:ext uri="{BB962C8B-B14F-4D97-AF65-F5344CB8AC3E}">
        <p14:creationId xmlns:p14="http://schemas.microsoft.com/office/powerpoint/2010/main" val="223665296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2413A"/>
      </a:dk2>
      <a:lt2>
        <a:srgbClr val="EEECE1"/>
      </a:lt2>
      <a:accent1>
        <a:srgbClr val="136576"/>
      </a:accent1>
      <a:accent2>
        <a:srgbClr val="1FA7BE"/>
      </a:accent2>
      <a:accent3>
        <a:srgbClr val="B5D132"/>
      </a:accent3>
      <a:accent4>
        <a:srgbClr val="6BB73B"/>
      </a:accent4>
      <a:accent5>
        <a:srgbClr val="157535"/>
      </a:accent5>
      <a:accent6>
        <a:srgbClr val="6EA4C2"/>
      </a:accent6>
      <a:hlink>
        <a:srgbClr val="0000FF"/>
      </a:hlink>
      <a:folHlink>
        <a:srgbClr val="800080"/>
      </a:folHlink>
    </a:clrScheme>
    <a:fontScheme name="Kilter">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9FAEE1781BAAB4CB851AF64675C4499" ma:contentTypeVersion="5" ma:contentTypeDescription="Create a new document." ma:contentTypeScope="" ma:versionID="660cad2549a0c2e481b34945373de4b6">
  <xsd:schema xmlns:xsd="http://www.w3.org/2001/XMLSchema" xmlns:xs="http://www.w3.org/2001/XMLSchema" xmlns:p="http://schemas.microsoft.com/office/2006/metadata/properties" xmlns:ns2="6ce83d05-0b32-413d-9e58-247aef7654d2" targetNamespace="http://schemas.microsoft.com/office/2006/metadata/properties" ma:root="true" ma:fieldsID="966b31adeea92573c32ae25beb527d75" ns2:_="">
    <xsd:import namespace="6ce83d05-0b32-413d-9e58-247aef7654d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e83d05-0b32-413d-9e58-247aef7654d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5BDDE1-C49E-4308-8F61-079446E628B0}">
  <ds:schemaRefs>
    <ds:schemaRef ds:uri="http://purl.org/dc/terms/"/>
    <ds:schemaRef ds:uri="http://schemas.microsoft.com/office/2006/documentManagement/type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6ce83d05-0b32-413d-9e58-247aef7654d2"/>
    <ds:schemaRef ds:uri="http://purl.org/dc/dcmitype/"/>
  </ds:schemaRefs>
</ds:datastoreItem>
</file>

<file path=customXml/itemProps2.xml><?xml version="1.0" encoding="utf-8"?>
<ds:datastoreItem xmlns:ds="http://schemas.openxmlformats.org/officeDocument/2006/customXml" ds:itemID="{F62BA8C4-FDD9-421E-A370-89DA3E074B3A}">
  <ds:schemaRefs>
    <ds:schemaRef ds:uri="http://schemas.microsoft.com/sharepoint/v3/contenttype/forms"/>
  </ds:schemaRefs>
</ds:datastoreItem>
</file>

<file path=customXml/itemProps3.xml><?xml version="1.0" encoding="utf-8"?>
<ds:datastoreItem xmlns:ds="http://schemas.openxmlformats.org/officeDocument/2006/customXml" ds:itemID="{FA2C47DC-6262-43D3-8F92-8FE41BCE7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e83d05-0b32-413d-9e58-247aef7654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9071</TotalTime>
  <Words>1516</Words>
  <Application>Microsoft Office PowerPoint</Application>
  <PresentationFormat>On-screen Show (4:3)</PresentationFormat>
  <Paragraphs>182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Rockwell</vt:lpstr>
      <vt:lpstr>Wingdings</vt:lpstr>
      <vt:lpstr>Office Theme</vt:lpstr>
      <vt:lpstr>Library Carpentries: OpenRefine</vt:lpstr>
      <vt:lpstr>Introduction</vt:lpstr>
      <vt:lpstr>Introduction</vt:lpstr>
      <vt:lpstr>Quick Tips/Things to Consider</vt:lpstr>
      <vt:lpstr>Quick Tips/Things to Consider Part 2</vt:lpstr>
      <vt:lpstr>Importing Data</vt:lpstr>
      <vt:lpstr>Open OpenRefine! http://127.0.0.1:3333/</vt:lpstr>
      <vt:lpstr>Choosing a good separator…</vt:lpstr>
      <vt:lpstr>Facets &amp; Filters</vt:lpstr>
      <vt:lpstr>Facets</vt:lpstr>
      <vt:lpstr>Facets</vt:lpstr>
      <vt:lpstr>Facets &amp; Filters</vt:lpstr>
      <vt:lpstr>Regex In Action</vt:lpstr>
      <vt:lpstr>Clustering</vt:lpstr>
      <vt:lpstr>Clustering</vt:lpstr>
      <vt:lpstr>Clustering</vt:lpstr>
      <vt:lpstr>Transforming Data</vt:lpstr>
      <vt:lpstr>Transforming Data</vt:lpstr>
      <vt:lpstr>Transforming Data</vt:lpstr>
      <vt:lpstr>Transforming Data</vt:lpstr>
      <vt:lpstr>Transforming Data</vt:lpstr>
      <vt:lpstr>Transforming Data</vt:lpstr>
      <vt:lpstr>Transforming Data</vt:lpstr>
      <vt:lpstr>Extensions</vt:lpstr>
      <vt:lpstr>Real Life Examples</vt:lpstr>
      <vt:lpstr>More Help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Samantha Lawrence</dc:creator>
  <cp:lastModifiedBy>Johnson-Freeman, Whitney</cp:lastModifiedBy>
  <cp:revision>53</cp:revision>
  <dcterms:created xsi:type="dcterms:W3CDTF">2015-02-18T15:15:20Z</dcterms:created>
  <dcterms:modified xsi:type="dcterms:W3CDTF">2021-08-12T21:04:07Z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0x010100D9FAEE1781BAAB4CB851AF64675C4499</vt:lpwstr>
  </property>
</Properties>
</file>