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media/image38.jpg" ContentType="image/jpeg"/>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media/image46.jpg" ContentType="image/jpeg"/>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media/image63.jpg" ContentType="image/jpeg"/>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media/image78.jpg" ContentType="image/jpeg"/>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1"/>
  </p:notesMasterIdLst>
  <p:sldIdLst>
    <p:sldId id="256" r:id="rId2"/>
    <p:sldId id="257" r:id="rId3"/>
    <p:sldId id="266" r:id="rId4"/>
    <p:sldId id="265" r:id="rId5"/>
    <p:sldId id="258" r:id="rId6"/>
    <p:sldId id="267" r:id="rId7"/>
    <p:sldId id="259" r:id="rId8"/>
    <p:sldId id="261" r:id="rId9"/>
    <p:sldId id="262" r:id="rId10"/>
    <p:sldId id="263" r:id="rId11"/>
    <p:sldId id="325" r:id="rId12"/>
    <p:sldId id="326" r:id="rId13"/>
    <p:sldId id="328" r:id="rId14"/>
    <p:sldId id="327" r:id="rId15"/>
    <p:sldId id="329" r:id="rId16"/>
    <p:sldId id="330" r:id="rId17"/>
    <p:sldId id="331" r:id="rId18"/>
    <p:sldId id="332" r:id="rId19"/>
    <p:sldId id="333" r:id="rId20"/>
    <p:sldId id="334" r:id="rId21"/>
    <p:sldId id="276" r:id="rId22"/>
    <p:sldId id="336" r:id="rId23"/>
    <p:sldId id="338" r:id="rId24"/>
    <p:sldId id="335" r:id="rId25"/>
    <p:sldId id="337" r:id="rId26"/>
    <p:sldId id="340" r:id="rId27"/>
    <p:sldId id="339" r:id="rId28"/>
    <p:sldId id="341" r:id="rId29"/>
    <p:sldId id="342" r:id="rId30"/>
    <p:sldId id="344" r:id="rId31"/>
    <p:sldId id="343" r:id="rId32"/>
    <p:sldId id="345" r:id="rId33"/>
    <p:sldId id="279" r:id="rId34"/>
    <p:sldId id="346" r:id="rId35"/>
    <p:sldId id="347" r:id="rId36"/>
    <p:sldId id="348" r:id="rId37"/>
    <p:sldId id="351" r:id="rId38"/>
    <p:sldId id="349" r:id="rId39"/>
    <p:sldId id="350" r:id="rId40"/>
    <p:sldId id="352" r:id="rId41"/>
    <p:sldId id="353" r:id="rId42"/>
    <p:sldId id="278" r:id="rId43"/>
    <p:sldId id="354" r:id="rId44"/>
    <p:sldId id="356" r:id="rId45"/>
    <p:sldId id="357" r:id="rId46"/>
    <p:sldId id="358" r:id="rId47"/>
    <p:sldId id="355" r:id="rId48"/>
    <p:sldId id="361" r:id="rId49"/>
    <p:sldId id="359" r:id="rId50"/>
    <p:sldId id="292" r:id="rId51"/>
    <p:sldId id="360" r:id="rId52"/>
    <p:sldId id="362" r:id="rId53"/>
    <p:sldId id="364" r:id="rId54"/>
    <p:sldId id="366" r:id="rId55"/>
    <p:sldId id="365" r:id="rId56"/>
    <p:sldId id="367" r:id="rId57"/>
    <p:sldId id="363" r:id="rId58"/>
    <p:sldId id="317" r:id="rId59"/>
    <p:sldId id="324" r:id="rId6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571" autoAdjust="0"/>
  </p:normalViewPr>
  <p:slideViewPr>
    <p:cSldViewPr>
      <p:cViewPr varScale="1">
        <p:scale>
          <a:sx n="53" d="100"/>
          <a:sy n="53" d="100"/>
        </p:scale>
        <p:origin x="13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D2A595F-42ED-437A-B1C0-73AC167B1815}" type="datetimeFigureOut">
              <a:rPr lang="en-US" smtClean="0"/>
              <a:t>1/17/2022</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DAC87D7-407A-4075-8A12-015D4A4472C2}" type="slidenum">
              <a:rPr lang="en-US" smtClean="0"/>
              <a:t>‹#›</a:t>
            </a:fld>
            <a:endParaRPr lang="en-US"/>
          </a:p>
        </p:txBody>
      </p:sp>
    </p:spTree>
    <p:extLst>
      <p:ext uri="{BB962C8B-B14F-4D97-AF65-F5344CB8AC3E}">
        <p14:creationId xmlns:p14="http://schemas.microsoft.com/office/powerpoint/2010/main" val="284001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gutenberg.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gateway.okhistory.org/ark:/67531/metadc427038/"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librarycarpentry.org/lc-shell/05-counting-mining/index.html#using-a-loop-to-count-words"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s://librarycarpentry.org/lc-shell/05-counting-mining/index.html"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ryanstutorials.net/bash-scripting-tutorial/"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librarycarpentry.org/lc-shell/03-working-with-files-and-folders/#reading-files"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www.gnu.org/software/grep/manual/html_node/Regular-Expressions.html"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www.gutenberg.org/cache/epub/514/pg514.txt" TargetMode="External"/><Relationship Id="rId2" Type="http://schemas.openxmlformats.org/officeDocument/2006/relationships/slide" Target="../slides/slide55.xml"/><Relationship Id="rId1" Type="http://schemas.openxmlformats.org/officeDocument/2006/relationships/notesMaster" Target="../notesMasters/notesMaster1.xml"/><Relationship Id="rId5" Type="http://schemas.openxmlformats.org/officeDocument/2006/relationships/hyperlink" Target="https://librarycarpentry.org/lc-shell/04-loops/index.html" TargetMode="External"/><Relationship Id="rId4" Type="http://schemas.openxmlformats.org/officeDocument/2006/relationships/hyperlink" Target="https://www.gutenberg.org/" TargetMode="Externa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https://support.apple.com/en-us/HT208050</a:t>
            </a:r>
          </a:p>
        </p:txBody>
      </p:sp>
      <p:sp>
        <p:nvSpPr>
          <p:cNvPr id="4" name="Slide Number Placeholder 3"/>
          <p:cNvSpPr>
            <a:spLocks noGrp="1"/>
          </p:cNvSpPr>
          <p:nvPr>
            <p:ph type="sldNum" sz="quarter" idx="10"/>
          </p:nvPr>
        </p:nvSpPr>
        <p:spPr/>
        <p:txBody>
          <a:bodyPr/>
          <a:lstStyle/>
          <a:p>
            <a:fld id="{9DAC87D7-407A-4075-8A12-015D4A4472C2}" type="slidenum">
              <a:rPr lang="en-US" smtClean="0"/>
              <a:t>3</a:t>
            </a:fld>
            <a:endParaRPr lang="en-US"/>
          </a:p>
        </p:txBody>
      </p:sp>
    </p:spTree>
    <p:extLst>
      <p:ext uri="{BB962C8B-B14F-4D97-AF65-F5344CB8AC3E}">
        <p14:creationId xmlns:p14="http://schemas.microsoft.com/office/powerpoint/2010/main" val="2533345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may want more information than just a list of files and directories. We can get this by specifying various </a:t>
            </a:r>
            <a:r>
              <a:rPr lang="en-US" sz="1200" b="1" i="0" kern="1200" dirty="0">
                <a:solidFill>
                  <a:schemeClr val="tx1"/>
                </a:solidFill>
                <a:effectLst/>
                <a:latin typeface="+mn-lt"/>
                <a:ea typeface="+mn-ea"/>
                <a:cs typeface="+mn-cs"/>
              </a:rPr>
              <a:t>flags</a:t>
            </a:r>
            <a:r>
              <a:rPr lang="en-US" sz="1200" b="0" i="0" kern="1200" dirty="0">
                <a:solidFill>
                  <a:schemeClr val="tx1"/>
                </a:solidFill>
                <a:effectLst/>
                <a:latin typeface="+mn-lt"/>
                <a:ea typeface="+mn-ea"/>
                <a:cs typeface="+mn-cs"/>
              </a:rPr>
              <a:t> (also known as options, parameters, or, most frequently, arguments) to go with our basic commands. Arguments modify the workings of the command by telling the computer what sort of output or manipulation we want.</a:t>
            </a:r>
          </a:p>
          <a:p>
            <a:r>
              <a:rPr lang="en-US" sz="1200" b="0" i="0" kern="1200" dirty="0">
                <a:solidFill>
                  <a:schemeClr val="tx1"/>
                </a:solidFill>
                <a:effectLst/>
                <a:latin typeface="+mn-lt"/>
                <a:ea typeface="+mn-ea"/>
                <a:cs typeface="+mn-cs"/>
              </a:rPr>
              <a:t>If we type ls -l and hit enter, the computer returns a list of files that contains information similar to what we would find in our Finder (Mac) or Explorer (Windows): the size of the files in bytes, the date it was created or last modified, and the file name.</a:t>
            </a:r>
          </a:p>
          <a:p>
            <a:r>
              <a:rPr lang="en-US" sz="1200" b="0" i="0" kern="1200" dirty="0">
                <a:solidFill>
                  <a:schemeClr val="tx1"/>
                </a:solidFill>
                <a:effectLst/>
                <a:latin typeface="+mn-lt"/>
                <a:ea typeface="+mn-ea"/>
                <a:cs typeface="+mn-cs"/>
              </a:rPr>
              <a:t>In everyday usage we are more used to units of measurement like kilobytes, megabytes, and gigabytes. Luckily, there’s another flag -h that when used with the -l option, use unit suffixes: Byte, Kilobyte, Megabyte, Gigabyte, Terabyte and Petabyte in order to reduce the number of digits to three or less using base 2 for sizes.</a:t>
            </a:r>
          </a:p>
          <a:p>
            <a:r>
              <a:rPr lang="en-US" sz="1200" b="0" i="0" kern="1200" dirty="0">
                <a:solidFill>
                  <a:schemeClr val="tx1"/>
                </a:solidFill>
                <a:effectLst/>
                <a:latin typeface="+mn-lt"/>
                <a:ea typeface="+mn-ea"/>
                <a:cs typeface="+mn-cs"/>
              </a:rPr>
              <a:t>Now ls -h won’t work on its own. When we want to combine two flags, we can just run them together. So, by typing ls -</a:t>
            </a:r>
            <a:r>
              <a:rPr lang="en-US" sz="1200" b="0" i="0" kern="1200" dirty="0" err="1">
                <a:solidFill>
                  <a:schemeClr val="tx1"/>
                </a:solidFill>
                <a:effectLst/>
                <a:latin typeface="+mn-lt"/>
                <a:ea typeface="+mn-ea"/>
                <a:cs typeface="+mn-cs"/>
              </a:rPr>
              <a:t>lh</a:t>
            </a:r>
            <a:r>
              <a:rPr lang="en-US" sz="1200" b="0" i="0" kern="1200" dirty="0">
                <a:solidFill>
                  <a:schemeClr val="tx1"/>
                </a:solidFill>
                <a:effectLst/>
                <a:latin typeface="+mn-lt"/>
                <a:ea typeface="+mn-ea"/>
                <a:cs typeface="+mn-cs"/>
              </a:rPr>
              <a:t> and hitting enter we receive an output in a human-readable format (note: the order here doesn’t matter).</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AC87D7-407A-4075-8A12-015D4A4472C2}" type="slidenum">
              <a:rPr lang="en-US" smtClean="0"/>
              <a:t>16</a:t>
            </a:fld>
            <a:endParaRPr lang="en-US"/>
          </a:p>
        </p:txBody>
      </p:sp>
    </p:spTree>
    <p:extLst>
      <p:ext uri="{BB962C8B-B14F-4D97-AF65-F5344CB8AC3E}">
        <p14:creationId xmlns:p14="http://schemas.microsoft.com/office/powerpoint/2010/main" val="3068899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https://swcarpentry.github.io/shell-novice/02-filedir/index.html#exploring-other-directories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Most bash commands and programs that people have written to be run from within bash, support a </a:t>
            </a:r>
            <a:r>
              <a:rPr lang="en-US" dirty="0"/>
              <a:t>--help</a:t>
            </a:r>
            <a:r>
              <a:rPr lang="en-US" sz="1200" b="0" i="0" kern="1200" dirty="0">
                <a:solidFill>
                  <a:schemeClr val="tx1"/>
                </a:solidFill>
                <a:effectLst/>
                <a:latin typeface="+mn-lt"/>
                <a:ea typeface="+mn-ea"/>
                <a:cs typeface="+mn-cs"/>
              </a:rPr>
              <a:t> option that displays more information on how to use the command or program. (Note: the help command may vary if not using Git Bash)</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“man” command will turn your terminal into a page with a description of the ls command and its options.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To navigate through the man pages, you may use ↑ and ↓ to move line-by-line, or try B and Spacebar to skip up and down by a full page. To search for a character or word in the man pages, use / followed by the character or word you are searching for. Sometimes a search will result in multiple hits. If so, you can move between hits using N (for moving forward) and </a:t>
            </a:r>
            <a:r>
              <a:rPr lang="en-US" sz="1200" b="0" i="0" kern="1200" dirty="0" err="1">
                <a:solidFill>
                  <a:schemeClr val="tx1"/>
                </a:solidFill>
                <a:effectLst/>
                <a:latin typeface="+mn-lt"/>
                <a:ea typeface="+mn-ea"/>
                <a:cs typeface="+mn-cs"/>
              </a:rPr>
              <a:t>Shift+N</a:t>
            </a:r>
            <a:r>
              <a:rPr lang="en-US" sz="1200" b="0" i="0" kern="1200" dirty="0">
                <a:solidFill>
                  <a:schemeClr val="tx1"/>
                </a:solidFill>
                <a:effectLst/>
                <a:latin typeface="+mn-lt"/>
                <a:ea typeface="+mn-ea"/>
                <a:cs typeface="+mn-cs"/>
              </a:rPr>
              <a:t> (for moving backward).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To quit the man pages, press Q.</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AC87D7-407A-4075-8A12-015D4A4472C2}" type="slidenum">
              <a:rPr lang="en-US" smtClean="0"/>
              <a:t>17</a:t>
            </a:fld>
            <a:endParaRPr lang="en-US"/>
          </a:p>
        </p:txBody>
      </p:sp>
    </p:spTree>
    <p:extLst>
      <p:ext uri="{BB962C8B-B14F-4D97-AF65-F5344CB8AC3E}">
        <p14:creationId xmlns:p14="http://schemas.microsoft.com/office/powerpoint/2010/main" val="1863738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We’ve now spent a great deal of time in our home directory. Let’s go somewhere else. We can do that through the </a:t>
            </a:r>
            <a:r>
              <a:rPr lang="en-US" dirty="0"/>
              <a:t>cd</a:t>
            </a:r>
            <a:r>
              <a:rPr lang="en-US" sz="1200" b="0" i="0" kern="1200" dirty="0">
                <a:solidFill>
                  <a:schemeClr val="tx1"/>
                </a:solidFill>
                <a:effectLst/>
                <a:latin typeface="+mn-lt"/>
                <a:ea typeface="+mn-ea"/>
                <a:cs typeface="+mn-cs"/>
              </a:rPr>
              <a:t> or Change Directory command: (Note: On Windows and Mac, by default, the case of the file/directory doesn’t matter On Linux it does.)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Knowing where you are in your directory structure is key to working with the shell. Notice that the command didn’t output anything. This means that it was carried out successfully. Let’s check by using </a:t>
            </a:r>
            <a:r>
              <a:rPr lang="en-US" dirty="0" err="1"/>
              <a:t>pwd</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If something had gone wrong, however, the command would have told you. Let’s test that by trying to move into a non-existent directory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Notice that we surrounded the name by quotation marks. The </a:t>
            </a:r>
            <a:r>
              <a:rPr lang="en-US" sz="1200" b="0" i="1" kern="1200" dirty="0">
                <a:solidFill>
                  <a:schemeClr val="tx1"/>
                </a:solidFill>
                <a:effectLst/>
                <a:latin typeface="+mn-lt"/>
                <a:ea typeface="+mn-ea"/>
                <a:cs typeface="+mn-cs"/>
              </a:rPr>
              <a:t>arguments</a:t>
            </a:r>
            <a:r>
              <a:rPr lang="en-US" sz="1200" b="0" i="0" kern="1200" dirty="0">
                <a:solidFill>
                  <a:schemeClr val="tx1"/>
                </a:solidFill>
                <a:effectLst/>
                <a:latin typeface="+mn-lt"/>
                <a:ea typeface="+mn-ea"/>
                <a:cs typeface="+mn-cs"/>
              </a:rPr>
              <a:t> given to any shell command are separated by spaces, so a way to let them know that we mean ‘one single thing called “things to learn about the shell”’, not ‘six different things’, is to use (single or double) quotation marks.</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AC87D7-407A-4075-8A12-015D4A4472C2}" type="slidenum">
              <a:rPr lang="en-US" smtClean="0"/>
              <a:t>18</a:t>
            </a:fld>
            <a:endParaRPr lang="en-US"/>
          </a:p>
        </p:txBody>
      </p:sp>
    </p:spTree>
    <p:extLst>
      <p:ext uri="{BB962C8B-B14F-4D97-AF65-F5344CB8AC3E}">
        <p14:creationId xmlns:p14="http://schemas.microsoft.com/office/powerpoint/2010/main" val="305554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t>
            </a:r>
            <a:r>
              <a:rPr lang="en-US" sz="1200" b="0" i="0" kern="1200" dirty="0">
                <a:solidFill>
                  <a:schemeClr val="tx1"/>
                </a:solidFill>
                <a:effectLst/>
                <a:latin typeface="+mn-lt"/>
                <a:ea typeface="+mn-ea"/>
                <a:cs typeface="+mn-cs"/>
              </a:rPr>
              <a:t> is a special directory name meaning “the directory containing this one”, or more succinctly, the </a:t>
            </a:r>
            <a:r>
              <a:rPr lang="en-US" sz="1200" b="1" i="0" kern="1200" dirty="0">
                <a:solidFill>
                  <a:schemeClr val="tx1"/>
                </a:solidFill>
                <a:effectLst/>
                <a:latin typeface="+mn-lt"/>
                <a:ea typeface="+mn-ea"/>
                <a:cs typeface="+mn-cs"/>
              </a:rPr>
              <a:t>parent</a:t>
            </a:r>
            <a:r>
              <a:rPr lang="en-US" sz="1200" b="0" i="0" kern="1200" dirty="0">
                <a:solidFill>
                  <a:schemeClr val="tx1"/>
                </a:solidFill>
                <a:effectLst/>
                <a:latin typeface="+mn-lt"/>
                <a:ea typeface="+mn-ea"/>
                <a:cs typeface="+mn-cs"/>
              </a:rPr>
              <a:t> of the current directory.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Knowing where you are in your directory structure is key to working with the shell. Notice that the command didn’t output anything. This means that it was carried out successfully. Let’s check by using </a:t>
            </a:r>
            <a:r>
              <a:rPr lang="en-US" dirty="0" err="1"/>
              <a:t>pwd</a:t>
            </a:r>
            <a:r>
              <a:rPr lang="en-US" sz="1200" b="0" i="0"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We’ve now seen how we can go ‘down’ through our directory structure (as in into more nested directories). If we want to go back, we can type </a:t>
            </a:r>
            <a:r>
              <a:rPr lang="en-US" dirty="0"/>
              <a:t>cd ..</a:t>
            </a:r>
            <a:r>
              <a:rPr lang="en-US" sz="1200" b="0" i="0" kern="1200" dirty="0">
                <a:solidFill>
                  <a:schemeClr val="tx1"/>
                </a:solidFill>
                <a:effectLst/>
                <a:latin typeface="+mn-lt"/>
                <a:ea typeface="+mn-ea"/>
                <a:cs typeface="+mn-cs"/>
              </a:rPr>
              <a:t>. This moves us ‘up’ one directory, putting us back where we started. </a:t>
            </a:r>
            <a:r>
              <a:rPr lang="en-US" sz="1200" b="1" i="0" kern="1200" dirty="0">
                <a:solidFill>
                  <a:schemeClr val="tx1"/>
                </a:solidFill>
                <a:effectLst/>
                <a:latin typeface="+mn-lt"/>
                <a:ea typeface="+mn-ea"/>
                <a:cs typeface="+mn-cs"/>
              </a:rPr>
              <a:t>If we ever get completely lost, the command cd without any arguments will bring us right back to the home directory, the place where we started.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AC87D7-407A-4075-8A12-015D4A4472C2}" type="slidenum">
              <a:rPr lang="en-US" smtClean="0"/>
              <a:t>19</a:t>
            </a:fld>
            <a:endParaRPr lang="en-US"/>
          </a:p>
        </p:txBody>
      </p:sp>
    </p:spTree>
    <p:extLst>
      <p:ext uri="{BB962C8B-B14F-4D97-AF65-F5344CB8AC3E}">
        <p14:creationId xmlns:p14="http://schemas.microsoft.com/office/powerpoint/2010/main" val="61114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Find out, using the manual page, how to list the files in a directory ordered by their </a:t>
            </a:r>
            <a:r>
              <a:rPr lang="en-US" sz="1200" b="0" i="0" kern="1200" dirty="0" err="1">
                <a:solidFill>
                  <a:schemeClr val="tx1"/>
                </a:solidFill>
                <a:effectLst/>
                <a:latin typeface="+mn-lt"/>
                <a:ea typeface="+mn-ea"/>
                <a:cs typeface="+mn-cs"/>
              </a:rPr>
              <a:t>filesize</a:t>
            </a:r>
            <a:r>
              <a:rPr lang="en-US" sz="1200" b="0" i="0" kern="1200" dirty="0">
                <a:solidFill>
                  <a:schemeClr val="tx1"/>
                </a:solidFill>
                <a:effectLst/>
                <a:latin typeface="+mn-lt"/>
                <a:ea typeface="+mn-ea"/>
                <a:cs typeface="+mn-cs"/>
              </a:rPr>
              <a:t>. Try it out in different directories. Can you combine it with the -l </a:t>
            </a:r>
            <a:r>
              <a:rPr lang="en-US" sz="1200" b="0" i="1" kern="1200" dirty="0">
                <a:solidFill>
                  <a:schemeClr val="tx1"/>
                </a:solidFill>
                <a:effectLst/>
                <a:latin typeface="+mn-lt"/>
                <a:ea typeface="+mn-ea"/>
                <a:cs typeface="+mn-cs"/>
              </a:rPr>
              <a:t>argument</a:t>
            </a:r>
            <a:r>
              <a:rPr lang="en-US" sz="1200" b="0" i="0" kern="1200" dirty="0">
                <a:solidFill>
                  <a:schemeClr val="tx1"/>
                </a:solidFill>
                <a:effectLst/>
                <a:latin typeface="+mn-lt"/>
                <a:ea typeface="+mn-ea"/>
                <a:cs typeface="+mn-cs"/>
              </a:rPr>
              <a:t> you learned before?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Afterwards, find out how you can order a list of files based on their last modification date. Try ordering files in different directories.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To order files in a directory by their </a:t>
            </a:r>
            <a:r>
              <a:rPr lang="en-US" sz="1200" b="0" i="0" kern="1200" dirty="0" err="1">
                <a:solidFill>
                  <a:schemeClr val="tx1"/>
                </a:solidFill>
                <a:effectLst/>
                <a:latin typeface="+mn-lt"/>
                <a:ea typeface="+mn-ea"/>
                <a:cs typeface="+mn-cs"/>
              </a:rPr>
              <a:t>filesize</a:t>
            </a:r>
            <a:r>
              <a:rPr lang="en-US" sz="1200" b="0" i="0" kern="1200" dirty="0">
                <a:solidFill>
                  <a:schemeClr val="tx1"/>
                </a:solidFill>
                <a:effectLst/>
                <a:latin typeface="+mn-lt"/>
                <a:ea typeface="+mn-ea"/>
                <a:cs typeface="+mn-cs"/>
              </a:rPr>
              <a:t>, in combination with the </a:t>
            </a:r>
            <a:r>
              <a:rPr lang="en-US" dirty="0"/>
              <a:t>-l</a:t>
            </a:r>
            <a:r>
              <a:rPr lang="en-US" sz="1200" b="0" i="0" kern="1200" dirty="0">
                <a:solidFill>
                  <a:schemeClr val="tx1"/>
                </a:solidFill>
                <a:effectLst/>
                <a:latin typeface="+mn-lt"/>
                <a:ea typeface="+mn-ea"/>
                <a:cs typeface="+mn-cs"/>
              </a:rPr>
              <a:t> argument: </a:t>
            </a:r>
            <a:r>
              <a:rPr lang="en-US" sz="1200" b="0" i="0" kern="1200" dirty="0" err="1">
                <a:solidFill>
                  <a:schemeClr val="tx1"/>
                </a:solidFill>
                <a:effectLst/>
                <a:latin typeface="+mn-lt"/>
                <a:ea typeface="+mn-ea"/>
                <a:cs typeface="+mn-cs"/>
              </a:rPr>
              <a:t>lS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 order files in a directory by their </a:t>
            </a:r>
            <a:r>
              <a:rPr lang="en-US" sz="1200" b="0" i="0" kern="1200" dirty="0" err="1">
                <a:solidFill>
                  <a:schemeClr val="tx1"/>
                </a:solidFill>
                <a:effectLst/>
                <a:latin typeface="+mn-lt"/>
                <a:ea typeface="+mn-ea"/>
                <a:cs typeface="+mn-cs"/>
              </a:rPr>
              <a:t>filesize</a:t>
            </a:r>
            <a:r>
              <a:rPr lang="en-US" sz="1200" b="0" i="0" kern="1200" dirty="0">
                <a:solidFill>
                  <a:schemeClr val="tx1"/>
                </a:solidFill>
                <a:effectLst/>
                <a:latin typeface="+mn-lt"/>
                <a:ea typeface="+mn-ea"/>
                <a:cs typeface="+mn-cs"/>
              </a:rPr>
              <a:t>, in combination with the </a:t>
            </a:r>
            <a:r>
              <a:rPr lang="en-US" dirty="0"/>
              <a:t>-l</a:t>
            </a:r>
            <a:r>
              <a:rPr lang="en-US" sz="1200" b="0" i="0" kern="1200" dirty="0">
                <a:solidFill>
                  <a:schemeClr val="tx1"/>
                </a:solidFill>
                <a:effectLst/>
                <a:latin typeface="+mn-lt"/>
                <a:ea typeface="+mn-ea"/>
                <a:cs typeface="+mn-cs"/>
              </a:rPr>
              <a:t> argument: </a:t>
            </a:r>
            <a:r>
              <a:rPr lang="en-US" sz="1200" b="0" i="0" kern="1200" dirty="0" err="1">
                <a:solidFill>
                  <a:schemeClr val="tx1"/>
                </a:solidFill>
                <a:effectLst/>
                <a:latin typeface="+mn-lt"/>
                <a:ea typeface="+mn-ea"/>
                <a:cs typeface="+mn-cs"/>
              </a:rPr>
              <a:t>lt</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AC87D7-407A-4075-8A12-015D4A4472C2}" type="slidenum">
              <a:rPr lang="en-US" smtClean="0"/>
              <a:t>20</a:t>
            </a:fld>
            <a:endParaRPr lang="en-US"/>
          </a:p>
        </p:txBody>
      </p:sp>
    </p:spTree>
    <p:extLst>
      <p:ext uri="{BB962C8B-B14F-4D97-AF65-F5344CB8AC3E}">
        <p14:creationId xmlns:p14="http://schemas.microsoft.com/office/powerpoint/2010/main" val="3142477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2021-08-16</a:t>
            </a:r>
            <a:br>
              <a:rPr lang="en-US" dirty="0"/>
            </a:br>
            <a:br>
              <a:rPr lang="en-US" dirty="0"/>
            </a:br>
            <a:r>
              <a:rPr lang="en-US" dirty="0"/>
              <a:t>Description:</a:t>
            </a:r>
            <a:r>
              <a:rPr lang="en-US" baseline="0" dirty="0"/>
              <a:t> dog wearing sunglasses (photo by permission)</a:t>
            </a:r>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21</a:t>
            </a:fld>
            <a:endParaRPr lang="en-US"/>
          </a:p>
        </p:txBody>
      </p:sp>
    </p:spTree>
    <p:extLst>
      <p:ext uri="{BB962C8B-B14F-4D97-AF65-F5344CB8AC3E}">
        <p14:creationId xmlns:p14="http://schemas.microsoft.com/office/powerpoint/2010/main" val="4021192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As well as navigating directories, we can interact with files on the command line: we can read them, open them, run them, and even edit them. In fact, there’s really no limit to what we </a:t>
            </a:r>
            <a:r>
              <a:rPr lang="en-US" sz="1200" b="0" i="1" kern="1200" dirty="0">
                <a:solidFill>
                  <a:schemeClr val="tx1"/>
                </a:solidFill>
                <a:effectLst/>
                <a:latin typeface="+mn-lt"/>
                <a:ea typeface="+mn-ea"/>
                <a:cs typeface="+mn-cs"/>
              </a:rPr>
              <a:t>can</a:t>
            </a:r>
            <a:r>
              <a:rPr lang="en-US" sz="1200" b="0" i="0" kern="1200" dirty="0">
                <a:solidFill>
                  <a:schemeClr val="tx1"/>
                </a:solidFill>
                <a:effectLst/>
                <a:latin typeface="+mn-lt"/>
                <a:ea typeface="+mn-ea"/>
                <a:cs typeface="+mn-cs"/>
              </a:rPr>
              <a:t> do in the shell, but even experienced shell users still switch to graphical user interfaces (GUIs) for many tasks, such as editing formatted text documents (Word or OpenOffice), browsing the web, editing images, etc. But if we wanted to make the same crop on hundreds of images, say, the pages of a scanned book, then we could automate that cropping work by using shell commands.</a:t>
            </a:r>
          </a:p>
          <a:p>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Before getting started, we will use ls to verify where we are. Using ls periodically to view your options is useful to orient oneself.</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will try a few basic ways to interact with files. Let’s first move into the </a:t>
            </a:r>
            <a:r>
              <a:rPr lang="en-US" dirty="0"/>
              <a:t>shell-lesson</a:t>
            </a:r>
            <a:r>
              <a:rPr lang="en-US" sz="1200" b="0" i="0" kern="1200" dirty="0">
                <a:solidFill>
                  <a:schemeClr val="tx1"/>
                </a:solidFill>
                <a:effectLst/>
                <a:latin typeface="+mn-lt"/>
                <a:ea typeface="+mn-ea"/>
                <a:cs typeface="+mn-cs"/>
              </a:rPr>
              <a:t> directory on your desktop.</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Hitting tab at any time within the shell will prompt it to attempt to auto-complete the line based on the files or sub-directories in the current directory. Where two or more files have the same characters, the auto-complete will only fill up to the first point of difference, after which we can add more characters, and try using tab again. We would encourage using this method throughout today to see how it behaves (as it saves loads of time and effort!).</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AC87D7-407A-4075-8A12-015D4A4472C2}" type="slidenum">
              <a:rPr lang="en-US" smtClean="0"/>
              <a:t>22</a:t>
            </a:fld>
            <a:endParaRPr lang="en-US"/>
          </a:p>
        </p:txBody>
      </p:sp>
    </p:spTree>
    <p:extLst>
      <p:ext uri="{BB962C8B-B14F-4D97-AF65-F5344CB8AC3E}">
        <p14:creationId xmlns:p14="http://schemas.microsoft.com/office/powerpoint/2010/main" val="1683606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Here, we will create a new directory and move into it:</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Here we used the </a:t>
            </a:r>
            <a:r>
              <a:rPr lang="en-US" sz="1200" b="0" i="0" kern="1200" dirty="0" err="1">
                <a:solidFill>
                  <a:schemeClr val="tx1"/>
                </a:solidFill>
                <a:effectLst/>
                <a:latin typeface="+mn-lt"/>
                <a:ea typeface="+mn-ea"/>
                <a:cs typeface="+mn-cs"/>
              </a:rPr>
              <a:t>mkdir</a:t>
            </a:r>
            <a:r>
              <a:rPr lang="en-US" sz="1200" b="0" i="0" kern="1200" dirty="0">
                <a:solidFill>
                  <a:schemeClr val="tx1"/>
                </a:solidFill>
                <a:effectLst/>
                <a:latin typeface="+mn-lt"/>
                <a:ea typeface="+mn-ea"/>
                <a:cs typeface="+mn-cs"/>
              </a:rPr>
              <a:t> command (meaning ‘make directories’) to create a directory named ‘</a:t>
            </a:r>
            <a:r>
              <a:rPr lang="en-US" sz="1200" b="0" i="0" kern="1200" dirty="0" err="1">
                <a:solidFill>
                  <a:schemeClr val="tx1"/>
                </a:solidFill>
                <a:effectLst/>
                <a:latin typeface="+mn-lt"/>
                <a:ea typeface="+mn-ea"/>
                <a:cs typeface="+mn-cs"/>
              </a:rPr>
              <a:t>firstdir</a:t>
            </a:r>
            <a:r>
              <a:rPr lang="en-US" sz="1200" b="0" i="0" kern="1200" dirty="0">
                <a:solidFill>
                  <a:schemeClr val="tx1"/>
                </a:solidFill>
                <a:effectLst/>
                <a:latin typeface="+mn-lt"/>
                <a:ea typeface="+mn-ea"/>
                <a:cs typeface="+mn-cs"/>
              </a:rPr>
              <a:t>’. Then we moved into that directory using the cd command.</a:t>
            </a:r>
          </a:p>
          <a:p>
            <a:r>
              <a:rPr lang="en-US" sz="1200" b="0" i="0" kern="1200" dirty="0">
                <a:solidFill>
                  <a:schemeClr val="tx1"/>
                </a:solidFill>
                <a:effectLst/>
                <a:latin typeface="+mn-lt"/>
                <a:ea typeface="+mn-ea"/>
                <a:cs typeface="+mn-cs"/>
              </a:rPr>
              <a:t>But wait! There’s a trick to make things a bit quicker. Let’s go up one directory.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Instead of typing </a:t>
            </a:r>
            <a:r>
              <a:rPr lang="en-US" dirty="0"/>
              <a:t>cd </a:t>
            </a:r>
            <a:r>
              <a:rPr lang="en-US" dirty="0" err="1"/>
              <a:t>firstdir</a:t>
            </a:r>
            <a:r>
              <a:rPr lang="en-US" sz="1200" b="0" i="0" kern="1200" dirty="0">
                <a:solidFill>
                  <a:schemeClr val="tx1"/>
                </a:solidFill>
                <a:effectLst/>
                <a:latin typeface="+mn-lt"/>
                <a:ea typeface="+mn-ea"/>
                <a:cs typeface="+mn-cs"/>
              </a:rPr>
              <a:t>, let’s try to type </a:t>
            </a:r>
            <a:r>
              <a:rPr lang="en-US" dirty="0"/>
              <a:t>cd f</a:t>
            </a:r>
            <a:r>
              <a:rPr lang="en-US" sz="1200" b="0" i="0" kern="1200" dirty="0">
                <a:solidFill>
                  <a:schemeClr val="tx1"/>
                </a:solidFill>
                <a:effectLst/>
                <a:latin typeface="+mn-lt"/>
                <a:ea typeface="+mn-ea"/>
                <a:cs typeface="+mn-cs"/>
              </a:rPr>
              <a:t> and then hit the Tab key. We notice that the shell completes the line to </a:t>
            </a:r>
            <a:r>
              <a:rPr lang="en-US" dirty="0"/>
              <a:t>cd </a:t>
            </a:r>
            <a:r>
              <a:rPr lang="en-US" dirty="0" err="1"/>
              <a:t>firstdir</a:t>
            </a:r>
            <a:r>
              <a:rPr lang="en-US" dirty="0"/>
              <a:t>/</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AC87D7-407A-4075-8A12-015D4A4472C2}" type="slidenum">
              <a:rPr lang="en-US" smtClean="0"/>
              <a:t>23</a:t>
            </a:fld>
            <a:endParaRPr lang="en-US"/>
          </a:p>
        </p:txBody>
      </p:sp>
    </p:spTree>
    <p:extLst>
      <p:ext uri="{BB962C8B-B14F-4D97-AF65-F5344CB8AC3E}">
        <p14:creationId xmlns:p14="http://schemas.microsoft.com/office/powerpoint/2010/main" val="8467550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If you are in </a:t>
            </a:r>
            <a:r>
              <a:rPr lang="en-US" sz="1200" b="0" i="0" kern="1200" dirty="0" err="1">
                <a:solidFill>
                  <a:schemeClr val="tx1"/>
                </a:solidFill>
                <a:effectLst/>
                <a:latin typeface="+mn-lt"/>
                <a:ea typeface="+mn-ea"/>
                <a:cs typeface="+mn-cs"/>
              </a:rPr>
              <a:t>firstdir</a:t>
            </a:r>
            <a:r>
              <a:rPr lang="en-US" sz="1200" b="0" i="0" kern="1200" dirty="0">
                <a:solidFill>
                  <a:schemeClr val="tx1"/>
                </a:solidFill>
                <a:effectLst/>
                <a:latin typeface="+mn-lt"/>
                <a:ea typeface="+mn-ea"/>
                <a:cs typeface="+mn-cs"/>
              </a:rPr>
              <a:t>, use cd .. to get back to the shell-lesson directory.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Here there are copies of two public domain books downloaded from </a:t>
            </a:r>
            <a:r>
              <a:rPr lang="en-US" sz="1200" b="0" i="0" u="none" strike="noStrike" kern="1200" dirty="0">
                <a:solidFill>
                  <a:schemeClr val="tx1"/>
                </a:solidFill>
                <a:effectLst/>
                <a:latin typeface="+mn-lt"/>
                <a:ea typeface="+mn-ea"/>
                <a:cs typeface="+mn-cs"/>
                <a:hlinkClick r:id="rId3"/>
              </a:rPr>
              <a:t>Project Gutenberg</a:t>
            </a:r>
            <a:r>
              <a:rPr lang="en-US" sz="1200" b="0" i="0" kern="1200" dirty="0">
                <a:solidFill>
                  <a:schemeClr val="tx1"/>
                </a:solidFill>
                <a:effectLst/>
                <a:latin typeface="+mn-lt"/>
                <a:ea typeface="+mn-ea"/>
                <a:cs typeface="+mn-cs"/>
              </a:rPr>
              <a:t> along with other files we will cover later.</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files </a:t>
            </a:r>
            <a:r>
              <a:rPr lang="en-US" dirty="0"/>
              <a:t>829-0.txt</a:t>
            </a:r>
            <a:r>
              <a:rPr lang="en-US" sz="1200" b="0" i="0" kern="1200" dirty="0">
                <a:solidFill>
                  <a:schemeClr val="tx1"/>
                </a:solidFill>
                <a:effectLst/>
                <a:latin typeface="+mn-lt"/>
                <a:ea typeface="+mn-ea"/>
                <a:cs typeface="+mn-cs"/>
              </a:rPr>
              <a:t> and </a:t>
            </a:r>
            <a:r>
              <a:rPr lang="en-US" dirty="0"/>
              <a:t>33504-0.txt</a:t>
            </a:r>
            <a:r>
              <a:rPr lang="en-US" sz="1200" b="0" i="0" kern="1200" dirty="0">
                <a:solidFill>
                  <a:schemeClr val="tx1"/>
                </a:solidFill>
                <a:effectLst/>
                <a:latin typeface="+mn-lt"/>
                <a:ea typeface="+mn-ea"/>
                <a:cs typeface="+mn-cs"/>
              </a:rPr>
              <a:t> holds the content of book #829 and #33504 on Project Gutenberg. But we’ve forgot </a:t>
            </a:r>
            <a:r>
              <a:rPr lang="en-US" sz="1200" b="0" i="1" kern="1200" dirty="0">
                <a:solidFill>
                  <a:schemeClr val="tx1"/>
                </a:solidFill>
                <a:effectLst/>
                <a:latin typeface="+mn-lt"/>
                <a:ea typeface="+mn-ea"/>
                <a:cs typeface="+mn-cs"/>
              </a:rPr>
              <a:t>which</a:t>
            </a:r>
            <a:r>
              <a:rPr lang="en-US" sz="1200" b="0" i="0" kern="1200" dirty="0">
                <a:solidFill>
                  <a:schemeClr val="tx1"/>
                </a:solidFill>
                <a:effectLst/>
                <a:latin typeface="+mn-lt"/>
                <a:ea typeface="+mn-ea"/>
                <a:cs typeface="+mn-cs"/>
              </a:rPr>
              <a:t> books, so we try the </a:t>
            </a:r>
            <a:r>
              <a:rPr lang="en-US" dirty="0"/>
              <a:t>cat</a:t>
            </a:r>
            <a:r>
              <a:rPr lang="en-US" sz="1200" b="0" i="0" kern="1200" dirty="0">
                <a:solidFill>
                  <a:schemeClr val="tx1"/>
                </a:solidFill>
                <a:effectLst/>
                <a:latin typeface="+mn-lt"/>
                <a:ea typeface="+mn-ea"/>
                <a:cs typeface="+mn-cs"/>
              </a:rPr>
              <a:t> command to read the text of the first file: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https://www.gutenberg.org/</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AC87D7-407A-4075-8A12-015D4A4472C2}" type="slidenum">
              <a:rPr lang="en-US" smtClean="0"/>
              <a:t>24</a:t>
            </a:fld>
            <a:endParaRPr lang="en-US"/>
          </a:p>
        </p:txBody>
      </p:sp>
    </p:spTree>
    <p:extLst>
      <p:ext uri="{BB962C8B-B14F-4D97-AF65-F5344CB8AC3E}">
        <p14:creationId xmlns:p14="http://schemas.microsoft.com/office/powerpoint/2010/main" val="2284613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terminal window erupts and the whole book cascades by (it is printed to your terminal), leaving us with a new prompt and the last few lines of the book above this prompt.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Often we just want a quick glimpse of the first or the last part of a file to get an idea about what the file is about. To let us do that, the Unix shell provides us with the commands head and tail.</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If ten lines is not enough (or too much), we would check man head (or head --help when using Windows) (q to “quit”) to see if there exists an option to specify the number of lines to get (there is: head -n 20 will print 20 lines).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Another way to navigate files is to view the contents one screen at a time. Type less 829-0.txt to see the first screen, spacebar to see the next screen and so on, then q to quit (return to the command prompt).</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AC87D7-407A-4075-8A12-015D4A4472C2}" type="slidenum">
              <a:rPr lang="en-US" smtClean="0"/>
              <a:t>25</a:t>
            </a:fld>
            <a:endParaRPr lang="en-US"/>
          </a:p>
        </p:txBody>
      </p:sp>
    </p:spTree>
    <p:extLst>
      <p:ext uri="{BB962C8B-B14F-4D97-AF65-F5344CB8AC3E}">
        <p14:creationId xmlns:p14="http://schemas.microsoft.com/office/powerpoint/2010/main" val="1008385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the “shell-lesson” folder is on your Desktop.</a:t>
            </a:r>
          </a:p>
        </p:txBody>
      </p:sp>
      <p:sp>
        <p:nvSpPr>
          <p:cNvPr id="4" name="Slide Number Placeholder 3"/>
          <p:cNvSpPr>
            <a:spLocks noGrp="1"/>
          </p:cNvSpPr>
          <p:nvPr>
            <p:ph type="sldNum" sz="quarter" idx="5"/>
          </p:nvPr>
        </p:nvSpPr>
        <p:spPr/>
        <p:txBody>
          <a:bodyPr/>
          <a:lstStyle/>
          <a:p>
            <a:fld id="{9DAC87D7-407A-4075-8A12-015D4A4472C2}" type="slidenum">
              <a:rPr lang="en-US" smtClean="0"/>
              <a:t>4</a:t>
            </a:fld>
            <a:endParaRPr lang="en-US"/>
          </a:p>
        </p:txBody>
      </p:sp>
    </p:spTree>
    <p:extLst>
      <p:ext uri="{BB962C8B-B14F-4D97-AF65-F5344CB8AC3E}">
        <p14:creationId xmlns:p14="http://schemas.microsoft.com/office/powerpoint/2010/main" val="2598377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Another way to navigate files is to view the contents one screen at a time. Type </a:t>
            </a:r>
            <a:r>
              <a:rPr lang="en-US" dirty="0"/>
              <a:t>less 829-0.txt</a:t>
            </a:r>
            <a:r>
              <a:rPr lang="en-US" sz="1200" b="0" i="0" kern="1200" dirty="0">
                <a:solidFill>
                  <a:schemeClr val="tx1"/>
                </a:solidFill>
                <a:effectLst/>
                <a:latin typeface="+mn-lt"/>
                <a:ea typeface="+mn-ea"/>
                <a:cs typeface="+mn-cs"/>
              </a:rPr>
              <a:t> to see the first screen, </a:t>
            </a:r>
            <a:r>
              <a:rPr lang="en-US" dirty="0"/>
              <a:t>spacebar</a:t>
            </a:r>
            <a:r>
              <a:rPr lang="en-US" sz="1200" b="0" i="0" kern="1200" dirty="0">
                <a:solidFill>
                  <a:schemeClr val="tx1"/>
                </a:solidFill>
                <a:effectLst/>
                <a:latin typeface="+mn-lt"/>
                <a:ea typeface="+mn-ea"/>
                <a:cs typeface="+mn-cs"/>
              </a:rPr>
              <a:t> to see the next screen and so on, then </a:t>
            </a:r>
            <a:r>
              <a:rPr lang="en-US" dirty="0"/>
              <a:t>q</a:t>
            </a:r>
            <a:r>
              <a:rPr lang="en-US" sz="1200" b="0" i="0" kern="1200" dirty="0">
                <a:solidFill>
                  <a:schemeClr val="tx1"/>
                </a:solidFill>
                <a:effectLst/>
                <a:latin typeface="+mn-lt"/>
                <a:ea typeface="+mn-ea"/>
                <a:cs typeface="+mn-cs"/>
              </a:rPr>
              <a:t> to quit (return to the command prompt).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Like many other shell commands, the commands </a:t>
            </a:r>
            <a:r>
              <a:rPr lang="en-US" dirty="0"/>
              <a:t>cat</a:t>
            </a:r>
            <a:r>
              <a:rPr lang="en-US" sz="1200" b="0" i="0" kern="1200" dirty="0">
                <a:solidFill>
                  <a:schemeClr val="tx1"/>
                </a:solidFill>
                <a:effectLst/>
                <a:latin typeface="+mn-lt"/>
                <a:ea typeface="+mn-ea"/>
                <a:cs typeface="+mn-cs"/>
              </a:rPr>
              <a:t>, </a:t>
            </a:r>
            <a:r>
              <a:rPr lang="en-US" dirty="0"/>
              <a:t>head</a:t>
            </a:r>
            <a:r>
              <a:rPr lang="en-US" sz="1200" b="0" i="0" kern="1200" dirty="0">
                <a:solidFill>
                  <a:schemeClr val="tx1"/>
                </a:solidFill>
                <a:effectLst/>
                <a:latin typeface="+mn-lt"/>
                <a:ea typeface="+mn-ea"/>
                <a:cs typeface="+mn-cs"/>
              </a:rPr>
              <a:t>, </a:t>
            </a:r>
            <a:r>
              <a:rPr lang="en-US" dirty="0"/>
              <a:t>tail</a:t>
            </a:r>
            <a:r>
              <a:rPr lang="en-US" sz="1200" b="0" i="0" kern="1200" dirty="0">
                <a:solidFill>
                  <a:schemeClr val="tx1"/>
                </a:solidFill>
                <a:effectLst/>
                <a:latin typeface="+mn-lt"/>
                <a:ea typeface="+mn-ea"/>
                <a:cs typeface="+mn-cs"/>
              </a:rPr>
              <a:t> and </a:t>
            </a:r>
            <a:r>
              <a:rPr lang="en-US" dirty="0"/>
              <a:t>less</a:t>
            </a:r>
            <a:r>
              <a:rPr lang="en-US" sz="1200" b="0" i="0" kern="1200" dirty="0">
                <a:solidFill>
                  <a:schemeClr val="tx1"/>
                </a:solidFill>
                <a:effectLst/>
                <a:latin typeface="+mn-lt"/>
                <a:ea typeface="+mn-ea"/>
                <a:cs typeface="+mn-cs"/>
              </a:rPr>
              <a:t> can take any number of arguments (they can work with any number of files). We will see how we can get the first lines of several files at once. To save some typing, we introduce a very useful trick first.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On a blank command prompt, hit the up arrow key and notice that the previous command you typed appears before your cursor. We can continue pressing the up arrow to cycle through your previous commands. The down arrow cycles back toward your most recent command. This is another important </a:t>
            </a:r>
            <a:r>
              <a:rPr lang="en-US" sz="1200" b="0" i="0" kern="1200" dirty="0" err="1">
                <a:solidFill>
                  <a:schemeClr val="tx1"/>
                </a:solidFill>
                <a:effectLst/>
                <a:latin typeface="+mn-lt"/>
                <a:ea typeface="+mn-ea"/>
                <a:cs typeface="+mn-cs"/>
              </a:rPr>
              <a:t>labour-saving</a:t>
            </a:r>
            <a:r>
              <a:rPr lang="en-US" sz="1200" b="0" i="0" kern="1200" dirty="0">
                <a:solidFill>
                  <a:schemeClr val="tx1"/>
                </a:solidFill>
                <a:effectLst/>
                <a:latin typeface="+mn-lt"/>
                <a:ea typeface="+mn-ea"/>
                <a:cs typeface="+mn-cs"/>
              </a:rPr>
              <a:t> function and something we’ll use a lot.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All good so far, but if we had </a:t>
            </a:r>
            <a:r>
              <a:rPr lang="en-US" sz="1200" b="0" i="1" kern="1200" dirty="0">
                <a:solidFill>
                  <a:schemeClr val="tx1"/>
                </a:solidFill>
                <a:effectLst/>
                <a:latin typeface="+mn-lt"/>
                <a:ea typeface="+mn-ea"/>
                <a:cs typeface="+mn-cs"/>
              </a:rPr>
              <a:t>lots</a:t>
            </a:r>
            <a:r>
              <a:rPr lang="en-US" sz="1200" b="0" i="0" kern="1200" dirty="0">
                <a:solidFill>
                  <a:schemeClr val="tx1"/>
                </a:solidFill>
                <a:effectLst/>
                <a:latin typeface="+mn-lt"/>
                <a:ea typeface="+mn-ea"/>
                <a:cs typeface="+mn-cs"/>
              </a:rPr>
              <a:t> of books, it would be tedious to enter all the filenames. Luckily the shell supports wildcards! The </a:t>
            </a:r>
            <a:r>
              <a:rPr lang="en-US" dirty="0"/>
              <a:t>?</a:t>
            </a:r>
            <a:r>
              <a:rPr lang="en-US" sz="1200" b="0" i="0" kern="1200" dirty="0">
                <a:solidFill>
                  <a:schemeClr val="tx1"/>
                </a:solidFill>
                <a:effectLst/>
                <a:latin typeface="+mn-lt"/>
                <a:ea typeface="+mn-ea"/>
                <a:cs typeface="+mn-cs"/>
              </a:rPr>
              <a:t> (matches exactly one character) and </a:t>
            </a:r>
            <a:r>
              <a:rPr lang="en-US" dirty="0"/>
              <a:t>*</a:t>
            </a:r>
            <a:r>
              <a:rPr lang="en-US" sz="1200" b="0" i="0" kern="1200" dirty="0">
                <a:solidFill>
                  <a:schemeClr val="tx1"/>
                </a:solidFill>
                <a:effectLst/>
                <a:latin typeface="+mn-lt"/>
                <a:ea typeface="+mn-ea"/>
                <a:cs typeface="+mn-cs"/>
              </a:rPr>
              <a:t> (matches zero or more characters) are probably familiar from library search systems. We can use the </a:t>
            </a:r>
            <a:r>
              <a:rPr lang="en-US" dirty="0"/>
              <a:t>*</a:t>
            </a:r>
            <a:r>
              <a:rPr lang="en-US" sz="1200" b="0" i="0" kern="1200" dirty="0">
                <a:solidFill>
                  <a:schemeClr val="tx1"/>
                </a:solidFill>
                <a:effectLst/>
                <a:latin typeface="+mn-lt"/>
                <a:ea typeface="+mn-ea"/>
                <a:cs typeface="+mn-cs"/>
              </a:rPr>
              <a:t> wildcard to write the above </a:t>
            </a:r>
            <a:r>
              <a:rPr lang="en-US" dirty="0"/>
              <a:t>head</a:t>
            </a:r>
            <a:r>
              <a:rPr lang="en-US" sz="1200" b="0" i="0" kern="1200" dirty="0">
                <a:solidFill>
                  <a:schemeClr val="tx1"/>
                </a:solidFill>
                <a:effectLst/>
                <a:latin typeface="+mn-lt"/>
                <a:ea typeface="+mn-ea"/>
                <a:cs typeface="+mn-cs"/>
              </a:rPr>
              <a:t> command in a more compact way: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Wildcards are a feature of the shell and will therefore work with </a:t>
            </a:r>
            <a:r>
              <a:rPr lang="en-US" sz="1200" b="0" i="1" kern="1200" dirty="0">
                <a:solidFill>
                  <a:schemeClr val="tx1"/>
                </a:solidFill>
                <a:effectLst/>
                <a:latin typeface="+mn-lt"/>
                <a:ea typeface="+mn-ea"/>
                <a:cs typeface="+mn-cs"/>
              </a:rPr>
              <a:t>any</a:t>
            </a:r>
            <a:r>
              <a:rPr lang="en-US" sz="1200" b="0" i="0" kern="1200" dirty="0">
                <a:solidFill>
                  <a:schemeClr val="tx1"/>
                </a:solidFill>
                <a:effectLst/>
                <a:latin typeface="+mn-lt"/>
                <a:ea typeface="+mn-ea"/>
                <a:cs typeface="+mn-cs"/>
              </a:rPr>
              <a:t> command. The shell will expand wildcards to a list of files and/or directories before the command is executed, and the command will never see the wildcards. As an exception, if a wildcard expression does not match any file, Bash will pass the expression as a parameter to the command as it is. For example typing </a:t>
            </a:r>
            <a:r>
              <a:rPr lang="en-US" dirty="0"/>
              <a:t>ls *.pdf</a:t>
            </a:r>
            <a:r>
              <a:rPr lang="en-US" sz="1200" b="0" i="0" kern="1200" dirty="0">
                <a:solidFill>
                  <a:schemeClr val="tx1"/>
                </a:solidFill>
                <a:effectLst/>
                <a:latin typeface="+mn-lt"/>
                <a:ea typeface="+mn-ea"/>
                <a:cs typeface="+mn-cs"/>
              </a:rPr>
              <a:t> results in an error message that there is no file called *.pdf.</a:t>
            </a:r>
          </a:p>
        </p:txBody>
      </p:sp>
      <p:sp>
        <p:nvSpPr>
          <p:cNvPr id="4" name="Slide Number Placeholder 3"/>
          <p:cNvSpPr>
            <a:spLocks noGrp="1"/>
          </p:cNvSpPr>
          <p:nvPr>
            <p:ph type="sldNum" sz="quarter" idx="10"/>
          </p:nvPr>
        </p:nvSpPr>
        <p:spPr/>
        <p:txBody>
          <a:bodyPr/>
          <a:lstStyle/>
          <a:p>
            <a:fld id="{9DAC87D7-407A-4075-8A12-015D4A4472C2}" type="slidenum">
              <a:rPr lang="en-US" smtClean="0"/>
              <a:t>26</a:t>
            </a:fld>
            <a:endParaRPr lang="en-US"/>
          </a:p>
        </p:txBody>
      </p:sp>
    </p:spTree>
    <p:extLst>
      <p:ext uri="{BB962C8B-B14F-4D97-AF65-F5344CB8AC3E}">
        <p14:creationId xmlns:p14="http://schemas.microsoft.com/office/powerpoint/2010/main" val="27597753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may also want to change the file name to something more descriptive. We can </a:t>
            </a:r>
            <a:r>
              <a:rPr lang="en-US" sz="1200" b="1" i="0" kern="1200" dirty="0">
                <a:solidFill>
                  <a:schemeClr val="tx1"/>
                </a:solidFill>
                <a:effectLst/>
                <a:latin typeface="+mn-lt"/>
                <a:ea typeface="+mn-ea"/>
                <a:cs typeface="+mn-cs"/>
              </a:rPr>
              <a:t>move</a:t>
            </a:r>
            <a:r>
              <a:rPr lang="en-US" sz="1200" b="0" i="0" kern="1200" dirty="0">
                <a:solidFill>
                  <a:schemeClr val="tx1"/>
                </a:solidFill>
                <a:effectLst/>
                <a:latin typeface="+mn-lt"/>
                <a:ea typeface="+mn-ea"/>
                <a:cs typeface="+mn-cs"/>
              </a:rPr>
              <a:t> it to a new name by using the </a:t>
            </a:r>
            <a:r>
              <a:rPr lang="en-US" dirty="0"/>
              <a:t>mv</a:t>
            </a:r>
            <a:r>
              <a:rPr lang="en-US" sz="1200" b="0" i="0" kern="1200" dirty="0">
                <a:solidFill>
                  <a:schemeClr val="tx1"/>
                </a:solidFill>
                <a:effectLst/>
                <a:latin typeface="+mn-lt"/>
                <a:ea typeface="+mn-ea"/>
                <a:cs typeface="+mn-cs"/>
              </a:rPr>
              <a:t> or move command, giving it the old name as the first argument and the new name as the second argument: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This is equivalent to the ‘rename file’ function.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Afterwards, when we perform a ls command, we will see that it is now called gulliver.txt</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AC87D7-407A-4075-8A12-015D4A4472C2}" type="slidenum">
              <a:rPr lang="en-US" smtClean="0"/>
              <a:t>27</a:t>
            </a:fld>
            <a:endParaRPr lang="en-US"/>
          </a:p>
        </p:txBody>
      </p:sp>
    </p:spTree>
    <p:extLst>
      <p:ext uri="{BB962C8B-B14F-4D97-AF65-F5344CB8AC3E}">
        <p14:creationId xmlns:p14="http://schemas.microsoft.com/office/powerpoint/2010/main" val="41013532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Instead of </a:t>
            </a:r>
            <a:r>
              <a:rPr lang="en-US" sz="1200" b="0" i="1" kern="1200" dirty="0">
                <a:solidFill>
                  <a:schemeClr val="tx1"/>
                </a:solidFill>
                <a:effectLst/>
                <a:latin typeface="+mn-lt"/>
                <a:ea typeface="+mn-ea"/>
                <a:cs typeface="+mn-cs"/>
              </a:rPr>
              <a:t>moving</a:t>
            </a:r>
            <a:r>
              <a:rPr lang="en-US" sz="1200" b="0" i="0" kern="1200" dirty="0">
                <a:solidFill>
                  <a:schemeClr val="tx1"/>
                </a:solidFill>
                <a:effectLst/>
                <a:latin typeface="+mn-lt"/>
                <a:ea typeface="+mn-ea"/>
                <a:cs typeface="+mn-cs"/>
              </a:rPr>
              <a:t> a file, you might want to </a:t>
            </a:r>
            <a:r>
              <a:rPr lang="en-US" sz="1200" b="0" i="1" kern="1200" dirty="0">
                <a:solidFill>
                  <a:schemeClr val="tx1"/>
                </a:solidFill>
                <a:effectLst/>
                <a:latin typeface="+mn-lt"/>
                <a:ea typeface="+mn-ea"/>
                <a:cs typeface="+mn-cs"/>
              </a:rPr>
              <a:t>copy</a:t>
            </a:r>
            <a:r>
              <a:rPr lang="en-US" sz="1200" b="0" i="0" kern="1200" dirty="0">
                <a:solidFill>
                  <a:schemeClr val="tx1"/>
                </a:solidFill>
                <a:effectLst/>
                <a:latin typeface="+mn-lt"/>
                <a:ea typeface="+mn-ea"/>
                <a:cs typeface="+mn-cs"/>
              </a:rPr>
              <a:t> a file (make a duplicate), for instance to make a backup before modifying a file. Just like the </a:t>
            </a:r>
            <a:r>
              <a:rPr lang="en-US" dirty="0"/>
              <a:t>mv</a:t>
            </a:r>
            <a:r>
              <a:rPr lang="en-US" sz="1200" b="0" i="0" kern="1200" dirty="0">
                <a:solidFill>
                  <a:schemeClr val="tx1"/>
                </a:solidFill>
                <a:effectLst/>
                <a:latin typeface="+mn-lt"/>
                <a:ea typeface="+mn-ea"/>
                <a:cs typeface="+mn-cs"/>
              </a:rPr>
              <a:t> command, the </a:t>
            </a:r>
            <a:r>
              <a:rPr lang="en-US" dirty="0"/>
              <a:t>cp</a:t>
            </a:r>
            <a:r>
              <a:rPr lang="en-US" sz="1200" b="0" i="0" kern="1200" dirty="0">
                <a:solidFill>
                  <a:schemeClr val="tx1"/>
                </a:solidFill>
                <a:effectLst/>
                <a:latin typeface="+mn-lt"/>
                <a:ea typeface="+mn-ea"/>
                <a:cs typeface="+mn-cs"/>
              </a:rPr>
              <a:t> command takes two arguments: the old name and the new name. How would you make a copy of the file </a:t>
            </a:r>
            <a:r>
              <a:rPr lang="en-US" dirty="0"/>
              <a:t>gulliver.txt</a:t>
            </a:r>
            <a:r>
              <a:rPr lang="en-US" sz="1200" b="0" i="0" kern="1200" dirty="0">
                <a:solidFill>
                  <a:schemeClr val="tx1"/>
                </a:solidFill>
                <a:effectLst/>
                <a:latin typeface="+mn-lt"/>
                <a:ea typeface="+mn-ea"/>
                <a:cs typeface="+mn-cs"/>
              </a:rPr>
              <a:t> called </a:t>
            </a:r>
            <a:r>
              <a:rPr lang="en-US" dirty="0"/>
              <a:t>gulliver-backup.txt</a:t>
            </a:r>
            <a:r>
              <a:rPr lang="en-US" sz="1200" b="0" i="0" kern="1200" dirty="0">
                <a:solidFill>
                  <a:schemeClr val="tx1"/>
                </a:solidFill>
                <a:effectLst/>
                <a:latin typeface="+mn-lt"/>
                <a:ea typeface="+mn-ea"/>
                <a:cs typeface="+mn-cs"/>
              </a:rPr>
              <a:t>? Try it!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Renaming a directory works in the same way as renaming a file. Try using the </a:t>
            </a:r>
            <a:r>
              <a:rPr lang="en-US" dirty="0"/>
              <a:t>mv</a:t>
            </a:r>
            <a:r>
              <a:rPr lang="en-US" sz="1200" b="0" i="0" kern="1200" dirty="0">
                <a:solidFill>
                  <a:schemeClr val="tx1"/>
                </a:solidFill>
                <a:effectLst/>
                <a:latin typeface="+mn-lt"/>
                <a:ea typeface="+mn-ea"/>
                <a:cs typeface="+mn-cs"/>
              </a:rPr>
              <a:t> command to rename the </a:t>
            </a:r>
            <a:r>
              <a:rPr lang="en-US" dirty="0" err="1"/>
              <a:t>firstdir</a:t>
            </a:r>
            <a:r>
              <a:rPr lang="en-US" sz="1200" b="0" i="0" kern="1200" dirty="0">
                <a:solidFill>
                  <a:schemeClr val="tx1"/>
                </a:solidFill>
                <a:effectLst/>
                <a:latin typeface="+mn-lt"/>
                <a:ea typeface="+mn-ea"/>
                <a:cs typeface="+mn-cs"/>
              </a:rPr>
              <a:t> directory to </a:t>
            </a:r>
            <a:r>
              <a:rPr lang="en-US" dirty="0"/>
              <a:t>backup</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If the last argument you give to the </a:t>
            </a:r>
            <a:r>
              <a:rPr lang="en-US" dirty="0"/>
              <a:t>mv</a:t>
            </a:r>
            <a:r>
              <a:rPr lang="en-US" sz="1200" b="0" i="0" kern="1200" dirty="0">
                <a:solidFill>
                  <a:schemeClr val="tx1"/>
                </a:solidFill>
                <a:effectLst/>
                <a:latin typeface="+mn-lt"/>
                <a:ea typeface="+mn-ea"/>
                <a:cs typeface="+mn-cs"/>
              </a:rPr>
              <a:t> command is a directory, not a file, the file given in the first argument will be moved to that directory. Try using the </a:t>
            </a:r>
            <a:r>
              <a:rPr lang="en-US" dirty="0"/>
              <a:t>mv</a:t>
            </a:r>
            <a:r>
              <a:rPr lang="en-US" sz="1200" b="0" i="0" kern="1200" dirty="0">
                <a:solidFill>
                  <a:schemeClr val="tx1"/>
                </a:solidFill>
                <a:effectLst/>
                <a:latin typeface="+mn-lt"/>
                <a:ea typeface="+mn-ea"/>
                <a:cs typeface="+mn-cs"/>
              </a:rPr>
              <a:t> command to move the file </a:t>
            </a:r>
            <a:r>
              <a:rPr lang="en-US" dirty="0"/>
              <a:t>gulliver-backup.txt</a:t>
            </a:r>
            <a:r>
              <a:rPr lang="en-US" sz="1200" b="0" i="0" kern="1200" dirty="0">
                <a:solidFill>
                  <a:schemeClr val="tx1"/>
                </a:solidFill>
                <a:effectLst/>
                <a:latin typeface="+mn-lt"/>
                <a:ea typeface="+mn-ea"/>
                <a:cs typeface="+mn-cs"/>
              </a:rPr>
              <a:t> into the </a:t>
            </a:r>
            <a:r>
              <a:rPr lang="en-US" dirty="0"/>
              <a:t>backup</a:t>
            </a:r>
            <a:r>
              <a:rPr lang="en-US" sz="1200" b="0" i="0" kern="1200" dirty="0">
                <a:solidFill>
                  <a:schemeClr val="tx1"/>
                </a:solidFill>
                <a:effectLst/>
                <a:latin typeface="+mn-lt"/>
                <a:ea typeface="+mn-ea"/>
                <a:cs typeface="+mn-cs"/>
              </a:rPr>
              <a:t> folder.</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AC87D7-407A-4075-8A12-015D4A4472C2}" type="slidenum">
              <a:rPr lang="en-US" smtClean="0"/>
              <a:t>28</a:t>
            </a:fld>
            <a:endParaRPr lang="en-US"/>
          </a:p>
        </p:txBody>
      </p:sp>
    </p:spTree>
    <p:extLst>
      <p:ext uri="{BB962C8B-B14F-4D97-AF65-F5344CB8AC3E}">
        <p14:creationId xmlns:p14="http://schemas.microsoft.com/office/powerpoint/2010/main" val="1462296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Use the </a:t>
            </a:r>
            <a:r>
              <a:rPr lang="en-US" dirty="0"/>
              <a:t>history</a:t>
            </a:r>
            <a:r>
              <a:rPr lang="en-US" sz="1200" b="0" i="0" kern="1200" dirty="0">
                <a:solidFill>
                  <a:schemeClr val="tx1"/>
                </a:solidFill>
                <a:effectLst/>
                <a:latin typeface="+mn-lt"/>
                <a:ea typeface="+mn-ea"/>
                <a:cs typeface="+mn-cs"/>
              </a:rPr>
              <a:t> command to see a list of all the commands you’ve entered during the current session. You can also use </a:t>
            </a:r>
            <a:r>
              <a:rPr lang="en-US" dirty="0"/>
              <a:t>Ctrl</a:t>
            </a:r>
            <a:r>
              <a:rPr lang="en-US" sz="1200" b="0" i="0" kern="1200" dirty="0">
                <a:solidFill>
                  <a:schemeClr val="tx1"/>
                </a:solidFill>
                <a:effectLst/>
                <a:latin typeface="+mn-lt"/>
                <a:ea typeface="+mn-ea"/>
                <a:cs typeface="+mn-cs"/>
              </a:rPr>
              <a:t> + </a:t>
            </a:r>
            <a:r>
              <a:rPr lang="en-US" dirty="0"/>
              <a:t>r</a:t>
            </a:r>
            <a:r>
              <a:rPr lang="en-US" sz="1200" b="0" i="0" kern="1200" dirty="0">
                <a:solidFill>
                  <a:schemeClr val="tx1"/>
                </a:solidFill>
                <a:effectLst/>
                <a:latin typeface="+mn-lt"/>
                <a:ea typeface="+mn-ea"/>
                <a:cs typeface="+mn-cs"/>
              </a:rPr>
              <a:t> to do a reverse lookup. Hit </a:t>
            </a:r>
            <a:r>
              <a:rPr lang="en-US" dirty="0"/>
              <a:t>Ctrl</a:t>
            </a:r>
            <a:r>
              <a:rPr lang="en-US" sz="1200" b="0" i="0" kern="1200" dirty="0">
                <a:solidFill>
                  <a:schemeClr val="tx1"/>
                </a:solidFill>
                <a:effectLst/>
                <a:latin typeface="+mn-lt"/>
                <a:ea typeface="+mn-ea"/>
                <a:cs typeface="+mn-cs"/>
              </a:rPr>
              <a:t> + </a:t>
            </a:r>
            <a:r>
              <a:rPr lang="en-US" dirty="0"/>
              <a:t>r</a:t>
            </a:r>
            <a:r>
              <a:rPr lang="en-US" sz="1200" b="0" i="0" kern="1200" dirty="0">
                <a:solidFill>
                  <a:schemeClr val="tx1"/>
                </a:solidFill>
                <a:effectLst/>
                <a:latin typeface="+mn-lt"/>
                <a:ea typeface="+mn-ea"/>
                <a:cs typeface="+mn-cs"/>
              </a:rPr>
              <a:t>, then start typing any part of the command you’re looking for. The past command will autocomplete. Hit </a:t>
            </a:r>
            <a:r>
              <a:rPr lang="en-US" dirty="0"/>
              <a:t>enter</a:t>
            </a:r>
            <a:r>
              <a:rPr lang="en-US" sz="1200" b="0" i="0" kern="1200" dirty="0">
                <a:solidFill>
                  <a:schemeClr val="tx1"/>
                </a:solidFill>
                <a:effectLst/>
                <a:latin typeface="+mn-lt"/>
                <a:ea typeface="+mn-ea"/>
                <a:cs typeface="+mn-cs"/>
              </a:rPr>
              <a:t> to run the command again, or press the arrow keys to start editing the command. If multiple past commands contain the text you input, you can </a:t>
            </a:r>
            <a:r>
              <a:rPr lang="en-US" dirty="0"/>
              <a:t>Ctrl</a:t>
            </a:r>
            <a:r>
              <a:rPr lang="en-US" sz="1200" b="0" i="0" kern="1200" dirty="0">
                <a:solidFill>
                  <a:schemeClr val="tx1"/>
                </a:solidFill>
                <a:effectLst/>
                <a:latin typeface="+mn-lt"/>
                <a:ea typeface="+mn-ea"/>
                <a:cs typeface="+mn-cs"/>
              </a:rPr>
              <a:t> + </a:t>
            </a:r>
            <a:r>
              <a:rPr lang="en-US" dirty="0"/>
              <a:t>r</a:t>
            </a:r>
            <a:r>
              <a:rPr lang="en-US" sz="1200" b="0" i="0" kern="1200" dirty="0">
                <a:solidFill>
                  <a:schemeClr val="tx1"/>
                </a:solidFill>
                <a:effectLst/>
                <a:latin typeface="+mn-lt"/>
                <a:ea typeface="+mn-ea"/>
                <a:cs typeface="+mn-cs"/>
              </a:rPr>
              <a:t> repeatedly to cycle through them. If you can’t find what you’re looking for in the reverse lookup, use </a:t>
            </a:r>
            <a:r>
              <a:rPr lang="en-US" dirty="0"/>
              <a:t>Ctrl</a:t>
            </a:r>
            <a:r>
              <a:rPr lang="en-US" sz="1200" b="0" i="0" kern="1200" dirty="0">
                <a:solidFill>
                  <a:schemeClr val="tx1"/>
                </a:solidFill>
                <a:effectLst/>
                <a:latin typeface="+mn-lt"/>
                <a:ea typeface="+mn-ea"/>
                <a:cs typeface="+mn-cs"/>
              </a:rPr>
              <a:t> + </a:t>
            </a:r>
            <a:r>
              <a:rPr lang="en-US" dirty="0"/>
              <a:t>c</a:t>
            </a:r>
            <a:r>
              <a:rPr lang="en-US" sz="1200" b="0" i="0" kern="1200" dirty="0">
                <a:solidFill>
                  <a:schemeClr val="tx1"/>
                </a:solidFill>
                <a:effectLst/>
                <a:latin typeface="+mn-lt"/>
                <a:ea typeface="+mn-ea"/>
                <a:cs typeface="+mn-cs"/>
              </a:rPr>
              <a:t> to return to the prompt. If you want to save your history, maybe to extract some commands from which to build a script later on, you can do that with </a:t>
            </a:r>
            <a:r>
              <a:rPr lang="en-US" dirty="0"/>
              <a:t>history &gt; history.txt</a:t>
            </a:r>
            <a:r>
              <a:rPr lang="en-US" sz="1200" b="0" i="0" kern="1200" dirty="0">
                <a:solidFill>
                  <a:schemeClr val="tx1"/>
                </a:solidFill>
                <a:effectLst/>
                <a:latin typeface="+mn-lt"/>
                <a:ea typeface="+mn-ea"/>
                <a:cs typeface="+mn-cs"/>
              </a:rPr>
              <a:t>. This will output all history to a text file called </a:t>
            </a:r>
            <a:r>
              <a:rPr lang="en-US" dirty="0"/>
              <a:t>history.txt</a:t>
            </a:r>
            <a:r>
              <a:rPr lang="en-US" sz="1200" b="0" i="0" kern="1200" dirty="0">
                <a:solidFill>
                  <a:schemeClr val="tx1"/>
                </a:solidFill>
                <a:effectLst/>
                <a:latin typeface="+mn-lt"/>
                <a:ea typeface="+mn-ea"/>
                <a:cs typeface="+mn-cs"/>
              </a:rPr>
              <a:t> that you can later edit. To recall a command from history, enter </a:t>
            </a:r>
            <a:r>
              <a:rPr lang="en-US" dirty="0"/>
              <a:t>history</a:t>
            </a:r>
            <a:r>
              <a:rPr lang="en-US" sz="1200" b="0" i="0" kern="1200" dirty="0">
                <a:solidFill>
                  <a:schemeClr val="tx1"/>
                </a:solidFill>
                <a:effectLst/>
                <a:latin typeface="+mn-lt"/>
                <a:ea typeface="+mn-ea"/>
                <a:cs typeface="+mn-cs"/>
              </a:rPr>
              <a:t>. Note the command number, e.g. 2045. Recall the command by entering </a:t>
            </a:r>
            <a:r>
              <a:rPr lang="en-US" dirty="0"/>
              <a:t>!2045</a:t>
            </a:r>
            <a:r>
              <a:rPr lang="en-US" sz="1200" b="0" i="0" kern="1200" dirty="0">
                <a:solidFill>
                  <a:schemeClr val="tx1"/>
                </a:solidFill>
                <a:effectLst/>
                <a:latin typeface="+mn-lt"/>
                <a:ea typeface="+mn-ea"/>
                <a:cs typeface="+mn-cs"/>
              </a:rPr>
              <a:t>. This will execute the command.</a:t>
            </a:r>
          </a:p>
        </p:txBody>
      </p:sp>
      <p:sp>
        <p:nvSpPr>
          <p:cNvPr id="4" name="Slide Number Placeholder 3"/>
          <p:cNvSpPr>
            <a:spLocks noGrp="1"/>
          </p:cNvSpPr>
          <p:nvPr>
            <p:ph type="sldNum" sz="quarter" idx="10"/>
          </p:nvPr>
        </p:nvSpPr>
        <p:spPr/>
        <p:txBody>
          <a:bodyPr/>
          <a:lstStyle/>
          <a:p>
            <a:fld id="{9DAC87D7-407A-4075-8A12-015D4A4472C2}" type="slidenum">
              <a:rPr lang="en-US" smtClean="0"/>
              <a:t>29</a:t>
            </a:fld>
            <a:endParaRPr lang="en-US"/>
          </a:p>
        </p:txBody>
      </p:sp>
    </p:spTree>
    <p:extLst>
      <p:ext uri="{BB962C8B-B14F-4D97-AF65-F5344CB8AC3E}">
        <p14:creationId xmlns:p14="http://schemas.microsoft.com/office/powerpoint/2010/main" val="42569811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echo command simply prints out a text you specify. Try it out: echo 'Library Carpentry is awesome!'. Interesting, isn’t it?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You can also specify a variable. First type NAME= followed by your name, and hit enter. Then type echo "$NAME is a fantastic library carpentry student" and hit enter. What happens?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You can combine both text and normal shell commands using echo, for example the </a:t>
            </a:r>
            <a:r>
              <a:rPr lang="en-US" sz="1200" b="0" i="0" kern="1200" dirty="0" err="1">
                <a:solidFill>
                  <a:schemeClr val="tx1"/>
                </a:solidFill>
                <a:effectLst/>
                <a:latin typeface="+mn-lt"/>
                <a:ea typeface="+mn-ea"/>
                <a:cs typeface="+mn-cs"/>
              </a:rPr>
              <a:t>pwd</a:t>
            </a:r>
            <a:r>
              <a:rPr lang="en-US" sz="1200" b="0" i="0" kern="1200" dirty="0">
                <a:solidFill>
                  <a:schemeClr val="tx1"/>
                </a:solidFill>
                <a:effectLst/>
                <a:latin typeface="+mn-lt"/>
                <a:ea typeface="+mn-ea"/>
                <a:cs typeface="+mn-cs"/>
              </a:rPr>
              <a:t> command you have learned earlier today. You do this by enclosing a shell command in $( and ), for instance $(</a:t>
            </a:r>
            <a:r>
              <a:rPr lang="en-US" sz="1200" b="0" i="0" kern="1200" dirty="0" err="1">
                <a:solidFill>
                  <a:schemeClr val="tx1"/>
                </a:solidFill>
                <a:effectLst/>
                <a:latin typeface="+mn-lt"/>
                <a:ea typeface="+mn-ea"/>
                <a:cs typeface="+mn-cs"/>
              </a:rPr>
              <a:t>pwd</a:t>
            </a:r>
            <a:r>
              <a:rPr lang="en-US" sz="1200" b="0" i="0" kern="1200" dirty="0">
                <a:solidFill>
                  <a:schemeClr val="tx1"/>
                </a:solidFill>
                <a:effectLst/>
                <a:latin typeface="+mn-lt"/>
                <a:ea typeface="+mn-ea"/>
                <a:cs typeface="+mn-cs"/>
              </a:rPr>
              <a:t>). </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AC87D7-407A-4075-8A12-015D4A4472C2}" type="slidenum">
              <a:rPr lang="en-US" smtClean="0"/>
              <a:t>30</a:t>
            </a:fld>
            <a:endParaRPr lang="en-US"/>
          </a:p>
        </p:txBody>
      </p:sp>
    </p:spTree>
    <p:extLst>
      <p:ext uri="{BB962C8B-B14F-4D97-AF65-F5344CB8AC3E}">
        <p14:creationId xmlns:p14="http://schemas.microsoft.com/office/powerpoint/2010/main" val="37614475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Now, try out the following: echo "Finally, it is nice and sunny on" $(date). Note that the output of the date command is printed together with the text you specified. You can try the same with some of the other commands you have learned so far.</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You may think there is not much value in such a basic command like echo. However, from the moment you start writing automated shell scripts, it becomes very useful. For instance, you often need to output text to the screen, such as the current status of a script.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Moreover, you just used a shell variable for the first time, which can be used to temporarily store information, that you can reuse later on. It will give many opportunities from the moment you start writing automated scripts.</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AC87D7-407A-4075-8A12-015D4A4472C2}" type="slidenum">
              <a:rPr lang="en-US" smtClean="0"/>
              <a:t>31</a:t>
            </a:fld>
            <a:endParaRPr lang="en-US"/>
          </a:p>
        </p:txBody>
      </p:sp>
    </p:spTree>
    <p:extLst>
      <p:ext uri="{BB962C8B-B14F-4D97-AF65-F5344CB8AC3E}">
        <p14:creationId xmlns:p14="http://schemas.microsoft.com/office/powerpoint/2010/main" val="25720737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https://youtu.be/4y9NtHlJvbY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Finally, onto deleting. We won’t use it now, but if you do want to delete a file, for whatever reason, the command is rm, or remove.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Using wildcards, we can even delete lots of files. And adding the -r flag we can delete folders with all their content.</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Unlike deleting from within our graphical user interface, there is </a:t>
            </a:r>
            <a:r>
              <a:rPr lang="en-US" sz="1200" b="1" i="1" kern="1200" dirty="0">
                <a:solidFill>
                  <a:schemeClr val="tx1"/>
                </a:solidFill>
                <a:effectLst/>
                <a:latin typeface="+mn-lt"/>
                <a:ea typeface="+mn-ea"/>
                <a:cs typeface="+mn-cs"/>
              </a:rPr>
              <a:t>no</a:t>
            </a:r>
            <a:r>
              <a:rPr lang="en-US" sz="1200" b="1" i="0" kern="1200" dirty="0">
                <a:solidFill>
                  <a:schemeClr val="tx1"/>
                </a:solidFill>
                <a:effectLst/>
                <a:latin typeface="+mn-lt"/>
                <a:ea typeface="+mn-ea"/>
                <a:cs typeface="+mn-cs"/>
              </a:rPr>
              <a:t> warning, </a:t>
            </a:r>
            <a:r>
              <a:rPr lang="en-US" sz="1200" b="1" i="1" kern="1200" dirty="0">
                <a:solidFill>
                  <a:schemeClr val="tx1"/>
                </a:solidFill>
                <a:effectLst/>
                <a:latin typeface="+mn-lt"/>
                <a:ea typeface="+mn-ea"/>
                <a:cs typeface="+mn-cs"/>
              </a:rPr>
              <a:t>no</a:t>
            </a:r>
            <a:r>
              <a:rPr lang="en-US" sz="1200" b="1" i="0" kern="1200" dirty="0">
                <a:solidFill>
                  <a:schemeClr val="tx1"/>
                </a:solidFill>
                <a:effectLst/>
                <a:latin typeface="+mn-lt"/>
                <a:ea typeface="+mn-ea"/>
                <a:cs typeface="+mn-cs"/>
              </a:rPr>
              <a:t> recycling bin from which you can get the files back and no other undo options!</a:t>
            </a:r>
            <a:r>
              <a:rPr lang="en-US" sz="1200" b="0" i="0" kern="1200" dirty="0">
                <a:solidFill>
                  <a:schemeClr val="tx1"/>
                </a:solidFill>
                <a:effectLst/>
                <a:latin typeface="+mn-lt"/>
                <a:ea typeface="+mn-ea"/>
                <a:cs typeface="+mn-cs"/>
              </a:rPr>
              <a:t> For that reason, please be very careful with rm and extremely careful with rm -r.</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AC87D7-407A-4075-8A12-015D4A4472C2}" type="slidenum">
              <a:rPr lang="en-US" smtClean="0"/>
              <a:t>32</a:t>
            </a:fld>
            <a:endParaRPr lang="en-US"/>
          </a:p>
        </p:txBody>
      </p:sp>
    </p:spTree>
    <p:extLst>
      <p:ext uri="{BB962C8B-B14F-4D97-AF65-F5344CB8AC3E}">
        <p14:creationId xmlns:p14="http://schemas.microsoft.com/office/powerpoint/2010/main" val="4235963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monkey hugging a kitten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3"/>
              </a:rPr>
              <a:t>https://gateway.okhistory.org/ark:/67531/metadc427038/</a:t>
            </a:r>
            <a:endParaRPr lang="en-US" sz="1200" dirty="0"/>
          </a:p>
          <a:p>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33</a:t>
            </a:fld>
            <a:endParaRPr lang="en-US"/>
          </a:p>
        </p:txBody>
      </p:sp>
    </p:spTree>
    <p:extLst>
      <p:ext uri="{BB962C8B-B14F-4D97-AF65-F5344CB8AC3E}">
        <p14:creationId xmlns:p14="http://schemas.microsoft.com/office/powerpoint/2010/main" val="27173301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Loops</a:t>
            </a:r>
            <a:r>
              <a:rPr lang="en-US" sz="1200" b="0" i="0" kern="1200" dirty="0">
                <a:solidFill>
                  <a:schemeClr val="tx1"/>
                </a:solidFill>
                <a:effectLst/>
                <a:latin typeface="+mn-lt"/>
                <a:ea typeface="+mn-ea"/>
                <a:cs typeface="+mn-cs"/>
              </a:rPr>
              <a:t> are key to productivity improvements through automation as they allow us to execute commands repetitively. Similar to wildcards and tab completion, using loops also reduces the amount of typing (and typing mistakes). Suppose we have several hundred document files named project_1825.txt, project_1863.txt, XML_project.txt and so on. We would like to change these files, but also save a version of the original files, naming the copies backup_project_1825.txt and so on.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can use a </a:t>
            </a:r>
            <a:r>
              <a:rPr lang="en-US" sz="1200" b="1" i="0" kern="1200" dirty="0">
                <a:solidFill>
                  <a:schemeClr val="tx1"/>
                </a:solidFill>
                <a:effectLst/>
                <a:latin typeface="+mn-lt"/>
                <a:ea typeface="+mn-ea"/>
                <a:cs typeface="+mn-cs"/>
              </a:rPr>
              <a:t>loop</a:t>
            </a:r>
            <a:r>
              <a:rPr lang="en-US" sz="1200" b="0" i="0" kern="1200" dirty="0">
                <a:solidFill>
                  <a:schemeClr val="tx1"/>
                </a:solidFill>
                <a:effectLst/>
                <a:latin typeface="+mn-lt"/>
                <a:ea typeface="+mn-ea"/>
                <a:cs typeface="+mn-cs"/>
              </a:rPr>
              <a:t> to do that. Here’s a simple example that creates a backup copy of four text files in turn.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Let’s first create those files:</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AC87D7-407A-4075-8A12-015D4A4472C2}" type="slidenum">
              <a:rPr lang="en-US" smtClean="0"/>
              <a:t>34</a:t>
            </a:fld>
            <a:endParaRPr lang="en-US"/>
          </a:p>
        </p:txBody>
      </p:sp>
    </p:spTree>
    <p:extLst>
      <p:ext uri="{BB962C8B-B14F-4D97-AF65-F5344CB8AC3E}">
        <p14:creationId xmlns:p14="http://schemas.microsoft.com/office/powerpoint/2010/main" val="14034539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Now we will use a loop to create a backup version of those files. First let’s look at the general form of a loop:</a:t>
            </a:r>
          </a:p>
        </p:txBody>
      </p:sp>
      <p:sp>
        <p:nvSpPr>
          <p:cNvPr id="4" name="Slide Number Placeholder 3"/>
          <p:cNvSpPr>
            <a:spLocks noGrp="1"/>
          </p:cNvSpPr>
          <p:nvPr>
            <p:ph type="sldNum" sz="quarter" idx="10"/>
          </p:nvPr>
        </p:nvSpPr>
        <p:spPr/>
        <p:txBody>
          <a:bodyPr/>
          <a:lstStyle/>
          <a:p>
            <a:fld id="{9DAC87D7-407A-4075-8A12-015D4A4472C2}" type="slidenum">
              <a:rPr lang="en-US" smtClean="0"/>
              <a:t>35</a:t>
            </a:fld>
            <a:endParaRPr lang="en-US"/>
          </a:p>
        </p:txBody>
      </p:sp>
    </p:spTree>
    <p:extLst>
      <p:ext uri="{BB962C8B-B14F-4D97-AF65-F5344CB8AC3E}">
        <p14:creationId xmlns:p14="http://schemas.microsoft.com/office/powerpoint/2010/main" val="1562861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https://www.tecmint.com/xargs-command-examples/</a:t>
            </a:r>
          </a:p>
          <a:p>
            <a:endParaRPr lang="en-US" dirty="0"/>
          </a:p>
          <a:p>
            <a:r>
              <a:rPr lang="en-US" sz="1200" b="1"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Xargs</a:t>
            </a:r>
            <a:r>
              <a:rPr lang="en-US" sz="1200" b="0" i="0" kern="1200" dirty="0">
                <a:solidFill>
                  <a:schemeClr val="tx1"/>
                </a:solidFill>
                <a:effectLst/>
                <a:latin typeface="+mn-lt"/>
                <a:ea typeface="+mn-ea"/>
                <a:cs typeface="+mn-cs"/>
              </a:rPr>
              <a:t> is a great command that reads streams of data from standard input, then generates and executes command lines; meaning it can take output of a command and passes it as argument of another command.”</a:t>
            </a:r>
            <a:endParaRPr lang="en-US" dirty="0"/>
          </a:p>
        </p:txBody>
      </p:sp>
      <p:sp>
        <p:nvSpPr>
          <p:cNvPr id="4" name="Slide Number Placeholder 3"/>
          <p:cNvSpPr>
            <a:spLocks noGrp="1"/>
          </p:cNvSpPr>
          <p:nvPr>
            <p:ph type="sldNum" sz="quarter" idx="5"/>
          </p:nvPr>
        </p:nvSpPr>
        <p:spPr/>
        <p:txBody>
          <a:bodyPr/>
          <a:lstStyle/>
          <a:p>
            <a:fld id="{9DAC87D7-407A-4075-8A12-015D4A4472C2}" type="slidenum">
              <a:rPr lang="en-US" smtClean="0"/>
              <a:t>6</a:t>
            </a:fld>
            <a:endParaRPr lang="en-US"/>
          </a:p>
        </p:txBody>
      </p:sp>
    </p:spTree>
    <p:extLst>
      <p:ext uri="{BB962C8B-B14F-4D97-AF65-F5344CB8AC3E}">
        <p14:creationId xmlns:p14="http://schemas.microsoft.com/office/powerpoint/2010/main" val="11182415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When the shell sees the keyword </a:t>
            </a:r>
            <a:r>
              <a:rPr lang="en-US" dirty="0"/>
              <a:t>for</a:t>
            </a:r>
            <a:r>
              <a:rPr lang="en-US" sz="1200" b="0" i="0" kern="1200" dirty="0">
                <a:solidFill>
                  <a:schemeClr val="tx1"/>
                </a:solidFill>
                <a:effectLst/>
                <a:latin typeface="+mn-lt"/>
                <a:ea typeface="+mn-ea"/>
                <a:cs typeface="+mn-cs"/>
              </a:rPr>
              <a:t>, it knows to repeat a command (or group of commands) once for each thing </a:t>
            </a:r>
            <a:r>
              <a:rPr lang="en-US" dirty="0"/>
              <a:t>in</a:t>
            </a:r>
            <a:r>
              <a:rPr lang="en-US" sz="1200" b="0" i="0" kern="1200" dirty="0">
                <a:solidFill>
                  <a:schemeClr val="tx1"/>
                </a:solidFill>
                <a:effectLst/>
                <a:latin typeface="+mn-lt"/>
                <a:ea typeface="+mn-ea"/>
                <a:cs typeface="+mn-cs"/>
              </a:rPr>
              <a:t> a list. For each iteration, the name of each thing is sequentially assigned to the </a:t>
            </a:r>
            <a:r>
              <a:rPr lang="en-US" sz="1200" b="1" i="0" kern="1200" dirty="0">
                <a:solidFill>
                  <a:schemeClr val="tx1"/>
                </a:solidFill>
                <a:effectLst/>
                <a:latin typeface="+mn-lt"/>
                <a:ea typeface="+mn-ea"/>
                <a:cs typeface="+mn-cs"/>
              </a:rPr>
              <a:t>loop variable</a:t>
            </a:r>
            <a:r>
              <a:rPr lang="en-US" sz="1200" b="0" i="0" kern="1200" dirty="0">
                <a:solidFill>
                  <a:schemeClr val="tx1"/>
                </a:solidFill>
                <a:effectLst/>
                <a:latin typeface="+mn-lt"/>
                <a:ea typeface="+mn-ea"/>
                <a:cs typeface="+mn-cs"/>
              </a:rPr>
              <a:t> and the commands inside the loop are executed before moving on to the next thing in the list. Inside the loop, we call for the variable’s value by putting </a:t>
            </a:r>
            <a:r>
              <a:rPr lang="en-US" dirty="0"/>
              <a:t>$</a:t>
            </a:r>
            <a:r>
              <a:rPr lang="en-US" sz="1200" b="0" i="0" kern="1200" dirty="0">
                <a:solidFill>
                  <a:schemeClr val="tx1"/>
                </a:solidFill>
                <a:effectLst/>
                <a:latin typeface="+mn-lt"/>
                <a:ea typeface="+mn-ea"/>
                <a:cs typeface="+mn-cs"/>
              </a:rPr>
              <a:t> in front of it. The </a:t>
            </a:r>
            <a:r>
              <a:rPr lang="en-US" dirty="0"/>
              <a:t>$</a:t>
            </a:r>
            <a:r>
              <a:rPr lang="en-US" sz="1200" b="0" i="0" kern="1200" dirty="0">
                <a:solidFill>
                  <a:schemeClr val="tx1"/>
                </a:solidFill>
                <a:effectLst/>
                <a:latin typeface="+mn-lt"/>
                <a:ea typeface="+mn-ea"/>
                <a:cs typeface="+mn-cs"/>
              </a:rPr>
              <a:t> tells the shell interpreter to treat the </a:t>
            </a:r>
            <a:r>
              <a:rPr lang="en-US" sz="1200" b="1" i="0" kern="1200" dirty="0">
                <a:solidFill>
                  <a:schemeClr val="tx1"/>
                </a:solidFill>
                <a:effectLst/>
                <a:latin typeface="+mn-lt"/>
                <a:ea typeface="+mn-ea"/>
                <a:cs typeface="+mn-cs"/>
              </a:rPr>
              <a:t>variable</a:t>
            </a:r>
            <a:r>
              <a:rPr lang="en-US" sz="1200" b="0" i="0" kern="1200" dirty="0">
                <a:solidFill>
                  <a:schemeClr val="tx1"/>
                </a:solidFill>
                <a:effectLst/>
                <a:latin typeface="+mn-lt"/>
                <a:ea typeface="+mn-ea"/>
                <a:cs typeface="+mn-cs"/>
              </a:rPr>
              <a:t> as a variable name and substitute its value in its place, rather than treat it as text or an external command.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this example, the list is four filenames: ‘a.txt’, ‘b.txt’, ‘c.txt’, and ‘d.txt’ Each time the loop iterates, it will assign a file name to the variable </a:t>
            </a:r>
            <a:r>
              <a:rPr lang="en-US" dirty="0"/>
              <a:t>filename</a:t>
            </a:r>
            <a:r>
              <a:rPr lang="en-US" sz="1200" b="0" i="0" kern="1200" dirty="0">
                <a:solidFill>
                  <a:schemeClr val="tx1"/>
                </a:solidFill>
                <a:effectLst/>
                <a:latin typeface="+mn-lt"/>
                <a:ea typeface="+mn-ea"/>
                <a:cs typeface="+mn-cs"/>
              </a:rPr>
              <a:t> and run the </a:t>
            </a:r>
            <a:r>
              <a:rPr lang="en-US" dirty="0"/>
              <a:t>cp</a:t>
            </a:r>
            <a:r>
              <a:rPr lang="en-US" sz="1200" b="0" i="0" kern="1200" dirty="0">
                <a:solidFill>
                  <a:schemeClr val="tx1"/>
                </a:solidFill>
                <a:effectLst/>
                <a:latin typeface="+mn-lt"/>
                <a:ea typeface="+mn-ea"/>
                <a:cs typeface="+mn-cs"/>
              </a:rPr>
              <a:t> command. The first time through the loop, </a:t>
            </a:r>
            <a:r>
              <a:rPr lang="en-US" dirty="0"/>
              <a:t>$filename</a:t>
            </a:r>
            <a:r>
              <a:rPr lang="en-US" sz="1200" b="0" i="0" kern="1200" dirty="0">
                <a:solidFill>
                  <a:schemeClr val="tx1"/>
                </a:solidFill>
                <a:effectLst/>
                <a:latin typeface="+mn-lt"/>
                <a:ea typeface="+mn-ea"/>
                <a:cs typeface="+mn-cs"/>
              </a:rPr>
              <a:t> is </a:t>
            </a:r>
            <a:r>
              <a:rPr lang="en-US" dirty="0"/>
              <a:t>a.txt</a:t>
            </a:r>
            <a:r>
              <a:rPr lang="en-US" sz="1200" b="0" i="0" kern="1200" dirty="0">
                <a:solidFill>
                  <a:schemeClr val="tx1"/>
                </a:solidFill>
                <a:effectLst/>
                <a:latin typeface="+mn-lt"/>
                <a:ea typeface="+mn-ea"/>
                <a:cs typeface="+mn-cs"/>
              </a:rPr>
              <a:t>. The interpreter prints the filename to the screen and then runs the command </a:t>
            </a:r>
            <a:r>
              <a:rPr lang="en-US" dirty="0"/>
              <a:t>cp</a:t>
            </a:r>
            <a:r>
              <a:rPr lang="en-US" sz="1200" b="0" i="0" kern="1200" dirty="0">
                <a:solidFill>
                  <a:schemeClr val="tx1"/>
                </a:solidFill>
                <a:effectLst/>
                <a:latin typeface="+mn-lt"/>
                <a:ea typeface="+mn-ea"/>
                <a:cs typeface="+mn-cs"/>
              </a:rPr>
              <a:t> on </a:t>
            </a:r>
            <a:r>
              <a:rPr lang="en-US" dirty="0"/>
              <a:t>a.txt</a:t>
            </a:r>
            <a:r>
              <a:rPr lang="en-US" sz="1200" b="0" i="0" kern="1200" dirty="0">
                <a:solidFill>
                  <a:schemeClr val="tx1"/>
                </a:solidFill>
                <a:effectLst/>
                <a:latin typeface="+mn-lt"/>
                <a:ea typeface="+mn-ea"/>
                <a:cs typeface="+mn-cs"/>
              </a:rPr>
              <a:t>, (because we asked it to echo each filename as it works its way through the loop). For the second iteration, </a:t>
            </a:r>
            <a:r>
              <a:rPr lang="en-US" dirty="0"/>
              <a:t>$filename</a:t>
            </a:r>
            <a:r>
              <a:rPr lang="en-US" sz="1200" b="0" i="0" kern="1200" dirty="0">
                <a:solidFill>
                  <a:schemeClr val="tx1"/>
                </a:solidFill>
                <a:effectLst/>
                <a:latin typeface="+mn-lt"/>
                <a:ea typeface="+mn-ea"/>
                <a:cs typeface="+mn-cs"/>
              </a:rPr>
              <a:t> becomes </a:t>
            </a:r>
            <a:r>
              <a:rPr lang="en-US" dirty="0"/>
              <a:t>b.txt</a:t>
            </a:r>
            <a:r>
              <a:rPr lang="en-US" sz="1200" b="0" i="0" kern="1200" dirty="0">
                <a:solidFill>
                  <a:schemeClr val="tx1"/>
                </a:solidFill>
                <a:effectLst/>
                <a:latin typeface="+mn-lt"/>
                <a:ea typeface="+mn-ea"/>
                <a:cs typeface="+mn-cs"/>
              </a:rPr>
              <a:t>. This time, the shell prints the filename </a:t>
            </a:r>
            <a:r>
              <a:rPr lang="en-US" dirty="0"/>
              <a:t>b.txt</a:t>
            </a:r>
            <a:r>
              <a:rPr lang="en-US" sz="1200" b="0" i="0" kern="1200" dirty="0">
                <a:solidFill>
                  <a:schemeClr val="tx1"/>
                </a:solidFill>
                <a:effectLst/>
                <a:latin typeface="+mn-lt"/>
                <a:ea typeface="+mn-ea"/>
                <a:cs typeface="+mn-cs"/>
              </a:rPr>
              <a:t> to the screen, then runs </a:t>
            </a:r>
            <a:r>
              <a:rPr lang="en-US" dirty="0"/>
              <a:t>cp</a:t>
            </a:r>
            <a:r>
              <a:rPr lang="en-US" sz="1200" b="0" i="0" kern="1200" dirty="0">
                <a:solidFill>
                  <a:schemeClr val="tx1"/>
                </a:solidFill>
                <a:effectLst/>
                <a:latin typeface="+mn-lt"/>
                <a:ea typeface="+mn-ea"/>
                <a:cs typeface="+mn-cs"/>
              </a:rPr>
              <a:t> on </a:t>
            </a:r>
            <a:r>
              <a:rPr lang="en-US" dirty="0"/>
              <a:t>b.txt</a:t>
            </a:r>
            <a:r>
              <a:rPr lang="en-US" sz="1200" b="0" i="0" kern="1200" dirty="0">
                <a:solidFill>
                  <a:schemeClr val="tx1"/>
                </a:solidFill>
                <a:effectLst/>
                <a:latin typeface="+mn-lt"/>
                <a:ea typeface="+mn-ea"/>
                <a:cs typeface="+mn-cs"/>
              </a:rPr>
              <a:t>. The loop performs the same operations for </a:t>
            </a:r>
            <a:r>
              <a:rPr lang="en-US" dirty="0"/>
              <a:t>c.txt</a:t>
            </a:r>
            <a:r>
              <a:rPr lang="en-US" sz="1200" b="0" i="0" kern="1200" dirty="0">
                <a:solidFill>
                  <a:schemeClr val="tx1"/>
                </a:solidFill>
                <a:effectLst/>
                <a:latin typeface="+mn-lt"/>
                <a:ea typeface="+mn-ea"/>
                <a:cs typeface="+mn-cs"/>
              </a:rPr>
              <a:t> and then for </a:t>
            </a:r>
            <a:r>
              <a:rPr lang="en-US" dirty="0"/>
              <a:t>d.txt</a:t>
            </a:r>
            <a:r>
              <a:rPr lang="en-US" sz="1200" b="0" i="0" kern="1200" dirty="0">
                <a:solidFill>
                  <a:schemeClr val="tx1"/>
                </a:solidFill>
                <a:effectLst/>
                <a:latin typeface="+mn-lt"/>
                <a:ea typeface="+mn-ea"/>
                <a:cs typeface="+mn-cs"/>
              </a:rPr>
              <a:t> and then, since the list only included these four items, the shell exits the </a:t>
            </a:r>
            <a:r>
              <a:rPr lang="en-US" dirty="0"/>
              <a:t>for</a:t>
            </a:r>
            <a:r>
              <a:rPr lang="en-US" sz="1200" b="0" i="0" kern="1200" dirty="0">
                <a:solidFill>
                  <a:schemeClr val="tx1"/>
                </a:solidFill>
                <a:effectLst/>
                <a:latin typeface="+mn-lt"/>
                <a:ea typeface="+mn-ea"/>
                <a:cs typeface="+mn-cs"/>
              </a:rPr>
              <a:t> loop at that point.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have called the variable in this loop </a:t>
            </a:r>
            <a:r>
              <a:rPr lang="en-US" dirty="0"/>
              <a:t>filename</a:t>
            </a:r>
            <a:r>
              <a:rPr lang="en-US" sz="1200" b="0" i="0" kern="1200" dirty="0">
                <a:solidFill>
                  <a:schemeClr val="tx1"/>
                </a:solidFill>
                <a:effectLst/>
                <a:latin typeface="+mn-lt"/>
                <a:ea typeface="+mn-ea"/>
                <a:cs typeface="+mn-cs"/>
              </a:rPr>
              <a:t> in order to make its purpose clearer to human readers. The shell itself doesn’t care what the variable is called.</a:t>
            </a:r>
          </a:p>
        </p:txBody>
      </p:sp>
      <p:sp>
        <p:nvSpPr>
          <p:cNvPr id="4" name="Slide Number Placeholder 3"/>
          <p:cNvSpPr>
            <a:spLocks noGrp="1"/>
          </p:cNvSpPr>
          <p:nvPr>
            <p:ph type="sldNum" sz="quarter" idx="10"/>
          </p:nvPr>
        </p:nvSpPr>
        <p:spPr/>
        <p:txBody>
          <a:bodyPr/>
          <a:lstStyle/>
          <a:p>
            <a:fld id="{9DAC87D7-407A-4075-8A12-015D4A4472C2}" type="slidenum">
              <a:rPr lang="en-US" smtClean="0"/>
              <a:t>36</a:t>
            </a:fld>
            <a:endParaRPr lang="en-US"/>
          </a:p>
        </p:txBody>
      </p:sp>
    </p:spTree>
    <p:extLst>
      <p:ext uri="{BB962C8B-B14F-4D97-AF65-F5344CB8AC3E}">
        <p14:creationId xmlns:p14="http://schemas.microsoft.com/office/powerpoint/2010/main" val="26374721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AC87D7-407A-4075-8A12-015D4A4472C2}" type="slidenum">
              <a:rPr lang="en-US" smtClean="0"/>
              <a:t>37</a:t>
            </a:fld>
            <a:endParaRPr lang="en-US"/>
          </a:p>
        </p:txBody>
      </p:sp>
    </p:spTree>
    <p:extLst>
      <p:ext uri="{BB962C8B-B14F-4D97-AF65-F5344CB8AC3E}">
        <p14:creationId xmlns:p14="http://schemas.microsoft.com/office/powerpoint/2010/main" val="23735198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Because real-world filenames often contain white-spaces, we wrap </a:t>
            </a:r>
            <a:r>
              <a:rPr lang="en-US" dirty="0"/>
              <a:t>$filename</a:t>
            </a:r>
            <a:r>
              <a:rPr lang="en-US" sz="1200" b="0" i="0" kern="1200" dirty="0">
                <a:solidFill>
                  <a:schemeClr val="tx1"/>
                </a:solidFill>
                <a:effectLst/>
                <a:latin typeface="+mn-lt"/>
                <a:ea typeface="+mn-ea"/>
                <a:cs typeface="+mn-cs"/>
              </a:rPr>
              <a:t> in double quotes (</a:t>
            </a:r>
            <a:r>
              <a:rPr lang="en-US" dirty="0"/>
              <a:t>"</a:t>
            </a:r>
            <a:r>
              <a:rPr lang="en-US" sz="1200" b="0" i="0" kern="1200" dirty="0">
                <a:solidFill>
                  <a:schemeClr val="tx1"/>
                </a:solidFill>
                <a:effectLst/>
                <a:latin typeface="+mn-lt"/>
                <a:ea typeface="+mn-ea"/>
                <a:cs typeface="+mn-cs"/>
              </a:rPr>
              <a:t>). If we didn’t, the shell would treat the white-space within a filename as a separator between two different filenames, which usually results in errors. Therefore, it’s best and generally safer to use </a:t>
            </a:r>
            <a:r>
              <a:rPr lang="en-US" dirty="0"/>
              <a:t>"$..."</a:t>
            </a:r>
            <a:r>
              <a:rPr lang="en-US" sz="1200" b="0" i="0" kern="1200" dirty="0">
                <a:solidFill>
                  <a:schemeClr val="tx1"/>
                </a:solidFill>
                <a:effectLst/>
                <a:latin typeface="+mn-lt"/>
                <a:ea typeface="+mn-ea"/>
                <a:cs typeface="+mn-cs"/>
              </a:rPr>
              <a:t> unless you are absolutely sure that no elements with white-space can ever enter your loop variable (such as in </a:t>
            </a:r>
            <a:r>
              <a:rPr lang="en-US" sz="1200" b="0" i="0" u="none" strike="noStrike" kern="1200" dirty="0">
                <a:solidFill>
                  <a:schemeClr val="tx1"/>
                </a:solidFill>
                <a:effectLst/>
                <a:latin typeface="+mn-lt"/>
                <a:ea typeface="+mn-ea"/>
                <a:cs typeface="+mn-cs"/>
                <a:hlinkClick r:id="rId3"/>
              </a:rPr>
              <a:t>episode 5</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shell prompt changes from </a:t>
            </a:r>
            <a:r>
              <a:rPr lang="en-US" dirty="0"/>
              <a:t>$</a:t>
            </a:r>
            <a:r>
              <a:rPr lang="en-US" sz="1200" b="0" i="0" kern="1200" dirty="0">
                <a:solidFill>
                  <a:schemeClr val="tx1"/>
                </a:solidFill>
                <a:effectLst/>
                <a:latin typeface="+mn-lt"/>
                <a:ea typeface="+mn-ea"/>
                <a:cs typeface="+mn-cs"/>
              </a:rPr>
              <a:t> to </a:t>
            </a:r>
            <a:r>
              <a:rPr lang="en-US" dirty="0"/>
              <a:t>&gt;</a:t>
            </a:r>
            <a:r>
              <a:rPr lang="en-US" sz="1200" b="0" i="0" kern="1200" dirty="0">
                <a:solidFill>
                  <a:schemeClr val="tx1"/>
                </a:solidFill>
                <a:effectLst/>
                <a:latin typeface="+mn-lt"/>
                <a:ea typeface="+mn-ea"/>
                <a:cs typeface="+mn-cs"/>
              </a:rPr>
              <a:t> and back again as we were typing in our loop. The second prompt, </a:t>
            </a:r>
            <a:r>
              <a:rPr lang="en-US" dirty="0"/>
              <a:t>&gt;</a:t>
            </a:r>
            <a:r>
              <a:rPr lang="en-US" sz="1200" b="0" i="0" kern="1200" dirty="0">
                <a:solidFill>
                  <a:schemeClr val="tx1"/>
                </a:solidFill>
                <a:effectLst/>
                <a:latin typeface="+mn-lt"/>
                <a:ea typeface="+mn-ea"/>
                <a:cs typeface="+mn-cs"/>
              </a:rPr>
              <a:t>, is different to remind us that we haven’t finished typing a complete command yet. A semicolon, </a:t>
            </a:r>
            <a:r>
              <a:rPr lang="en-US" dirty="0"/>
              <a:t>;</a:t>
            </a:r>
            <a:r>
              <a:rPr lang="en-US" sz="1200" b="0" i="0" kern="1200" dirty="0">
                <a:solidFill>
                  <a:schemeClr val="tx1"/>
                </a:solidFill>
                <a:effectLst/>
                <a:latin typeface="+mn-lt"/>
                <a:ea typeface="+mn-ea"/>
                <a:cs typeface="+mn-cs"/>
              </a:rPr>
              <a:t>, can be used to separate two commands written on a single line.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Here we see &gt; being used as a shell prompt, but &gt; can also be used to redirect output from a command (i.e. send it somewhere else, such as to a file, instead of displaying the output in the terminal) — we’ll use redirection in </a:t>
            </a:r>
            <a:r>
              <a:rPr lang="en-US" sz="1200" b="0" i="0" u="none" strike="noStrike" kern="1200" dirty="0">
                <a:solidFill>
                  <a:schemeClr val="tx1"/>
                </a:solidFill>
                <a:effectLst/>
                <a:latin typeface="+mn-lt"/>
                <a:ea typeface="+mn-ea"/>
                <a:cs typeface="+mn-cs"/>
                <a:hlinkClick r:id="rId4"/>
              </a:rPr>
              <a:t>episode 5</a:t>
            </a:r>
            <a:r>
              <a:rPr lang="en-US" sz="1200" b="0" i="0" kern="1200" dirty="0">
                <a:solidFill>
                  <a:schemeClr val="tx1"/>
                </a:solidFill>
                <a:effectLst/>
                <a:latin typeface="+mn-lt"/>
                <a:ea typeface="+mn-ea"/>
                <a:cs typeface="+mn-cs"/>
              </a:rPr>
              <a:t>. Similarly, $ is used as a shell prompt, but, as we saw earlier, it is also used to ask the shell to get the value of a variable.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If the </a:t>
            </a:r>
            <a:r>
              <a:rPr lang="en-US" sz="1200" b="0" i="1" kern="1200" dirty="0">
                <a:solidFill>
                  <a:schemeClr val="tx1"/>
                </a:solidFill>
                <a:effectLst/>
                <a:latin typeface="+mn-lt"/>
                <a:ea typeface="+mn-ea"/>
                <a:cs typeface="+mn-cs"/>
              </a:rPr>
              <a:t>shell</a:t>
            </a:r>
            <a:r>
              <a:rPr lang="en-US" sz="1200" b="0" i="0" kern="1200" dirty="0">
                <a:solidFill>
                  <a:schemeClr val="tx1"/>
                </a:solidFill>
                <a:effectLst/>
                <a:latin typeface="+mn-lt"/>
                <a:ea typeface="+mn-ea"/>
                <a:cs typeface="+mn-cs"/>
              </a:rPr>
              <a:t> prints &gt; or $ then it expects you to type something, and the symbol is a prompt.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If </a:t>
            </a:r>
            <a:r>
              <a:rPr lang="en-US" sz="1200" b="0" i="1" kern="1200" dirty="0">
                <a:solidFill>
                  <a:schemeClr val="tx1"/>
                </a:solidFill>
                <a:effectLst/>
                <a:latin typeface="+mn-lt"/>
                <a:ea typeface="+mn-ea"/>
                <a:cs typeface="+mn-cs"/>
              </a:rPr>
              <a:t>you</a:t>
            </a:r>
            <a:r>
              <a:rPr lang="en-US" sz="1200" b="0" i="0" kern="1200" dirty="0">
                <a:solidFill>
                  <a:schemeClr val="tx1"/>
                </a:solidFill>
                <a:effectLst/>
                <a:latin typeface="+mn-lt"/>
                <a:ea typeface="+mn-ea"/>
                <a:cs typeface="+mn-cs"/>
              </a:rPr>
              <a:t> type &gt; or $ yourself, it is an instruction from you that the shell to redirect output or get the value of a variable.</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AC87D7-407A-4075-8A12-015D4A4472C2}" type="slidenum">
              <a:rPr lang="en-US" smtClean="0"/>
              <a:t>38</a:t>
            </a:fld>
            <a:endParaRPr lang="en-US"/>
          </a:p>
        </p:txBody>
      </p:sp>
    </p:spTree>
    <p:extLst>
      <p:ext uri="{BB962C8B-B14F-4D97-AF65-F5344CB8AC3E}">
        <p14:creationId xmlns:p14="http://schemas.microsoft.com/office/powerpoint/2010/main" val="12527374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AC87D7-407A-4075-8A12-015D4A4472C2}" type="slidenum">
              <a:rPr lang="en-US" smtClean="0"/>
              <a:t>39</a:t>
            </a:fld>
            <a:endParaRPr lang="en-US"/>
          </a:p>
        </p:txBody>
      </p:sp>
    </p:spTree>
    <p:extLst>
      <p:ext uri="{BB962C8B-B14F-4D97-AF65-F5344CB8AC3E}">
        <p14:creationId xmlns:p14="http://schemas.microsoft.com/office/powerpoint/2010/main" val="18855754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Alternatively, rather than running the loop above on the command line, you can save it in a script file and run it from the command line without having to rewrite the loop again. This is what is called a Bash script which is a plain text file that contains a series of commands like the loop you created above.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the example script, the first line of the file contains what is called a Shebang (</a:t>
            </a:r>
            <a:r>
              <a:rPr lang="en-US" dirty="0"/>
              <a:t>#!</a:t>
            </a:r>
            <a:r>
              <a:rPr lang="en-US" sz="1200" b="0" i="0" kern="1200" dirty="0">
                <a:solidFill>
                  <a:schemeClr val="tx1"/>
                </a:solidFill>
                <a:effectLst/>
                <a:latin typeface="+mn-lt"/>
                <a:ea typeface="+mn-ea"/>
                <a:cs typeface="+mn-cs"/>
              </a:rPr>
              <a:t>) followed by the path to the interpreter (or program) that will run the rest of the lines in the file (</a:t>
            </a:r>
            <a:r>
              <a:rPr lang="en-US" dirty="0"/>
              <a:t>/bin/bash</a:t>
            </a:r>
            <a:r>
              <a:rPr lang="en-US" sz="1200" b="0" i="0" kern="1200" dirty="0">
                <a:solidFill>
                  <a:schemeClr val="tx1"/>
                </a:solidFill>
                <a:effectLst/>
                <a:latin typeface="+mn-lt"/>
                <a:ea typeface="+mn-ea"/>
                <a:cs typeface="+mn-cs"/>
              </a:rPr>
              <a:t>). The second line demonstrates how comments are made in scripts. This provides you with more information about what the script does.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remaining lines contain the loop you created above. You can create this file in the same directory you’ve been using for the lesson and by using the text editor of your choice (e.g. </a:t>
            </a:r>
            <a:r>
              <a:rPr lang="en-US" sz="1200" b="0" i="0" kern="1200" dirty="0" err="1">
                <a:solidFill>
                  <a:schemeClr val="tx1"/>
                </a:solidFill>
                <a:effectLst/>
                <a:latin typeface="+mn-lt"/>
                <a:ea typeface="+mn-ea"/>
                <a:cs typeface="+mn-cs"/>
              </a:rPr>
              <a:t>nano</a:t>
            </a:r>
            <a:r>
              <a:rPr lang="en-US" sz="1200" b="0" i="0" kern="1200" dirty="0">
                <a:solidFill>
                  <a:schemeClr val="tx1"/>
                </a:solidFill>
                <a:effectLst/>
                <a:latin typeface="+mn-lt"/>
                <a:ea typeface="+mn-ea"/>
                <a:cs typeface="+mn-cs"/>
              </a:rPr>
              <a:t>) but when you save the file, make sure it has the extension </a:t>
            </a:r>
            <a:r>
              <a:rPr lang="en-US" sz="1200" b="1"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sh</a:t>
            </a:r>
            <a:r>
              <a:rPr lang="en-US" sz="1200" b="0" i="0" kern="1200" dirty="0">
                <a:solidFill>
                  <a:schemeClr val="tx1"/>
                </a:solidFill>
                <a:effectLst/>
                <a:latin typeface="+mn-lt"/>
                <a:ea typeface="+mn-ea"/>
                <a:cs typeface="+mn-cs"/>
              </a:rPr>
              <a:t> (e.g. </a:t>
            </a:r>
            <a:r>
              <a:rPr lang="en-US" dirty="0"/>
              <a:t>my_first_bash_script.sh</a:t>
            </a:r>
            <a:r>
              <a:rPr lang="en-US" sz="1200" b="0" i="0" kern="1200" dirty="0">
                <a:solidFill>
                  <a:schemeClr val="tx1"/>
                </a:solidFill>
                <a:effectLst/>
                <a:latin typeface="+mn-lt"/>
                <a:ea typeface="+mn-ea"/>
                <a:cs typeface="+mn-cs"/>
              </a:rPr>
              <a:t>). When you’ve done this, you can run the Bash script by typing the command bash and the file name via the command line (e.g. </a:t>
            </a:r>
            <a:r>
              <a:rPr lang="en-US" dirty="0"/>
              <a:t>bash my_first_bash_script.sh</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For more on Bash scripts, see </a:t>
            </a:r>
            <a:r>
              <a:rPr lang="en-US" sz="1200" b="0" i="0" u="none" strike="noStrike" kern="1200" dirty="0">
                <a:solidFill>
                  <a:schemeClr val="tx1"/>
                </a:solidFill>
                <a:effectLst/>
                <a:latin typeface="+mn-lt"/>
                <a:ea typeface="+mn-ea"/>
                <a:cs typeface="+mn-cs"/>
                <a:hlinkClick r:id="rId3"/>
              </a:rPr>
              <a:t>Bash Scripting Tutorial - </a:t>
            </a:r>
            <a:r>
              <a:rPr lang="en-US" sz="1200" b="0" i="0" u="none" strike="noStrike" kern="1200" dirty="0" err="1">
                <a:solidFill>
                  <a:schemeClr val="tx1"/>
                </a:solidFill>
                <a:effectLst/>
                <a:latin typeface="+mn-lt"/>
                <a:ea typeface="+mn-ea"/>
                <a:cs typeface="+mn-cs"/>
                <a:hlinkClick r:id="rId3"/>
              </a:rPr>
              <a:t>Ryans</a:t>
            </a:r>
            <a:r>
              <a:rPr lang="en-US" sz="1200" b="0" i="0" u="none" strike="noStrike" kern="1200" dirty="0">
                <a:solidFill>
                  <a:schemeClr val="tx1"/>
                </a:solidFill>
                <a:effectLst/>
                <a:latin typeface="+mn-lt"/>
                <a:ea typeface="+mn-ea"/>
                <a:cs typeface="+mn-cs"/>
                <a:hlinkClick r:id="rId3"/>
              </a:rPr>
              <a:t> Tutorials</a:t>
            </a:r>
            <a:r>
              <a:rPr lang="en-US" sz="1200" b="0" i="0" kern="1200" dirty="0">
                <a:solidFill>
                  <a:schemeClr val="tx1"/>
                </a:solidFill>
                <a:effectLst/>
                <a:latin typeface="+mn-lt"/>
                <a:ea typeface="+mn-ea"/>
                <a:cs typeface="+mn-cs"/>
              </a:rPr>
              <a:t>. https://ryanstutorials.net/bash-scripting-tutorial/</a:t>
            </a:r>
          </a:p>
        </p:txBody>
      </p:sp>
      <p:sp>
        <p:nvSpPr>
          <p:cNvPr id="4" name="Slide Number Placeholder 3"/>
          <p:cNvSpPr>
            <a:spLocks noGrp="1"/>
          </p:cNvSpPr>
          <p:nvPr>
            <p:ph type="sldNum" sz="quarter" idx="10"/>
          </p:nvPr>
        </p:nvSpPr>
        <p:spPr/>
        <p:txBody>
          <a:bodyPr/>
          <a:lstStyle/>
          <a:p>
            <a:fld id="{9DAC87D7-407A-4075-8A12-015D4A4472C2}" type="slidenum">
              <a:rPr lang="en-US" smtClean="0"/>
              <a:t>40</a:t>
            </a:fld>
            <a:endParaRPr lang="en-US"/>
          </a:p>
        </p:txBody>
      </p:sp>
    </p:spTree>
    <p:extLst>
      <p:ext uri="{BB962C8B-B14F-4D97-AF65-F5344CB8AC3E}">
        <p14:creationId xmlns:p14="http://schemas.microsoft.com/office/powerpoint/2010/main" val="18853831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the example script, the first line of the file contains what is called a Shebang (</a:t>
            </a:r>
            <a:r>
              <a:rPr lang="en-US" dirty="0"/>
              <a:t>#!</a:t>
            </a:r>
            <a:r>
              <a:rPr lang="en-US" sz="1200" b="0" i="0" kern="1200" dirty="0">
                <a:solidFill>
                  <a:schemeClr val="tx1"/>
                </a:solidFill>
                <a:effectLst/>
                <a:latin typeface="+mn-lt"/>
                <a:ea typeface="+mn-ea"/>
                <a:cs typeface="+mn-cs"/>
              </a:rPr>
              <a:t>) followed by the path to the interpreter (or program) that will run the rest of the lines in the file (</a:t>
            </a:r>
            <a:r>
              <a:rPr lang="en-US" dirty="0"/>
              <a:t>/bin/bash</a:t>
            </a:r>
            <a:r>
              <a:rPr lang="en-US" sz="1200" b="0" i="0" kern="1200" dirty="0">
                <a:solidFill>
                  <a:schemeClr val="tx1"/>
                </a:solidFill>
                <a:effectLst/>
                <a:latin typeface="+mn-lt"/>
                <a:ea typeface="+mn-ea"/>
                <a:cs typeface="+mn-cs"/>
              </a:rPr>
              <a:t>). The second line demonstrates how comments are made in scripts. This provides you with more information about what the script does.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 The remaining lines contain the loop you created above. You can create this file in the same directory you’ve been using for the lesson and by using the text editor of your choice (e.g. </a:t>
            </a:r>
            <a:r>
              <a:rPr lang="en-US" sz="1200" b="0" i="0" kern="1200" dirty="0" err="1">
                <a:solidFill>
                  <a:schemeClr val="tx1"/>
                </a:solidFill>
                <a:effectLst/>
                <a:latin typeface="+mn-lt"/>
                <a:ea typeface="+mn-ea"/>
                <a:cs typeface="+mn-cs"/>
              </a:rPr>
              <a:t>nano</a:t>
            </a:r>
            <a:r>
              <a:rPr lang="en-US" sz="1200" b="0" i="0" kern="1200" dirty="0">
                <a:solidFill>
                  <a:schemeClr val="tx1"/>
                </a:solidFill>
                <a:effectLst/>
                <a:latin typeface="+mn-lt"/>
                <a:ea typeface="+mn-ea"/>
                <a:cs typeface="+mn-cs"/>
              </a:rPr>
              <a:t>) but when you save the file, make sure it has the extension </a:t>
            </a:r>
            <a:r>
              <a:rPr lang="en-US" sz="1200" b="1"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sh</a:t>
            </a:r>
            <a:r>
              <a:rPr lang="en-US" sz="1200" b="0" i="0" kern="1200" dirty="0">
                <a:solidFill>
                  <a:schemeClr val="tx1"/>
                </a:solidFill>
                <a:effectLst/>
                <a:latin typeface="+mn-lt"/>
                <a:ea typeface="+mn-ea"/>
                <a:cs typeface="+mn-cs"/>
              </a:rPr>
              <a:t> (e.g. </a:t>
            </a:r>
            <a:r>
              <a:rPr lang="en-US" dirty="0"/>
              <a:t>my_first_bash_script.sh</a:t>
            </a:r>
            <a:r>
              <a:rPr lang="en-US" sz="1200" b="0" i="0" kern="1200" dirty="0">
                <a:solidFill>
                  <a:schemeClr val="tx1"/>
                </a:solidFill>
                <a:effectLst/>
                <a:latin typeface="+mn-lt"/>
                <a:ea typeface="+mn-ea"/>
                <a:cs typeface="+mn-cs"/>
              </a:rPr>
              <a:t>). When you’ve done this, you can run the Bash script by typing the command bash and the file name via the command line (e.g. </a:t>
            </a:r>
            <a:r>
              <a:rPr lang="en-US" dirty="0"/>
              <a:t>bash my_first_bash_script.sh</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9DAC87D7-407A-4075-8A12-015D4A4472C2}" type="slidenum">
              <a:rPr lang="en-US" smtClean="0"/>
              <a:t>41</a:t>
            </a:fld>
            <a:endParaRPr lang="en-US"/>
          </a:p>
        </p:txBody>
      </p:sp>
    </p:spTree>
    <p:extLst>
      <p:ext uri="{BB962C8B-B14F-4D97-AF65-F5344CB8AC3E}">
        <p14:creationId xmlns:p14="http://schemas.microsoft.com/office/powerpoint/2010/main" val="7110263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2021-06-08</a:t>
            </a:r>
          </a:p>
          <a:p>
            <a:endParaRPr lang="en-US" dirty="0"/>
          </a:p>
          <a:p>
            <a:r>
              <a:rPr lang="en-US" dirty="0"/>
              <a:t>Description:</a:t>
            </a:r>
            <a:r>
              <a:rPr lang="en-US" baseline="0" dirty="0"/>
              <a:t> </a:t>
            </a:r>
            <a:r>
              <a:rPr lang="en-US" dirty="0"/>
              <a:t>Squirrel</a:t>
            </a:r>
            <a:r>
              <a:rPr lang="en-US" baseline="0" dirty="0"/>
              <a:t> relaxing on bench on UNT Library Mall on a hot day</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42</a:t>
            </a:fld>
            <a:endParaRPr lang="en-US"/>
          </a:p>
        </p:txBody>
      </p:sp>
    </p:spTree>
    <p:extLst>
      <p:ext uri="{BB962C8B-B14F-4D97-AF65-F5344CB8AC3E}">
        <p14:creationId xmlns:p14="http://schemas.microsoft.com/office/powerpoint/2010/main" val="17849528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Now that you know how to navigate the shell, we will move onto learning how to count and mine data using a few of the standard shell commands. While these commands are unlikely to revolutionize your work by themselves, they’re very versatile and will add to your foundation for working in the shell and for learning to code. The commands also replicate the sorts of uses library users might make of library data.</a:t>
            </a:r>
          </a:p>
          <a:p>
            <a:pPr marL="171450" indent="-171450">
              <a:buFont typeface="Arial" panose="020B0604020202020204" pitchFamily="34" charset="0"/>
              <a:buChar char="•"/>
            </a:pPr>
            <a:r>
              <a:rPr lang="en-US" dirty="0"/>
              <a:t>We will begin by counting the contents of files using the Unix shell. We can use the Unix shell to quickly generate counts from across files, something that is tricky to achieve using the graphical user interfaces of standard office suites.</a:t>
            </a:r>
          </a:p>
          <a:p>
            <a:pPr marL="171450" indent="-171450">
              <a:buFont typeface="Arial" panose="020B0604020202020204" pitchFamily="34" charset="0"/>
              <a:buChar char="•"/>
            </a:pPr>
            <a:r>
              <a:rPr lang="en-US" dirty="0"/>
              <a:t>Let’s start by navigating to the directory that contains our data using the cd command</a:t>
            </a:r>
          </a:p>
          <a:p>
            <a:pPr marL="171450" indent="-171450">
              <a:buFont typeface="Arial" panose="020B0604020202020204" pitchFamily="34" charset="0"/>
              <a:buChar char="•"/>
            </a:pPr>
            <a:r>
              <a:rPr lang="en-US" dirty="0"/>
              <a:t>And let’s just check what files are in the directory and how large they are with ls -</a:t>
            </a:r>
            <a:r>
              <a:rPr lang="en-US" dirty="0" err="1"/>
              <a:t>lhS</a:t>
            </a:r>
            <a:r>
              <a:rPr lang="en-US" dirty="0"/>
              <a:t>:</a:t>
            </a:r>
          </a:p>
          <a:p>
            <a:pPr marL="171450" indent="-171450">
              <a:buFont typeface="Arial" panose="020B0604020202020204" pitchFamily="34" charset="0"/>
              <a:buChar char="•"/>
            </a:pPr>
            <a:r>
              <a:rPr lang="en-US" dirty="0"/>
              <a:t>In this episode we’ll focus on the dataset 2014-01_JA.tsv, that contains journal article metadata, and the three .</a:t>
            </a:r>
            <a:r>
              <a:rPr lang="en-US" dirty="0" err="1"/>
              <a:t>tsv</a:t>
            </a:r>
            <a:r>
              <a:rPr lang="en-US" dirty="0"/>
              <a:t> files derived from the original dataset. Each of these three .</a:t>
            </a:r>
            <a:r>
              <a:rPr lang="en-US" dirty="0" err="1"/>
              <a:t>tsv</a:t>
            </a:r>
            <a:r>
              <a:rPr lang="en-US" dirty="0"/>
              <a:t> files includes all data where a keyword such as </a:t>
            </a:r>
            <a:r>
              <a:rPr lang="en-US" dirty="0" err="1"/>
              <a:t>africa</a:t>
            </a:r>
            <a:r>
              <a:rPr lang="en-US" dirty="0"/>
              <a:t> or </a:t>
            </a:r>
            <a:r>
              <a:rPr lang="en-US" dirty="0" err="1"/>
              <a:t>america</a:t>
            </a:r>
            <a:r>
              <a:rPr lang="en-US" dirty="0"/>
              <a:t> appears in the ‘Title’ field of 2014-01_JA.tsv.</a:t>
            </a:r>
          </a:p>
          <a:p>
            <a:pPr marL="171450" indent="-171450">
              <a:buFont typeface="Arial" panose="020B0604020202020204" pitchFamily="34" charset="0"/>
              <a:buChar char="•"/>
            </a:pPr>
            <a:r>
              <a:rPr lang="en-US" b="1" dirty="0"/>
              <a:t>CSV and TSV Files</a:t>
            </a:r>
          </a:p>
          <a:p>
            <a:r>
              <a:rPr lang="en-US" dirty="0"/>
              <a:t>CSV (Comma-separated values) is a common plain text format for storing tabular data, where each record occupies one line and the values are separated by commas. TSV (Tab-separated values) is just the same except that values are separated by tabs rather than commas. Confusingly, CSV is sometimes used to refer to both CSV, TSV and variations of them. The simplicity of the formats make them great for exchange and archival. They are not bound to a specific program (unlike Excel files, say, there is no CSV program, just lots and lots of programs that support the format, including Excel by the way.), and you wouldn’t have any problems opening a 40 year old file today if you came across one.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AC87D7-407A-4075-8A12-015D4A4472C2}" type="slidenum">
              <a:rPr lang="en-US" smtClean="0"/>
              <a:t>43</a:t>
            </a:fld>
            <a:endParaRPr lang="en-US"/>
          </a:p>
        </p:txBody>
      </p:sp>
    </p:spTree>
    <p:extLst>
      <p:ext uri="{BB962C8B-B14F-4D97-AF65-F5344CB8AC3E}">
        <p14:creationId xmlns:p14="http://schemas.microsoft.com/office/powerpoint/2010/main" val="13993786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First, let’s have a look at the largest data file, using the tools we learned in </a:t>
            </a:r>
            <a:r>
              <a:rPr lang="en-US" dirty="0">
                <a:hlinkClick r:id="rId3"/>
              </a:rPr>
              <a:t>Reading files</a:t>
            </a:r>
            <a:r>
              <a:rPr lang="en-US" dirty="0"/>
              <a:t>:</a:t>
            </a:r>
          </a:p>
          <a:p>
            <a:pPr marL="171450" indent="-171450">
              <a:buFont typeface="Arial" panose="020B0604020202020204" pitchFamily="34" charset="0"/>
              <a:buChar char="•"/>
            </a:pPr>
            <a:r>
              <a:rPr lang="en-US" dirty="0"/>
              <a:t>Like 829-0.txt before, the whole dataset cascades by and can’t really make any sense of that amount of text. To cancel this on-going concatenation, or indeed any process in the Unix shell, press </a:t>
            </a:r>
            <a:r>
              <a:rPr lang="en-US" dirty="0" err="1"/>
              <a:t>Ctrl+C</a:t>
            </a:r>
            <a:r>
              <a:rPr lang="en-US" dirty="0"/>
              <a:t>.</a:t>
            </a:r>
          </a:p>
          <a:p>
            <a:pPr marL="171450" indent="-171450">
              <a:buFont typeface="Arial" panose="020B0604020202020204" pitchFamily="34" charset="0"/>
              <a:buChar char="•"/>
            </a:pPr>
            <a:r>
              <a:rPr lang="en-US" dirty="0"/>
              <a:t>In most data files a quick glimpse of the first few lines already tells us a lot about the structure of the dataset, for example the table/column headers:</a:t>
            </a:r>
          </a:p>
          <a:p>
            <a:pPr marL="171450" indent="-171450">
              <a:buFont typeface="Arial" panose="020B0604020202020204" pitchFamily="34" charset="0"/>
              <a:buChar char="•"/>
            </a:pPr>
            <a:r>
              <a:rPr lang="en-US" dirty="0"/>
              <a:t>In the header, we can see the common metadata fields of academic papers: Creator, Issue, Citation, etc.</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AC87D7-407A-4075-8A12-015D4A4472C2}" type="slidenum">
              <a:rPr lang="en-US" smtClean="0"/>
              <a:t>44</a:t>
            </a:fld>
            <a:endParaRPr lang="en-US"/>
          </a:p>
        </p:txBody>
      </p:sp>
    </p:spTree>
    <p:extLst>
      <p:ext uri="{BB962C8B-B14F-4D97-AF65-F5344CB8AC3E}">
        <p14:creationId xmlns:p14="http://schemas.microsoft.com/office/powerpoint/2010/main" val="28207411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Next, let’s learn about a basic data analysis tool: </a:t>
            </a:r>
            <a:r>
              <a:rPr lang="en-US" dirty="0" err="1"/>
              <a:t>wc</a:t>
            </a:r>
            <a:r>
              <a:rPr lang="en-US" dirty="0"/>
              <a:t> is the “word count” command: it counts the number of lines, words, and bytes. Since we love the wildcard operator, let’s run the command </a:t>
            </a:r>
            <a:r>
              <a:rPr lang="en-US" dirty="0" err="1"/>
              <a:t>wc</a:t>
            </a:r>
            <a:r>
              <a:rPr lang="en-US" dirty="0"/>
              <a:t> *.</a:t>
            </a:r>
            <a:r>
              <a:rPr lang="en-US" dirty="0" err="1"/>
              <a:t>tsv</a:t>
            </a:r>
            <a:r>
              <a:rPr lang="en-US" dirty="0"/>
              <a:t> to get counts for all the .</a:t>
            </a:r>
            <a:r>
              <a:rPr lang="en-US" dirty="0" err="1"/>
              <a:t>tsv</a:t>
            </a:r>
            <a:r>
              <a:rPr lang="en-US" dirty="0"/>
              <a:t> files in the current directory (it takes a little time to complete):</a:t>
            </a:r>
          </a:p>
          <a:p>
            <a:pPr marL="171450" indent="-171450">
              <a:buFont typeface="Arial" panose="020B0604020202020204" pitchFamily="34" charset="0"/>
              <a:buChar char="•"/>
            </a:pPr>
            <a:r>
              <a:rPr lang="en-US" dirty="0"/>
              <a:t>The first three columns contains the number of lines, words and bytes.</a:t>
            </a:r>
          </a:p>
          <a:p>
            <a:pPr marL="171450" indent="-171450">
              <a:buFont typeface="Arial" panose="020B0604020202020204" pitchFamily="34" charset="0"/>
              <a:buChar char="•"/>
            </a:pPr>
            <a:r>
              <a:rPr lang="en-US" dirty="0"/>
              <a:t>If we only have a handful of files to compare, it might be faster or more convenient to just check with Microsoft Excel, </a:t>
            </a:r>
            <a:r>
              <a:rPr lang="en-US" dirty="0" err="1"/>
              <a:t>OpenRefine</a:t>
            </a:r>
            <a:r>
              <a:rPr lang="en-US" dirty="0"/>
              <a:t> or your </a:t>
            </a:r>
            <a:r>
              <a:rPr lang="en-US" dirty="0" err="1"/>
              <a:t>favourite</a:t>
            </a:r>
            <a:r>
              <a:rPr lang="en-US" dirty="0"/>
              <a:t> text editor, but when we have tens, hundreds or thousands of documents, the Unix shell has a clear speed advantage. The real power of the shell comes from being able to combine commands and automate tasks, though. We will touch upon this slightly.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now, we’ll see how we can build a simple pipeline to find the shortest file in terms of number of lines. We start by adding the -l flag to get only the number of lines, not the number of words and bytes:</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AC87D7-407A-4075-8A12-015D4A4472C2}" type="slidenum">
              <a:rPr lang="en-US" smtClean="0"/>
              <a:t>45</a:t>
            </a:fld>
            <a:endParaRPr lang="en-US"/>
          </a:p>
        </p:txBody>
      </p:sp>
    </p:spTree>
    <p:extLst>
      <p:ext uri="{BB962C8B-B14F-4D97-AF65-F5344CB8AC3E}">
        <p14:creationId xmlns:p14="http://schemas.microsoft.com/office/powerpoint/2010/main" val="992772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shell (sometimes referred to as the “Unix shell”, for the operating system where it was first developed) is a program that allows you to interact with your computer using typed text commands.</a:t>
            </a:r>
          </a:p>
          <a:p>
            <a:pPr marL="171450" indent="-171450">
              <a:buFont typeface="Arial" panose="020B0604020202020204" pitchFamily="34" charset="0"/>
              <a:buChar char="•"/>
            </a:pPr>
            <a:r>
              <a:rPr lang="en-US" dirty="0"/>
              <a:t>http://www.catb.org/jargon/html/S/shell.html</a:t>
            </a:r>
          </a:p>
          <a:p>
            <a:pPr marL="171450" indent="-171450">
              <a:buFont typeface="Arial" panose="020B0604020202020204" pitchFamily="34" charset="0"/>
              <a:buChar char="•"/>
            </a:pPr>
            <a:r>
              <a:rPr lang="en-US" dirty="0"/>
              <a:t>Bash history: https://en.wikipedia.org/wiki/Bash_(Unix_shell). New version of a shell originally coded by Steven Bourne.</a:t>
            </a:r>
          </a:p>
        </p:txBody>
      </p:sp>
      <p:sp>
        <p:nvSpPr>
          <p:cNvPr id="4" name="Slide Number Placeholder 3"/>
          <p:cNvSpPr>
            <a:spLocks noGrp="1"/>
          </p:cNvSpPr>
          <p:nvPr>
            <p:ph type="sldNum" sz="quarter" idx="10"/>
          </p:nvPr>
        </p:nvSpPr>
        <p:spPr/>
        <p:txBody>
          <a:bodyPr/>
          <a:lstStyle/>
          <a:p>
            <a:fld id="{9DAC87D7-407A-4075-8A12-015D4A4472C2}" type="slidenum">
              <a:rPr lang="en-US" smtClean="0"/>
              <a:t>10</a:t>
            </a:fld>
            <a:endParaRPr lang="en-US"/>
          </a:p>
        </p:txBody>
      </p:sp>
    </p:spTree>
    <p:extLst>
      <p:ext uri="{BB962C8B-B14F-4D97-AF65-F5344CB8AC3E}">
        <p14:creationId xmlns:p14="http://schemas.microsoft.com/office/powerpoint/2010/main" val="31504899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a:t>
            </a:r>
            <a:r>
              <a:rPr lang="en-US" dirty="0" err="1"/>
              <a:t>wc</a:t>
            </a:r>
            <a:r>
              <a:rPr lang="en-US" dirty="0"/>
              <a:t> command itself doesn’t have a flag to sort the output, but as we’ll see, we can combine three different shell commands to get what we want.</a:t>
            </a:r>
          </a:p>
          <a:p>
            <a:pPr marL="171450" indent="-171450">
              <a:buFont typeface="Arial" panose="020B0604020202020204" pitchFamily="34" charset="0"/>
              <a:buChar char="•"/>
            </a:pPr>
            <a:r>
              <a:rPr lang="en-US" dirty="0"/>
              <a:t>First, we have the </a:t>
            </a:r>
            <a:r>
              <a:rPr lang="en-US" dirty="0" err="1"/>
              <a:t>wc</a:t>
            </a:r>
            <a:r>
              <a:rPr lang="en-US" dirty="0"/>
              <a:t> -l *.</a:t>
            </a:r>
            <a:r>
              <a:rPr lang="en-US" dirty="0" err="1"/>
              <a:t>tsv</a:t>
            </a:r>
            <a:r>
              <a:rPr lang="en-US" dirty="0"/>
              <a:t> command. We will save the output from this command in a new file. To do that, we </a:t>
            </a:r>
            <a:r>
              <a:rPr lang="en-US" i="1" dirty="0"/>
              <a:t>redirect</a:t>
            </a:r>
            <a:r>
              <a:rPr lang="en-US" dirty="0"/>
              <a:t> the output from the command to a file using the ‘greater than’ sign (&gt;), like so:</a:t>
            </a:r>
          </a:p>
          <a:p>
            <a:pPr marL="171450" indent="-171450">
              <a:buFont typeface="Arial" panose="020B0604020202020204" pitchFamily="34" charset="0"/>
              <a:buChar char="•"/>
            </a:pPr>
            <a:r>
              <a:rPr lang="en-US" dirty="0"/>
              <a:t>There’s no output now since the output went into the file lengths.txt, but we can check that the output indeed ended up in the file using cat or less (or Notepad or any text editor).</a:t>
            </a:r>
          </a:p>
          <a:p>
            <a:pPr marL="171450" indent="-171450">
              <a:buFont typeface="Arial" panose="020B0604020202020204" pitchFamily="34" charset="0"/>
              <a:buChar char="•"/>
            </a:pPr>
            <a:r>
              <a:rPr lang="en-US" dirty="0"/>
              <a:t>Next, there is the sort command. We’ll use the -n flag to specify that we want numerical sorting, not lexical sorting, we output the results into yet another file, and we use cat to check the results:</a:t>
            </a:r>
          </a:p>
          <a:p>
            <a:pPr marL="171450" indent="-171450">
              <a:buFont typeface="Arial" panose="020B0604020202020204" pitchFamily="34" charset="0"/>
              <a:buChar char="•"/>
            </a:pPr>
            <a:r>
              <a:rPr lang="en-US" dirty="0"/>
              <a:t>Finally we have our old friend head, that we can use to get the first line of the sorted-lengths.txt:</a:t>
            </a:r>
          </a:p>
          <a:p>
            <a:pPr marL="171450" indent="-171450">
              <a:buFont typeface="Arial" panose="020B0604020202020204" pitchFamily="34" charset="0"/>
              <a:buChar char="•"/>
            </a:pPr>
            <a:r>
              <a:rPr lang="en-US" dirty="0"/>
              <a:t>But we’re really just interested in the end result, not the intermediate results now stored in lengths.txt and sorted-lengths.txt. What if we could send the results from the first command (</a:t>
            </a:r>
            <a:r>
              <a:rPr lang="en-US" dirty="0" err="1"/>
              <a:t>wc</a:t>
            </a:r>
            <a:r>
              <a:rPr lang="en-US" dirty="0"/>
              <a:t> -l *.</a:t>
            </a:r>
            <a:r>
              <a:rPr lang="en-US" dirty="0" err="1"/>
              <a:t>tsv</a:t>
            </a:r>
            <a:r>
              <a:rPr lang="en-US" dirty="0"/>
              <a:t>) directly to the next command (sort -n) and then the output from that command to head -n 1? Luckily we can, using a concept called pipes. On the command line, you make a pipe with the vertical bar character |. Let’s try with one pipe first:</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AC87D7-407A-4075-8A12-015D4A4472C2}" type="slidenum">
              <a:rPr lang="en-US" smtClean="0"/>
              <a:t>46</a:t>
            </a:fld>
            <a:endParaRPr lang="en-US"/>
          </a:p>
        </p:txBody>
      </p:sp>
    </p:spTree>
    <p:extLst>
      <p:ext uri="{BB962C8B-B14F-4D97-AF65-F5344CB8AC3E}">
        <p14:creationId xmlns:p14="http://schemas.microsoft.com/office/powerpoint/2010/main" val="30075157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Notice that this is exactly the same output that ended up in our sorted-lengths.txt earlier. Let’s add another pipe:</a:t>
            </a:r>
          </a:p>
          <a:p>
            <a:pPr marL="171450" indent="-171450">
              <a:buFont typeface="Arial" panose="020B0604020202020204" pitchFamily="34" charset="0"/>
              <a:buChar char="•"/>
            </a:pPr>
            <a:r>
              <a:rPr lang="en-US" dirty="0"/>
              <a:t>This simple idea is why Unix has been so successful. Instead of creating enormous programs that try to do many different things, Unix programmers focus on creating lots of simple tools that each do one job well, and that work well with each other. This programming model is called “pipes and filters”. We’ve already seen pipes; a filter is a program like </a:t>
            </a:r>
            <a:r>
              <a:rPr lang="en-US" dirty="0" err="1"/>
              <a:t>wc</a:t>
            </a:r>
            <a:r>
              <a:rPr lang="en-US" dirty="0"/>
              <a:t> or sort that transforms a stream of input into a stream of output. Almost all of the standard Unix tools can work this way: unless told to do otherwise, they read from standard input, do something with what they’ve read, and write to standard output.</a:t>
            </a:r>
          </a:p>
          <a:p>
            <a:pPr marL="171450" indent="-171450">
              <a:buFont typeface="Arial" panose="020B0604020202020204" pitchFamily="34" charset="0"/>
              <a:buChar char="•"/>
            </a:pPr>
            <a:r>
              <a:rPr lang="en-US" dirty="0"/>
              <a:t>The key is that any program that reads lines of text from standard input and writes lines of text to standard output can be combined with every other program that behaves this way as well. You can and should write your programs this way so that you and other people can put those programs into pipes to multiply their power.</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AC87D7-407A-4075-8A12-015D4A4472C2}" type="slidenum">
              <a:rPr lang="en-US" smtClean="0"/>
              <a:t>47</a:t>
            </a:fld>
            <a:endParaRPr lang="en-US"/>
          </a:p>
        </p:txBody>
      </p:sp>
    </p:spTree>
    <p:extLst>
      <p:ext uri="{BB962C8B-B14F-4D97-AF65-F5344CB8AC3E}">
        <p14:creationId xmlns:p14="http://schemas.microsoft.com/office/powerpoint/2010/main" val="13312544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count the total lines in every </a:t>
            </a:r>
            <a:r>
              <a:rPr lang="en-US" dirty="0" err="1"/>
              <a:t>tsv</a:t>
            </a:r>
            <a:r>
              <a:rPr lang="en-US" dirty="0"/>
              <a:t> file, sort the results and then print the first line of the file we use the following:</a:t>
            </a:r>
          </a:p>
          <a:p>
            <a:pPr marL="171450" indent="-171450">
              <a:buFont typeface="Arial" panose="020B0604020202020204" pitchFamily="34" charset="0"/>
              <a:buChar char="•"/>
            </a:pPr>
            <a:r>
              <a:rPr lang="en-US" dirty="0"/>
              <a:t>Now let’s change the scenario. We want to know the 10 files that contain </a:t>
            </a:r>
            <a:r>
              <a:rPr lang="en-US" i="1" dirty="0"/>
              <a:t>the most</a:t>
            </a:r>
            <a:r>
              <a:rPr lang="en-US" dirty="0"/>
              <a:t> words. Fill in the blanks below to count the words for each file, put them into order, and then make an output of the 10 files with the most words (Hint: The sort command sorts in ascending order by default).</a:t>
            </a:r>
          </a:p>
          <a:p>
            <a:pPr marL="171450" indent="-171450">
              <a:buFont typeface="Arial" panose="020B0604020202020204" pitchFamily="34" charset="0"/>
              <a:buChar char="•"/>
            </a:pPr>
            <a:r>
              <a:rPr lang="en-US" dirty="0"/>
              <a:t>Here we use the </a:t>
            </a:r>
            <a:r>
              <a:rPr lang="en-US" dirty="0" err="1"/>
              <a:t>wc</a:t>
            </a:r>
            <a:r>
              <a:rPr lang="en-US" dirty="0"/>
              <a:t> command with the -w (word) flag on all </a:t>
            </a:r>
            <a:r>
              <a:rPr lang="en-US" dirty="0" err="1"/>
              <a:t>tsv</a:t>
            </a:r>
            <a:r>
              <a:rPr lang="en-US" dirty="0"/>
              <a:t> files, sort them and then output the last 11 lines (10 files and the total) using the tail command.</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AC87D7-407A-4075-8A12-015D4A4472C2}" type="slidenum">
              <a:rPr lang="en-US" smtClean="0"/>
              <a:t>48</a:t>
            </a:fld>
            <a:endParaRPr lang="en-US"/>
          </a:p>
        </p:txBody>
      </p:sp>
    </p:spTree>
    <p:extLst>
      <p:ext uri="{BB962C8B-B14F-4D97-AF65-F5344CB8AC3E}">
        <p14:creationId xmlns:p14="http://schemas.microsoft.com/office/powerpoint/2010/main" val="6168635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Let’s make a different pipeline. You want to find out how many files and directories there are in the current directory. Try to see if you can pipe the output from ls into </a:t>
            </a:r>
            <a:r>
              <a:rPr lang="en-US" dirty="0" err="1"/>
              <a:t>wc</a:t>
            </a:r>
            <a:r>
              <a:rPr lang="en-US" dirty="0"/>
              <a:t> to find the answer.</a:t>
            </a:r>
          </a:p>
          <a:p>
            <a:pPr marL="171450" indent="-171450">
              <a:buFont typeface="Arial" panose="020B0604020202020204" pitchFamily="34" charset="0"/>
              <a:buChar char="•"/>
            </a:pPr>
            <a:r>
              <a:rPr lang="en-US" dirty="0"/>
              <a:t>The date command outputs the current date and time. Can you write the current date and time to a new file called logfile.txt? Then check the contents of the file.</a:t>
            </a:r>
          </a:p>
          <a:p>
            <a:pPr marL="171450" indent="-171450">
              <a:buFont typeface="Arial" panose="020B0604020202020204" pitchFamily="34" charset="0"/>
              <a:buChar char="•"/>
            </a:pPr>
            <a:r>
              <a:rPr lang="en-US" dirty="0">
                <a:effectLst/>
              </a:rPr>
              <a:t>To check the contents, you could also use less or many other commands. Beware that &gt; will happily overwrite an existing file without warning you, so please be careful.</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AC87D7-407A-4075-8A12-015D4A4472C2}" type="slidenum">
              <a:rPr lang="en-US" smtClean="0"/>
              <a:t>49</a:t>
            </a:fld>
            <a:endParaRPr lang="en-US"/>
          </a:p>
        </p:txBody>
      </p:sp>
    </p:spTree>
    <p:extLst>
      <p:ext uri="{BB962C8B-B14F-4D97-AF65-F5344CB8AC3E}">
        <p14:creationId xmlns:p14="http://schemas.microsoft.com/office/powerpoint/2010/main" val="21944824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Searching for something in one or more files is something we’ll often need to do, so let’s introduce a command for doing that: grep (short for </a:t>
            </a:r>
            <a:r>
              <a:rPr lang="en-US" b="1" dirty="0"/>
              <a:t>global regular expression print</a:t>
            </a:r>
            <a:r>
              <a:rPr lang="en-US" dirty="0"/>
              <a:t>). As the name suggests, it supports regular expressions and is therefore only limited by your imagination, the shape of your data, and - when working with thousands or millions of files - the processing power at your disposal.</a:t>
            </a:r>
          </a:p>
          <a:p>
            <a:pPr marL="171450" indent="-171450">
              <a:buFont typeface="Arial" panose="020B0604020202020204" pitchFamily="34" charset="0"/>
              <a:buChar char="•"/>
            </a:pPr>
            <a:r>
              <a:rPr lang="en-US" dirty="0"/>
              <a:t>To begin using grep, first navigate to the shell-lesson directory if not already there. Then create a new directory “results”:</a:t>
            </a:r>
          </a:p>
          <a:p>
            <a:pPr marL="171450" indent="-171450">
              <a:buFont typeface="Arial" panose="020B0604020202020204" pitchFamily="34" charset="0"/>
              <a:buChar char="•"/>
            </a:pPr>
            <a:r>
              <a:rPr lang="en-US" dirty="0"/>
              <a:t>Now let’s try our first search:</a:t>
            </a:r>
          </a:p>
          <a:p>
            <a:pPr marL="171450" indent="-171450">
              <a:buFont typeface="Arial" panose="020B0604020202020204" pitchFamily="34" charset="0"/>
              <a:buChar char="•"/>
            </a:pPr>
            <a:r>
              <a:rPr lang="en-US" dirty="0"/>
              <a:t>Remember that the shell will expand *.</a:t>
            </a:r>
            <a:r>
              <a:rPr lang="en-US" dirty="0" err="1"/>
              <a:t>tsv</a:t>
            </a:r>
            <a:r>
              <a:rPr lang="en-US" dirty="0"/>
              <a:t> to a list of all the .</a:t>
            </a:r>
            <a:r>
              <a:rPr lang="en-US" dirty="0" err="1"/>
              <a:t>tsv</a:t>
            </a:r>
            <a:r>
              <a:rPr lang="en-US" dirty="0"/>
              <a:t> files in the directory. grep will then search these for instances of the string “1999” and print the matching lines.</a:t>
            </a:r>
          </a:p>
          <a:p>
            <a:pPr marL="171450" indent="-171450">
              <a:buFont typeface="Arial" panose="020B0604020202020204" pitchFamily="34" charset="0"/>
              <a:buChar char="•"/>
            </a:pPr>
            <a:r>
              <a:rPr lang="en-US" dirty="0"/>
              <a:t>The shell now prints the number of times the string 1999 appeared in each file. If you look at the output from the previous command, this tends to refer to the date field for each journal article.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Press the up arrow once in order to cycle back to your most recent action. Amend grep 1999 *.</a:t>
            </a:r>
            <a:r>
              <a:rPr lang="en-US" dirty="0" err="1"/>
              <a:t>tsv</a:t>
            </a:r>
            <a:r>
              <a:rPr lang="en-US" dirty="0"/>
              <a:t> to grep -c 1999 *.</a:t>
            </a:r>
            <a:r>
              <a:rPr lang="en-US" dirty="0" err="1"/>
              <a:t>tsv</a:t>
            </a:r>
            <a:r>
              <a:rPr lang="en-US" dirty="0"/>
              <a:t> and hit enter.</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AC87D7-407A-4075-8A12-015D4A4472C2}" type="slidenum">
              <a:rPr lang="en-US" smtClean="0"/>
              <a:t>51</a:t>
            </a:fld>
            <a:endParaRPr lang="en-US"/>
          </a:p>
        </p:txBody>
      </p:sp>
    </p:spTree>
    <p:extLst>
      <p:ext uri="{BB962C8B-B14F-4D97-AF65-F5344CB8AC3E}">
        <p14:creationId xmlns:p14="http://schemas.microsoft.com/office/powerpoint/2010/main" val="3953106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will try another search: </a:t>
            </a:r>
          </a:p>
          <a:p>
            <a:pPr marL="171450" indent="-171450">
              <a:buFont typeface="Arial" panose="020B0604020202020204" pitchFamily="34" charset="0"/>
              <a:buChar char="•"/>
            </a:pPr>
            <a:r>
              <a:rPr lang="en-US" dirty="0"/>
              <a:t>We got back the counts of the instances of the string revolution within the files. Now, amend the above command to the below and observe how the output of each is different:</a:t>
            </a:r>
          </a:p>
          <a:p>
            <a:pPr marL="171450" indent="-171450">
              <a:buFont typeface="Arial" panose="020B0604020202020204" pitchFamily="34" charset="0"/>
              <a:buChar char="•"/>
            </a:pPr>
            <a:r>
              <a:rPr lang="en-US" dirty="0"/>
              <a:t>This repeats the query, but prints a case insensitive count (including instances of both revolution and Revolution and other variants). Note how the count has increased nearly 30 fold for those journal article titles that contain the keyword ‘</a:t>
            </a:r>
            <a:r>
              <a:rPr lang="en-US" dirty="0" err="1"/>
              <a:t>america</a:t>
            </a:r>
            <a:r>
              <a:rPr lang="en-US" dirty="0"/>
              <a:t>’. As before, cycling back and adding &gt; results/, followed by a filename (ideally in .txt format), will save the results to a data file.</a:t>
            </a:r>
          </a:p>
          <a:p>
            <a:pPr marL="171450" indent="-171450">
              <a:buFont typeface="Arial" panose="020B0604020202020204" pitchFamily="34" charset="0"/>
              <a:buChar char="•"/>
            </a:pPr>
            <a:r>
              <a:rPr lang="en-US" dirty="0"/>
              <a:t>So far we have counted strings in files and printed to the shell or to file those counts. But the real power of grep comes in that you can also use it to create subsets of tabulated data (or indeed any data) from one or multiple files.</a:t>
            </a:r>
          </a:p>
          <a:p>
            <a:pPr marL="171450" indent="-171450">
              <a:buFont typeface="Arial" panose="020B0604020202020204" pitchFamily="34" charset="0"/>
              <a:buChar char="•"/>
            </a:pPr>
            <a:r>
              <a:rPr lang="en-US" dirty="0"/>
              <a:t>This script looks in the defined files and prints any lines containing revolution (without regard to case) to the shell. We let the shell add today’s date to the filename:</a:t>
            </a:r>
          </a:p>
          <a:p>
            <a:pPr marL="171450" indent="-171450">
              <a:buFont typeface="Arial" panose="020B0604020202020204" pitchFamily="34" charset="0"/>
              <a:buChar char="•"/>
            </a:pPr>
            <a:r>
              <a:rPr lang="en-US" dirty="0"/>
              <a:t>This saves the </a:t>
            </a:r>
            <a:r>
              <a:rPr lang="en-US" dirty="0" err="1"/>
              <a:t>subsetted</a:t>
            </a:r>
            <a:r>
              <a:rPr lang="en-US" dirty="0"/>
              <a:t> data to a new file.</a:t>
            </a:r>
          </a:p>
          <a:p>
            <a:pPr marL="171450" indent="-171450">
              <a:buFont typeface="Arial" panose="020B0604020202020204" pitchFamily="34" charset="0"/>
              <a:buChar char="•"/>
            </a:pPr>
            <a:r>
              <a:rPr lang="en-US" dirty="0"/>
              <a:t>This way of writing dates is so common that on some platforms (not macOS X) you can get the same result by typing $(date -I) instead of $(date "+%Y-%m-%d").</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AC87D7-407A-4075-8A12-015D4A4472C2}" type="slidenum">
              <a:rPr lang="en-US" smtClean="0"/>
              <a:t>52</a:t>
            </a:fld>
            <a:endParaRPr lang="en-US"/>
          </a:p>
        </p:txBody>
      </p:sp>
    </p:spTree>
    <p:extLst>
      <p:ext uri="{BB962C8B-B14F-4D97-AF65-F5344CB8AC3E}">
        <p14:creationId xmlns:p14="http://schemas.microsoft.com/office/powerpoint/2010/main" val="33221600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However, if we look at this file, it contains every instance of the string ‘revolution’ including as a single word and as part of other words such as ‘revolutionary’. This perhaps isn’t as useful as we thought… Thankfully, the -w flag instructs grep to look for whole words only, giving us greater precision in our search.</a:t>
            </a:r>
          </a:p>
          <a:p>
            <a:pPr marL="171450" indent="-171450">
              <a:buFont typeface="Arial" panose="020B0604020202020204" pitchFamily="34" charset="0"/>
              <a:buChar char="•"/>
            </a:pPr>
            <a:r>
              <a:rPr lang="en-US" dirty="0"/>
              <a:t>This script looks in both of the defined files and exports any lines containing the whole word revolution (without regard to case) to the specified .</a:t>
            </a:r>
            <a:r>
              <a:rPr lang="en-US" dirty="0" err="1"/>
              <a:t>tsv</a:t>
            </a:r>
            <a:r>
              <a:rPr lang="en-US" dirty="0"/>
              <a:t> file.</a:t>
            </a:r>
          </a:p>
          <a:p>
            <a:pPr marL="171450" indent="-171450">
              <a:buFont typeface="Arial" panose="020B0604020202020204" pitchFamily="34" charset="0"/>
              <a:buChar char="•"/>
            </a:pPr>
            <a:r>
              <a:rPr lang="en-US" dirty="0"/>
              <a:t>We can show the difference between the files we created.</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AC87D7-407A-4075-8A12-015D4A4472C2}" type="slidenum">
              <a:rPr lang="en-US" smtClean="0"/>
              <a:t>53</a:t>
            </a:fld>
            <a:endParaRPr lang="en-US"/>
          </a:p>
        </p:txBody>
      </p:sp>
    </p:spTree>
    <p:extLst>
      <p:ext uri="{BB962C8B-B14F-4D97-AF65-F5344CB8AC3E}">
        <p14:creationId xmlns:p14="http://schemas.microsoft.com/office/powerpoint/2010/main" val="5703148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There are, unfortunately, </a:t>
            </a:r>
            <a:r>
              <a:rPr lang="en-US" dirty="0">
                <a:hlinkClick r:id="rId3"/>
              </a:rPr>
              <a:t>different ways of writing regular expressions</a:t>
            </a:r>
            <a:r>
              <a:rPr lang="en-US" dirty="0"/>
              <a:t>. Across its various versions, grep supports “basic”, at least two types of “extended”, and “PERL-compatible” regular expressions. This is a common cause of confusion, since most tutorials, including ours, teach regular expressions compatible with the PERL programming language, but grep uses basic by default. Unless you want to remember the details, make your life easy by always using the most advanced regular expressions your version of grep supports (-E flag on macOS X, -P on most other platforms) or when doing something more complex than searching for a plain string.</a:t>
            </a:r>
          </a:p>
          <a:p>
            <a:pPr marL="171450" indent="-171450">
              <a:buFont typeface="Arial" panose="020B0604020202020204" pitchFamily="34" charset="0"/>
              <a:buChar char="•"/>
            </a:pPr>
            <a:r>
              <a:rPr lang="en-US" dirty="0"/>
              <a:t>The regular expression ‘</a:t>
            </a:r>
            <a:r>
              <a:rPr lang="en-US" dirty="0" err="1"/>
              <a:t>fr</a:t>
            </a:r>
            <a:r>
              <a:rPr lang="en-US" dirty="0"/>
              <a:t>[ae]</a:t>
            </a:r>
            <a:r>
              <a:rPr lang="en-US" dirty="0" err="1"/>
              <a:t>nc</a:t>
            </a:r>
            <a:r>
              <a:rPr lang="en-US" dirty="0"/>
              <a:t>[eh]’ will match “</a:t>
            </a:r>
            <a:r>
              <a:rPr lang="en-US" dirty="0" err="1"/>
              <a:t>france</a:t>
            </a:r>
            <a:r>
              <a:rPr lang="en-US" dirty="0"/>
              <a:t>”, “</a:t>
            </a:r>
            <a:r>
              <a:rPr lang="en-US" dirty="0" err="1"/>
              <a:t>french</a:t>
            </a:r>
            <a:r>
              <a:rPr lang="en-US" dirty="0"/>
              <a:t>”, but also “</a:t>
            </a:r>
            <a:r>
              <a:rPr lang="en-US" dirty="0" err="1"/>
              <a:t>frence</a:t>
            </a:r>
            <a:r>
              <a:rPr lang="en-US" dirty="0"/>
              <a:t>” and “</a:t>
            </a:r>
            <a:r>
              <a:rPr lang="en-US" dirty="0" err="1"/>
              <a:t>franch</a:t>
            </a:r>
            <a:r>
              <a:rPr lang="en-US" dirty="0"/>
              <a:t>”. It’s generally a good idea to enclose the expression in single quotation marks, since that ensures the shell sends it directly to grep without any processing (such as trying to expand the wildcard operator *).</a:t>
            </a:r>
          </a:p>
          <a:p>
            <a:pPr marL="171450" indent="-171450">
              <a:buFont typeface="Arial" panose="020B0604020202020204" pitchFamily="34" charset="0"/>
              <a:buChar char="•"/>
            </a:pPr>
            <a:r>
              <a:rPr lang="en-US" dirty="0"/>
              <a:t>The shell will print out each matching line.</a:t>
            </a:r>
          </a:p>
          <a:p>
            <a:pPr marL="171450" indent="-171450">
              <a:buFont typeface="Arial" panose="020B0604020202020204" pitchFamily="34" charset="0"/>
              <a:buChar char="•"/>
            </a:pPr>
            <a:r>
              <a:rPr lang="en-US" dirty="0"/>
              <a:t>We include the -o flag to print only the matching part of the lines e.g. (handy for isolating/checking results):</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AC87D7-407A-4075-8A12-015D4A4472C2}" type="slidenum">
              <a:rPr lang="en-US" smtClean="0"/>
              <a:t>54</a:t>
            </a:fld>
            <a:endParaRPr lang="en-US"/>
          </a:p>
        </p:txBody>
      </p:sp>
    </p:spTree>
    <p:extLst>
      <p:ext uri="{BB962C8B-B14F-4D97-AF65-F5344CB8AC3E}">
        <p14:creationId xmlns:p14="http://schemas.microsoft.com/office/powerpoint/2010/main" val="21170062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will now use a loop to automate the counting of certain words within a document. For this, we will be using the </a:t>
            </a:r>
            <a:r>
              <a:rPr lang="en-US" i="1" dirty="0">
                <a:hlinkClick r:id="rId3"/>
              </a:rPr>
              <a:t>Little Women</a:t>
            </a:r>
            <a:r>
              <a:rPr lang="en-US" dirty="0"/>
              <a:t> e-book from </a:t>
            </a:r>
            <a:r>
              <a:rPr lang="en-US" dirty="0">
                <a:hlinkClick r:id="rId4"/>
              </a:rPr>
              <a:t>Project Gutenberg</a:t>
            </a:r>
            <a:r>
              <a:rPr lang="en-US" dirty="0"/>
              <a:t>. The file is inside the shell-lesson folder and named pg514.txt. Let’s rename the file to littlewomen.txt.</a:t>
            </a:r>
          </a:p>
          <a:p>
            <a:pPr marL="171450" indent="-171450">
              <a:buFont typeface="Arial" panose="020B0604020202020204" pitchFamily="34" charset="0"/>
              <a:buChar char="•"/>
            </a:pPr>
            <a:r>
              <a:rPr lang="en-US" dirty="0"/>
              <a:t>This renames the file to something easier to type.</a:t>
            </a:r>
          </a:p>
          <a:p>
            <a:pPr marL="171450" indent="-171450">
              <a:buFont typeface="Arial" panose="020B0604020202020204" pitchFamily="34" charset="0"/>
              <a:buChar char="•"/>
            </a:pPr>
            <a:r>
              <a:rPr lang="en-US" dirty="0"/>
              <a:t>Now let’s create our loop. In the loop, we will ask the computer to go through the text, looking for each girl’s name, and count the number of times it appears. The results will print to the screen.</a:t>
            </a:r>
          </a:p>
          <a:p>
            <a:pPr marL="171450" indent="-171450">
              <a:buFont typeface="Arial" panose="020B0604020202020204" pitchFamily="34" charset="0"/>
              <a:buChar char="•"/>
            </a:pPr>
            <a:r>
              <a:rPr lang="en-US" dirty="0"/>
              <a:t>What is happening in the loop?</a:t>
            </a:r>
          </a:p>
          <a:p>
            <a:pPr marL="171450" indent="-171450">
              <a:buFont typeface="Arial" panose="020B0604020202020204" pitchFamily="34" charset="0"/>
              <a:buChar char="•"/>
            </a:pPr>
            <a:r>
              <a:rPr lang="en-US" dirty="0"/>
              <a:t>echo "$name" is printing the current value of $name</a:t>
            </a:r>
          </a:p>
          <a:p>
            <a:pPr marL="171450" indent="-171450">
              <a:buFont typeface="Arial" panose="020B0604020202020204" pitchFamily="34" charset="0"/>
              <a:buChar char="•"/>
            </a:pPr>
            <a:r>
              <a:rPr lang="en-US" dirty="0"/>
              <a:t>grep "$name" littlewomen.txt finds each line that contains the value stored in $name. The -w flag finds only the whole word that is the value stored in $name and the -o flag pulls this value out from the line it is in to give you the actual words to count as lines in themselves.</a:t>
            </a:r>
          </a:p>
          <a:p>
            <a:pPr marL="171450" indent="-171450">
              <a:buFont typeface="Arial" panose="020B0604020202020204" pitchFamily="34" charset="0"/>
              <a:buChar char="•"/>
            </a:pPr>
            <a:r>
              <a:rPr lang="en-US" dirty="0"/>
              <a:t>The output from the grep command is redirected with the pipe, | (without the pipe and the rest of the line, the output from grep would print directly to the screen)</a:t>
            </a:r>
          </a:p>
          <a:p>
            <a:pPr marL="171450" indent="-171450">
              <a:buFont typeface="Arial" panose="020B0604020202020204" pitchFamily="34" charset="0"/>
              <a:buChar char="•"/>
            </a:pPr>
            <a:r>
              <a:rPr lang="en-US" dirty="0" err="1"/>
              <a:t>wc</a:t>
            </a:r>
            <a:r>
              <a:rPr lang="en-US" dirty="0"/>
              <a:t> -l counts the number of </a:t>
            </a:r>
            <a:r>
              <a:rPr lang="en-US" i="1" dirty="0"/>
              <a:t>lines</a:t>
            </a:r>
            <a:r>
              <a:rPr lang="en-US" dirty="0"/>
              <a:t> (because we used the -l flag) sent from grep. Because grep only returned lines that contained the value stored in $name, </a:t>
            </a:r>
            <a:r>
              <a:rPr lang="en-US" dirty="0" err="1"/>
              <a:t>wc</a:t>
            </a:r>
            <a:r>
              <a:rPr lang="en-US" dirty="0"/>
              <a:t> -l corresponds to the number of occurrences of each girl’s name.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 </a:t>
            </a:r>
            <a:r>
              <a:rPr lang="en-US" dirty="0">
                <a:hlinkClick r:id="rId5"/>
              </a:rPr>
              <a:t>episode 4</a:t>
            </a:r>
            <a:r>
              <a:rPr lang="en-US" dirty="0"/>
              <a:t> we learned to use "$..." as a safeguard against white-space being misinterpreted. Why </a:t>
            </a:r>
            <a:r>
              <a:rPr lang="en-US" i="1" dirty="0"/>
              <a:t>could</a:t>
            </a:r>
            <a:r>
              <a:rPr lang="en-US" dirty="0"/>
              <a:t> we omit the "-quotes in the above example?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Because we are explicitly listing the names after in, and those contain no white-space. However, for consistency it’s better to use rather once too often than once too rarely.</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AC87D7-407A-4075-8A12-015D4A4472C2}" type="slidenum">
              <a:rPr lang="en-US" smtClean="0"/>
              <a:t>55</a:t>
            </a:fld>
            <a:endParaRPr lang="en-US"/>
          </a:p>
        </p:txBody>
      </p:sp>
    </p:spTree>
    <p:extLst>
      <p:ext uri="{BB962C8B-B14F-4D97-AF65-F5344CB8AC3E}">
        <p14:creationId xmlns:p14="http://schemas.microsoft.com/office/powerpoint/2010/main" val="13384759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What happens if you add "Louisa May Alcott" to the first line of the loop and remove the " from $name in the loop’s code?</a:t>
            </a:r>
          </a:p>
          <a:p>
            <a:pPr marL="171450" indent="-171450">
              <a:buFont typeface="Arial" panose="020B0604020202020204" pitchFamily="34" charset="0"/>
              <a:buChar char="•"/>
            </a:pPr>
            <a:r>
              <a:rPr lang="en-US" dirty="0"/>
              <a:t>Without "-quoting $name, the last loop will try to execute grep Louisa May Alcott littlewomen.txt. grep interprets only the first word as the search pattern, but May and Alcott as filenames. This produces two errors and a possibly untrustworthy count:</a:t>
            </a:r>
          </a:p>
        </p:txBody>
      </p:sp>
      <p:sp>
        <p:nvSpPr>
          <p:cNvPr id="4" name="Slide Number Placeholder 3"/>
          <p:cNvSpPr>
            <a:spLocks noGrp="1"/>
          </p:cNvSpPr>
          <p:nvPr>
            <p:ph type="sldNum" sz="quarter" idx="10"/>
          </p:nvPr>
        </p:nvSpPr>
        <p:spPr/>
        <p:txBody>
          <a:bodyPr/>
          <a:lstStyle/>
          <a:p>
            <a:fld id="{9DAC87D7-407A-4075-8A12-015D4A4472C2}" type="slidenum">
              <a:rPr lang="en-US" smtClean="0"/>
              <a:t>56</a:t>
            </a:fld>
            <a:endParaRPr lang="en-US"/>
          </a:p>
        </p:txBody>
      </p:sp>
    </p:spTree>
    <p:extLst>
      <p:ext uri="{BB962C8B-B14F-4D97-AF65-F5344CB8AC3E}">
        <p14:creationId xmlns:p14="http://schemas.microsoft.com/office/powerpoint/2010/main" val="1333561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Using a shell sometimes feels more like programming than like using a mouse. Commands are terse (often only a couple of characters long), their names are frequently cryptic, and their output is lines of text rather than something visual like a graph. On the other hand, with only a few keystrokes, the shell allows you to combine existing tools into powerful pipelines and to handle large volumes of data automatically. This automation not only makes you more productive, but also improves the reproducibility of your workflows by allowing you to save and then repeat them with a few simple commands. Understanding the basics of the shell provides a useful foundation for learning to program, since some of the concepts you will learn here—such as loops, values, and variables—will translate to programming.</a:t>
            </a:r>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11</a:t>
            </a:fld>
            <a:endParaRPr lang="en-US"/>
          </a:p>
        </p:txBody>
      </p:sp>
    </p:spTree>
    <p:extLst>
      <p:ext uri="{BB962C8B-B14F-4D97-AF65-F5344CB8AC3E}">
        <p14:creationId xmlns:p14="http://schemas.microsoft.com/office/powerpoint/2010/main" val="13130273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Select the columns Issue, Volume, Language, Publisher from 2014-01_JA.tsv and direct the output into a new file. You can name it something like 2014-01_JA_ivlp.tsv.</a:t>
            </a:r>
          </a:p>
          <a:p>
            <a:pPr marL="171450" indent="-171450">
              <a:buFont typeface="Arial" panose="020B0604020202020204" pitchFamily="34" charset="0"/>
              <a:buChar char="•"/>
            </a:pPr>
            <a:r>
              <a:rPr lang="en-US" dirty="0"/>
              <a:t>When you receive data it will often contain more columns or variables than you need for your work. If you want to select only the columns you need for your analysis, you can use the cut command to do so. cut is a tool for extracting sections from a file. For instance, say we want to retain only the Creator, Volume, Journal, and Citation columns from our article data. With cut we’d:</a:t>
            </a:r>
          </a:p>
          <a:p>
            <a:pPr marL="171450" indent="-171450">
              <a:buFont typeface="Arial" panose="020B0604020202020204" pitchFamily="34" charset="0"/>
              <a:buChar char="•"/>
            </a:pPr>
            <a:r>
              <a:rPr lang="en-US" dirty="0"/>
              <a:t>Above we used cut and the -f flag to indicate which columns we want to retain. cut works on tab delimited files by default. We can use the flag -d to change this to a comma, or semicolon or another delimiter. If you are unsure of your column position and the file has headers on the first line, we can use head -n 1 &lt;filename&gt; to print those out.</a:t>
            </a:r>
          </a:p>
          <a:p>
            <a:pPr marL="171450" indent="-171450">
              <a:buFont typeface="Arial" panose="020B0604020202020204" pitchFamily="34" charset="0"/>
              <a:buChar char="•"/>
            </a:pPr>
            <a:r>
              <a:rPr lang="en-US" dirty="0"/>
              <a:t>First, let’s see where our desired columns are:</a:t>
            </a:r>
          </a:p>
          <a:p>
            <a:pPr marL="171450" indent="-171450">
              <a:buFont typeface="Arial" panose="020B0604020202020204" pitchFamily="34" charset="0"/>
              <a:buChar char="•"/>
            </a:pPr>
            <a:r>
              <a:rPr lang="en-US" dirty="0"/>
              <a:t>Ok, now we know Issue is column 3, Volume 4, Language 11, and Publisher 12. We use these positional column numbers to construct our cut command:</a:t>
            </a:r>
          </a:p>
          <a:p>
            <a:pPr marL="171450" indent="-171450">
              <a:buFont typeface="Arial" panose="020B0604020202020204" pitchFamily="34" charset="0"/>
              <a:buChar char="•"/>
            </a:pPr>
            <a:r>
              <a:rPr lang="en-US" dirty="0"/>
              <a:t>We can confirm this worked by running head on the file:</a:t>
            </a:r>
          </a:p>
        </p:txBody>
      </p:sp>
      <p:sp>
        <p:nvSpPr>
          <p:cNvPr id="4" name="Slide Number Placeholder 3"/>
          <p:cNvSpPr>
            <a:spLocks noGrp="1"/>
          </p:cNvSpPr>
          <p:nvPr>
            <p:ph type="sldNum" sz="quarter" idx="10"/>
          </p:nvPr>
        </p:nvSpPr>
        <p:spPr/>
        <p:txBody>
          <a:bodyPr/>
          <a:lstStyle/>
          <a:p>
            <a:fld id="{9DAC87D7-407A-4075-8A12-015D4A4472C2}" type="slidenum">
              <a:rPr lang="en-US" smtClean="0"/>
              <a:t>57</a:t>
            </a:fld>
            <a:endParaRPr lang="en-US"/>
          </a:p>
        </p:txBody>
      </p:sp>
    </p:spTree>
    <p:extLst>
      <p:ext uri="{BB962C8B-B14F-4D97-AF65-F5344CB8AC3E}">
        <p14:creationId xmlns:p14="http://schemas.microsoft.com/office/powerpoint/2010/main" val="13692513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Description: orange and white cat inside a clothes dryer</a:t>
            </a:r>
          </a:p>
          <a:p>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58</a:t>
            </a:fld>
            <a:endParaRPr lang="en-US"/>
          </a:p>
        </p:txBody>
      </p:sp>
    </p:spTree>
    <p:extLst>
      <p:ext uri="{BB962C8B-B14F-4D97-AF65-F5344CB8AC3E}">
        <p14:creationId xmlns:p14="http://schemas.microsoft.com/office/powerpoint/2010/main" val="41066777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shell can be used to count elements of documents</a:t>
            </a:r>
          </a:p>
          <a:p>
            <a:pPr marL="171450" indent="-171450">
              <a:buFont typeface="Arial" panose="020B0604020202020204" pitchFamily="34" charset="0"/>
              <a:buChar char="•"/>
            </a:pPr>
            <a:r>
              <a:rPr lang="en-US" dirty="0"/>
              <a:t>The shell can be used to search for patterns within files</a:t>
            </a:r>
          </a:p>
          <a:p>
            <a:pPr marL="171450" indent="-171450">
              <a:buFont typeface="Arial" panose="020B0604020202020204" pitchFamily="34" charset="0"/>
              <a:buChar char="•"/>
            </a:pPr>
            <a:r>
              <a:rPr lang="en-US" dirty="0"/>
              <a:t>Commands can be used to count and mine any number of files</a:t>
            </a:r>
          </a:p>
          <a:p>
            <a:pPr marL="171450" indent="-171450">
              <a:buFont typeface="Arial" panose="020B0604020202020204" pitchFamily="34" charset="0"/>
              <a:buChar char="•"/>
            </a:pPr>
            <a:r>
              <a:rPr lang="en-US" dirty="0"/>
              <a:t>Commands and flags can be combined to build complex queries specific to your work</a:t>
            </a:r>
          </a:p>
        </p:txBody>
      </p:sp>
      <p:sp>
        <p:nvSpPr>
          <p:cNvPr id="4" name="Slide Number Placeholder 3"/>
          <p:cNvSpPr>
            <a:spLocks noGrp="1"/>
          </p:cNvSpPr>
          <p:nvPr>
            <p:ph type="sldNum" sz="quarter" idx="10"/>
          </p:nvPr>
        </p:nvSpPr>
        <p:spPr/>
        <p:txBody>
          <a:bodyPr/>
          <a:lstStyle/>
          <a:p>
            <a:fld id="{9DAC87D7-407A-4075-8A12-015D4A4472C2}" type="slidenum">
              <a:rPr lang="en-US" smtClean="0"/>
              <a:t>59</a:t>
            </a:fld>
            <a:endParaRPr lang="en-US"/>
          </a:p>
        </p:txBody>
      </p:sp>
    </p:spTree>
    <p:extLst>
      <p:ext uri="{BB962C8B-B14F-4D97-AF65-F5344CB8AC3E}">
        <p14:creationId xmlns:p14="http://schemas.microsoft.com/office/powerpoint/2010/main" val="3349142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session we will introduce task automation by looking at how data can be manipulated, counted, and mined using the shell. The session will cover a small number of basic commands, which will constitute building blocks upon which more complex commands can be constructed to fit your data or project. Even if you do not do your own programming or your work currently does not involve the command line, knowing some basics about the shell can be useful.</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12</a:t>
            </a:fld>
            <a:endParaRPr lang="en-US"/>
          </a:p>
        </p:txBody>
      </p:sp>
    </p:spTree>
    <p:extLst>
      <p:ext uri="{BB962C8B-B14F-4D97-AF65-F5344CB8AC3E}">
        <p14:creationId xmlns:p14="http://schemas.microsoft.com/office/powerpoint/2010/main" val="3227212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Let’s start by opening the shell. This likely results in seeing a black window with a cursor flashing next to a dollar sign. This is our command line, and the </a:t>
            </a:r>
            <a:r>
              <a:rPr lang="en-US" dirty="0"/>
              <a:t>$</a:t>
            </a:r>
            <a:r>
              <a:rPr lang="en-US" sz="1200" b="0" i="0" kern="1200" dirty="0">
                <a:solidFill>
                  <a:schemeClr val="tx1"/>
                </a:solidFill>
                <a:effectLst/>
                <a:latin typeface="+mn-lt"/>
                <a:ea typeface="+mn-ea"/>
                <a:cs typeface="+mn-cs"/>
              </a:rPr>
              <a:t> is the command </a:t>
            </a:r>
            <a:r>
              <a:rPr lang="en-US" sz="1200" b="1" i="0" kern="1200" dirty="0">
                <a:solidFill>
                  <a:schemeClr val="tx1"/>
                </a:solidFill>
                <a:effectLst/>
                <a:latin typeface="+mn-lt"/>
                <a:ea typeface="+mn-ea"/>
                <a:cs typeface="+mn-cs"/>
              </a:rPr>
              <a:t>prompt</a:t>
            </a:r>
            <a:r>
              <a:rPr lang="en-US" sz="1200" b="0" i="0" kern="1200" dirty="0">
                <a:solidFill>
                  <a:schemeClr val="tx1"/>
                </a:solidFill>
                <a:effectLst/>
                <a:latin typeface="+mn-lt"/>
                <a:ea typeface="+mn-ea"/>
                <a:cs typeface="+mn-cs"/>
              </a:rPr>
              <a:t> to show that the system is ready for our input. The appearance of the prompt will vary from system to system, depending on how the set up has been configured, but it usually ends with a </a:t>
            </a:r>
            <a:r>
              <a:rPr lang="en-US" dirty="0"/>
              <a:t>$</a:t>
            </a:r>
          </a:p>
          <a:p>
            <a:pPr marL="171450" indent="-171450">
              <a:buFont typeface="Arial" panose="020B0604020202020204" pitchFamily="34" charset="0"/>
              <a:buChar char="•"/>
            </a:pPr>
            <a:r>
              <a:rPr lang="en-US" dirty="0"/>
              <a:t>MINGW = Minimalist GNU for Windows</a:t>
            </a:r>
          </a:p>
          <a:p>
            <a:pPr marL="171450" indent="-171450">
              <a:buFont typeface="Arial" panose="020B0604020202020204" pitchFamily="34" charset="0"/>
              <a:buChar char="•"/>
            </a:pPr>
            <a:r>
              <a:rPr lang="en-US" dirty="0"/>
              <a:t>https://access.redhat.com/solutions/505983 - PS1 is a primary prompt variable </a:t>
            </a:r>
          </a:p>
        </p:txBody>
      </p:sp>
      <p:sp>
        <p:nvSpPr>
          <p:cNvPr id="4" name="Slide Number Placeholder 3"/>
          <p:cNvSpPr>
            <a:spLocks noGrp="1"/>
          </p:cNvSpPr>
          <p:nvPr>
            <p:ph type="sldNum" sz="quarter" idx="10"/>
          </p:nvPr>
        </p:nvSpPr>
        <p:spPr/>
        <p:txBody>
          <a:bodyPr/>
          <a:lstStyle/>
          <a:p>
            <a:fld id="{9DAC87D7-407A-4075-8A12-015D4A4472C2}" type="slidenum">
              <a:rPr lang="en-US" smtClean="0"/>
              <a:t>13</a:t>
            </a:fld>
            <a:endParaRPr lang="en-US"/>
          </a:p>
        </p:txBody>
      </p:sp>
    </p:spTree>
    <p:extLst>
      <p:ext uri="{BB962C8B-B14F-4D97-AF65-F5344CB8AC3E}">
        <p14:creationId xmlns:p14="http://schemas.microsoft.com/office/powerpoint/2010/main" val="1197406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When working in the shell, you are always </a:t>
            </a:r>
            <a:r>
              <a:rPr lang="en-US" sz="1200" b="0" i="1" kern="1200" dirty="0">
                <a:solidFill>
                  <a:schemeClr val="tx1"/>
                </a:solidFill>
                <a:effectLst/>
                <a:latin typeface="+mn-lt"/>
                <a:ea typeface="+mn-ea"/>
                <a:cs typeface="+mn-cs"/>
              </a:rPr>
              <a:t>somewhere</a:t>
            </a:r>
            <a:r>
              <a:rPr lang="en-US" sz="1200" b="0" i="0" kern="1200" dirty="0">
                <a:solidFill>
                  <a:schemeClr val="tx1"/>
                </a:solidFill>
                <a:effectLst/>
                <a:latin typeface="+mn-lt"/>
                <a:ea typeface="+mn-ea"/>
                <a:cs typeface="+mn-cs"/>
              </a:rPr>
              <a:t> in the computer’s file system, in some folder (directory). We will therefore start by finding out where we are by using the </a:t>
            </a:r>
            <a:r>
              <a:rPr lang="en-US" dirty="0" err="1"/>
              <a:t>pwd</a:t>
            </a:r>
            <a:r>
              <a:rPr lang="en-US" sz="1200" b="0" i="0" kern="1200" dirty="0">
                <a:solidFill>
                  <a:schemeClr val="tx1"/>
                </a:solidFill>
                <a:effectLst/>
                <a:latin typeface="+mn-lt"/>
                <a:ea typeface="+mn-ea"/>
                <a:cs typeface="+mn-cs"/>
              </a:rPr>
              <a:t> command, which you can use whenever you are unsure about where you are. It stands for “print working directory” and the result of the command is printed to your standard output, which is the screen.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Let’s type </a:t>
            </a:r>
            <a:r>
              <a:rPr lang="en-US" dirty="0" err="1"/>
              <a:t>pwd</a:t>
            </a:r>
            <a:r>
              <a:rPr lang="en-US" sz="1200" b="0" i="0" kern="1200" dirty="0">
                <a:solidFill>
                  <a:schemeClr val="tx1"/>
                </a:solidFill>
                <a:effectLst/>
                <a:latin typeface="+mn-lt"/>
                <a:ea typeface="+mn-ea"/>
                <a:cs typeface="+mn-cs"/>
              </a:rPr>
              <a:t> and hit enter to execute the command (Note that the </a:t>
            </a:r>
            <a:r>
              <a:rPr lang="en-US" dirty="0"/>
              <a:t>$</a:t>
            </a:r>
            <a:r>
              <a:rPr lang="en-US" sz="1200" b="0" i="0" kern="1200" dirty="0">
                <a:solidFill>
                  <a:schemeClr val="tx1"/>
                </a:solidFill>
                <a:effectLst/>
                <a:latin typeface="+mn-lt"/>
                <a:ea typeface="+mn-ea"/>
                <a:cs typeface="+mn-cs"/>
              </a:rPr>
              <a:t> sign is used to indicate a command to be typed on the command prompt, but we never type the </a:t>
            </a:r>
            <a:r>
              <a:rPr lang="en-US" dirty="0"/>
              <a:t>$</a:t>
            </a:r>
            <a:r>
              <a:rPr lang="en-US" sz="1200" b="0" i="0" kern="1200" dirty="0">
                <a:solidFill>
                  <a:schemeClr val="tx1"/>
                </a:solidFill>
                <a:effectLst/>
                <a:latin typeface="+mn-lt"/>
                <a:ea typeface="+mn-ea"/>
                <a:cs typeface="+mn-cs"/>
              </a:rPr>
              <a:t> sign itself, just what follows after it.):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output will be a path to your home directory.</a:t>
            </a:r>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14</a:t>
            </a:fld>
            <a:endParaRPr lang="en-US"/>
          </a:p>
        </p:txBody>
      </p:sp>
    </p:spTree>
    <p:extLst>
      <p:ext uri="{BB962C8B-B14F-4D97-AF65-F5344CB8AC3E}">
        <p14:creationId xmlns:p14="http://schemas.microsoft.com/office/powerpoint/2010/main" val="934311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Let’s check if we recognize it by looking at the contents of the directory. To do that, we use the </a:t>
            </a:r>
            <a:r>
              <a:rPr lang="en-US" dirty="0"/>
              <a:t>ls</a:t>
            </a:r>
            <a:r>
              <a:rPr lang="en-US" sz="1200" b="0" i="0" kern="1200" dirty="0">
                <a:solidFill>
                  <a:schemeClr val="tx1"/>
                </a:solidFill>
                <a:effectLst/>
                <a:latin typeface="+mn-lt"/>
                <a:ea typeface="+mn-ea"/>
                <a:cs typeface="+mn-cs"/>
              </a:rPr>
              <a:t> command. This stands for “list” and the result is a print out of all the contents in the directory</a:t>
            </a:r>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15</a:t>
            </a:fld>
            <a:endParaRPr lang="en-US"/>
          </a:p>
        </p:txBody>
      </p:sp>
    </p:spTree>
    <p:extLst>
      <p:ext uri="{BB962C8B-B14F-4D97-AF65-F5344CB8AC3E}">
        <p14:creationId xmlns:p14="http://schemas.microsoft.com/office/powerpoint/2010/main" val="2220054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B1BECCEC-BFB7-4FB4-A42F-6C39E283B562}" type="datetime1">
              <a:rPr lang="en-US" smtClean="0"/>
              <a:t>1/17/2022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65B360ED-D5BA-477B-A634-05CFD86014BB}" type="datetime1">
              <a:rPr lang="en-US" smtClean="0"/>
              <a:t>1/17/2022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27F0ADBA-61B7-4169-A6DC-8E8D875BF441}" type="datetime1">
              <a:rPr lang="en-US" smtClean="0"/>
              <a:t>1/17/2022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B4B2DC1B-950F-4ED0-B548-3BC7EC9858AF}" type="datetime1">
              <a:rPr lang="en-US" smtClean="0"/>
              <a:t>1/17/2022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FCEB75B1-0DA4-4186-82B8-0B2AD66E937D}" type="datetime1">
              <a:rPr lang="en-US" smtClean="0"/>
              <a:t>1/17/2022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8000"/>
          </a:xfrm>
          <a:prstGeom prst="rect">
            <a:avLst/>
          </a:prstGeom>
        </p:spPr>
      </p:pic>
      <p:pic>
        <p:nvPicPr>
          <p:cNvPr id="17" name="bg object 17"/>
          <p:cNvPicPr/>
          <p:nvPr/>
        </p:nvPicPr>
        <p:blipFill>
          <a:blip r:embed="rId8" cstate="print"/>
          <a:stretch>
            <a:fillRect/>
          </a:stretch>
        </p:blipFill>
        <p:spPr>
          <a:xfrm>
            <a:off x="0" y="2019300"/>
            <a:ext cx="12192000" cy="4105275"/>
          </a:xfrm>
          <a:prstGeom prst="rect">
            <a:avLst/>
          </a:prstGeom>
        </p:spPr>
      </p:pic>
      <p:pic>
        <p:nvPicPr>
          <p:cNvPr id="18" name="bg object 18"/>
          <p:cNvPicPr/>
          <p:nvPr/>
        </p:nvPicPr>
        <p:blipFill>
          <a:blip r:embed="rId9" cstate="print"/>
          <a:stretch>
            <a:fillRect/>
          </a:stretch>
        </p:blipFill>
        <p:spPr>
          <a:xfrm>
            <a:off x="0" y="6124577"/>
            <a:ext cx="12191999" cy="731520"/>
          </a:xfrm>
          <a:prstGeom prst="rect">
            <a:avLst/>
          </a:prstGeom>
        </p:spPr>
      </p:pic>
      <p:sp>
        <p:nvSpPr>
          <p:cNvPr id="19" name="bg object 19"/>
          <p:cNvSpPr/>
          <p:nvPr/>
        </p:nvSpPr>
        <p:spPr>
          <a:xfrm>
            <a:off x="4763" y="6122987"/>
            <a:ext cx="12187555" cy="12700"/>
          </a:xfrm>
          <a:custGeom>
            <a:avLst/>
            <a:gdLst/>
            <a:ahLst/>
            <a:cxnLst/>
            <a:rect l="l" t="t" r="r" b="b"/>
            <a:pathLst>
              <a:path w="12187555" h="12700">
                <a:moveTo>
                  <a:pt x="0" y="12700"/>
                </a:moveTo>
                <a:lnTo>
                  <a:pt x="12187236" y="12700"/>
                </a:lnTo>
                <a:lnTo>
                  <a:pt x="12187236" y="0"/>
                </a:lnTo>
                <a:lnTo>
                  <a:pt x="0" y="0"/>
                </a:lnTo>
                <a:lnTo>
                  <a:pt x="0" y="12700"/>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1729359" y="2295525"/>
            <a:ext cx="8733281" cy="1033145"/>
          </a:xfrm>
          <a:prstGeom prst="rect">
            <a:avLst/>
          </a:prstGeom>
        </p:spPr>
        <p:txBody>
          <a:bodyPr wrap="square" lIns="0" tIns="0" rIns="0" bIns="0">
            <a:spAutoFit/>
          </a:bodyPr>
          <a:lstStyle>
            <a:lvl1pPr>
              <a:defRPr sz="66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314960" y="2000313"/>
            <a:ext cx="11562079" cy="3997325"/>
          </a:xfrm>
          <a:prstGeom prst="rect">
            <a:avLst/>
          </a:prstGeom>
        </p:spPr>
        <p:txBody>
          <a:bodyPr wrap="square" lIns="0" tIns="0" rIns="0" bIns="0">
            <a:spAutoFit/>
          </a:bodyPr>
          <a:lstStyle>
            <a:lvl1pPr>
              <a:defRPr sz="20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CBA782B8-B039-483A-90DD-849F7B67DBC1}" type="datetime1">
              <a:rPr lang="en-US" smtClean="0"/>
              <a:t>1/17/2022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hyperlink" Target="https://docs.carpentries.org/topic_folders/policies/code-of-conduct.html" TargetMode="External"/><Relationship Id="rId2" Type="http://schemas.openxmlformats.org/officeDocument/2006/relationships/hyperlink" Target="https://librarycarpentry.org/lc-shell/" TargetMode="Externa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librarycarpentry.org/lc-sql/setup.html" TargetMode="External"/><Relationship Id="rId7" Type="http://schemas.openxmlformats.org/officeDocument/2006/relationships/hyperlink" Target="https://gitforwindows.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support.apple.com/en-us/HT208050" TargetMode="External"/><Relationship Id="rId5" Type="http://schemas.openxmlformats.org/officeDocument/2006/relationships/hyperlink" Target="https://en.wikipedia.org/wiki/Bash_(Unix_shell)" TargetMode="External"/><Relationship Id="rId4" Type="http://schemas.openxmlformats.org/officeDocument/2006/relationships/hyperlink" Target="https://librarycarpentry.org/lc-shell/setup.html"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hyperlink" Target="https://gateway.okhistory.org/ark:/67531/metadc427038/"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3.sv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librarycarpentry.org/lc-shell/data/shell-lesson.zi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5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5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5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5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58.xml.rels><?xml version="1.0" encoding="UTF-8" standalone="yes"?>
<Relationships xmlns="http://schemas.openxmlformats.org/package/2006/relationships"><Relationship Id="rId3" Type="http://schemas.openxmlformats.org/officeDocument/2006/relationships/image" Target="../media/image78.jp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hyperlink" Target="https://librarycarpentry.org/lc-shell/05-counting-mining/index.html" TargetMode="External"/><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chroniclingamerica.loc.gov/"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hyperlink" Target="https://gateway.okhistory.org/" TargetMode="External"/><Relationship Id="rId4" Type="http://schemas.openxmlformats.org/officeDocument/2006/relationships/hyperlink" Target="https://texashistory.unt.edu/explore/collections/TDN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05000" y="3505200"/>
            <a:ext cx="8637270" cy="0"/>
          </a:xfrm>
          <a:custGeom>
            <a:avLst/>
            <a:gdLst/>
            <a:ahLst/>
            <a:cxnLst/>
            <a:rect l="l" t="t" r="r" b="b"/>
            <a:pathLst>
              <a:path w="8637270">
                <a:moveTo>
                  <a:pt x="0" y="0"/>
                </a:moveTo>
                <a:lnTo>
                  <a:pt x="8637016" y="0"/>
                </a:lnTo>
              </a:path>
            </a:pathLst>
          </a:custGeom>
          <a:ln w="31750">
            <a:solidFill>
              <a:srgbClr val="B71E42"/>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3970" rIns="0" bIns="0" rtlCol="0">
            <a:spAutoFit/>
          </a:bodyPr>
          <a:lstStyle/>
          <a:p>
            <a:pPr marL="781685">
              <a:lnSpc>
                <a:spcPct val="100000"/>
              </a:lnSpc>
              <a:spcBef>
                <a:spcPts val="110"/>
              </a:spcBef>
            </a:pPr>
            <a:r>
              <a:rPr spc="5" dirty="0">
                <a:latin typeface="+mj-lt"/>
              </a:rPr>
              <a:t>LIBRARY</a:t>
            </a:r>
            <a:r>
              <a:rPr spc="-204" dirty="0">
                <a:latin typeface="+mj-lt"/>
              </a:rPr>
              <a:t> </a:t>
            </a:r>
            <a:r>
              <a:rPr spc="195" dirty="0">
                <a:latin typeface="+mj-lt"/>
              </a:rPr>
              <a:t>CARPENTRY</a:t>
            </a:r>
          </a:p>
        </p:txBody>
      </p:sp>
      <p:pic>
        <p:nvPicPr>
          <p:cNvPr id="6" name="object 6"/>
          <p:cNvPicPr/>
          <p:nvPr/>
        </p:nvPicPr>
        <p:blipFill>
          <a:blip r:embed="rId2" cstate="print"/>
          <a:stretch>
            <a:fillRect/>
          </a:stretch>
        </p:blipFill>
        <p:spPr>
          <a:xfrm>
            <a:off x="314325" y="4352925"/>
            <a:ext cx="2305050" cy="1428750"/>
          </a:xfrm>
          <a:prstGeom prst="rect">
            <a:avLst/>
          </a:prstGeom>
        </p:spPr>
      </p:pic>
      <p:sp>
        <p:nvSpPr>
          <p:cNvPr id="7" name="TextBox 6"/>
          <p:cNvSpPr txBox="1"/>
          <p:nvPr/>
        </p:nvSpPr>
        <p:spPr>
          <a:xfrm>
            <a:off x="3429000" y="3712139"/>
            <a:ext cx="5798639" cy="1200329"/>
          </a:xfrm>
          <a:prstGeom prst="rect">
            <a:avLst/>
          </a:prstGeom>
          <a:noFill/>
        </p:spPr>
        <p:txBody>
          <a:bodyPr wrap="none" rtlCol="0">
            <a:spAutoFit/>
          </a:bodyPr>
          <a:lstStyle/>
          <a:p>
            <a:pPr algn="ctr"/>
            <a:r>
              <a:rPr lang="en-US" sz="3600" dirty="0"/>
              <a:t>Navigating the Command Line</a:t>
            </a:r>
            <a:br>
              <a:rPr lang="en-US" sz="3600" dirty="0"/>
            </a:br>
            <a:r>
              <a:rPr lang="en-US" sz="3600" dirty="0"/>
              <a:t>(UNIX Shell/Bash)</a:t>
            </a:r>
          </a:p>
        </p:txBody>
      </p:sp>
      <p:sp>
        <p:nvSpPr>
          <p:cNvPr id="8" name="TextBox 7"/>
          <p:cNvSpPr txBox="1"/>
          <p:nvPr/>
        </p:nvSpPr>
        <p:spPr>
          <a:xfrm>
            <a:off x="8458200" y="4876800"/>
            <a:ext cx="3352800" cy="646331"/>
          </a:xfrm>
          <a:prstGeom prst="rect">
            <a:avLst/>
          </a:prstGeom>
          <a:noFill/>
        </p:spPr>
        <p:txBody>
          <a:bodyPr wrap="square" rtlCol="0">
            <a:spAutoFit/>
          </a:bodyPr>
          <a:lstStyle/>
          <a:p>
            <a:r>
              <a:rPr lang="en-US" dirty="0"/>
              <a:t>University of North Texas Libraries</a:t>
            </a:r>
            <a:br>
              <a:rPr lang="en-US" dirty="0"/>
            </a:br>
            <a:r>
              <a:rPr lang="en-US" dirty="0"/>
              <a:t>Thursday, January 20, 2022</a:t>
            </a:r>
          </a:p>
        </p:txBody>
      </p:sp>
      <p:sp>
        <p:nvSpPr>
          <p:cNvPr id="10" name="Slide Number Placeholder 9"/>
          <p:cNvSpPr>
            <a:spLocks noGrp="1"/>
          </p:cNvSpPr>
          <p:nvPr>
            <p:ph type="sldNum" sz="quarter" idx="7"/>
          </p:nvPr>
        </p:nvSpPr>
        <p:spPr/>
        <p:txBody>
          <a:bodyPr/>
          <a:lstStyle/>
          <a:p>
            <a:fld id="{B6F15528-21DE-4FAA-801E-634DDDAF4B2B}"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5" name="TextBox 4"/>
          <p:cNvSpPr txBox="1"/>
          <p:nvPr/>
        </p:nvSpPr>
        <p:spPr>
          <a:xfrm>
            <a:off x="1462150" y="1143000"/>
            <a:ext cx="5105400" cy="584775"/>
          </a:xfrm>
          <a:prstGeom prst="rect">
            <a:avLst/>
          </a:prstGeom>
          <a:noFill/>
        </p:spPr>
        <p:txBody>
          <a:bodyPr wrap="square" rtlCol="0">
            <a:spAutoFit/>
          </a:bodyPr>
          <a:lstStyle/>
          <a:p>
            <a:r>
              <a:rPr lang="en-US" sz="3200" dirty="0"/>
              <a:t>What Is the Unix Shell?</a:t>
            </a:r>
          </a:p>
        </p:txBody>
      </p:sp>
      <p:sp>
        <p:nvSpPr>
          <p:cNvPr id="8" name="Slide Number Placeholder 7"/>
          <p:cNvSpPr>
            <a:spLocks noGrp="1"/>
          </p:cNvSpPr>
          <p:nvPr>
            <p:ph type="sldNum" sz="quarter" idx="7"/>
          </p:nvPr>
        </p:nvSpPr>
        <p:spPr/>
        <p:txBody>
          <a:bodyPr/>
          <a:lstStyle/>
          <a:p>
            <a:fld id="{B6F15528-21DE-4FAA-801E-634DDDAF4B2B}" type="slidenum">
              <a:rPr lang="en-US" smtClean="0"/>
              <a:t>10</a:t>
            </a:fld>
            <a:endParaRPr lang="en-US"/>
          </a:p>
        </p:txBody>
      </p:sp>
      <p:sp>
        <p:nvSpPr>
          <p:cNvPr id="4" name="TextBox 3">
            <a:extLst>
              <a:ext uri="{FF2B5EF4-FFF2-40B4-BE49-F238E27FC236}">
                <a16:creationId xmlns:a16="http://schemas.microsoft.com/office/drawing/2014/main" id="{438BDC21-0E7B-4821-9559-E60151DB8F2F}"/>
              </a:ext>
            </a:extLst>
          </p:cNvPr>
          <p:cNvSpPr txBox="1"/>
          <p:nvPr/>
        </p:nvSpPr>
        <p:spPr>
          <a:xfrm>
            <a:off x="1600200" y="2007513"/>
            <a:ext cx="9469500" cy="4370427"/>
          </a:xfrm>
          <a:prstGeom prst="rect">
            <a:avLst/>
          </a:prstGeom>
          <a:noFill/>
        </p:spPr>
        <p:txBody>
          <a:bodyPr wrap="square" rtlCol="0">
            <a:spAutoFit/>
          </a:bodyPr>
          <a:lstStyle/>
          <a:p>
            <a:pPr marL="285750" indent="-285750">
              <a:buFont typeface="Arial" panose="020B0604020202020204" pitchFamily="34" charset="0"/>
              <a:buChar char="•"/>
            </a:pPr>
            <a:r>
              <a:rPr lang="en-US" sz="2000" dirty="0"/>
              <a:t>A </a:t>
            </a:r>
            <a:r>
              <a:rPr lang="en-US" sz="2000" b="1" dirty="0"/>
              <a:t>shell</a:t>
            </a:r>
            <a:r>
              <a:rPr lang="en-US" sz="2000" dirty="0"/>
              <a:t> is a command interpreter that allows people or programs to interact with an operating system (outer layer metaphor). A shell hides the details of the underlying operating system.</a:t>
            </a:r>
            <a:br>
              <a:rPr lang="en-US" sz="2000" dirty="0"/>
            </a:br>
            <a:endParaRPr lang="en-US" sz="2000" dirty="0"/>
          </a:p>
          <a:p>
            <a:pPr marL="285750" indent="-285750">
              <a:buFont typeface="Arial" panose="020B0604020202020204" pitchFamily="34" charset="0"/>
              <a:buChar char="•"/>
            </a:pPr>
            <a:r>
              <a:rPr lang="en-US" sz="2000" dirty="0"/>
              <a:t>In general, humans interact with an operating system using a graphical user interface (GUI) or a </a:t>
            </a:r>
            <a:r>
              <a:rPr lang="en-US" sz="2000" b="1" dirty="0"/>
              <a:t>command-line interface (CLI).</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a:t>
            </a:r>
            <a:r>
              <a:rPr lang="en-US" sz="2000" b="1" dirty="0"/>
              <a:t>Unix shell </a:t>
            </a:r>
            <a:r>
              <a:rPr lang="en-US" sz="2000" dirty="0"/>
              <a:t>is a command-line interface, where instructions are given to a computer by typing commands in a text window. The computer responds by generating an output, which may be displayed on a screen or directed to a file, among other actions.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Bash</a:t>
            </a:r>
            <a:r>
              <a:rPr lang="en-US" sz="2000" dirty="0"/>
              <a:t> (acronym for Bourne Again Shell) is a widely-used Unix shell that has been the default on many operating systems.</a:t>
            </a:r>
          </a:p>
          <a:p>
            <a:pPr marL="285750" indent="-285750">
              <a:buFont typeface="Arial" panose="020B0604020202020204" pitchFamily="34" charset="0"/>
              <a:buChar cha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5" name="TextBox 4"/>
          <p:cNvSpPr txBox="1"/>
          <p:nvPr/>
        </p:nvSpPr>
        <p:spPr>
          <a:xfrm>
            <a:off x="1462150" y="1143000"/>
            <a:ext cx="6005450" cy="584775"/>
          </a:xfrm>
          <a:prstGeom prst="rect">
            <a:avLst/>
          </a:prstGeom>
          <a:noFill/>
        </p:spPr>
        <p:txBody>
          <a:bodyPr wrap="square" rtlCol="0">
            <a:spAutoFit/>
          </a:bodyPr>
          <a:lstStyle/>
          <a:p>
            <a:r>
              <a:rPr lang="en-US" sz="3200" dirty="0"/>
              <a:t>Why Should You Use a Unix Shell?</a:t>
            </a:r>
          </a:p>
        </p:txBody>
      </p:sp>
      <p:sp>
        <p:nvSpPr>
          <p:cNvPr id="8" name="Slide Number Placeholder 7"/>
          <p:cNvSpPr>
            <a:spLocks noGrp="1"/>
          </p:cNvSpPr>
          <p:nvPr>
            <p:ph type="sldNum" sz="quarter" idx="7"/>
          </p:nvPr>
        </p:nvSpPr>
        <p:spPr/>
        <p:txBody>
          <a:bodyPr/>
          <a:lstStyle/>
          <a:p>
            <a:fld id="{B6F15528-21DE-4FAA-801E-634DDDAF4B2B}" type="slidenum">
              <a:rPr lang="en-US" smtClean="0"/>
              <a:t>11</a:t>
            </a:fld>
            <a:endParaRPr lang="en-US"/>
          </a:p>
        </p:txBody>
      </p:sp>
      <p:sp>
        <p:nvSpPr>
          <p:cNvPr id="3" name="TextBox 2">
            <a:extLst>
              <a:ext uri="{FF2B5EF4-FFF2-40B4-BE49-F238E27FC236}">
                <a16:creationId xmlns:a16="http://schemas.microsoft.com/office/drawing/2014/main" id="{18ADE772-202A-4B19-9D0A-9ED84B2F1E0B}"/>
              </a:ext>
            </a:extLst>
          </p:cNvPr>
          <p:cNvSpPr txBox="1"/>
          <p:nvPr/>
        </p:nvSpPr>
        <p:spPr>
          <a:xfrm>
            <a:off x="1430103" y="2590800"/>
            <a:ext cx="10287000"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Ability to handle large volumes of data automatically with a few short text commands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Increase productivity through automation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Reproduceable commands that save time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Foundation for learning to program</a:t>
            </a:r>
          </a:p>
        </p:txBody>
      </p:sp>
    </p:spTree>
    <p:extLst>
      <p:ext uri="{BB962C8B-B14F-4D97-AF65-F5344CB8AC3E}">
        <p14:creationId xmlns:p14="http://schemas.microsoft.com/office/powerpoint/2010/main" val="1239925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5" name="TextBox 4"/>
          <p:cNvSpPr txBox="1"/>
          <p:nvPr/>
        </p:nvSpPr>
        <p:spPr>
          <a:xfrm>
            <a:off x="1462150" y="1143000"/>
            <a:ext cx="6005450" cy="584775"/>
          </a:xfrm>
          <a:prstGeom prst="rect">
            <a:avLst/>
          </a:prstGeom>
          <a:noFill/>
        </p:spPr>
        <p:txBody>
          <a:bodyPr wrap="square" rtlCol="0">
            <a:spAutoFit/>
          </a:bodyPr>
          <a:lstStyle/>
          <a:p>
            <a:r>
              <a:rPr lang="en-US" sz="3200" dirty="0"/>
              <a:t>Today’s Lesson</a:t>
            </a:r>
          </a:p>
        </p:txBody>
      </p:sp>
      <p:sp>
        <p:nvSpPr>
          <p:cNvPr id="8" name="Slide Number Placeholder 7"/>
          <p:cNvSpPr>
            <a:spLocks noGrp="1"/>
          </p:cNvSpPr>
          <p:nvPr>
            <p:ph type="sldNum" sz="quarter" idx="7"/>
          </p:nvPr>
        </p:nvSpPr>
        <p:spPr/>
        <p:txBody>
          <a:bodyPr/>
          <a:lstStyle/>
          <a:p>
            <a:fld id="{B6F15528-21DE-4FAA-801E-634DDDAF4B2B}" type="slidenum">
              <a:rPr lang="en-US" smtClean="0"/>
              <a:t>12</a:t>
            </a:fld>
            <a:endParaRPr lang="en-US"/>
          </a:p>
        </p:txBody>
      </p:sp>
      <p:sp>
        <p:nvSpPr>
          <p:cNvPr id="6" name="TextBox 5">
            <a:extLst>
              <a:ext uri="{FF2B5EF4-FFF2-40B4-BE49-F238E27FC236}">
                <a16:creationId xmlns:a16="http://schemas.microsoft.com/office/drawing/2014/main" id="{FB2E3D4D-A07A-4D36-A8FD-2A92DF6E7034}"/>
              </a:ext>
            </a:extLst>
          </p:cNvPr>
          <p:cNvSpPr txBox="1"/>
          <p:nvPr/>
        </p:nvSpPr>
        <p:spPr>
          <a:xfrm>
            <a:off x="1462150" y="2244095"/>
            <a:ext cx="10642272" cy="707886"/>
          </a:xfrm>
          <a:prstGeom prst="rect">
            <a:avLst/>
          </a:prstGeom>
          <a:noFill/>
        </p:spPr>
        <p:txBody>
          <a:bodyPr wrap="none" rtlCol="0">
            <a:spAutoFit/>
          </a:bodyPr>
          <a:lstStyle/>
          <a:p>
            <a:r>
              <a:rPr lang="en-US" sz="2000" dirty="0"/>
              <a:t>The session will cover a small number of basic commands, which will constitute building blocks upon</a:t>
            </a:r>
            <a:br>
              <a:rPr lang="en-US" sz="2000" dirty="0"/>
            </a:br>
            <a:r>
              <a:rPr lang="en-US" sz="2000" dirty="0"/>
              <a:t>which more complex commands can be constructed to fit your data or project. We will:</a:t>
            </a:r>
          </a:p>
        </p:txBody>
      </p:sp>
      <p:sp>
        <p:nvSpPr>
          <p:cNvPr id="7" name="TextBox 6">
            <a:extLst>
              <a:ext uri="{FF2B5EF4-FFF2-40B4-BE49-F238E27FC236}">
                <a16:creationId xmlns:a16="http://schemas.microsoft.com/office/drawing/2014/main" id="{8BA359CB-A6FE-4FEA-91A1-260BBF180B45}"/>
              </a:ext>
            </a:extLst>
          </p:cNvPr>
          <p:cNvSpPr txBox="1"/>
          <p:nvPr/>
        </p:nvSpPr>
        <p:spPr>
          <a:xfrm>
            <a:off x="1600200" y="3124200"/>
            <a:ext cx="9603718" cy="3139321"/>
          </a:xfrm>
          <a:prstGeom prst="rect">
            <a:avLst/>
          </a:prstGeom>
          <a:noFill/>
        </p:spPr>
        <p:txBody>
          <a:bodyPr wrap="square" rtlCol="0">
            <a:spAutoFit/>
          </a:bodyPr>
          <a:lstStyle/>
          <a:p>
            <a:pPr marL="285750" indent="-285750">
              <a:buFont typeface="Arial" panose="020B0604020202020204" pitchFamily="34" charset="0"/>
              <a:buChar char="•"/>
            </a:pPr>
            <a:r>
              <a:rPr lang="en-US" sz="2000" dirty="0"/>
              <a:t>Navigate the filesystem from the command-line</a:t>
            </a:r>
          </a:p>
          <a:p>
            <a:endParaRPr lang="en-US" sz="2000" dirty="0"/>
          </a:p>
          <a:p>
            <a:pPr marL="285750" indent="-285750">
              <a:buFont typeface="Arial" panose="020B0604020202020204" pitchFamily="34" charset="0"/>
              <a:buChar char="•"/>
            </a:pPr>
            <a:r>
              <a:rPr lang="en-US" sz="2000" dirty="0"/>
              <a:t>Copy, move, delete, and combine files and directories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Read and parse large text files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Use loops to repeat tasks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Manipulate, count, and mine data</a:t>
            </a:r>
          </a:p>
          <a:p>
            <a:endParaRPr lang="en-US" dirty="0"/>
          </a:p>
        </p:txBody>
      </p:sp>
    </p:spTree>
    <p:extLst>
      <p:ext uri="{BB962C8B-B14F-4D97-AF65-F5344CB8AC3E}">
        <p14:creationId xmlns:p14="http://schemas.microsoft.com/office/powerpoint/2010/main" val="2181329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5" name="TextBox 4"/>
          <p:cNvSpPr txBox="1"/>
          <p:nvPr/>
        </p:nvSpPr>
        <p:spPr>
          <a:xfrm>
            <a:off x="1462150" y="1143000"/>
            <a:ext cx="8901050" cy="584775"/>
          </a:xfrm>
          <a:prstGeom prst="rect">
            <a:avLst/>
          </a:prstGeom>
          <a:noFill/>
        </p:spPr>
        <p:txBody>
          <a:bodyPr wrap="square" rtlCol="0">
            <a:spAutoFit/>
          </a:bodyPr>
          <a:lstStyle/>
          <a:p>
            <a:r>
              <a:rPr lang="en-US" sz="3200" dirty="0"/>
              <a:t>Navigating the File System – Opening the Shell</a:t>
            </a:r>
          </a:p>
        </p:txBody>
      </p:sp>
      <p:sp>
        <p:nvSpPr>
          <p:cNvPr id="8" name="Slide Number Placeholder 7"/>
          <p:cNvSpPr>
            <a:spLocks noGrp="1"/>
          </p:cNvSpPr>
          <p:nvPr>
            <p:ph type="sldNum" sz="quarter" idx="7"/>
          </p:nvPr>
        </p:nvSpPr>
        <p:spPr/>
        <p:txBody>
          <a:bodyPr/>
          <a:lstStyle/>
          <a:p>
            <a:fld id="{B6F15528-21DE-4FAA-801E-634DDDAF4B2B}" type="slidenum">
              <a:rPr lang="en-US" smtClean="0"/>
              <a:t>13</a:t>
            </a:fld>
            <a:endParaRPr lang="en-US"/>
          </a:p>
        </p:txBody>
      </p:sp>
      <p:sp>
        <p:nvSpPr>
          <p:cNvPr id="3" name="TextBox 2">
            <a:extLst>
              <a:ext uri="{FF2B5EF4-FFF2-40B4-BE49-F238E27FC236}">
                <a16:creationId xmlns:a16="http://schemas.microsoft.com/office/drawing/2014/main" id="{A91E5770-7825-4A00-90B2-5EBB719107C6}"/>
              </a:ext>
            </a:extLst>
          </p:cNvPr>
          <p:cNvSpPr txBox="1"/>
          <p:nvPr/>
        </p:nvSpPr>
        <p:spPr>
          <a:xfrm>
            <a:off x="1066800" y="2606457"/>
            <a:ext cx="5624450" cy="3724096"/>
          </a:xfrm>
          <a:prstGeom prst="rect">
            <a:avLst/>
          </a:prstGeom>
          <a:noFill/>
        </p:spPr>
        <p:txBody>
          <a:bodyPr wrap="square" rtlCol="0">
            <a:spAutoFit/>
          </a:bodyPr>
          <a:lstStyle/>
          <a:p>
            <a:r>
              <a:rPr lang="en-US" sz="2000" b="1" dirty="0"/>
              <a:t>Command line – </a:t>
            </a:r>
            <a:r>
              <a:rPr lang="en-US" sz="2000" dirty="0"/>
              <a:t>blank line and cursor on the screen</a:t>
            </a:r>
            <a:br>
              <a:rPr lang="en-US" sz="2000" dirty="0"/>
            </a:br>
            <a:endParaRPr lang="en-US" sz="2000" b="1" dirty="0"/>
          </a:p>
          <a:p>
            <a:r>
              <a:rPr lang="en-US" sz="2000" dirty="0"/>
              <a:t>“$” = </a:t>
            </a:r>
            <a:r>
              <a:rPr lang="en-US" sz="2000" b="1" dirty="0"/>
              <a:t>command prompt </a:t>
            </a:r>
            <a:r>
              <a:rPr lang="en-US" sz="2000" dirty="0"/>
              <a:t>- indicates system is ready for input</a:t>
            </a:r>
            <a:br>
              <a:rPr lang="en-US" sz="2000" dirty="0"/>
            </a:br>
            <a:endParaRPr lang="en-US" sz="2000" dirty="0"/>
          </a:p>
          <a:p>
            <a:r>
              <a:rPr lang="en-US" sz="2000" dirty="0"/>
              <a:t>PS =“$ ” – change default command prompt to “$ ” if desired (note space after the “$” character)</a:t>
            </a:r>
          </a:p>
          <a:p>
            <a:endParaRPr lang="en-US" sz="2000" dirty="0"/>
          </a:p>
          <a:p>
            <a:r>
              <a:rPr lang="en-US" sz="2000" dirty="0"/>
              <a:t>“clear” to clear the terminal screen</a:t>
            </a:r>
          </a:p>
          <a:p>
            <a:endParaRPr lang="en-US" sz="2000" dirty="0">
              <a:highlight>
                <a:srgbClr val="FFFF00"/>
              </a:highlight>
            </a:endParaRPr>
          </a:p>
          <a:p>
            <a:endParaRPr lang="en-US" dirty="0">
              <a:highlight>
                <a:srgbClr val="FFFF00"/>
              </a:highlight>
            </a:endParaRPr>
          </a:p>
          <a:p>
            <a:endParaRPr lang="en-US" dirty="0">
              <a:highlight>
                <a:srgbClr val="FFFF00"/>
              </a:highlight>
            </a:endParaRPr>
          </a:p>
        </p:txBody>
      </p:sp>
      <p:pic>
        <p:nvPicPr>
          <p:cNvPr id="12" name="Picture 11">
            <a:extLst>
              <a:ext uri="{FF2B5EF4-FFF2-40B4-BE49-F238E27FC236}">
                <a16:creationId xmlns:a16="http://schemas.microsoft.com/office/drawing/2014/main" id="{AE489058-4552-4793-A692-1FC6CACC6A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2296213"/>
            <a:ext cx="4469590" cy="2841935"/>
          </a:xfrm>
          <a:prstGeom prst="rect">
            <a:avLst/>
          </a:prstGeom>
        </p:spPr>
      </p:pic>
    </p:spTree>
    <p:extLst>
      <p:ext uri="{BB962C8B-B14F-4D97-AF65-F5344CB8AC3E}">
        <p14:creationId xmlns:p14="http://schemas.microsoft.com/office/powerpoint/2010/main" val="746922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5" name="TextBox 4"/>
          <p:cNvSpPr txBox="1"/>
          <p:nvPr/>
        </p:nvSpPr>
        <p:spPr>
          <a:xfrm>
            <a:off x="1462150" y="1143000"/>
            <a:ext cx="10120250" cy="584775"/>
          </a:xfrm>
          <a:prstGeom prst="rect">
            <a:avLst/>
          </a:prstGeom>
          <a:noFill/>
        </p:spPr>
        <p:txBody>
          <a:bodyPr wrap="square" rtlCol="0">
            <a:spAutoFit/>
          </a:bodyPr>
          <a:lstStyle/>
          <a:p>
            <a:r>
              <a:rPr lang="en-US" sz="3200" dirty="0"/>
              <a:t>Navigating the File System – Finding Your Location</a:t>
            </a:r>
          </a:p>
        </p:txBody>
      </p:sp>
      <p:sp>
        <p:nvSpPr>
          <p:cNvPr id="8" name="Slide Number Placeholder 7"/>
          <p:cNvSpPr>
            <a:spLocks noGrp="1"/>
          </p:cNvSpPr>
          <p:nvPr>
            <p:ph type="sldNum" sz="quarter" idx="7"/>
          </p:nvPr>
        </p:nvSpPr>
        <p:spPr/>
        <p:txBody>
          <a:bodyPr/>
          <a:lstStyle/>
          <a:p>
            <a:fld id="{B6F15528-21DE-4FAA-801E-634DDDAF4B2B}" type="slidenum">
              <a:rPr lang="en-US" smtClean="0"/>
              <a:t>14</a:t>
            </a:fld>
            <a:endParaRPr lang="en-US"/>
          </a:p>
        </p:txBody>
      </p:sp>
      <p:pic>
        <p:nvPicPr>
          <p:cNvPr id="9" name="Picture 8">
            <a:extLst>
              <a:ext uri="{FF2B5EF4-FFF2-40B4-BE49-F238E27FC236}">
                <a16:creationId xmlns:a16="http://schemas.microsoft.com/office/drawing/2014/main" id="{7512C751-AAB1-454B-9016-00805A7679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2426910"/>
            <a:ext cx="3561225" cy="1685990"/>
          </a:xfrm>
          <a:prstGeom prst="rect">
            <a:avLst/>
          </a:prstGeom>
        </p:spPr>
      </p:pic>
      <p:sp>
        <p:nvSpPr>
          <p:cNvPr id="10" name="Rectangle 9">
            <a:extLst>
              <a:ext uri="{FF2B5EF4-FFF2-40B4-BE49-F238E27FC236}">
                <a16:creationId xmlns:a16="http://schemas.microsoft.com/office/drawing/2014/main" id="{C885B585-B3BB-45D3-96D7-853C18A0D78F}"/>
              </a:ext>
            </a:extLst>
          </p:cNvPr>
          <p:cNvSpPr/>
          <p:nvPr/>
        </p:nvSpPr>
        <p:spPr>
          <a:xfrm flipH="1">
            <a:off x="179306" y="2704742"/>
            <a:ext cx="2565687"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#1</a:t>
            </a:r>
          </a:p>
        </p:txBody>
      </p:sp>
      <p:sp>
        <p:nvSpPr>
          <p:cNvPr id="3" name="Rectangle 2">
            <a:extLst>
              <a:ext uri="{FF2B5EF4-FFF2-40B4-BE49-F238E27FC236}">
                <a16:creationId xmlns:a16="http://schemas.microsoft.com/office/drawing/2014/main" id="{7315BC42-2D1A-4ADC-AEC0-09B1E12F08A3}"/>
              </a:ext>
            </a:extLst>
          </p:cNvPr>
          <p:cNvSpPr/>
          <p:nvPr/>
        </p:nvSpPr>
        <p:spPr>
          <a:xfrm>
            <a:off x="1018612" y="4343604"/>
            <a:ext cx="6096000" cy="1323439"/>
          </a:xfrm>
          <a:prstGeom prst="rect">
            <a:avLst/>
          </a:prstGeom>
        </p:spPr>
        <p:txBody>
          <a:bodyPr>
            <a:spAutoFit/>
          </a:bodyPr>
          <a:lstStyle/>
          <a:p>
            <a:pPr marL="342900" indent="-342900">
              <a:buFont typeface="Arial" panose="020B0604020202020204" pitchFamily="34" charset="0"/>
              <a:buChar char="•"/>
            </a:pPr>
            <a:r>
              <a:rPr lang="en-US" sz="2000" dirty="0"/>
              <a:t>First command: PWD = “print working directory”</a:t>
            </a:r>
          </a:p>
          <a:p>
            <a:pPr marL="342900" indent="-342900">
              <a:buFont typeface="Arial" panose="020B0604020202020204" pitchFamily="34" charset="0"/>
              <a:buChar char="•"/>
            </a:pPr>
            <a:r>
              <a:rPr lang="en-US" sz="2000" dirty="0"/>
              <a:t>Only enter the text </a:t>
            </a:r>
            <a:r>
              <a:rPr lang="en-US" sz="2000" i="1" dirty="0"/>
              <a:t>after</a:t>
            </a:r>
            <a:r>
              <a:rPr lang="en-US" sz="2000" dirty="0"/>
              <a:t> the “$_”</a:t>
            </a:r>
          </a:p>
          <a:p>
            <a:pPr marL="342900" indent="-342900">
              <a:buFont typeface="Arial" panose="020B0604020202020204" pitchFamily="34" charset="0"/>
              <a:buChar char="•"/>
            </a:pPr>
            <a:r>
              <a:rPr lang="en-US" sz="2000" dirty="0"/>
              <a:t>Hit “Enter” to execute the command</a:t>
            </a:r>
          </a:p>
          <a:p>
            <a:pPr marL="342900" indent="-342900">
              <a:buFont typeface="Arial" panose="020B0604020202020204" pitchFamily="34" charset="0"/>
              <a:buChar char="•"/>
            </a:pPr>
            <a:r>
              <a:rPr lang="en-US" sz="2000" dirty="0"/>
              <a:t>Output is most likely your “home” directory</a:t>
            </a:r>
          </a:p>
        </p:txBody>
      </p:sp>
      <p:pic>
        <p:nvPicPr>
          <p:cNvPr id="13" name="Picture 12">
            <a:extLst>
              <a:ext uri="{FF2B5EF4-FFF2-40B4-BE49-F238E27FC236}">
                <a16:creationId xmlns:a16="http://schemas.microsoft.com/office/drawing/2014/main" id="{AFBCE62C-914A-40FB-A609-1C77263286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7520" y="2281077"/>
            <a:ext cx="4612480" cy="3113746"/>
          </a:xfrm>
          <a:prstGeom prst="rect">
            <a:avLst/>
          </a:prstGeom>
        </p:spPr>
      </p:pic>
    </p:spTree>
    <p:extLst>
      <p:ext uri="{BB962C8B-B14F-4D97-AF65-F5344CB8AC3E}">
        <p14:creationId xmlns:p14="http://schemas.microsoft.com/office/powerpoint/2010/main" val="2037280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5" name="TextBox 4"/>
          <p:cNvSpPr txBox="1"/>
          <p:nvPr/>
        </p:nvSpPr>
        <p:spPr>
          <a:xfrm>
            <a:off x="1462150" y="1143000"/>
            <a:ext cx="10120250" cy="584775"/>
          </a:xfrm>
          <a:prstGeom prst="rect">
            <a:avLst/>
          </a:prstGeom>
          <a:noFill/>
        </p:spPr>
        <p:txBody>
          <a:bodyPr wrap="square" rtlCol="0">
            <a:spAutoFit/>
          </a:bodyPr>
          <a:lstStyle/>
          <a:p>
            <a:r>
              <a:rPr lang="en-US" sz="3200" dirty="0"/>
              <a:t>Navigating the File System – Listing Directory Contents</a:t>
            </a:r>
          </a:p>
        </p:txBody>
      </p:sp>
      <p:sp>
        <p:nvSpPr>
          <p:cNvPr id="8" name="Slide Number Placeholder 7"/>
          <p:cNvSpPr>
            <a:spLocks noGrp="1"/>
          </p:cNvSpPr>
          <p:nvPr>
            <p:ph type="sldNum" sz="quarter" idx="7"/>
          </p:nvPr>
        </p:nvSpPr>
        <p:spPr/>
        <p:txBody>
          <a:bodyPr/>
          <a:lstStyle/>
          <a:p>
            <a:fld id="{B6F15528-21DE-4FAA-801E-634DDDAF4B2B}" type="slidenum">
              <a:rPr lang="en-US" smtClean="0"/>
              <a:t>15</a:t>
            </a:fld>
            <a:endParaRPr lang="en-US"/>
          </a:p>
        </p:txBody>
      </p:sp>
      <p:sp>
        <p:nvSpPr>
          <p:cNvPr id="10" name="Rectangle 9">
            <a:extLst>
              <a:ext uri="{FF2B5EF4-FFF2-40B4-BE49-F238E27FC236}">
                <a16:creationId xmlns:a16="http://schemas.microsoft.com/office/drawing/2014/main" id="{C885B585-B3BB-45D3-96D7-853C18A0D78F}"/>
              </a:ext>
            </a:extLst>
          </p:cNvPr>
          <p:cNvSpPr/>
          <p:nvPr/>
        </p:nvSpPr>
        <p:spPr>
          <a:xfrm flipH="1">
            <a:off x="179306" y="2932963"/>
            <a:ext cx="2565687"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#2</a:t>
            </a:r>
          </a:p>
        </p:txBody>
      </p:sp>
      <p:pic>
        <p:nvPicPr>
          <p:cNvPr id="6" name="Picture 5">
            <a:extLst>
              <a:ext uri="{FF2B5EF4-FFF2-40B4-BE49-F238E27FC236}">
                <a16:creationId xmlns:a16="http://schemas.microsoft.com/office/drawing/2014/main" id="{3E056AD1-5D9D-4066-BB49-6096BC4BAF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8314" y="2768541"/>
            <a:ext cx="8487921" cy="2983312"/>
          </a:xfrm>
          <a:prstGeom prst="rect">
            <a:avLst/>
          </a:prstGeom>
        </p:spPr>
      </p:pic>
      <p:sp>
        <p:nvSpPr>
          <p:cNvPr id="7" name="TextBox 6">
            <a:extLst>
              <a:ext uri="{FF2B5EF4-FFF2-40B4-BE49-F238E27FC236}">
                <a16:creationId xmlns:a16="http://schemas.microsoft.com/office/drawing/2014/main" id="{EE0F0318-03E6-4CE7-8287-B8D7DE1FCC27}"/>
              </a:ext>
            </a:extLst>
          </p:cNvPr>
          <p:cNvSpPr txBox="1"/>
          <p:nvPr/>
        </p:nvSpPr>
        <p:spPr>
          <a:xfrm>
            <a:off x="1676400" y="2192765"/>
            <a:ext cx="7870636"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“ls” command lists the contents (folders) in your working directory</a:t>
            </a:r>
          </a:p>
        </p:txBody>
      </p:sp>
    </p:spTree>
    <p:extLst>
      <p:ext uri="{BB962C8B-B14F-4D97-AF65-F5344CB8AC3E}">
        <p14:creationId xmlns:p14="http://schemas.microsoft.com/office/powerpoint/2010/main" val="1281366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5" name="TextBox 4"/>
          <p:cNvSpPr txBox="1"/>
          <p:nvPr/>
        </p:nvSpPr>
        <p:spPr>
          <a:xfrm>
            <a:off x="1462150" y="1143000"/>
            <a:ext cx="10120250" cy="584775"/>
          </a:xfrm>
          <a:prstGeom prst="rect">
            <a:avLst/>
          </a:prstGeom>
          <a:noFill/>
        </p:spPr>
        <p:txBody>
          <a:bodyPr wrap="square" rtlCol="0">
            <a:spAutoFit/>
          </a:bodyPr>
          <a:lstStyle/>
          <a:p>
            <a:r>
              <a:rPr lang="en-US" sz="3200" dirty="0"/>
              <a:t>Navigating the File System – Flags</a:t>
            </a:r>
          </a:p>
        </p:txBody>
      </p:sp>
      <p:sp>
        <p:nvSpPr>
          <p:cNvPr id="8" name="Slide Number Placeholder 7"/>
          <p:cNvSpPr>
            <a:spLocks noGrp="1"/>
          </p:cNvSpPr>
          <p:nvPr>
            <p:ph type="sldNum" sz="quarter" idx="7"/>
          </p:nvPr>
        </p:nvSpPr>
        <p:spPr/>
        <p:txBody>
          <a:bodyPr/>
          <a:lstStyle/>
          <a:p>
            <a:fld id="{B6F15528-21DE-4FAA-801E-634DDDAF4B2B}" type="slidenum">
              <a:rPr lang="en-US" smtClean="0"/>
              <a:t>16</a:t>
            </a:fld>
            <a:endParaRPr lang="en-US"/>
          </a:p>
        </p:txBody>
      </p:sp>
      <p:sp>
        <p:nvSpPr>
          <p:cNvPr id="10" name="Rectangle 9">
            <a:extLst>
              <a:ext uri="{FF2B5EF4-FFF2-40B4-BE49-F238E27FC236}">
                <a16:creationId xmlns:a16="http://schemas.microsoft.com/office/drawing/2014/main" id="{C885B585-B3BB-45D3-96D7-853C18A0D78F}"/>
              </a:ext>
            </a:extLst>
          </p:cNvPr>
          <p:cNvSpPr/>
          <p:nvPr/>
        </p:nvSpPr>
        <p:spPr>
          <a:xfrm flipH="1">
            <a:off x="179305" y="2580845"/>
            <a:ext cx="2565687"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#3</a:t>
            </a:r>
          </a:p>
        </p:txBody>
      </p:sp>
      <p:sp>
        <p:nvSpPr>
          <p:cNvPr id="3" name="TextBox 2">
            <a:extLst>
              <a:ext uri="{FF2B5EF4-FFF2-40B4-BE49-F238E27FC236}">
                <a16:creationId xmlns:a16="http://schemas.microsoft.com/office/drawing/2014/main" id="{A3EBFAE3-5E9B-4C7A-B374-FE122D4ABA41}"/>
              </a:ext>
            </a:extLst>
          </p:cNvPr>
          <p:cNvSpPr txBox="1"/>
          <p:nvPr/>
        </p:nvSpPr>
        <p:spPr>
          <a:xfrm>
            <a:off x="1462148" y="2139930"/>
            <a:ext cx="8520050" cy="400110"/>
          </a:xfrm>
          <a:prstGeom prst="rect">
            <a:avLst/>
          </a:prstGeom>
          <a:noFill/>
        </p:spPr>
        <p:txBody>
          <a:bodyPr wrap="square" rtlCol="0">
            <a:spAutoFit/>
          </a:bodyPr>
          <a:lstStyle/>
          <a:p>
            <a:pPr marL="285750" indent="-285750">
              <a:buFont typeface="Arial" panose="020B0604020202020204" pitchFamily="34" charset="0"/>
              <a:buChar char="•"/>
            </a:pPr>
            <a:r>
              <a:rPr lang="en-US" sz="2000" b="1" dirty="0"/>
              <a:t>Flags</a:t>
            </a:r>
            <a:r>
              <a:rPr lang="en-US" sz="2000" dirty="0"/>
              <a:t>, or </a:t>
            </a:r>
            <a:r>
              <a:rPr lang="en-US" sz="2000" b="1" dirty="0"/>
              <a:t>options</a:t>
            </a:r>
            <a:r>
              <a:rPr lang="en-US" sz="2000" dirty="0"/>
              <a:t>, modify commands resulting in a different output</a:t>
            </a:r>
          </a:p>
        </p:txBody>
      </p:sp>
      <p:sp>
        <p:nvSpPr>
          <p:cNvPr id="9" name="Rectangle 8">
            <a:extLst>
              <a:ext uri="{FF2B5EF4-FFF2-40B4-BE49-F238E27FC236}">
                <a16:creationId xmlns:a16="http://schemas.microsoft.com/office/drawing/2014/main" id="{CF7414FB-FC35-49EB-B7B4-0672AFA3C43E}"/>
              </a:ext>
            </a:extLst>
          </p:cNvPr>
          <p:cNvSpPr/>
          <p:nvPr/>
        </p:nvSpPr>
        <p:spPr>
          <a:xfrm flipH="1">
            <a:off x="179305" y="4438693"/>
            <a:ext cx="2565687"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#4</a:t>
            </a:r>
          </a:p>
        </p:txBody>
      </p:sp>
      <p:pic>
        <p:nvPicPr>
          <p:cNvPr id="13" name="Picture 12">
            <a:extLst>
              <a:ext uri="{FF2B5EF4-FFF2-40B4-BE49-F238E27FC236}">
                <a16:creationId xmlns:a16="http://schemas.microsoft.com/office/drawing/2014/main" id="{01EE6B13-6B96-4DD6-9386-8DC8093337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2698967"/>
            <a:ext cx="2943636" cy="1009791"/>
          </a:xfrm>
          <a:prstGeom prst="rect">
            <a:avLst/>
          </a:prstGeom>
        </p:spPr>
      </p:pic>
      <p:pic>
        <p:nvPicPr>
          <p:cNvPr id="15" name="Picture 14">
            <a:extLst>
              <a:ext uri="{FF2B5EF4-FFF2-40B4-BE49-F238E27FC236}">
                <a16:creationId xmlns:a16="http://schemas.microsoft.com/office/drawing/2014/main" id="{B4BB377A-9267-491D-B155-059EB76FEF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0" y="4451418"/>
            <a:ext cx="2124371" cy="943107"/>
          </a:xfrm>
          <a:prstGeom prst="rect">
            <a:avLst/>
          </a:prstGeom>
        </p:spPr>
      </p:pic>
      <p:sp>
        <p:nvSpPr>
          <p:cNvPr id="16" name="TextBox 15">
            <a:extLst>
              <a:ext uri="{FF2B5EF4-FFF2-40B4-BE49-F238E27FC236}">
                <a16:creationId xmlns:a16="http://schemas.microsoft.com/office/drawing/2014/main" id="{96449288-1FE7-407A-9A2B-878CF6AC1E2F}"/>
              </a:ext>
            </a:extLst>
          </p:cNvPr>
          <p:cNvSpPr txBox="1"/>
          <p:nvPr/>
        </p:nvSpPr>
        <p:spPr>
          <a:xfrm>
            <a:off x="1462148" y="3821821"/>
            <a:ext cx="9129652" cy="400110"/>
          </a:xfrm>
          <a:prstGeom prst="rect">
            <a:avLst/>
          </a:prstGeom>
          <a:noFill/>
        </p:spPr>
        <p:txBody>
          <a:bodyPr wrap="square" rtlCol="0">
            <a:spAutoFit/>
          </a:bodyPr>
          <a:lstStyle/>
          <a:p>
            <a:pPr marL="285750" indent="-285750">
              <a:buFont typeface="Arial" panose="020B0604020202020204" pitchFamily="34" charset="0"/>
              <a:buChar char="•"/>
            </a:pPr>
            <a:r>
              <a:rPr lang="en-US" sz="2000" b="1" dirty="0"/>
              <a:t>Options</a:t>
            </a:r>
            <a:r>
              <a:rPr lang="en-US" sz="2000" dirty="0"/>
              <a:t> can be combined and run together. Note: these are often case-sensitive.</a:t>
            </a:r>
          </a:p>
        </p:txBody>
      </p:sp>
      <p:sp>
        <p:nvSpPr>
          <p:cNvPr id="17" name="TextBox 16">
            <a:extLst>
              <a:ext uri="{FF2B5EF4-FFF2-40B4-BE49-F238E27FC236}">
                <a16:creationId xmlns:a16="http://schemas.microsoft.com/office/drawing/2014/main" id="{25806D56-27F1-40AD-B39C-09262B424428}"/>
              </a:ext>
            </a:extLst>
          </p:cNvPr>
          <p:cNvSpPr txBox="1"/>
          <p:nvPr/>
        </p:nvSpPr>
        <p:spPr>
          <a:xfrm>
            <a:off x="1462148" y="5565675"/>
            <a:ext cx="10288394" cy="400110"/>
          </a:xfrm>
          <a:prstGeom prst="rect">
            <a:avLst/>
          </a:prstGeom>
          <a:noFill/>
        </p:spPr>
        <p:txBody>
          <a:bodyPr wrap="none" rtlCol="0">
            <a:spAutoFit/>
          </a:bodyPr>
          <a:lstStyle/>
          <a:p>
            <a:r>
              <a:rPr lang="en-US" sz="2000" i="1" dirty="0"/>
              <a:t>What information can you find in the output of these commands? What changes after running #4?</a:t>
            </a:r>
          </a:p>
        </p:txBody>
      </p:sp>
    </p:spTree>
    <p:extLst>
      <p:ext uri="{BB962C8B-B14F-4D97-AF65-F5344CB8AC3E}">
        <p14:creationId xmlns:p14="http://schemas.microsoft.com/office/powerpoint/2010/main" val="3542617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5" name="TextBox 4"/>
          <p:cNvSpPr txBox="1"/>
          <p:nvPr/>
        </p:nvSpPr>
        <p:spPr>
          <a:xfrm>
            <a:off x="1462150" y="1143000"/>
            <a:ext cx="10120250" cy="584775"/>
          </a:xfrm>
          <a:prstGeom prst="rect">
            <a:avLst/>
          </a:prstGeom>
          <a:noFill/>
        </p:spPr>
        <p:txBody>
          <a:bodyPr wrap="square" rtlCol="0">
            <a:spAutoFit/>
          </a:bodyPr>
          <a:lstStyle/>
          <a:p>
            <a:r>
              <a:rPr lang="en-US" sz="3200" dirty="0"/>
              <a:t>Navigating the File System – Accessing the Help File</a:t>
            </a:r>
          </a:p>
        </p:txBody>
      </p:sp>
      <p:sp>
        <p:nvSpPr>
          <p:cNvPr id="8" name="Slide Number Placeholder 7"/>
          <p:cNvSpPr>
            <a:spLocks noGrp="1"/>
          </p:cNvSpPr>
          <p:nvPr>
            <p:ph type="sldNum" sz="quarter" idx="7"/>
          </p:nvPr>
        </p:nvSpPr>
        <p:spPr/>
        <p:txBody>
          <a:bodyPr/>
          <a:lstStyle/>
          <a:p>
            <a:fld id="{B6F15528-21DE-4FAA-801E-634DDDAF4B2B}" type="slidenum">
              <a:rPr lang="en-US" smtClean="0"/>
              <a:t>17</a:t>
            </a:fld>
            <a:endParaRPr lang="en-US"/>
          </a:p>
        </p:txBody>
      </p:sp>
      <p:sp>
        <p:nvSpPr>
          <p:cNvPr id="11" name="Rectangle 10">
            <a:extLst>
              <a:ext uri="{FF2B5EF4-FFF2-40B4-BE49-F238E27FC236}">
                <a16:creationId xmlns:a16="http://schemas.microsoft.com/office/drawing/2014/main" id="{346C0D3A-262C-467B-8518-A62AD46280E6}"/>
              </a:ext>
            </a:extLst>
          </p:cNvPr>
          <p:cNvSpPr/>
          <p:nvPr/>
        </p:nvSpPr>
        <p:spPr>
          <a:xfrm flipH="1">
            <a:off x="-49724" y="2654778"/>
            <a:ext cx="2565687"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#5</a:t>
            </a:r>
          </a:p>
        </p:txBody>
      </p:sp>
      <p:pic>
        <p:nvPicPr>
          <p:cNvPr id="6" name="Picture 5">
            <a:extLst>
              <a:ext uri="{FF2B5EF4-FFF2-40B4-BE49-F238E27FC236}">
                <a16:creationId xmlns:a16="http://schemas.microsoft.com/office/drawing/2014/main" id="{0C55C746-2905-47F1-B1B6-4ED428376A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750" y="2574412"/>
            <a:ext cx="2380076" cy="1248087"/>
          </a:xfrm>
          <a:prstGeom prst="rect">
            <a:avLst/>
          </a:prstGeom>
        </p:spPr>
      </p:pic>
      <p:sp>
        <p:nvSpPr>
          <p:cNvPr id="14" name="Rectangle 13">
            <a:extLst>
              <a:ext uri="{FF2B5EF4-FFF2-40B4-BE49-F238E27FC236}">
                <a16:creationId xmlns:a16="http://schemas.microsoft.com/office/drawing/2014/main" id="{2DC9A7D4-18AE-4478-B1EE-A0B9D3F332A3}"/>
              </a:ext>
            </a:extLst>
          </p:cNvPr>
          <p:cNvSpPr/>
          <p:nvPr/>
        </p:nvSpPr>
        <p:spPr>
          <a:xfrm flipH="1">
            <a:off x="4732437" y="2732063"/>
            <a:ext cx="2565687"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#6</a:t>
            </a:r>
          </a:p>
        </p:txBody>
      </p:sp>
      <p:pic>
        <p:nvPicPr>
          <p:cNvPr id="12" name="Picture 11">
            <a:extLst>
              <a:ext uri="{FF2B5EF4-FFF2-40B4-BE49-F238E27FC236}">
                <a16:creationId xmlns:a16="http://schemas.microsoft.com/office/drawing/2014/main" id="{A839438C-AB57-48AA-96BE-380DA67A64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6600" y="2564957"/>
            <a:ext cx="2260826" cy="1218496"/>
          </a:xfrm>
          <a:prstGeom prst="rect">
            <a:avLst/>
          </a:prstGeom>
        </p:spPr>
      </p:pic>
      <p:sp>
        <p:nvSpPr>
          <p:cNvPr id="16" name="TextBox 15">
            <a:extLst>
              <a:ext uri="{FF2B5EF4-FFF2-40B4-BE49-F238E27FC236}">
                <a16:creationId xmlns:a16="http://schemas.microsoft.com/office/drawing/2014/main" id="{B244FB22-836A-4FBD-8DEF-C93B30D78926}"/>
              </a:ext>
            </a:extLst>
          </p:cNvPr>
          <p:cNvSpPr txBox="1"/>
          <p:nvPr/>
        </p:nvSpPr>
        <p:spPr>
          <a:xfrm>
            <a:off x="589025" y="2060342"/>
            <a:ext cx="11353800"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Git Bash (Windows) “--help” option displays more information on how to use the command or program</a:t>
            </a:r>
          </a:p>
        </p:txBody>
      </p:sp>
      <p:sp>
        <p:nvSpPr>
          <p:cNvPr id="17" name="TextBox 16">
            <a:extLst>
              <a:ext uri="{FF2B5EF4-FFF2-40B4-BE49-F238E27FC236}">
                <a16:creationId xmlns:a16="http://schemas.microsoft.com/office/drawing/2014/main" id="{3DA4CE93-1B19-4F75-8510-6715965F3FF3}"/>
              </a:ext>
            </a:extLst>
          </p:cNvPr>
          <p:cNvSpPr txBox="1"/>
          <p:nvPr/>
        </p:nvSpPr>
        <p:spPr>
          <a:xfrm>
            <a:off x="258561" y="4084171"/>
            <a:ext cx="11513437"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“man” command (Mac and Linux) will turn your terminal into a page with a description of the ls command and its options.</a:t>
            </a:r>
            <a:br>
              <a:rPr lang="en-US" sz="2000" dirty="0"/>
            </a:br>
            <a:endParaRPr lang="en-US" sz="2000" dirty="0"/>
          </a:p>
          <a:p>
            <a:pPr marL="342900" indent="-342900">
              <a:buFont typeface="Arial" panose="020B0604020202020204" pitchFamily="34" charset="0"/>
              <a:buChar char="•"/>
            </a:pPr>
            <a:r>
              <a:rPr lang="en-US" sz="2000" dirty="0"/>
              <a:t>To navigate through the man pages, use ↑ and ↓ to move line-by-line, or B and Spacebar to skip up and down by a full page. To search for a character or word in the man pages, use / followed by the character or word you are searching for. </a:t>
            </a:r>
            <a:br>
              <a:rPr lang="en-US" sz="2000" dirty="0"/>
            </a:br>
            <a:endParaRPr lang="en-US" sz="2000" dirty="0"/>
          </a:p>
          <a:p>
            <a:pPr marL="342900" indent="-342900">
              <a:buFont typeface="Arial" panose="020B0604020202020204" pitchFamily="34" charset="0"/>
              <a:buChar char="•"/>
            </a:pPr>
            <a:r>
              <a:rPr lang="en-US" sz="2000" dirty="0">
                <a:solidFill>
                  <a:schemeClr val="bg1"/>
                </a:solidFill>
              </a:rPr>
              <a:t>To quit the man pages, press Q.</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726433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5" name="TextBox 4"/>
          <p:cNvSpPr txBox="1"/>
          <p:nvPr/>
        </p:nvSpPr>
        <p:spPr>
          <a:xfrm>
            <a:off x="1462150" y="1143000"/>
            <a:ext cx="10120250" cy="584775"/>
          </a:xfrm>
          <a:prstGeom prst="rect">
            <a:avLst/>
          </a:prstGeom>
          <a:noFill/>
        </p:spPr>
        <p:txBody>
          <a:bodyPr wrap="square" rtlCol="0">
            <a:spAutoFit/>
          </a:bodyPr>
          <a:lstStyle/>
          <a:p>
            <a:r>
              <a:rPr lang="en-US" sz="3200" dirty="0"/>
              <a:t>Navigating the File System – Changing Directories</a:t>
            </a:r>
          </a:p>
        </p:txBody>
      </p:sp>
      <p:sp>
        <p:nvSpPr>
          <p:cNvPr id="8" name="Slide Number Placeholder 7"/>
          <p:cNvSpPr>
            <a:spLocks noGrp="1"/>
          </p:cNvSpPr>
          <p:nvPr>
            <p:ph type="sldNum" sz="quarter" idx="7"/>
          </p:nvPr>
        </p:nvSpPr>
        <p:spPr/>
        <p:txBody>
          <a:bodyPr/>
          <a:lstStyle/>
          <a:p>
            <a:fld id="{B6F15528-21DE-4FAA-801E-634DDDAF4B2B}" type="slidenum">
              <a:rPr lang="en-US" smtClean="0"/>
              <a:t>18</a:t>
            </a:fld>
            <a:endParaRPr lang="en-US"/>
          </a:p>
        </p:txBody>
      </p:sp>
      <p:sp>
        <p:nvSpPr>
          <p:cNvPr id="11" name="Rectangle 10">
            <a:extLst>
              <a:ext uri="{FF2B5EF4-FFF2-40B4-BE49-F238E27FC236}">
                <a16:creationId xmlns:a16="http://schemas.microsoft.com/office/drawing/2014/main" id="{346C0D3A-262C-467B-8518-A62AD46280E6}"/>
              </a:ext>
            </a:extLst>
          </p:cNvPr>
          <p:cNvSpPr/>
          <p:nvPr/>
        </p:nvSpPr>
        <p:spPr>
          <a:xfrm flipH="1">
            <a:off x="685800" y="2872777"/>
            <a:ext cx="2565687"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#7</a:t>
            </a:r>
          </a:p>
        </p:txBody>
      </p:sp>
      <p:sp>
        <p:nvSpPr>
          <p:cNvPr id="17" name="TextBox 16">
            <a:extLst>
              <a:ext uri="{FF2B5EF4-FFF2-40B4-BE49-F238E27FC236}">
                <a16:creationId xmlns:a16="http://schemas.microsoft.com/office/drawing/2014/main" id="{3DA4CE93-1B19-4F75-8510-6715965F3FF3}"/>
              </a:ext>
            </a:extLst>
          </p:cNvPr>
          <p:cNvSpPr txBox="1"/>
          <p:nvPr/>
        </p:nvSpPr>
        <p:spPr>
          <a:xfrm>
            <a:off x="339281" y="3288276"/>
            <a:ext cx="11513437" cy="1015663"/>
          </a:xfrm>
          <a:prstGeom prst="rect">
            <a:avLst/>
          </a:prstGeom>
          <a:noFill/>
        </p:spPr>
        <p:txBody>
          <a:bodyPr wrap="square" rtlCol="0">
            <a:spAutoFit/>
          </a:bodyPr>
          <a:lstStyle/>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pic>
        <p:nvPicPr>
          <p:cNvPr id="7" name="Picture 6">
            <a:extLst>
              <a:ext uri="{FF2B5EF4-FFF2-40B4-BE49-F238E27FC236}">
                <a16:creationId xmlns:a16="http://schemas.microsoft.com/office/drawing/2014/main" id="{D8C3BE12-8676-43A9-A63D-D35C1D3469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2681901"/>
            <a:ext cx="2819400" cy="1174750"/>
          </a:xfrm>
          <a:prstGeom prst="rect">
            <a:avLst/>
          </a:prstGeom>
        </p:spPr>
      </p:pic>
      <p:sp>
        <p:nvSpPr>
          <p:cNvPr id="9" name="TextBox 8">
            <a:extLst>
              <a:ext uri="{FF2B5EF4-FFF2-40B4-BE49-F238E27FC236}">
                <a16:creationId xmlns:a16="http://schemas.microsoft.com/office/drawing/2014/main" id="{59559ED5-05A7-424E-975E-CE7CEC791C22}"/>
              </a:ext>
            </a:extLst>
          </p:cNvPr>
          <p:cNvSpPr txBox="1"/>
          <p:nvPr/>
        </p:nvSpPr>
        <p:spPr>
          <a:xfrm>
            <a:off x="1462150" y="2096373"/>
            <a:ext cx="973925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Navigate to another directory using the “cd” or Change Directory command</a:t>
            </a:r>
          </a:p>
        </p:txBody>
      </p:sp>
      <p:sp>
        <p:nvSpPr>
          <p:cNvPr id="10" name="TextBox 9">
            <a:extLst>
              <a:ext uri="{FF2B5EF4-FFF2-40B4-BE49-F238E27FC236}">
                <a16:creationId xmlns:a16="http://schemas.microsoft.com/office/drawing/2014/main" id="{420B94C8-4F57-47B4-A79F-7F68F21FB48E}"/>
              </a:ext>
            </a:extLst>
          </p:cNvPr>
          <p:cNvSpPr txBox="1"/>
          <p:nvPr/>
        </p:nvSpPr>
        <p:spPr>
          <a:xfrm>
            <a:off x="1025587" y="5176611"/>
            <a:ext cx="10993375" cy="400110"/>
          </a:xfrm>
          <a:prstGeom prst="rect">
            <a:avLst/>
          </a:prstGeom>
          <a:noFill/>
        </p:spPr>
        <p:txBody>
          <a:bodyPr wrap="square" rtlCol="0">
            <a:spAutoFit/>
          </a:bodyPr>
          <a:lstStyle/>
          <a:p>
            <a:r>
              <a:rPr lang="en-US" sz="2000" i="1" dirty="0"/>
              <a:t>Try navigating to a non-existent directory such as “things to learn about the shell.” What is the output?</a:t>
            </a:r>
          </a:p>
        </p:txBody>
      </p:sp>
      <p:sp>
        <p:nvSpPr>
          <p:cNvPr id="18" name="TextBox 17">
            <a:extLst>
              <a:ext uri="{FF2B5EF4-FFF2-40B4-BE49-F238E27FC236}">
                <a16:creationId xmlns:a16="http://schemas.microsoft.com/office/drawing/2014/main" id="{87A0A3DB-6C18-419E-B4AA-8AE41106BB36}"/>
              </a:ext>
            </a:extLst>
          </p:cNvPr>
          <p:cNvSpPr txBox="1"/>
          <p:nvPr/>
        </p:nvSpPr>
        <p:spPr>
          <a:xfrm>
            <a:off x="1143000" y="4305775"/>
            <a:ext cx="1043940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a:t>
            </a:r>
            <a:r>
              <a:rPr lang="en-US" sz="2000" b="1" dirty="0"/>
              <a:t>arguments</a:t>
            </a:r>
            <a:r>
              <a:rPr lang="en-US" sz="2000" dirty="0"/>
              <a:t> given to any shell command are separated by spaces. Indicate that an argument is a single statement by combining multiple words in quotation marks.</a:t>
            </a:r>
          </a:p>
        </p:txBody>
      </p:sp>
      <p:cxnSp>
        <p:nvCxnSpPr>
          <p:cNvPr id="15" name="Straight Arrow Connector 14">
            <a:extLst>
              <a:ext uri="{FF2B5EF4-FFF2-40B4-BE49-F238E27FC236}">
                <a16:creationId xmlns:a16="http://schemas.microsoft.com/office/drawing/2014/main" id="{F9E91E93-7C59-479C-B618-B21F66A4FDAC}"/>
              </a:ext>
            </a:extLst>
          </p:cNvPr>
          <p:cNvCxnSpPr>
            <a:cxnSpLocks/>
          </p:cNvCxnSpPr>
          <p:nvPr/>
        </p:nvCxnSpPr>
        <p:spPr>
          <a:xfrm flipH="1">
            <a:off x="4724400" y="3505200"/>
            <a:ext cx="1143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0" name="Oval 19">
            <a:extLst>
              <a:ext uri="{FF2B5EF4-FFF2-40B4-BE49-F238E27FC236}">
                <a16:creationId xmlns:a16="http://schemas.microsoft.com/office/drawing/2014/main" id="{2F58E87F-1954-4ED2-A34F-5E1501A6FEE6}"/>
              </a:ext>
            </a:extLst>
          </p:cNvPr>
          <p:cNvSpPr/>
          <p:nvPr/>
        </p:nvSpPr>
        <p:spPr>
          <a:xfrm>
            <a:off x="3598006" y="3320861"/>
            <a:ext cx="1066800" cy="368677"/>
          </a:xfrm>
          <a:prstGeom prst="ellipse">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CA802F1-CB41-4C11-8E94-6B06CC7609BA}"/>
              </a:ext>
            </a:extLst>
          </p:cNvPr>
          <p:cNvSpPr txBox="1"/>
          <p:nvPr/>
        </p:nvSpPr>
        <p:spPr>
          <a:xfrm>
            <a:off x="5926994" y="3313954"/>
            <a:ext cx="1905000" cy="369332"/>
          </a:xfrm>
          <a:prstGeom prst="rect">
            <a:avLst/>
          </a:prstGeom>
          <a:noFill/>
        </p:spPr>
        <p:txBody>
          <a:bodyPr wrap="square" rtlCol="0">
            <a:spAutoFit/>
          </a:bodyPr>
          <a:lstStyle/>
          <a:p>
            <a:r>
              <a:rPr lang="en-US" b="1" dirty="0"/>
              <a:t>argument</a:t>
            </a:r>
          </a:p>
        </p:txBody>
      </p:sp>
      <p:pic>
        <p:nvPicPr>
          <p:cNvPr id="32" name="Picture 31">
            <a:extLst>
              <a:ext uri="{FF2B5EF4-FFF2-40B4-BE49-F238E27FC236}">
                <a16:creationId xmlns:a16="http://schemas.microsoft.com/office/drawing/2014/main" id="{09433BEF-B695-47E0-BEFD-04F755315D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1547" y="2630505"/>
            <a:ext cx="2876287" cy="1555543"/>
          </a:xfrm>
          <a:prstGeom prst="rect">
            <a:avLst/>
          </a:prstGeom>
        </p:spPr>
      </p:pic>
    </p:spTree>
    <p:extLst>
      <p:ext uri="{BB962C8B-B14F-4D97-AF65-F5344CB8AC3E}">
        <p14:creationId xmlns:p14="http://schemas.microsoft.com/office/powerpoint/2010/main" val="3499275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5" name="TextBox 4"/>
          <p:cNvSpPr txBox="1"/>
          <p:nvPr/>
        </p:nvSpPr>
        <p:spPr>
          <a:xfrm>
            <a:off x="1462150" y="1143000"/>
            <a:ext cx="10120250" cy="584775"/>
          </a:xfrm>
          <a:prstGeom prst="rect">
            <a:avLst/>
          </a:prstGeom>
          <a:noFill/>
        </p:spPr>
        <p:txBody>
          <a:bodyPr wrap="square" rtlCol="0">
            <a:spAutoFit/>
          </a:bodyPr>
          <a:lstStyle/>
          <a:p>
            <a:r>
              <a:rPr lang="en-US" sz="3200" dirty="0"/>
              <a:t>Navigating the File System – Changing Directories</a:t>
            </a:r>
          </a:p>
        </p:txBody>
      </p:sp>
      <p:sp>
        <p:nvSpPr>
          <p:cNvPr id="8" name="Slide Number Placeholder 7"/>
          <p:cNvSpPr>
            <a:spLocks noGrp="1"/>
          </p:cNvSpPr>
          <p:nvPr>
            <p:ph type="sldNum" sz="quarter" idx="7"/>
          </p:nvPr>
        </p:nvSpPr>
        <p:spPr/>
        <p:txBody>
          <a:bodyPr/>
          <a:lstStyle/>
          <a:p>
            <a:fld id="{B6F15528-21DE-4FAA-801E-634DDDAF4B2B}" type="slidenum">
              <a:rPr lang="en-US" smtClean="0"/>
              <a:t>19</a:t>
            </a:fld>
            <a:endParaRPr lang="en-US"/>
          </a:p>
        </p:txBody>
      </p:sp>
      <p:sp>
        <p:nvSpPr>
          <p:cNvPr id="11" name="Rectangle 10">
            <a:extLst>
              <a:ext uri="{FF2B5EF4-FFF2-40B4-BE49-F238E27FC236}">
                <a16:creationId xmlns:a16="http://schemas.microsoft.com/office/drawing/2014/main" id="{346C0D3A-262C-467B-8518-A62AD46280E6}"/>
              </a:ext>
            </a:extLst>
          </p:cNvPr>
          <p:cNvSpPr/>
          <p:nvPr/>
        </p:nvSpPr>
        <p:spPr>
          <a:xfrm flipH="1">
            <a:off x="695664" y="3119219"/>
            <a:ext cx="1199469"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#8</a:t>
            </a:r>
          </a:p>
        </p:txBody>
      </p:sp>
      <p:sp>
        <p:nvSpPr>
          <p:cNvPr id="7" name="TextBox 6">
            <a:extLst>
              <a:ext uri="{FF2B5EF4-FFF2-40B4-BE49-F238E27FC236}">
                <a16:creationId xmlns:a16="http://schemas.microsoft.com/office/drawing/2014/main" id="{4289E37A-D698-4284-9A83-2DC4FC9C65B4}"/>
              </a:ext>
            </a:extLst>
          </p:cNvPr>
          <p:cNvSpPr txBox="1"/>
          <p:nvPr/>
        </p:nvSpPr>
        <p:spPr>
          <a:xfrm>
            <a:off x="1295399" y="4343604"/>
            <a:ext cx="9774300" cy="1323439"/>
          </a:xfrm>
          <a:prstGeom prst="rect">
            <a:avLst/>
          </a:prstGeom>
          <a:noFill/>
        </p:spPr>
        <p:txBody>
          <a:bodyPr wrap="square" rtlCol="0">
            <a:spAutoFit/>
          </a:bodyPr>
          <a:lstStyle/>
          <a:p>
            <a:pPr marL="342900" indent="-342900">
              <a:buFont typeface="Arial" panose="020B0604020202020204" pitchFamily="34" charset="0"/>
              <a:buChar char="•"/>
            </a:pPr>
            <a:r>
              <a:rPr lang="en-US" sz="2000" b="1" dirty="0"/>
              <a:t>Knowing where you are in your directory structure is key to working with the shell</a:t>
            </a:r>
            <a:r>
              <a:rPr lang="en-US" sz="2000" dirty="0"/>
              <a:t>, so return to the “</a:t>
            </a:r>
            <a:r>
              <a:rPr lang="en-US" sz="2000" dirty="0" err="1"/>
              <a:t>pwd</a:t>
            </a:r>
            <a:r>
              <a:rPr lang="en-US" sz="2000" dirty="0"/>
              <a:t>” command frequently.</a:t>
            </a:r>
            <a:br>
              <a:rPr lang="en-US" sz="2000" dirty="0"/>
            </a:br>
            <a:endParaRPr lang="en-US" sz="2000" dirty="0"/>
          </a:p>
          <a:p>
            <a:pPr marL="342900" indent="-342900">
              <a:buFont typeface="Arial" panose="020B0604020202020204" pitchFamily="34" charset="0"/>
              <a:buChar char="•"/>
            </a:pPr>
            <a:r>
              <a:rPr lang="en-US" sz="2000" dirty="0"/>
              <a:t>“cd” command without any arguments will take you back to the home directory</a:t>
            </a:r>
          </a:p>
        </p:txBody>
      </p:sp>
      <p:pic>
        <p:nvPicPr>
          <p:cNvPr id="4" name="Picture 3">
            <a:extLst>
              <a:ext uri="{FF2B5EF4-FFF2-40B4-BE49-F238E27FC236}">
                <a16:creationId xmlns:a16="http://schemas.microsoft.com/office/drawing/2014/main" id="{56297505-F02D-4096-98D8-E24A7A79D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3157152"/>
            <a:ext cx="1828800" cy="981012"/>
          </a:xfrm>
          <a:prstGeom prst="rect">
            <a:avLst/>
          </a:prstGeom>
        </p:spPr>
      </p:pic>
      <p:sp>
        <p:nvSpPr>
          <p:cNvPr id="6" name="TextBox 5">
            <a:extLst>
              <a:ext uri="{FF2B5EF4-FFF2-40B4-BE49-F238E27FC236}">
                <a16:creationId xmlns:a16="http://schemas.microsoft.com/office/drawing/2014/main" id="{16F483F2-C737-44BD-A6E1-4E97B53B3395}"/>
              </a:ext>
            </a:extLst>
          </p:cNvPr>
          <p:cNvSpPr txBox="1"/>
          <p:nvPr/>
        </p:nvSpPr>
        <p:spPr>
          <a:xfrm>
            <a:off x="1462150" y="2025106"/>
            <a:ext cx="813905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Use “cd ..” to move up one directory to the parent of your current directory</a:t>
            </a:r>
            <a:br>
              <a:rPr lang="en-US" dirty="0"/>
            </a:br>
            <a:endParaRPr lang="en-US" dirty="0"/>
          </a:p>
          <a:p>
            <a:pPr marL="285750" indent="-285750">
              <a:buFont typeface="Arial" panose="020B0604020202020204" pitchFamily="34" charset="0"/>
              <a:buChar char="•"/>
            </a:pPr>
            <a:r>
              <a:rPr lang="en-US" dirty="0"/>
              <a:t>Use “cd –” to switch between two directories</a:t>
            </a:r>
          </a:p>
          <a:p>
            <a:pPr marL="285750" indent="-285750">
              <a:buFont typeface="Arial" panose="020B0604020202020204" pitchFamily="34" charset="0"/>
              <a:buChar char="•"/>
            </a:pPr>
            <a:endParaRPr lang="en-US" dirty="0"/>
          </a:p>
        </p:txBody>
      </p:sp>
      <p:sp>
        <p:nvSpPr>
          <p:cNvPr id="12" name="Rectangle 11">
            <a:extLst>
              <a:ext uri="{FF2B5EF4-FFF2-40B4-BE49-F238E27FC236}">
                <a16:creationId xmlns:a16="http://schemas.microsoft.com/office/drawing/2014/main" id="{3DE2F120-2FC9-4799-AB08-6E3DA9E364E2}"/>
              </a:ext>
            </a:extLst>
          </p:cNvPr>
          <p:cNvSpPr/>
          <p:nvPr/>
        </p:nvSpPr>
        <p:spPr>
          <a:xfrm flipH="1">
            <a:off x="5066456" y="3119219"/>
            <a:ext cx="1199469"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#9</a:t>
            </a:r>
          </a:p>
        </p:txBody>
      </p:sp>
      <p:pic>
        <p:nvPicPr>
          <p:cNvPr id="10" name="Picture 9">
            <a:extLst>
              <a:ext uri="{FF2B5EF4-FFF2-40B4-BE49-F238E27FC236}">
                <a16:creationId xmlns:a16="http://schemas.microsoft.com/office/drawing/2014/main" id="{B8133F5C-E0F0-41A7-BEF9-434148E79C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1800" y="3094204"/>
            <a:ext cx="1996440" cy="1086819"/>
          </a:xfrm>
          <a:prstGeom prst="rect">
            <a:avLst/>
          </a:prstGeom>
        </p:spPr>
      </p:pic>
    </p:spTree>
    <p:extLst>
      <p:ext uri="{BB962C8B-B14F-4D97-AF65-F5344CB8AC3E}">
        <p14:creationId xmlns:p14="http://schemas.microsoft.com/office/powerpoint/2010/main" val="3310781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12532" y="971930"/>
            <a:ext cx="10446068" cy="3643754"/>
          </a:xfrm>
          <a:prstGeom prst="rect">
            <a:avLst/>
          </a:prstGeom>
        </p:spPr>
        <p:txBody>
          <a:bodyPr vert="horz" wrap="square" lIns="0" tIns="13335" rIns="0" bIns="0" rtlCol="0">
            <a:spAutoFit/>
          </a:bodyPr>
          <a:lstStyle/>
          <a:p>
            <a:pPr marL="12700">
              <a:lnSpc>
                <a:spcPts val="2865"/>
              </a:lnSpc>
              <a:spcBef>
                <a:spcPts val="105"/>
              </a:spcBef>
            </a:pPr>
            <a:r>
              <a:rPr lang="en-US" sz="2800" spc="280" dirty="0">
                <a:latin typeface="+mj-lt"/>
                <a:cs typeface="Trebuchet MS"/>
              </a:rPr>
              <a:t>Complete the pre-workshop survey:</a:t>
            </a:r>
            <a:endParaRPr sz="2800" dirty="0">
              <a:latin typeface="+mj-lt"/>
              <a:cs typeface="Trebuchet MS"/>
            </a:endParaRPr>
          </a:p>
          <a:p>
            <a:pPr marL="12700">
              <a:lnSpc>
                <a:spcPts val="2865"/>
              </a:lnSpc>
            </a:pPr>
            <a:r>
              <a:rPr lang="en-US" sz="2400" u="heavy" spc="-165" dirty="0">
                <a:solidFill>
                  <a:srgbClr val="F92B5C"/>
                </a:solidFill>
                <a:uFill>
                  <a:solidFill>
                    <a:srgbClr val="F92B5C"/>
                  </a:solidFill>
                </a:uFill>
                <a:cs typeface="Trebuchet MS"/>
              </a:rPr>
              <a:t>https://carpentries.typeform.com/to/wi32rS?slug=2022-01-20-unt-online</a:t>
            </a:r>
          </a:p>
          <a:p>
            <a:pPr marL="12700">
              <a:lnSpc>
                <a:spcPts val="2865"/>
              </a:lnSpc>
            </a:pPr>
            <a:endParaRPr lang="en-US" sz="2400" u="heavy" spc="-165" dirty="0">
              <a:solidFill>
                <a:srgbClr val="F92B5C"/>
              </a:solidFill>
              <a:uFill>
                <a:solidFill>
                  <a:srgbClr val="F92B5C"/>
                </a:solidFill>
              </a:uFill>
              <a:latin typeface="Trebuchet MS"/>
              <a:cs typeface="Trebuchet MS"/>
            </a:endParaRPr>
          </a:p>
          <a:p>
            <a:pPr marL="12700">
              <a:lnSpc>
                <a:spcPts val="2865"/>
              </a:lnSpc>
            </a:pPr>
            <a:endParaRPr lang="en-US" sz="2400" u="heavy" spc="-165" dirty="0">
              <a:solidFill>
                <a:srgbClr val="F92B5C"/>
              </a:solidFill>
              <a:uFill>
                <a:solidFill>
                  <a:srgbClr val="F92B5C"/>
                </a:solidFill>
              </a:uFill>
              <a:latin typeface="Trebuchet MS"/>
              <a:cs typeface="Trebuchet MS"/>
            </a:endParaRPr>
          </a:p>
          <a:p>
            <a:pPr marL="12700">
              <a:lnSpc>
                <a:spcPts val="2865"/>
              </a:lnSpc>
            </a:pPr>
            <a:r>
              <a:rPr lang="en-US" sz="2800" dirty="0">
                <a:latin typeface="+mj-lt"/>
                <a:cs typeface="Trebuchet MS"/>
              </a:rPr>
              <a:t>Link to material covered today:</a:t>
            </a:r>
            <a:endParaRPr sz="2800" dirty="0">
              <a:latin typeface="+mj-lt"/>
              <a:cs typeface="Trebuchet MS"/>
            </a:endParaRPr>
          </a:p>
          <a:p>
            <a:pPr>
              <a:lnSpc>
                <a:spcPct val="100000"/>
              </a:lnSpc>
              <a:spcBef>
                <a:spcPts val="10"/>
              </a:spcBef>
            </a:pPr>
            <a:r>
              <a:rPr lang="en-US" sz="2250" dirty="0">
                <a:latin typeface="Trebuchet MS"/>
                <a:cs typeface="Trebuchet MS"/>
                <a:hlinkClick r:id="rId2"/>
              </a:rPr>
              <a:t>https://librarycarpentry.org/lc-shell/</a:t>
            </a:r>
            <a:endParaRPr lang="en-US" sz="2250" dirty="0">
              <a:latin typeface="Trebuchet MS"/>
              <a:cs typeface="Trebuchet MS"/>
            </a:endParaRPr>
          </a:p>
          <a:p>
            <a:pPr>
              <a:lnSpc>
                <a:spcPct val="100000"/>
              </a:lnSpc>
              <a:spcBef>
                <a:spcPts val="10"/>
              </a:spcBef>
            </a:pPr>
            <a:endParaRPr lang="en-US" sz="2250" dirty="0">
              <a:latin typeface="Trebuchet MS"/>
              <a:cs typeface="Trebuchet MS"/>
            </a:endParaRPr>
          </a:p>
          <a:p>
            <a:pPr>
              <a:lnSpc>
                <a:spcPct val="100000"/>
              </a:lnSpc>
              <a:spcBef>
                <a:spcPts val="10"/>
              </a:spcBef>
            </a:pPr>
            <a:endParaRPr sz="2250" dirty="0">
              <a:latin typeface="Trebuchet MS"/>
              <a:cs typeface="Trebuchet MS"/>
            </a:endParaRPr>
          </a:p>
          <a:p>
            <a:pPr marL="12700" marR="5080">
              <a:lnSpc>
                <a:spcPts val="2860"/>
              </a:lnSpc>
            </a:pPr>
            <a:r>
              <a:rPr sz="2800" spc="-10" dirty="0">
                <a:latin typeface="+mj-lt"/>
                <a:cs typeface="Trebuchet MS"/>
              </a:rPr>
              <a:t>Workshop</a:t>
            </a:r>
            <a:r>
              <a:rPr sz="2800" spc="-60" dirty="0">
                <a:latin typeface="+mj-lt"/>
                <a:cs typeface="Trebuchet MS"/>
              </a:rPr>
              <a:t> </a:t>
            </a:r>
            <a:r>
              <a:rPr sz="2800" spc="-150" dirty="0">
                <a:latin typeface="+mj-lt"/>
                <a:cs typeface="Trebuchet MS"/>
              </a:rPr>
              <a:t>attendees</a:t>
            </a:r>
            <a:r>
              <a:rPr sz="2800" spc="-75" dirty="0">
                <a:latin typeface="+mj-lt"/>
                <a:cs typeface="Trebuchet MS"/>
              </a:rPr>
              <a:t> </a:t>
            </a:r>
            <a:r>
              <a:rPr sz="2800" spc="-140" dirty="0">
                <a:latin typeface="+mj-lt"/>
                <a:cs typeface="Trebuchet MS"/>
              </a:rPr>
              <a:t>are</a:t>
            </a:r>
            <a:r>
              <a:rPr sz="2800" spc="-80" dirty="0">
                <a:latin typeface="+mj-lt"/>
                <a:cs typeface="Trebuchet MS"/>
              </a:rPr>
              <a:t> </a:t>
            </a:r>
            <a:r>
              <a:rPr sz="2800" spc="-135" dirty="0">
                <a:latin typeface="+mj-lt"/>
                <a:cs typeface="Trebuchet MS"/>
              </a:rPr>
              <a:t>expected</a:t>
            </a:r>
            <a:r>
              <a:rPr sz="2800" dirty="0">
                <a:latin typeface="+mj-lt"/>
                <a:cs typeface="Trebuchet MS"/>
              </a:rPr>
              <a:t> </a:t>
            </a:r>
            <a:r>
              <a:rPr sz="2800" spc="-50" dirty="0">
                <a:latin typeface="+mj-lt"/>
                <a:cs typeface="Trebuchet MS"/>
              </a:rPr>
              <a:t>to</a:t>
            </a:r>
            <a:r>
              <a:rPr sz="2800" spc="-100" dirty="0">
                <a:latin typeface="+mj-lt"/>
                <a:cs typeface="Trebuchet MS"/>
              </a:rPr>
              <a:t> </a:t>
            </a:r>
            <a:r>
              <a:rPr sz="2800" spc="-105" dirty="0">
                <a:latin typeface="+mj-lt"/>
                <a:cs typeface="Trebuchet MS"/>
              </a:rPr>
              <a:t>follow</a:t>
            </a:r>
            <a:r>
              <a:rPr sz="2800" spc="-125" dirty="0">
                <a:latin typeface="+mj-lt"/>
                <a:cs typeface="Trebuchet MS"/>
              </a:rPr>
              <a:t> </a:t>
            </a:r>
            <a:r>
              <a:rPr sz="2800" spc="-135" dirty="0">
                <a:latin typeface="+mj-lt"/>
                <a:cs typeface="Trebuchet MS"/>
              </a:rPr>
              <a:t>the</a:t>
            </a:r>
            <a:r>
              <a:rPr sz="2800" spc="-85" dirty="0">
                <a:latin typeface="+mj-lt"/>
                <a:cs typeface="Trebuchet MS"/>
              </a:rPr>
              <a:t> </a:t>
            </a:r>
            <a:r>
              <a:rPr sz="2800" spc="-75" dirty="0">
                <a:latin typeface="+mj-lt"/>
                <a:cs typeface="Trebuchet MS"/>
              </a:rPr>
              <a:t>Carpentries</a:t>
            </a:r>
            <a:r>
              <a:rPr sz="2800" spc="-145" dirty="0">
                <a:latin typeface="+mj-lt"/>
                <a:cs typeface="Trebuchet MS"/>
              </a:rPr>
              <a:t> </a:t>
            </a:r>
            <a:r>
              <a:rPr sz="2800" spc="-100" dirty="0">
                <a:latin typeface="+mj-lt"/>
                <a:cs typeface="Trebuchet MS"/>
              </a:rPr>
              <a:t>code</a:t>
            </a:r>
            <a:r>
              <a:rPr sz="2800" spc="-80" dirty="0">
                <a:latin typeface="+mj-lt"/>
                <a:cs typeface="Trebuchet MS"/>
              </a:rPr>
              <a:t> </a:t>
            </a:r>
            <a:r>
              <a:rPr sz="2800" spc="-114" dirty="0">
                <a:latin typeface="+mj-lt"/>
                <a:cs typeface="Trebuchet MS"/>
              </a:rPr>
              <a:t>of</a:t>
            </a:r>
            <a:r>
              <a:rPr sz="2800" spc="-55" dirty="0">
                <a:latin typeface="+mj-lt"/>
                <a:cs typeface="Trebuchet MS"/>
              </a:rPr>
              <a:t> </a:t>
            </a:r>
            <a:r>
              <a:rPr sz="2800" spc="-135" dirty="0">
                <a:latin typeface="+mj-lt"/>
                <a:cs typeface="Trebuchet MS"/>
              </a:rPr>
              <a:t>conduct: </a:t>
            </a:r>
            <a:r>
              <a:rPr sz="2800" spc="-710" dirty="0">
                <a:latin typeface="+mj-lt"/>
                <a:cs typeface="Trebuchet MS"/>
              </a:rPr>
              <a:t> </a:t>
            </a:r>
            <a:r>
              <a:rPr sz="2400" u="heavy" spc="-155" dirty="0">
                <a:solidFill>
                  <a:srgbClr val="F92B5C"/>
                </a:solidFill>
                <a:uFill>
                  <a:solidFill>
                    <a:srgbClr val="F92B5C"/>
                  </a:solidFill>
                </a:uFill>
                <a:cs typeface="Trebuchet MS"/>
                <a:hlinkClick r:id="rId3"/>
              </a:rPr>
              <a:t>https://docs.carpentries.org/topic_folders/policies/code-of-conduct.html</a:t>
            </a:r>
            <a:endParaRPr sz="2400" dirty="0">
              <a:cs typeface="Trebuchet MS"/>
            </a:endParaRPr>
          </a:p>
        </p:txBody>
      </p:sp>
      <p:sp>
        <p:nvSpPr>
          <p:cNvPr id="4" name="Slide Number Placeholder 3"/>
          <p:cNvSpPr>
            <a:spLocks noGrp="1"/>
          </p:cNvSpPr>
          <p:nvPr>
            <p:ph type="sldNum" sz="quarter" idx="7"/>
          </p:nvPr>
        </p:nvSpPr>
        <p:spPr/>
        <p:txBody>
          <a:bodyPr/>
          <a:lstStyle/>
          <a:p>
            <a:fld id="{B6F15528-21DE-4FAA-801E-634DDDAF4B2B}"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5" name="TextBox 4"/>
          <p:cNvSpPr txBox="1"/>
          <p:nvPr/>
        </p:nvSpPr>
        <p:spPr>
          <a:xfrm>
            <a:off x="1462150" y="1143000"/>
            <a:ext cx="10120250" cy="584775"/>
          </a:xfrm>
          <a:prstGeom prst="rect">
            <a:avLst/>
          </a:prstGeom>
          <a:noFill/>
        </p:spPr>
        <p:txBody>
          <a:bodyPr wrap="square" rtlCol="0">
            <a:spAutoFit/>
          </a:bodyPr>
          <a:lstStyle/>
          <a:p>
            <a:r>
              <a:rPr lang="en-US" sz="3200" dirty="0"/>
              <a:t>Navigating the File System – Tip and Challenges</a:t>
            </a:r>
          </a:p>
        </p:txBody>
      </p:sp>
      <p:sp>
        <p:nvSpPr>
          <p:cNvPr id="8" name="Slide Number Placeholder 7"/>
          <p:cNvSpPr>
            <a:spLocks noGrp="1"/>
          </p:cNvSpPr>
          <p:nvPr>
            <p:ph type="sldNum" sz="quarter" idx="7"/>
          </p:nvPr>
        </p:nvSpPr>
        <p:spPr/>
        <p:txBody>
          <a:bodyPr/>
          <a:lstStyle/>
          <a:p>
            <a:fld id="{B6F15528-21DE-4FAA-801E-634DDDAF4B2B}" type="slidenum">
              <a:rPr lang="en-US" smtClean="0"/>
              <a:t>20</a:t>
            </a:fld>
            <a:endParaRPr lang="en-US"/>
          </a:p>
        </p:txBody>
      </p:sp>
      <p:pic>
        <p:nvPicPr>
          <p:cNvPr id="4" name="Picture 3">
            <a:extLst>
              <a:ext uri="{FF2B5EF4-FFF2-40B4-BE49-F238E27FC236}">
                <a16:creationId xmlns:a16="http://schemas.microsoft.com/office/drawing/2014/main" id="{B4AC298D-8FFB-425D-B7F6-BAE96DEEA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097" y="2133600"/>
            <a:ext cx="11145805" cy="714475"/>
          </a:xfrm>
          <a:prstGeom prst="rect">
            <a:avLst/>
          </a:prstGeom>
        </p:spPr>
      </p:pic>
      <p:sp>
        <p:nvSpPr>
          <p:cNvPr id="9" name="TextBox 8">
            <a:extLst>
              <a:ext uri="{FF2B5EF4-FFF2-40B4-BE49-F238E27FC236}">
                <a16:creationId xmlns:a16="http://schemas.microsoft.com/office/drawing/2014/main" id="{5F153DB2-6F1C-4167-A84B-0A12A5CE4554}"/>
              </a:ext>
            </a:extLst>
          </p:cNvPr>
          <p:cNvSpPr txBox="1"/>
          <p:nvPr/>
        </p:nvSpPr>
        <p:spPr>
          <a:xfrm>
            <a:off x="990600" y="2971092"/>
            <a:ext cx="8915400" cy="400110"/>
          </a:xfrm>
          <a:prstGeom prst="rect">
            <a:avLst/>
          </a:prstGeom>
          <a:noFill/>
        </p:spPr>
        <p:txBody>
          <a:bodyPr wrap="square" rtlCol="0">
            <a:spAutoFit/>
          </a:bodyPr>
          <a:lstStyle/>
          <a:p>
            <a:r>
              <a:rPr lang="en-US" sz="2000" dirty="0"/>
              <a:t>Challenge 1: What command lists files in a directory ordered by file size?</a:t>
            </a:r>
          </a:p>
        </p:txBody>
      </p:sp>
      <p:sp>
        <p:nvSpPr>
          <p:cNvPr id="12" name="TextBox 11">
            <a:extLst>
              <a:ext uri="{FF2B5EF4-FFF2-40B4-BE49-F238E27FC236}">
                <a16:creationId xmlns:a16="http://schemas.microsoft.com/office/drawing/2014/main" id="{CB6863AA-679A-46DA-89EB-D0FFF60E7597}"/>
              </a:ext>
            </a:extLst>
          </p:cNvPr>
          <p:cNvSpPr txBox="1"/>
          <p:nvPr/>
        </p:nvSpPr>
        <p:spPr>
          <a:xfrm>
            <a:off x="914399" y="4629573"/>
            <a:ext cx="10363200" cy="400110"/>
          </a:xfrm>
          <a:prstGeom prst="rect">
            <a:avLst/>
          </a:prstGeom>
          <a:noFill/>
        </p:spPr>
        <p:txBody>
          <a:bodyPr wrap="square" rtlCol="0">
            <a:spAutoFit/>
          </a:bodyPr>
          <a:lstStyle/>
          <a:p>
            <a:r>
              <a:rPr lang="en-US" sz="2000" dirty="0"/>
              <a:t>Challenge 2: What command lists files in a directory ordered by last modification date?</a:t>
            </a:r>
          </a:p>
        </p:txBody>
      </p:sp>
      <p:pic>
        <p:nvPicPr>
          <p:cNvPr id="13" name="Picture 12">
            <a:extLst>
              <a:ext uri="{FF2B5EF4-FFF2-40B4-BE49-F238E27FC236}">
                <a16:creationId xmlns:a16="http://schemas.microsoft.com/office/drawing/2014/main" id="{A430CFE6-2F8B-43E3-83AC-84D6BF34E5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5200" y="3448110"/>
            <a:ext cx="1781424" cy="1086002"/>
          </a:xfrm>
          <a:prstGeom prst="rect">
            <a:avLst/>
          </a:prstGeom>
        </p:spPr>
      </p:pic>
      <p:pic>
        <p:nvPicPr>
          <p:cNvPr id="15" name="Picture 14">
            <a:extLst>
              <a:ext uri="{FF2B5EF4-FFF2-40B4-BE49-F238E27FC236}">
                <a16:creationId xmlns:a16="http://schemas.microsoft.com/office/drawing/2014/main" id="{8DB55BE3-BAAF-4B02-B0DE-4875BD7667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5200" y="5029683"/>
            <a:ext cx="1890976" cy="1008521"/>
          </a:xfrm>
          <a:prstGeom prst="rect">
            <a:avLst/>
          </a:prstGeom>
        </p:spPr>
      </p:pic>
    </p:spTree>
    <p:extLst>
      <p:ext uri="{BB962C8B-B14F-4D97-AF65-F5344CB8AC3E}">
        <p14:creationId xmlns:p14="http://schemas.microsoft.com/office/powerpoint/2010/main" val="227368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62150" y="1295400"/>
            <a:ext cx="3276600" cy="523220"/>
          </a:xfrm>
          <a:prstGeom prst="rect">
            <a:avLst/>
          </a:prstGeom>
          <a:noFill/>
        </p:spPr>
        <p:txBody>
          <a:bodyPr wrap="square" rtlCol="0">
            <a:spAutoFit/>
          </a:bodyPr>
          <a:lstStyle/>
          <a:p>
            <a:r>
              <a:rPr lang="en-US" sz="2800" dirty="0"/>
              <a:t>MINI BREAK</a:t>
            </a:r>
          </a:p>
        </p:txBody>
      </p:sp>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838200"/>
            <a:ext cx="3657600" cy="4876800"/>
          </a:xfrm>
          <a:prstGeom prst="rect">
            <a:avLst/>
          </a:prstGeom>
        </p:spPr>
      </p:pic>
      <p:sp>
        <p:nvSpPr>
          <p:cNvPr id="5" name="TextBox 4"/>
          <p:cNvSpPr txBox="1"/>
          <p:nvPr/>
        </p:nvSpPr>
        <p:spPr>
          <a:xfrm>
            <a:off x="8153400" y="5322477"/>
            <a:ext cx="3657600" cy="369332"/>
          </a:xfrm>
          <a:prstGeom prst="rect">
            <a:avLst/>
          </a:prstGeom>
          <a:noFill/>
        </p:spPr>
        <p:txBody>
          <a:bodyPr wrap="square" rtlCol="0">
            <a:spAutoFit/>
          </a:bodyPr>
          <a:lstStyle/>
          <a:p>
            <a:r>
              <a:rPr lang="en-US" dirty="0"/>
              <a:t>Description:</a:t>
            </a:r>
            <a:r>
              <a:rPr lang="en-US" baseline="0" dirty="0"/>
              <a:t> dog wearing sunglasses </a:t>
            </a:r>
            <a:endParaRPr lang="en-US" dirty="0"/>
          </a:p>
        </p:txBody>
      </p:sp>
      <p:sp>
        <p:nvSpPr>
          <p:cNvPr id="7" name="Slide Number Placeholder 6"/>
          <p:cNvSpPr>
            <a:spLocks noGrp="1"/>
          </p:cNvSpPr>
          <p:nvPr>
            <p:ph type="sldNum" sz="quarter" idx="7"/>
          </p:nvPr>
        </p:nvSpPr>
        <p:spPr/>
        <p:txBody>
          <a:bodyPr/>
          <a:lstStyle/>
          <a:p>
            <a:fld id="{B6F15528-21DE-4FAA-801E-634DDDAF4B2B}" type="slidenum">
              <a:rPr lang="en-US" smtClean="0"/>
              <a:t>21</a:t>
            </a:fld>
            <a:endParaRPr lang="en-US"/>
          </a:p>
        </p:txBody>
      </p:sp>
    </p:spTree>
    <p:extLst>
      <p:ext uri="{BB962C8B-B14F-4D97-AF65-F5344CB8AC3E}">
        <p14:creationId xmlns:p14="http://schemas.microsoft.com/office/powerpoint/2010/main" val="3620996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8" name="Slide Number Placeholder 7"/>
          <p:cNvSpPr>
            <a:spLocks noGrp="1"/>
          </p:cNvSpPr>
          <p:nvPr>
            <p:ph type="sldNum" sz="quarter" idx="7"/>
          </p:nvPr>
        </p:nvSpPr>
        <p:spPr/>
        <p:txBody>
          <a:bodyPr/>
          <a:lstStyle/>
          <a:p>
            <a:fld id="{B6F15528-21DE-4FAA-801E-634DDDAF4B2B}" type="slidenum">
              <a:rPr lang="en-US" smtClean="0"/>
              <a:t>22</a:t>
            </a:fld>
            <a:endParaRPr lang="en-US"/>
          </a:p>
        </p:txBody>
      </p:sp>
      <p:sp>
        <p:nvSpPr>
          <p:cNvPr id="10" name="TextBox 9">
            <a:extLst>
              <a:ext uri="{FF2B5EF4-FFF2-40B4-BE49-F238E27FC236}">
                <a16:creationId xmlns:a16="http://schemas.microsoft.com/office/drawing/2014/main" id="{7670B512-3107-4564-8FCD-1F512ED11013}"/>
              </a:ext>
            </a:extLst>
          </p:cNvPr>
          <p:cNvSpPr txBox="1"/>
          <p:nvPr/>
        </p:nvSpPr>
        <p:spPr>
          <a:xfrm>
            <a:off x="1462150" y="1143000"/>
            <a:ext cx="10120250" cy="584775"/>
          </a:xfrm>
          <a:prstGeom prst="rect">
            <a:avLst/>
          </a:prstGeom>
          <a:noFill/>
        </p:spPr>
        <p:txBody>
          <a:bodyPr wrap="square" rtlCol="0">
            <a:spAutoFit/>
          </a:bodyPr>
          <a:lstStyle/>
          <a:p>
            <a:r>
              <a:rPr lang="en-US" sz="3200" dirty="0"/>
              <a:t>Working with Files and Folders </a:t>
            </a:r>
          </a:p>
        </p:txBody>
      </p:sp>
      <p:sp>
        <p:nvSpPr>
          <p:cNvPr id="3" name="TextBox 2">
            <a:extLst>
              <a:ext uri="{FF2B5EF4-FFF2-40B4-BE49-F238E27FC236}">
                <a16:creationId xmlns:a16="http://schemas.microsoft.com/office/drawing/2014/main" id="{C7501F08-8601-41A7-A39F-537E7E2A315F}"/>
              </a:ext>
            </a:extLst>
          </p:cNvPr>
          <p:cNvSpPr txBox="1"/>
          <p:nvPr/>
        </p:nvSpPr>
        <p:spPr>
          <a:xfrm>
            <a:off x="1462150" y="2133600"/>
            <a:ext cx="9282050"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t>Through the command line, you can interact with files: read, run, open, and edit.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Shell commands enable you to automate work on multiple files, on the pages of a scanned book, for example.</a:t>
            </a:r>
          </a:p>
          <a:p>
            <a:endParaRPr lang="en-US" sz="2000" dirty="0"/>
          </a:p>
          <a:p>
            <a:r>
              <a:rPr lang="en-US" sz="2000" i="1" dirty="0"/>
              <a:t>Navigate to your home directory and verify your location. </a:t>
            </a:r>
          </a:p>
        </p:txBody>
      </p:sp>
      <p:sp>
        <p:nvSpPr>
          <p:cNvPr id="7" name="Rectangle 6">
            <a:extLst>
              <a:ext uri="{FF2B5EF4-FFF2-40B4-BE49-F238E27FC236}">
                <a16:creationId xmlns:a16="http://schemas.microsoft.com/office/drawing/2014/main" id="{EBCCCA19-7D8E-41EB-8B3A-7B0C4AE5655B}"/>
              </a:ext>
            </a:extLst>
          </p:cNvPr>
          <p:cNvSpPr/>
          <p:nvPr/>
        </p:nvSpPr>
        <p:spPr>
          <a:xfrm flipH="1">
            <a:off x="1676400" y="4343400"/>
            <a:ext cx="1514136"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#10</a:t>
            </a:r>
          </a:p>
        </p:txBody>
      </p:sp>
      <p:pic>
        <p:nvPicPr>
          <p:cNvPr id="6" name="Picture 5">
            <a:extLst>
              <a:ext uri="{FF2B5EF4-FFF2-40B4-BE49-F238E27FC236}">
                <a16:creationId xmlns:a16="http://schemas.microsoft.com/office/drawing/2014/main" id="{5B605A3C-0716-4580-BE31-A077136438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1520" y="4198187"/>
            <a:ext cx="2610214" cy="1428949"/>
          </a:xfrm>
          <a:prstGeom prst="rect">
            <a:avLst/>
          </a:prstGeom>
        </p:spPr>
      </p:pic>
      <p:sp>
        <p:nvSpPr>
          <p:cNvPr id="9" name="TextBox 8">
            <a:extLst>
              <a:ext uri="{FF2B5EF4-FFF2-40B4-BE49-F238E27FC236}">
                <a16:creationId xmlns:a16="http://schemas.microsoft.com/office/drawing/2014/main" id="{2CC4B943-04D1-4063-AD3D-6E477AE12363}"/>
              </a:ext>
            </a:extLst>
          </p:cNvPr>
          <p:cNvSpPr txBox="1"/>
          <p:nvPr/>
        </p:nvSpPr>
        <p:spPr>
          <a:xfrm>
            <a:off x="7010400" y="4572000"/>
            <a:ext cx="4648200" cy="646331"/>
          </a:xfrm>
          <a:prstGeom prst="rect">
            <a:avLst/>
          </a:prstGeom>
          <a:noFill/>
        </p:spPr>
        <p:txBody>
          <a:bodyPr wrap="square" rtlCol="0">
            <a:spAutoFit/>
          </a:bodyPr>
          <a:lstStyle/>
          <a:p>
            <a:r>
              <a:rPr lang="en-US" dirty="0"/>
              <a:t>Tip: Try hitting the tab key after typing a few letters of the argument to auto-complete.</a:t>
            </a:r>
          </a:p>
        </p:txBody>
      </p:sp>
    </p:spTree>
    <p:extLst>
      <p:ext uri="{BB962C8B-B14F-4D97-AF65-F5344CB8AC3E}">
        <p14:creationId xmlns:p14="http://schemas.microsoft.com/office/powerpoint/2010/main" val="87883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8" name="Slide Number Placeholder 7"/>
          <p:cNvSpPr>
            <a:spLocks noGrp="1"/>
          </p:cNvSpPr>
          <p:nvPr>
            <p:ph type="sldNum" sz="quarter" idx="7"/>
          </p:nvPr>
        </p:nvSpPr>
        <p:spPr/>
        <p:txBody>
          <a:bodyPr/>
          <a:lstStyle/>
          <a:p>
            <a:fld id="{B6F15528-21DE-4FAA-801E-634DDDAF4B2B}" type="slidenum">
              <a:rPr lang="en-US" smtClean="0"/>
              <a:t>23</a:t>
            </a:fld>
            <a:endParaRPr lang="en-US"/>
          </a:p>
        </p:txBody>
      </p:sp>
      <p:sp>
        <p:nvSpPr>
          <p:cNvPr id="10" name="TextBox 9">
            <a:extLst>
              <a:ext uri="{FF2B5EF4-FFF2-40B4-BE49-F238E27FC236}">
                <a16:creationId xmlns:a16="http://schemas.microsoft.com/office/drawing/2014/main" id="{7670B512-3107-4564-8FCD-1F512ED11013}"/>
              </a:ext>
            </a:extLst>
          </p:cNvPr>
          <p:cNvSpPr txBox="1"/>
          <p:nvPr/>
        </p:nvSpPr>
        <p:spPr>
          <a:xfrm>
            <a:off x="1462150" y="1143000"/>
            <a:ext cx="10120250" cy="584775"/>
          </a:xfrm>
          <a:prstGeom prst="rect">
            <a:avLst/>
          </a:prstGeom>
          <a:noFill/>
        </p:spPr>
        <p:txBody>
          <a:bodyPr wrap="square" rtlCol="0">
            <a:spAutoFit/>
          </a:bodyPr>
          <a:lstStyle/>
          <a:p>
            <a:r>
              <a:rPr lang="en-US" sz="3200" dirty="0"/>
              <a:t>Working with Files and Folders – Creating a New Directory </a:t>
            </a:r>
          </a:p>
        </p:txBody>
      </p:sp>
      <p:sp>
        <p:nvSpPr>
          <p:cNvPr id="3" name="TextBox 2">
            <a:extLst>
              <a:ext uri="{FF2B5EF4-FFF2-40B4-BE49-F238E27FC236}">
                <a16:creationId xmlns:a16="http://schemas.microsoft.com/office/drawing/2014/main" id="{712BF8FE-3FE1-4C6C-8669-4C66E16A0399}"/>
              </a:ext>
            </a:extLst>
          </p:cNvPr>
          <p:cNvSpPr txBox="1"/>
          <p:nvPr/>
        </p:nvSpPr>
        <p:spPr>
          <a:xfrm>
            <a:off x="1524000" y="2209800"/>
            <a:ext cx="9829800"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a:t>
            </a:r>
            <a:r>
              <a:rPr lang="en-US" sz="2000" dirty="0" err="1"/>
              <a:t>mkdir</a:t>
            </a:r>
            <a:r>
              <a:rPr lang="en-US" sz="2000" dirty="0"/>
              <a:t>” command creates a new directory</a:t>
            </a:r>
            <a:br>
              <a:rPr lang="en-US" sz="2000" dirty="0"/>
            </a:br>
            <a:endParaRPr lang="en-US" sz="2000" dirty="0"/>
          </a:p>
          <a:p>
            <a:pPr marL="285750" indent="-285750">
              <a:buFont typeface="Arial" panose="020B0604020202020204" pitchFamily="34" charset="0"/>
              <a:buChar char="•"/>
            </a:pPr>
            <a:endParaRPr lang="en-US" sz="2000" dirty="0"/>
          </a:p>
          <a:p>
            <a:r>
              <a:rPr lang="en-US" sz="2000" i="1" dirty="0"/>
              <a:t>Create a new directory called “</a:t>
            </a:r>
            <a:r>
              <a:rPr lang="en-US" sz="2000" dirty="0" err="1"/>
              <a:t>firstdir</a:t>
            </a:r>
            <a:r>
              <a:rPr lang="en-US" sz="2000" i="1" dirty="0"/>
              <a:t>” within the “</a:t>
            </a:r>
            <a:r>
              <a:rPr lang="en-US" sz="2000" dirty="0"/>
              <a:t>shell-lesson</a:t>
            </a:r>
            <a:r>
              <a:rPr lang="en-US" sz="2000" i="1" dirty="0"/>
              <a:t>” folder on your desktop and move to this location.</a:t>
            </a:r>
          </a:p>
        </p:txBody>
      </p:sp>
      <p:sp>
        <p:nvSpPr>
          <p:cNvPr id="6" name="Rectangle 5">
            <a:extLst>
              <a:ext uri="{FF2B5EF4-FFF2-40B4-BE49-F238E27FC236}">
                <a16:creationId xmlns:a16="http://schemas.microsoft.com/office/drawing/2014/main" id="{C35BCF33-B38A-4E6E-A0E6-4CD9228C6FD8}"/>
              </a:ext>
            </a:extLst>
          </p:cNvPr>
          <p:cNvSpPr/>
          <p:nvPr/>
        </p:nvSpPr>
        <p:spPr>
          <a:xfrm flipH="1">
            <a:off x="2209800" y="4163571"/>
            <a:ext cx="1514136"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#11</a:t>
            </a:r>
          </a:p>
        </p:txBody>
      </p:sp>
      <p:pic>
        <p:nvPicPr>
          <p:cNvPr id="5" name="Picture 4">
            <a:extLst>
              <a:ext uri="{FF2B5EF4-FFF2-40B4-BE49-F238E27FC236}">
                <a16:creationId xmlns:a16="http://schemas.microsoft.com/office/drawing/2014/main" id="{A67CF03A-AB98-497A-99EE-A9055B70EA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5471" y="4029841"/>
            <a:ext cx="2000529" cy="1190791"/>
          </a:xfrm>
          <a:prstGeom prst="rect">
            <a:avLst/>
          </a:prstGeom>
        </p:spPr>
      </p:pic>
    </p:spTree>
    <p:extLst>
      <p:ext uri="{BB962C8B-B14F-4D97-AF65-F5344CB8AC3E}">
        <p14:creationId xmlns:p14="http://schemas.microsoft.com/office/powerpoint/2010/main" val="310176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8" name="Slide Number Placeholder 7"/>
          <p:cNvSpPr>
            <a:spLocks noGrp="1"/>
          </p:cNvSpPr>
          <p:nvPr>
            <p:ph type="sldNum" sz="quarter" idx="7"/>
          </p:nvPr>
        </p:nvSpPr>
        <p:spPr/>
        <p:txBody>
          <a:bodyPr/>
          <a:lstStyle/>
          <a:p>
            <a:fld id="{B6F15528-21DE-4FAA-801E-634DDDAF4B2B}" type="slidenum">
              <a:rPr lang="en-US" smtClean="0"/>
              <a:t>24</a:t>
            </a:fld>
            <a:endParaRPr lang="en-US"/>
          </a:p>
        </p:txBody>
      </p:sp>
      <p:sp>
        <p:nvSpPr>
          <p:cNvPr id="10" name="TextBox 9">
            <a:extLst>
              <a:ext uri="{FF2B5EF4-FFF2-40B4-BE49-F238E27FC236}">
                <a16:creationId xmlns:a16="http://schemas.microsoft.com/office/drawing/2014/main" id="{7670B512-3107-4564-8FCD-1F512ED11013}"/>
              </a:ext>
            </a:extLst>
          </p:cNvPr>
          <p:cNvSpPr txBox="1"/>
          <p:nvPr/>
        </p:nvSpPr>
        <p:spPr>
          <a:xfrm>
            <a:off x="1462150" y="1143000"/>
            <a:ext cx="10120250" cy="584775"/>
          </a:xfrm>
          <a:prstGeom prst="rect">
            <a:avLst/>
          </a:prstGeom>
          <a:noFill/>
        </p:spPr>
        <p:txBody>
          <a:bodyPr wrap="square" rtlCol="0">
            <a:spAutoFit/>
          </a:bodyPr>
          <a:lstStyle/>
          <a:p>
            <a:r>
              <a:rPr lang="en-US" sz="3200" dirty="0"/>
              <a:t>Reading Files</a:t>
            </a:r>
          </a:p>
        </p:txBody>
      </p:sp>
      <p:sp>
        <p:nvSpPr>
          <p:cNvPr id="3" name="TextBox 2">
            <a:extLst>
              <a:ext uri="{FF2B5EF4-FFF2-40B4-BE49-F238E27FC236}">
                <a16:creationId xmlns:a16="http://schemas.microsoft.com/office/drawing/2014/main" id="{FF345348-EB13-4F8E-AE1C-C05716F0FB37}"/>
              </a:ext>
            </a:extLst>
          </p:cNvPr>
          <p:cNvSpPr txBox="1"/>
          <p:nvPr/>
        </p:nvSpPr>
        <p:spPr>
          <a:xfrm>
            <a:off x="1378775" y="2913189"/>
            <a:ext cx="10287000" cy="1938992"/>
          </a:xfrm>
          <a:prstGeom prst="rect">
            <a:avLst/>
          </a:prstGeom>
          <a:noFill/>
        </p:spPr>
        <p:txBody>
          <a:bodyPr wrap="square" rtlCol="0">
            <a:spAutoFit/>
          </a:bodyPr>
          <a:lstStyle/>
          <a:p>
            <a:r>
              <a:rPr lang="en-US" sz="2000" i="1" dirty="0"/>
              <a:t>Navigate back to the “</a:t>
            </a:r>
            <a:r>
              <a:rPr lang="en-US" sz="2000" dirty="0"/>
              <a:t>shell-lesson”</a:t>
            </a:r>
            <a:r>
              <a:rPr lang="en-US" sz="2000" i="1" dirty="0"/>
              <a:t> directory (use “</a:t>
            </a:r>
            <a:r>
              <a:rPr lang="en-US" sz="2000" i="1" dirty="0" err="1"/>
              <a:t>pwd</a:t>
            </a:r>
            <a:r>
              <a:rPr lang="en-US" sz="2000" i="1" dirty="0"/>
              <a:t>” if you are unsure of your current location) and list the detailed contents of that directory.</a:t>
            </a:r>
          </a:p>
          <a:p>
            <a:endParaRPr lang="en-US" sz="2000" i="1" dirty="0"/>
          </a:p>
          <a:p>
            <a:r>
              <a:rPr lang="en-US" sz="2000" i="1" dirty="0"/>
              <a:t>The files 829-0.txt and 33504-0.txt within this directory include the contents of two books downloaded from Project Gutenberg. Use the cat command to determine which books these files contain.</a:t>
            </a:r>
          </a:p>
        </p:txBody>
      </p:sp>
      <p:pic>
        <p:nvPicPr>
          <p:cNvPr id="7" name="Picture 6">
            <a:extLst>
              <a:ext uri="{FF2B5EF4-FFF2-40B4-BE49-F238E27FC236}">
                <a16:creationId xmlns:a16="http://schemas.microsoft.com/office/drawing/2014/main" id="{F42849BC-0229-4658-8263-653E45EAC1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4129" y="226682"/>
            <a:ext cx="6142577" cy="2358097"/>
          </a:xfrm>
          <a:prstGeom prst="rect">
            <a:avLst/>
          </a:prstGeom>
        </p:spPr>
      </p:pic>
      <p:sp>
        <p:nvSpPr>
          <p:cNvPr id="11" name="TextBox 10">
            <a:extLst>
              <a:ext uri="{FF2B5EF4-FFF2-40B4-BE49-F238E27FC236}">
                <a16:creationId xmlns:a16="http://schemas.microsoft.com/office/drawing/2014/main" id="{6141D1C1-403C-4511-BE61-3285AF6E2BE9}"/>
              </a:ext>
            </a:extLst>
          </p:cNvPr>
          <p:cNvSpPr txBox="1"/>
          <p:nvPr/>
        </p:nvSpPr>
        <p:spPr>
          <a:xfrm>
            <a:off x="10681252" y="2569481"/>
            <a:ext cx="1510748" cy="215444"/>
          </a:xfrm>
          <a:prstGeom prst="rect">
            <a:avLst/>
          </a:prstGeom>
          <a:noFill/>
        </p:spPr>
        <p:txBody>
          <a:bodyPr wrap="square" rtlCol="0">
            <a:spAutoFit/>
          </a:bodyPr>
          <a:lstStyle/>
          <a:p>
            <a:r>
              <a:rPr lang="en-US" sz="800" dirty="0"/>
              <a:t>https://www.gutenberg.org/</a:t>
            </a:r>
          </a:p>
        </p:txBody>
      </p:sp>
      <p:sp>
        <p:nvSpPr>
          <p:cNvPr id="14" name="TextBox 13">
            <a:extLst>
              <a:ext uri="{FF2B5EF4-FFF2-40B4-BE49-F238E27FC236}">
                <a16:creationId xmlns:a16="http://schemas.microsoft.com/office/drawing/2014/main" id="{BA281D60-D0CA-4C75-96F5-C404F33D9AF6}"/>
              </a:ext>
            </a:extLst>
          </p:cNvPr>
          <p:cNvSpPr txBox="1"/>
          <p:nvPr/>
        </p:nvSpPr>
        <p:spPr>
          <a:xfrm>
            <a:off x="990235" y="2210511"/>
            <a:ext cx="5257800"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“cat” command shows the contents of a file</a:t>
            </a:r>
          </a:p>
        </p:txBody>
      </p:sp>
      <p:sp>
        <p:nvSpPr>
          <p:cNvPr id="16" name="Rectangle 15">
            <a:extLst>
              <a:ext uri="{FF2B5EF4-FFF2-40B4-BE49-F238E27FC236}">
                <a16:creationId xmlns:a16="http://schemas.microsoft.com/office/drawing/2014/main" id="{8315C8CC-1A37-4A24-9CBF-9E6F4DEBA079}"/>
              </a:ext>
            </a:extLst>
          </p:cNvPr>
          <p:cNvSpPr/>
          <p:nvPr/>
        </p:nvSpPr>
        <p:spPr>
          <a:xfrm flipH="1">
            <a:off x="2057400" y="4889950"/>
            <a:ext cx="1514136"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#12</a:t>
            </a:r>
          </a:p>
        </p:txBody>
      </p:sp>
      <p:pic>
        <p:nvPicPr>
          <p:cNvPr id="18" name="Picture 17">
            <a:extLst>
              <a:ext uri="{FF2B5EF4-FFF2-40B4-BE49-F238E27FC236}">
                <a16:creationId xmlns:a16="http://schemas.microsoft.com/office/drawing/2014/main" id="{8EC481D7-8D6C-4BE0-82E1-78D69AA60E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3800" y="4871397"/>
            <a:ext cx="2067213" cy="1009791"/>
          </a:xfrm>
          <a:prstGeom prst="rect">
            <a:avLst/>
          </a:prstGeom>
        </p:spPr>
      </p:pic>
    </p:spTree>
    <p:extLst>
      <p:ext uri="{BB962C8B-B14F-4D97-AF65-F5344CB8AC3E}">
        <p14:creationId xmlns:p14="http://schemas.microsoft.com/office/powerpoint/2010/main" val="3616972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8" name="Slide Number Placeholder 7"/>
          <p:cNvSpPr>
            <a:spLocks noGrp="1"/>
          </p:cNvSpPr>
          <p:nvPr>
            <p:ph type="sldNum" sz="quarter" idx="7"/>
          </p:nvPr>
        </p:nvSpPr>
        <p:spPr/>
        <p:txBody>
          <a:bodyPr/>
          <a:lstStyle/>
          <a:p>
            <a:fld id="{B6F15528-21DE-4FAA-801E-634DDDAF4B2B}" type="slidenum">
              <a:rPr lang="en-US" smtClean="0"/>
              <a:t>25</a:t>
            </a:fld>
            <a:endParaRPr lang="en-US"/>
          </a:p>
        </p:txBody>
      </p:sp>
      <p:sp>
        <p:nvSpPr>
          <p:cNvPr id="10" name="TextBox 9">
            <a:extLst>
              <a:ext uri="{FF2B5EF4-FFF2-40B4-BE49-F238E27FC236}">
                <a16:creationId xmlns:a16="http://schemas.microsoft.com/office/drawing/2014/main" id="{7670B512-3107-4564-8FCD-1F512ED11013}"/>
              </a:ext>
            </a:extLst>
          </p:cNvPr>
          <p:cNvSpPr txBox="1"/>
          <p:nvPr/>
        </p:nvSpPr>
        <p:spPr>
          <a:xfrm>
            <a:off x="1462150" y="1143000"/>
            <a:ext cx="10120250" cy="584775"/>
          </a:xfrm>
          <a:prstGeom prst="rect">
            <a:avLst/>
          </a:prstGeom>
          <a:noFill/>
        </p:spPr>
        <p:txBody>
          <a:bodyPr wrap="square" rtlCol="0">
            <a:spAutoFit/>
          </a:bodyPr>
          <a:lstStyle/>
          <a:p>
            <a:r>
              <a:rPr lang="en-US" sz="3200" dirty="0"/>
              <a:t>Reading Files</a:t>
            </a:r>
          </a:p>
        </p:txBody>
      </p:sp>
      <p:sp>
        <p:nvSpPr>
          <p:cNvPr id="5" name="Rectangle 4">
            <a:extLst>
              <a:ext uri="{FF2B5EF4-FFF2-40B4-BE49-F238E27FC236}">
                <a16:creationId xmlns:a16="http://schemas.microsoft.com/office/drawing/2014/main" id="{F58EBD3A-6C30-4203-8F15-644DDF50E065}"/>
              </a:ext>
            </a:extLst>
          </p:cNvPr>
          <p:cNvSpPr/>
          <p:nvPr/>
        </p:nvSpPr>
        <p:spPr>
          <a:xfrm flipH="1">
            <a:off x="1295400" y="2931858"/>
            <a:ext cx="1514136"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#13</a:t>
            </a:r>
          </a:p>
        </p:txBody>
      </p:sp>
      <p:sp>
        <p:nvSpPr>
          <p:cNvPr id="3" name="TextBox 2">
            <a:extLst>
              <a:ext uri="{FF2B5EF4-FFF2-40B4-BE49-F238E27FC236}">
                <a16:creationId xmlns:a16="http://schemas.microsoft.com/office/drawing/2014/main" id="{F16FC676-6A44-463C-A214-00CAC278B258}"/>
              </a:ext>
            </a:extLst>
          </p:cNvPr>
          <p:cNvSpPr txBox="1"/>
          <p:nvPr/>
        </p:nvSpPr>
        <p:spPr>
          <a:xfrm>
            <a:off x="1295400" y="2227209"/>
            <a:ext cx="9525000"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“head” and “tail commands print the first 10 or last 10 lines of a file, respectively</a:t>
            </a:r>
          </a:p>
        </p:txBody>
      </p:sp>
      <p:sp>
        <p:nvSpPr>
          <p:cNvPr id="7" name="Rectangle 6">
            <a:extLst>
              <a:ext uri="{FF2B5EF4-FFF2-40B4-BE49-F238E27FC236}">
                <a16:creationId xmlns:a16="http://schemas.microsoft.com/office/drawing/2014/main" id="{949CC694-2C70-44D5-A9EF-6650C9B975BF}"/>
              </a:ext>
            </a:extLst>
          </p:cNvPr>
          <p:cNvSpPr/>
          <p:nvPr/>
        </p:nvSpPr>
        <p:spPr>
          <a:xfrm flipH="1">
            <a:off x="5867400" y="2967335"/>
            <a:ext cx="1514136"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#14</a:t>
            </a:r>
          </a:p>
        </p:txBody>
      </p:sp>
      <p:pic>
        <p:nvPicPr>
          <p:cNvPr id="6" name="Picture 5">
            <a:extLst>
              <a:ext uri="{FF2B5EF4-FFF2-40B4-BE49-F238E27FC236}">
                <a16:creationId xmlns:a16="http://schemas.microsoft.com/office/drawing/2014/main" id="{C6BB8CD1-3410-4A71-9765-42A56C5CCA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1696" y="2909815"/>
            <a:ext cx="2076740" cy="1038370"/>
          </a:xfrm>
          <a:prstGeom prst="rect">
            <a:avLst/>
          </a:prstGeom>
        </p:spPr>
      </p:pic>
      <p:pic>
        <p:nvPicPr>
          <p:cNvPr id="11" name="Picture 10">
            <a:extLst>
              <a:ext uri="{FF2B5EF4-FFF2-40B4-BE49-F238E27FC236}">
                <a16:creationId xmlns:a16="http://schemas.microsoft.com/office/drawing/2014/main" id="{CB41ABDE-3054-4CD8-900D-08A6144BD4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6200" y="2892430"/>
            <a:ext cx="2286000" cy="1063256"/>
          </a:xfrm>
          <a:prstGeom prst="rect">
            <a:avLst/>
          </a:prstGeom>
        </p:spPr>
      </p:pic>
      <p:sp>
        <p:nvSpPr>
          <p:cNvPr id="12" name="TextBox 11">
            <a:extLst>
              <a:ext uri="{FF2B5EF4-FFF2-40B4-BE49-F238E27FC236}">
                <a16:creationId xmlns:a16="http://schemas.microsoft.com/office/drawing/2014/main" id="{B34A6F72-4D4E-48A7-ACDB-D1E96004FFA8}"/>
              </a:ext>
            </a:extLst>
          </p:cNvPr>
          <p:cNvSpPr txBox="1"/>
          <p:nvPr/>
        </p:nvSpPr>
        <p:spPr>
          <a:xfrm>
            <a:off x="1472089" y="4407476"/>
            <a:ext cx="8443850" cy="400110"/>
          </a:xfrm>
          <a:prstGeom prst="rect">
            <a:avLst/>
          </a:prstGeom>
          <a:noFill/>
        </p:spPr>
        <p:txBody>
          <a:bodyPr wrap="square" rtlCol="0">
            <a:spAutoFit/>
          </a:bodyPr>
          <a:lstStyle/>
          <a:p>
            <a:r>
              <a:rPr lang="en-US" sz="2000" i="1" dirty="0"/>
              <a:t>What command will print the first 20 lines of the file </a:t>
            </a:r>
            <a:r>
              <a:rPr lang="en-US" sz="2000" dirty="0"/>
              <a:t>829-0.txt</a:t>
            </a:r>
            <a:r>
              <a:rPr lang="en-US" sz="2000" i="1" dirty="0"/>
              <a:t>?</a:t>
            </a:r>
          </a:p>
        </p:txBody>
      </p:sp>
      <p:sp>
        <p:nvSpPr>
          <p:cNvPr id="13" name="TextBox 12">
            <a:extLst>
              <a:ext uri="{FF2B5EF4-FFF2-40B4-BE49-F238E27FC236}">
                <a16:creationId xmlns:a16="http://schemas.microsoft.com/office/drawing/2014/main" id="{9BF2CA2B-5782-4F12-A6EB-F526CFB374F8}"/>
              </a:ext>
            </a:extLst>
          </p:cNvPr>
          <p:cNvSpPr txBox="1"/>
          <p:nvPr/>
        </p:nvSpPr>
        <p:spPr>
          <a:xfrm>
            <a:off x="2438400" y="5038765"/>
            <a:ext cx="2286000" cy="369332"/>
          </a:xfrm>
          <a:prstGeom prst="rect">
            <a:avLst/>
          </a:prstGeom>
          <a:noFill/>
        </p:spPr>
        <p:txBody>
          <a:bodyPr wrap="square" rtlCol="0">
            <a:spAutoFit/>
          </a:bodyPr>
          <a:lstStyle/>
          <a:p>
            <a:r>
              <a:rPr lang="en-US" dirty="0"/>
              <a:t>head –n 20 829-0.txt </a:t>
            </a:r>
          </a:p>
        </p:txBody>
      </p:sp>
    </p:spTree>
    <p:extLst>
      <p:ext uri="{BB962C8B-B14F-4D97-AF65-F5344CB8AC3E}">
        <p14:creationId xmlns:p14="http://schemas.microsoft.com/office/powerpoint/2010/main" val="138916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5BFF4E6A-B89E-4D53-8AD6-4E230253F2F3}"/>
              </a:ext>
            </a:extLst>
          </p:cNvPr>
          <p:cNvSpPr txBox="1"/>
          <p:nvPr/>
        </p:nvSpPr>
        <p:spPr>
          <a:xfrm>
            <a:off x="1604344" y="5574805"/>
            <a:ext cx="5943597" cy="369332"/>
          </a:xfrm>
          <a:prstGeom prst="rect">
            <a:avLst/>
          </a:prstGeom>
          <a:noFill/>
        </p:spPr>
        <p:txBody>
          <a:bodyPr wrap="square" rtlCol="0">
            <a:spAutoFit/>
          </a:bodyPr>
          <a:lstStyle/>
          <a:p>
            <a:r>
              <a:rPr lang="en-US" dirty="0"/>
              <a:t>arrow key to cycle though previously used commands</a:t>
            </a:r>
          </a:p>
        </p:txBody>
      </p:sp>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8" name="Slide Number Placeholder 7"/>
          <p:cNvSpPr>
            <a:spLocks noGrp="1"/>
          </p:cNvSpPr>
          <p:nvPr>
            <p:ph type="sldNum" sz="quarter" idx="7"/>
          </p:nvPr>
        </p:nvSpPr>
        <p:spPr/>
        <p:txBody>
          <a:bodyPr/>
          <a:lstStyle/>
          <a:p>
            <a:fld id="{B6F15528-21DE-4FAA-801E-634DDDAF4B2B}" type="slidenum">
              <a:rPr lang="en-US" smtClean="0"/>
              <a:t>26</a:t>
            </a:fld>
            <a:endParaRPr lang="en-US"/>
          </a:p>
        </p:txBody>
      </p:sp>
      <p:sp>
        <p:nvSpPr>
          <p:cNvPr id="10" name="TextBox 9">
            <a:extLst>
              <a:ext uri="{FF2B5EF4-FFF2-40B4-BE49-F238E27FC236}">
                <a16:creationId xmlns:a16="http://schemas.microsoft.com/office/drawing/2014/main" id="{7670B512-3107-4564-8FCD-1F512ED11013}"/>
              </a:ext>
            </a:extLst>
          </p:cNvPr>
          <p:cNvSpPr txBox="1"/>
          <p:nvPr/>
        </p:nvSpPr>
        <p:spPr>
          <a:xfrm>
            <a:off x="1462150" y="1143000"/>
            <a:ext cx="10120250" cy="584775"/>
          </a:xfrm>
          <a:prstGeom prst="rect">
            <a:avLst/>
          </a:prstGeom>
          <a:noFill/>
        </p:spPr>
        <p:txBody>
          <a:bodyPr wrap="square" rtlCol="0">
            <a:spAutoFit/>
          </a:bodyPr>
          <a:lstStyle/>
          <a:p>
            <a:r>
              <a:rPr lang="en-US" sz="3200" dirty="0"/>
              <a:t>Reading Files</a:t>
            </a:r>
          </a:p>
        </p:txBody>
      </p:sp>
      <p:pic>
        <p:nvPicPr>
          <p:cNvPr id="4" name="Picture 3">
            <a:extLst>
              <a:ext uri="{FF2B5EF4-FFF2-40B4-BE49-F238E27FC236}">
                <a16:creationId xmlns:a16="http://schemas.microsoft.com/office/drawing/2014/main" id="{83FC4D3F-0734-4D69-885C-F92700F5FE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2819400"/>
            <a:ext cx="2124371" cy="1047896"/>
          </a:xfrm>
          <a:prstGeom prst="rect">
            <a:avLst/>
          </a:prstGeom>
        </p:spPr>
      </p:pic>
      <p:sp>
        <p:nvSpPr>
          <p:cNvPr id="7" name="Rectangle 6">
            <a:extLst>
              <a:ext uri="{FF2B5EF4-FFF2-40B4-BE49-F238E27FC236}">
                <a16:creationId xmlns:a16="http://schemas.microsoft.com/office/drawing/2014/main" id="{EC0FD12C-A78C-44DE-95A1-F573A7309B42}"/>
              </a:ext>
            </a:extLst>
          </p:cNvPr>
          <p:cNvSpPr/>
          <p:nvPr/>
        </p:nvSpPr>
        <p:spPr>
          <a:xfrm flipH="1">
            <a:off x="1462150" y="2879546"/>
            <a:ext cx="128105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#15</a:t>
            </a:r>
          </a:p>
        </p:txBody>
      </p:sp>
      <p:sp>
        <p:nvSpPr>
          <p:cNvPr id="6" name="TextBox 5">
            <a:extLst>
              <a:ext uri="{FF2B5EF4-FFF2-40B4-BE49-F238E27FC236}">
                <a16:creationId xmlns:a16="http://schemas.microsoft.com/office/drawing/2014/main" id="{3625FCE4-212D-44D8-AAA8-E4AEA795B4EB}"/>
              </a:ext>
            </a:extLst>
          </p:cNvPr>
          <p:cNvSpPr txBox="1"/>
          <p:nvPr/>
        </p:nvSpPr>
        <p:spPr>
          <a:xfrm>
            <a:off x="1371600" y="2052554"/>
            <a:ext cx="10363200"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Use the “less” command to view the file contents one screen at a time. Use the spacebar to navigate to the next screen, and type “q” to quit and return to the command prompt.</a:t>
            </a:r>
          </a:p>
        </p:txBody>
      </p:sp>
      <p:sp>
        <p:nvSpPr>
          <p:cNvPr id="9" name="TextBox 8">
            <a:extLst>
              <a:ext uri="{FF2B5EF4-FFF2-40B4-BE49-F238E27FC236}">
                <a16:creationId xmlns:a16="http://schemas.microsoft.com/office/drawing/2014/main" id="{E2A75727-4780-4755-9468-DEB3F095BE01}"/>
              </a:ext>
            </a:extLst>
          </p:cNvPr>
          <p:cNvSpPr txBox="1"/>
          <p:nvPr/>
        </p:nvSpPr>
        <p:spPr>
          <a:xfrm>
            <a:off x="309415" y="5573680"/>
            <a:ext cx="2124370" cy="369332"/>
          </a:xfrm>
          <a:prstGeom prst="rect">
            <a:avLst/>
          </a:prstGeom>
          <a:noFill/>
        </p:spPr>
        <p:txBody>
          <a:bodyPr wrap="square" rtlCol="0">
            <a:spAutoFit/>
          </a:bodyPr>
          <a:lstStyle/>
          <a:p>
            <a:r>
              <a:rPr lang="en-US" dirty="0"/>
              <a:t>Tip: Use the </a:t>
            </a:r>
          </a:p>
        </p:txBody>
      </p:sp>
      <p:cxnSp>
        <p:nvCxnSpPr>
          <p:cNvPr id="12" name="Straight Arrow Connector 11">
            <a:extLst>
              <a:ext uri="{FF2B5EF4-FFF2-40B4-BE49-F238E27FC236}">
                <a16:creationId xmlns:a16="http://schemas.microsoft.com/office/drawing/2014/main" id="{AF9271FD-A539-49B4-A8F7-956702E17344}"/>
              </a:ext>
            </a:extLst>
          </p:cNvPr>
          <p:cNvCxnSpPr>
            <a:cxnSpLocks/>
          </p:cNvCxnSpPr>
          <p:nvPr/>
        </p:nvCxnSpPr>
        <p:spPr>
          <a:xfrm flipV="1">
            <a:off x="1604344" y="5602023"/>
            <a:ext cx="0" cy="3000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FE92C108-1C99-459A-BAED-6D20F33E87B5}"/>
              </a:ext>
            </a:extLst>
          </p:cNvPr>
          <p:cNvSpPr txBox="1"/>
          <p:nvPr/>
        </p:nvSpPr>
        <p:spPr>
          <a:xfrm>
            <a:off x="281585" y="3846472"/>
            <a:ext cx="6400800" cy="400110"/>
          </a:xfrm>
          <a:prstGeom prst="rect">
            <a:avLst/>
          </a:prstGeom>
          <a:noFill/>
        </p:spPr>
        <p:txBody>
          <a:bodyPr wrap="square" rtlCol="0">
            <a:spAutoFit/>
          </a:bodyPr>
          <a:lstStyle/>
          <a:p>
            <a:pPr marL="285750" indent="-285750">
              <a:buFont typeface="Arial" panose="020B0604020202020204" pitchFamily="34" charset="0"/>
              <a:buChar char="•"/>
            </a:pPr>
            <a:r>
              <a:rPr lang="en-US" dirty="0"/>
              <a:t>Commands for reading files can take </a:t>
            </a:r>
            <a:r>
              <a:rPr lang="en-US" sz="2000" dirty="0"/>
              <a:t>more</a:t>
            </a:r>
            <a:r>
              <a:rPr lang="en-US" dirty="0"/>
              <a:t> than one argument</a:t>
            </a:r>
          </a:p>
        </p:txBody>
      </p:sp>
      <p:pic>
        <p:nvPicPr>
          <p:cNvPr id="19" name="Picture 18">
            <a:extLst>
              <a:ext uri="{FF2B5EF4-FFF2-40B4-BE49-F238E27FC236}">
                <a16:creationId xmlns:a16="http://schemas.microsoft.com/office/drawing/2014/main" id="{B3F73F0C-D246-43D8-BAB7-B02A58446A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3365" y="4435627"/>
            <a:ext cx="2857899" cy="1000265"/>
          </a:xfrm>
          <a:prstGeom prst="rect">
            <a:avLst/>
          </a:prstGeom>
        </p:spPr>
      </p:pic>
      <p:sp>
        <p:nvSpPr>
          <p:cNvPr id="20" name="Rectangle 19">
            <a:extLst>
              <a:ext uri="{FF2B5EF4-FFF2-40B4-BE49-F238E27FC236}">
                <a16:creationId xmlns:a16="http://schemas.microsoft.com/office/drawing/2014/main" id="{9FF5A06A-0A70-453B-B5AB-5AFF2823E93A}"/>
              </a:ext>
            </a:extLst>
          </p:cNvPr>
          <p:cNvSpPr/>
          <p:nvPr/>
        </p:nvSpPr>
        <p:spPr>
          <a:xfrm flipH="1">
            <a:off x="963819" y="4439800"/>
            <a:ext cx="128105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#16</a:t>
            </a:r>
          </a:p>
        </p:txBody>
      </p:sp>
      <p:sp>
        <p:nvSpPr>
          <p:cNvPr id="21" name="Rectangle 20">
            <a:extLst>
              <a:ext uri="{FF2B5EF4-FFF2-40B4-BE49-F238E27FC236}">
                <a16:creationId xmlns:a16="http://schemas.microsoft.com/office/drawing/2014/main" id="{D5775C45-C310-41BB-BA90-612C005F4A64}"/>
              </a:ext>
            </a:extLst>
          </p:cNvPr>
          <p:cNvSpPr/>
          <p:nvPr/>
        </p:nvSpPr>
        <p:spPr>
          <a:xfrm flipH="1">
            <a:off x="7315200" y="4480757"/>
            <a:ext cx="128105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#17</a:t>
            </a:r>
          </a:p>
        </p:txBody>
      </p:sp>
      <p:pic>
        <p:nvPicPr>
          <p:cNvPr id="23" name="Picture 22">
            <a:extLst>
              <a:ext uri="{FF2B5EF4-FFF2-40B4-BE49-F238E27FC236}">
                <a16:creationId xmlns:a16="http://schemas.microsoft.com/office/drawing/2014/main" id="{B927B07E-345B-481B-A6ED-ABC74E57EC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78240" y="4435627"/>
            <a:ext cx="1543265" cy="1000265"/>
          </a:xfrm>
          <a:prstGeom prst="rect">
            <a:avLst/>
          </a:prstGeom>
        </p:spPr>
      </p:pic>
      <p:sp>
        <p:nvSpPr>
          <p:cNvPr id="25" name="TextBox 24">
            <a:extLst>
              <a:ext uri="{FF2B5EF4-FFF2-40B4-BE49-F238E27FC236}">
                <a16:creationId xmlns:a16="http://schemas.microsoft.com/office/drawing/2014/main" id="{1961E9A6-2277-4B95-BA37-1B87A707B5DF}"/>
              </a:ext>
            </a:extLst>
          </p:cNvPr>
          <p:cNvSpPr txBox="1"/>
          <p:nvPr/>
        </p:nvSpPr>
        <p:spPr>
          <a:xfrm>
            <a:off x="6732039" y="3697942"/>
            <a:ext cx="5448697"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wildcards to run the command on all files in directory with the same extension</a:t>
            </a:r>
          </a:p>
        </p:txBody>
      </p:sp>
      <p:sp>
        <p:nvSpPr>
          <p:cNvPr id="26" name="TextBox 25">
            <a:extLst>
              <a:ext uri="{FF2B5EF4-FFF2-40B4-BE49-F238E27FC236}">
                <a16:creationId xmlns:a16="http://schemas.microsoft.com/office/drawing/2014/main" id="{CF7A6089-57D4-41AE-889F-AD6AA56E9ACE}"/>
              </a:ext>
            </a:extLst>
          </p:cNvPr>
          <p:cNvSpPr txBox="1"/>
          <p:nvPr/>
        </p:nvSpPr>
        <p:spPr>
          <a:xfrm>
            <a:off x="7268382" y="5430903"/>
            <a:ext cx="7734949" cy="707886"/>
          </a:xfrm>
          <a:prstGeom prst="rect">
            <a:avLst/>
          </a:prstGeom>
          <a:noFill/>
        </p:spPr>
        <p:txBody>
          <a:bodyPr wrap="square" rtlCol="0">
            <a:spAutoFit/>
          </a:bodyPr>
          <a:lstStyle/>
          <a:p>
            <a:r>
              <a:rPr lang="en-US" sz="2000" dirty="0"/>
              <a:t>“?” matches one character</a:t>
            </a:r>
            <a:br>
              <a:rPr lang="en-US" sz="2000" dirty="0"/>
            </a:br>
            <a:r>
              <a:rPr lang="en-US" sz="2000" dirty="0"/>
              <a:t> “*” matches 0 or more characters</a:t>
            </a:r>
          </a:p>
        </p:txBody>
      </p:sp>
    </p:spTree>
    <p:extLst>
      <p:ext uri="{BB962C8B-B14F-4D97-AF65-F5344CB8AC3E}">
        <p14:creationId xmlns:p14="http://schemas.microsoft.com/office/powerpoint/2010/main" val="11997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8" name="Slide Number Placeholder 7"/>
          <p:cNvSpPr>
            <a:spLocks noGrp="1"/>
          </p:cNvSpPr>
          <p:nvPr>
            <p:ph type="sldNum" sz="quarter" idx="7"/>
          </p:nvPr>
        </p:nvSpPr>
        <p:spPr/>
        <p:txBody>
          <a:bodyPr/>
          <a:lstStyle/>
          <a:p>
            <a:fld id="{B6F15528-21DE-4FAA-801E-634DDDAF4B2B}" type="slidenum">
              <a:rPr lang="en-US" smtClean="0"/>
              <a:t>27</a:t>
            </a:fld>
            <a:endParaRPr lang="en-US"/>
          </a:p>
        </p:txBody>
      </p:sp>
      <p:sp>
        <p:nvSpPr>
          <p:cNvPr id="10" name="TextBox 9">
            <a:extLst>
              <a:ext uri="{FF2B5EF4-FFF2-40B4-BE49-F238E27FC236}">
                <a16:creationId xmlns:a16="http://schemas.microsoft.com/office/drawing/2014/main" id="{7670B512-3107-4564-8FCD-1F512ED11013}"/>
              </a:ext>
            </a:extLst>
          </p:cNvPr>
          <p:cNvSpPr txBox="1"/>
          <p:nvPr/>
        </p:nvSpPr>
        <p:spPr>
          <a:xfrm>
            <a:off x="1462150" y="1143000"/>
            <a:ext cx="10120250" cy="584775"/>
          </a:xfrm>
          <a:prstGeom prst="rect">
            <a:avLst/>
          </a:prstGeom>
          <a:noFill/>
        </p:spPr>
        <p:txBody>
          <a:bodyPr wrap="square" rtlCol="0">
            <a:spAutoFit/>
          </a:bodyPr>
          <a:lstStyle/>
          <a:p>
            <a:r>
              <a:rPr lang="en-US" sz="3200" dirty="0"/>
              <a:t>Moving Files</a:t>
            </a:r>
          </a:p>
        </p:txBody>
      </p:sp>
      <p:pic>
        <p:nvPicPr>
          <p:cNvPr id="5" name="Picture 4">
            <a:extLst>
              <a:ext uri="{FF2B5EF4-FFF2-40B4-BE49-F238E27FC236}">
                <a16:creationId xmlns:a16="http://schemas.microsoft.com/office/drawing/2014/main" id="{37D289B4-8379-4E83-B72F-E452E17E8E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7994" y="3820255"/>
            <a:ext cx="2819794" cy="962159"/>
          </a:xfrm>
          <a:prstGeom prst="rect">
            <a:avLst/>
          </a:prstGeom>
        </p:spPr>
      </p:pic>
      <p:sp>
        <p:nvSpPr>
          <p:cNvPr id="6" name="Rectangle 5">
            <a:extLst>
              <a:ext uri="{FF2B5EF4-FFF2-40B4-BE49-F238E27FC236}">
                <a16:creationId xmlns:a16="http://schemas.microsoft.com/office/drawing/2014/main" id="{1FD0371F-EDF2-4BB2-A9F7-2CD43434A0A7}"/>
              </a:ext>
            </a:extLst>
          </p:cNvPr>
          <p:cNvSpPr/>
          <p:nvPr/>
        </p:nvSpPr>
        <p:spPr>
          <a:xfrm flipH="1">
            <a:off x="1600200" y="3810000"/>
            <a:ext cx="128105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#18</a:t>
            </a:r>
          </a:p>
        </p:txBody>
      </p:sp>
      <p:sp>
        <p:nvSpPr>
          <p:cNvPr id="3" name="TextBox 2">
            <a:extLst>
              <a:ext uri="{FF2B5EF4-FFF2-40B4-BE49-F238E27FC236}">
                <a16:creationId xmlns:a16="http://schemas.microsoft.com/office/drawing/2014/main" id="{8076F546-973C-49E3-9B77-3BC1B2DF560C}"/>
              </a:ext>
            </a:extLst>
          </p:cNvPr>
          <p:cNvSpPr txBox="1"/>
          <p:nvPr/>
        </p:nvSpPr>
        <p:spPr>
          <a:xfrm>
            <a:off x="1462150" y="2111177"/>
            <a:ext cx="9434450" cy="646331"/>
          </a:xfrm>
          <a:prstGeom prst="rect">
            <a:avLst/>
          </a:prstGeom>
          <a:noFill/>
        </p:spPr>
        <p:txBody>
          <a:bodyPr wrap="square" rtlCol="0">
            <a:spAutoFit/>
          </a:bodyPr>
          <a:lstStyle/>
          <a:p>
            <a:r>
              <a:rPr lang="en-US" i="1" dirty="0"/>
              <a:t>Our Project Gutenberg book files would be easier to navigate if the file names described the contents. Rename the books by renaming each file with a more descriptive file name.</a:t>
            </a:r>
          </a:p>
        </p:txBody>
      </p:sp>
      <p:sp>
        <p:nvSpPr>
          <p:cNvPr id="4" name="TextBox 3">
            <a:extLst>
              <a:ext uri="{FF2B5EF4-FFF2-40B4-BE49-F238E27FC236}">
                <a16:creationId xmlns:a16="http://schemas.microsoft.com/office/drawing/2014/main" id="{CE901A07-CC23-4258-A63F-DD70C43C6412}"/>
              </a:ext>
            </a:extLst>
          </p:cNvPr>
          <p:cNvSpPr txBox="1"/>
          <p:nvPr/>
        </p:nvSpPr>
        <p:spPr>
          <a:xfrm>
            <a:off x="1600200" y="2891659"/>
            <a:ext cx="83820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move command, “mv”, will rename a file or folder. The 1</a:t>
            </a:r>
            <a:r>
              <a:rPr lang="en-US" baseline="30000" dirty="0"/>
              <a:t>st</a:t>
            </a:r>
            <a:r>
              <a:rPr lang="en-US" dirty="0"/>
              <a:t> argument is the source and the 2</a:t>
            </a:r>
            <a:r>
              <a:rPr lang="en-US" baseline="30000" dirty="0"/>
              <a:t>nd</a:t>
            </a:r>
            <a:r>
              <a:rPr lang="en-US" dirty="0"/>
              <a:t> argument is the destination.</a:t>
            </a:r>
          </a:p>
        </p:txBody>
      </p:sp>
      <p:sp>
        <p:nvSpPr>
          <p:cNvPr id="12" name="Left Bracket 11">
            <a:extLst>
              <a:ext uri="{FF2B5EF4-FFF2-40B4-BE49-F238E27FC236}">
                <a16:creationId xmlns:a16="http://schemas.microsoft.com/office/drawing/2014/main" id="{678D0D3E-6084-407C-9C78-8D3B547DC60A}"/>
              </a:ext>
            </a:extLst>
          </p:cNvPr>
          <p:cNvSpPr/>
          <p:nvPr/>
        </p:nvSpPr>
        <p:spPr>
          <a:xfrm rot="16200000">
            <a:off x="4088297" y="4228815"/>
            <a:ext cx="228600" cy="838198"/>
          </a:xfrm>
          <a:prstGeom prst="leftBracket">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3" name="Left Bracket 12">
            <a:extLst>
              <a:ext uri="{FF2B5EF4-FFF2-40B4-BE49-F238E27FC236}">
                <a16:creationId xmlns:a16="http://schemas.microsoft.com/office/drawing/2014/main" id="{77B269AA-8EB7-4B4B-9DEC-699E31A91FE8}"/>
              </a:ext>
            </a:extLst>
          </p:cNvPr>
          <p:cNvSpPr/>
          <p:nvPr/>
        </p:nvSpPr>
        <p:spPr>
          <a:xfrm rot="16200000">
            <a:off x="5029200" y="4152614"/>
            <a:ext cx="228600" cy="990600"/>
          </a:xfrm>
          <a:prstGeom prst="leftBracket">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10E56F14-733D-449E-AAFD-170392A99268}"/>
              </a:ext>
            </a:extLst>
          </p:cNvPr>
          <p:cNvSpPr txBox="1"/>
          <p:nvPr/>
        </p:nvSpPr>
        <p:spPr>
          <a:xfrm>
            <a:off x="3939738" y="4757897"/>
            <a:ext cx="609600" cy="369332"/>
          </a:xfrm>
          <a:prstGeom prst="rect">
            <a:avLst/>
          </a:prstGeom>
          <a:noFill/>
        </p:spPr>
        <p:txBody>
          <a:bodyPr wrap="square" rtlCol="0">
            <a:spAutoFit/>
          </a:bodyPr>
          <a:lstStyle/>
          <a:p>
            <a:r>
              <a:rPr lang="en-US" dirty="0"/>
              <a:t>1st</a:t>
            </a:r>
          </a:p>
        </p:txBody>
      </p:sp>
      <p:sp>
        <p:nvSpPr>
          <p:cNvPr id="15" name="TextBox 14">
            <a:extLst>
              <a:ext uri="{FF2B5EF4-FFF2-40B4-BE49-F238E27FC236}">
                <a16:creationId xmlns:a16="http://schemas.microsoft.com/office/drawing/2014/main" id="{5FFEEC2F-7197-402D-90BC-7990C07FD4BB}"/>
              </a:ext>
            </a:extLst>
          </p:cNvPr>
          <p:cNvSpPr txBox="1"/>
          <p:nvPr/>
        </p:nvSpPr>
        <p:spPr>
          <a:xfrm>
            <a:off x="4811420" y="4782414"/>
            <a:ext cx="664160" cy="369332"/>
          </a:xfrm>
          <a:prstGeom prst="rect">
            <a:avLst/>
          </a:prstGeom>
          <a:noFill/>
        </p:spPr>
        <p:txBody>
          <a:bodyPr wrap="square" rtlCol="0">
            <a:spAutoFit/>
          </a:bodyPr>
          <a:lstStyle/>
          <a:p>
            <a:r>
              <a:rPr lang="en-US" dirty="0"/>
              <a:t>2nd</a:t>
            </a:r>
          </a:p>
        </p:txBody>
      </p:sp>
    </p:spTree>
    <p:extLst>
      <p:ext uri="{BB962C8B-B14F-4D97-AF65-F5344CB8AC3E}">
        <p14:creationId xmlns:p14="http://schemas.microsoft.com/office/powerpoint/2010/main" val="38328212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8" name="Slide Number Placeholder 7"/>
          <p:cNvSpPr>
            <a:spLocks noGrp="1"/>
          </p:cNvSpPr>
          <p:nvPr>
            <p:ph type="sldNum" sz="quarter" idx="7"/>
          </p:nvPr>
        </p:nvSpPr>
        <p:spPr/>
        <p:txBody>
          <a:bodyPr/>
          <a:lstStyle/>
          <a:p>
            <a:fld id="{B6F15528-21DE-4FAA-801E-634DDDAF4B2B}" type="slidenum">
              <a:rPr lang="en-US" smtClean="0"/>
              <a:t>28</a:t>
            </a:fld>
            <a:endParaRPr lang="en-US"/>
          </a:p>
        </p:txBody>
      </p:sp>
      <p:sp>
        <p:nvSpPr>
          <p:cNvPr id="10" name="TextBox 9">
            <a:extLst>
              <a:ext uri="{FF2B5EF4-FFF2-40B4-BE49-F238E27FC236}">
                <a16:creationId xmlns:a16="http://schemas.microsoft.com/office/drawing/2014/main" id="{7670B512-3107-4564-8FCD-1F512ED11013}"/>
              </a:ext>
            </a:extLst>
          </p:cNvPr>
          <p:cNvSpPr txBox="1"/>
          <p:nvPr/>
        </p:nvSpPr>
        <p:spPr>
          <a:xfrm>
            <a:off x="1462150" y="1143000"/>
            <a:ext cx="10120250" cy="584775"/>
          </a:xfrm>
          <a:prstGeom prst="rect">
            <a:avLst/>
          </a:prstGeom>
          <a:noFill/>
        </p:spPr>
        <p:txBody>
          <a:bodyPr wrap="square" rtlCol="0">
            <a:spAutoFit/>
          </a:bodyPr>
          <a:lstStyle/>
          <a:p>
            <a:r>
              <a:rPr lang="en-US" sz="3200" dirty="0"/>
              <a:t>Copying Files</a:t>
            </a:r>
          </a:p>
        </p:txBody>
      </p:sp>
      <p:pic>
        <p:nvPicPr>
          <p:cNvPr id="4" name="Picture 3">
            <a:extLst>
              <a:ext uri="{FF2B5EF4-FFF2-40B4-BE49-F238E27FC236}">
                <a16:creationId xmlns:a16="http://schemas.microsoft.com/office/drawing/2014/main" id="{F3314F9E-0CEC-4153-ABF6-AE69254FB7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3049226"/>
            <a:ext cx="3353268" cy="1028844"/>
          </a:xfrm>
          <a:prstGeom prst="rect">
            <a:avLst/>
          </a:prstGeom>
        </p:spPr>
      </p:pic>
      <p:sp>
        <p:nvSpPr>
          <p:cNvPr id="5" name="TextBox 4">
            <a:extLst>
              <a:ext uri="{FF2B5EF4-FFF2-40B4-BE49-F238E27FC236}">
                <a16:creationId xmlns:a16="http://schemas.microsoft.com/office/drawing/2014/main" id="{1BD88276-DE4D-4AE3-B614-817C62C737F3}"/>
              </a:ext>
            </a:extLst>
          </p:cNvPr>
          <p:cNvSpPr txBox="1"/>
          <p:nvPr/>
        </p:nvSpPr>
        <p:spPr>
          <a:xfrm>
            <a:off x="1333975" y="2205642"/>
            <a:ext cx="10376600"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“mv” command will not retain the previous file name. The “cp” (copy) command will create a duplicate file that can be renamed. It also takes two arguments as with the “mv” command.</a:t>
            </a:r>
          </a:p>
        </p:txBody>
      </p:sp>
      <p:sp>
        <p:nvSpPr>
          <p:cNvPr id="9" name="Rectangle 8">
            <a:extLst>
              <a:ext uri="{FF2B5EF4-FFF2-40B4-BE49-F238E27FC236}">
                <a16:creationId xmlns:a16="http://schemas.microsoft.com/office/drawing/2014/main" id="{2CEC2196-759A-40F6-A06E-E22462DB6C63}"/>
              </a:ext>
            </a:extLst>
          </p:cNvPr>
          <p:cNvSpPr/>
          <p:nvPr/>
        </p:nvSpPr>
        <p:spPr>
          <a:xfrm flipH="1">
            <a:off x="1462150" y="3067076"/>
            <a:ext cx="128105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#19</a:t>
            </a:r>
          </a:p>
        </p:txBody>
      </p:sp>
      <p:sp>
        <p:nvSpPr>
          <p:cNvPr id="7" name="TextBox 6">
            <a:extLst>
              <a:ext uri="{FF2B5EF4-FFF2-40B4-BE49-F238E27FC236}">
                <a16:creationId xmlns:a16="http://schemas.microsoft.com/office/drawing/2014/main" id="{9C4D250E-9DE5-45D3-8735-C459E2FD56F1}"/>
              </a:ext>
            </a:extLst>
          </p:cNvPr>
          <p:cNvSpPr txBox="1"/>
          <p:nvPr/>
        </p:nvSpPr>
        <p:spPr>
          <a:xfrm>
            <a:off x="1562100" y="4261510"/>
            <a:ext cx="9067800" cy="707886"/>
          </a:xfrm>
          <a:prstGeom prst="rect">
            <a:avLst/>
          </a:prstGeom>
          <a:noFill/>
        </p:spPr>
        <p:txBody>
          <a:bodyPr wrap="square" rtlCol="0">
            <a:spAutoFit/>
          </a:bodyPr>
          <a:lstStyle/>
          <a:p>
            <a:r>
              <a:rPr lang="en-US" sz="2000" i="1" dirty="0"/>
              <a:t>Rename the directory you created at the beginning of this episode (</a:t>
            </a:r>
            <a:r>
              <a:rPr lang="en-US" sz="2000" i="1" dirty="0" err="1"/>
              <a:t>firstdir</a:t>
            </a:r>
            <a:r>
              <a:rPr lang="en-US" sz="2000" i="1" dirty="0"/>
              <a:t>) “</a:t>
            </a:r>
            <a:r>
              <a:rPr lang="en-US" sz="2000" dirty="0"/>
              <a:t>backup</a:t>
            </a:r>
            <a:r>
              <a:rPr lang="en-US" sz="2000" i="1" dirty="0"/>
              <a:t>” and move gulliver-backup.txt into that directory.</a:t>
            </a:r>
          </a:p>
        </p:txBody>
      </p:sp>
      <p:pic>
        <p:nvPicPr>
          <p:cNvPr id="12" name="Picture 11">
            <a:extLst>
              <a:ext uri="{FF2B5EF4-FFF2-40B4-BE49-F238E27FC236}">
                <a16:creationId xmlns:a16="http://schemas.microsoft.com/office/drawing/2014/main" id="{076AC5AE-7815-41A7-BACD-9AF6897CE2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6400" y="4967089"/>
            <a:ext cx="2000529" cy="1019317"/>
          </a:xfrm>
          <a:prstGeom prst="rect">
            <a:avLst/>
          </a:prstGeom>
        </p:spPr>
      </p:pic>
      <p:pic>
        <p:nvPicPr>
          <p:cNvPr id="16" name="Picture 15">
            <a:extLst>
              <a:ext uri="{FF2B5EF4-FFF2-40B4-BE49-F238E27FC236}">
                <a16:creationId xmlns:a16="http://schemas.microsoft.com/office/drawing/2014/main" id="{3E7E3634-9150-418A-9785-71BA31B1DB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2600" y="4979653"/>
            <a:ext cx="3004302" cy="1019317"/>
          </a:xfrm>
          <a:prstGeom prst="rect">
            <a:avLst/>
          </a:prstGeom>
        </p:spPr>
      </p:pic>
    </p:spTree>
    <p:extLst>
      <p:ext uri="{BB962C8B-B14F-4D97-AF65-F5344CB8AC3E}">
        <p14:creationId xmlns:p14="http://schemas.microsoft.com/office/powerpoint/2010/main" val="194702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8" name="Slide Number Placeholder 7"/>
          <p:cNvSpPr>
            <a:spLocks noGrp="1"/>
          </p:cNvSpPr>
          <p:nvPr>
            <p:ph type="sldNum" sz="quarter" idx="7"/>
          </p:nvPr>
        </p:nvSpPr>
        <p:spPr/>
        <p:txBody>
          <a:bodyPr/>
          <a:lstStyle/>
          <a:p>
            <a:fld id="{B6F15528-21DE-4FAA-801E-634DDDAF4B2B}" type="slidenum">
              <a:rPr lang="en-US" smtClean="0"/>
              <a:t>29</a:t>
            </a:fld>
            <a:endParaRPr lang="en-US"/>
          </a:p>
        </p:txBody>
      </p:sp>
      <p:sp>
        <p:nvSpPr>
          <p:cNvPr id="10" name="TextBox 9">
            <a:extLst>
              <a:ext uri="{FF2B5EF4-FFF2-40B4-BE49-F238E27FC236}">
                <a16:creationId xmlns:a16="http://schemas.microsoft.com/office/drawing/2014/main" id="{7670B512-3107-4564-8FCD-1F512ED11013}"/>
              </a:ext>
            </a:extLst>
          </p:cNvPr>
          <p:cNvSpPr txBox="1"/>
          <p:nvPr/>
        </p:nvSpPr>
        <p:spPr>
          <a:xfrm>
            <a:off x="1462150" y="1143000"/>
            <a:ext cx="10120250" cy="584775"/>
          </a:xfrm>
          <a:prstGeom prst="rect">
            <a:avLst/>
          </a:prstGeom>
          <a:noFill/>
        </p:spPr>
        <p:txBody>
          <a:bodyPr wrap="square" rtlCol="0">
            <a:spAutoFit/>
          </a:bodyPr>
          <a:lstStyle/>
          <a:p>
            <a:r>
              <a:rPr lang="en-US" sz="3200" dirty="0"/>
              <a:t>Using history</a:t>
            </a:r>
          </a:p>
        </p:txBody>
      </p:sp>
      <p:sp>
        <p:nvSpPr>
          <p:cNvPr id="5" name="TextBox 4">
            <a:extLst>
              <a:ext uri="{FF2B5EF4-FFF2-40B4-BE49-F238E27FC236}">
                <a16:creationId xmlns:a16="http://schemas.microsoft.com/office/drawing/2014/main" id="{0CC0628D-B05E-4FB7-B0D0-16F9E4E71857}"/>
              </a:ext>
            </a:extLst>
          </p:cNvPr>
          <p:cNvSpPr txBox="1"/>
          <p:nvPr/>
        </p:nvSpPr>
        <p:spPr>
          <a:xfrm>
            <a:off x="1295400" y="2159610"/>
            <a:ext cx="9774300"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t>Use the “history” command to list all the commands entered in your current Bash session.</a:t>
            </a:r>
            <a:br>
              <a:rPr lang="en-US" sz="2000" dirty="0"/>
            </a:br>
            <a:endParaRPr lang="en-US" sz="2000" dirty="0"/>
          </a:p>
          <a:p>
            <a:pPr marL="285750" indent="-285750">
              <a:buFont typeface="Arial" panose="020B0604020202020204" pitchFamily="34" charset="0"/>
              <a:buChar char="•"/>
            </a:pPr>
            <a:r>
              <a:rPr lang="en-US" sz="2000" dirty="0" err="1"/>
              <a:t>Cntrl</a:t>
            </a:r>
            <a:r>
              <a:rPr lang="en-US" sz="2000" dirty="0"/>
              <a:t> + r = reverse lookup. After pressing this key combination, type the beginning of the command you are searching for and the command will autocomplete. Hit </a:t>
            </a:r>
            <a:r>
              <a:rPr lang="en-US" sz="2000" dirty="0" err="1"/>
              <a:t>Cntrl</a:t>
            </a:r>
            <a:r>
              <a:rPr lang="en-US" sz="2000" dirty="0"/>
              <a:t> + r to cycle through commands. Press “enter” to run the selected command once more.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Press </a:t>
            </a:r>
            <a:r>
              <a:rPr lang="en-US" sz="2000" dirty="0" err="1"/>
              <a:t>Cntrl</a:t>
            </a:r>
            <a:r>
              <a:rPr lang="en-US" sz="2000" dirty="0"/>
              <a:t> + C to return to the prompt.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History &gt; history.txt will output your session history into a .txt file that you can review and edit later. After this command is executed, typing “history” will bring up a numbered list. Select a command from the list by typing ! plus the associated number from the list, e.g. “!3”</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690808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838200"/>
            <a:ext cx="8733281" cy="1033145"/>
          </a:xfrm>
        </p:spPr>
        <p:txBody>
          <a:bodyPr/>
          <a:lstStyle/>
          <a:p>
            <a:r>
              <a:rPr lang="en-US" dirty="0">
                <a:latin typeface="+mj-lt"/>
              </a:rPr>
              <a:t>Setup</a:t>
            </a:r>
          </a:p>
        </p:txBody>
      </p:sp>
      <p:sp>
        <p:nvSpPr>
          <p:cNvPr id="5" name="TextBox 4"/>
          <p:cNvSpPr txBox="1"/>
          <p:nvPr/>
        </p:nvSpPr>
        <p:spPr>
          <a:xfrm>
            <a:off x="5662040" y="1031607"/>
            <a:ext cx="5691760" cy="646331"/>
          </a:xfrm>
          <a:prstGeom prst="rect">
            <a:avLst/>
          </a:prstGeom>
          <a:noFill/>
        </p:spPr>
        <p:txBody>
          <a:bodyPr wrap="square" rtlCol="0">
            <a:spAutoFit/>
          </a:bodyPr>
          <a:lstStyle/>
          <a:p>
            <a:r>
              <a:rPr lang="en-US" dirty="0"/>
              <a:t>Library Carpentry: UNIX Shell setup page</a:t>
            </a:r>
            <a:br>
              <a:rPr lang="en-US" dirty="0">
                <a:hlinkClick r:id="rId3"/>
              </a:rPr>
            </a:br>
            <a:r>
              <a:rPr lang="en-US" dirty="0">
                <a:hlinkClick r:id="rId4"/>
              </a:rPr>
              <a:t>https://librarycarpentry.org/lc-shell/setup.html</a:t>
            </a:r>
            <a:endParaRPr lang="en-US" dirty="0"/>
          </a:p>
        </p:txBody>
      </p:sp>
      <p:sp>
        <p:nvSpPr>
          <p:cNvPr id="8" name="Slide Number Placeholder 7"/>
          <p:cNvSpPr>
            <a:spLocks noGrp="1"/>
          </p:cNvSpPr>
          <p:nvPr>
            <p:ph type="sldNum" sz="quarter" idx="7"/>
          </p:nvPr>
        </p:nvSpPr>
        <p:spPr/>
        <p:txBody>
          <a:bodyPr/>
          <a:lstStyle/>
          <a:p>
            <a:fld id="{B6F15528-21DE-4FAA-801E-634DDDAF4B2B}" type="slidenum">
              <a:rPr lang="en-US" smtClean="0"/>
              <a:t>3</a:t>
            </a:fld>
            <a:endParaRPr lang="en-US"/>
          </a:p>
        </p:txBody>
      </p:sp>
      <p:sp>
        <p:nvSpPr>
          <p:cNvPr id="3" name="TextBox 2">
            <a:extLst>
              <a:ext uri="{FF2B5EF4-FFF2-40B4-BE49-F238E27FC236}">
                <a16:creationId xmlns:a16="http://schemas.microsoft.com/office/drawing/2014/main" id="{AA8FF3C9-9D0B-4106-9E03-A8BDC4A1708F}"/>
              </a:ext>
            </a:extLst>
          </p:cNvPr>
          <p:cNvSpPr txBox="1"/>
          <p:nvPr/>
        </p:nvSpPr>
        <p:spPr>
          <a:xfrm>
            <a:off x="1447800" y="2154438"/>
            <a:ext cx="9906000" cy="3693319"/>
          </a:xfrm>
          <a:prstGeom prst="rect">
            <a:avLst/>
          </a:prstGeom>
          <a:noFill/>
        </p:spPr>
        <p:txBody>
          <a:bodyPr wrap="square" rtlCol="0">
            <a:spAutoFit/>
          </a:bodyPr>
          <a:lstStyle/>
          <a:p>
            <a:r>
              <a:rPr lang="en-US" dirty="0"/>
              <a:t>To participate in this Library Carpentry lesson, you will need a working UNIX-like shell environment, specifically Bash (</a:t>
            </a:r>
            <a:r>
              <a:rPr lang="en-US" dirty="0">
                <a:hlinkClick r:id="rId5"/>
              </a:rPr>
              <a:t>Bourne Again Shell</a:t>
            </a:r>
            <a:r>
              <a:rPr lang="en-US" dirty="0"/>
              <a:t>).</a:t>
            </a:r>
          </a:p>
          <a:p>
            <a:endParaRPr lang="en-US" dirty="0"/>
          </a:p>
          <a:p>
            <a:pPr marL="285750" indent="-285750">
              <a:buFont typeface="Arial" panose="020B0604020202020204" pitchFamily="34" charset="0"/>
              <a:buChar char="•"/>
            </a:pPr>
            <a:r>
              <a:rPr lang="en-US" dirty="0"/>
              <a:t>Linux: Bash is often the default shell. Open the Terminal program via the applications menu to start. To check if Bash is the default, type “ echo $shell.” If Bash is not listed, type “bash” and press Enter.</a:t>
            </a:r>
            <a:br>
              <a:rPr lang="en-US" dirty="0"/>
            </a:br>
            <a:endParaRPr lang="en-US" dirty="0"/>
          </a:p>
          <a:p>
            <a:pPr marL="285750" indent="-285750">
              <a:buFont typeface="Arial" panose="020B0604020202020204" pitchFamily="34" charset="0"/>
              <a:buChar char="•"/>
            </a:pPr>
            <a:r>
              <a:rPr lang="en-US" dirty="0"/>
              <a:t>macOS: Open the Applications Folder, and in Utilities select Terminal. For macOS Version 10.15 (Catalina) and above, </a:t>
            </a:r>
            <a:r>
              <a:rPr lang="en-US" dirty="0" err="1"/>
              <a:t>zsh</a:t>
            </a:r>
            <a:r>
              <a:rPr lang="en-US" dirty="0"/>
              <a:t> is the default shell. Follow </a:t>
            </a:r>
            <a:r>
              <a:rPr lang="en-US" dirty="0">
                <a:hlinkClick r:id="rId6"/>
              </a:rPr>
              <a:t>these instructions</a:t>
            </a:r>
            <a:r>
              <a:rPr lang="en-US" dirty="0"/>
              <a:t> to switch to Bash.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Windows: Download the latest Git for Windows at </a:t>
            </a:r>
            <a:r>
              <a:rPr lang="en-US" dirty="0">
                <a:hlinkClick r:id="rId7"/>
              </a:rPr>
              <a:t>https://gitforwindows.org/</a:t>
            </a:r>
            <a:r>
              <a:rPr lang="en-US" dirty="0"/>
              <a:t>. Once the application file has downloaded, double click the .exe file to run the installer using the default settings. Open the shell by selecting Git Bash from the start menu (in the Git folder). Check installation by typing “git – version” in the terminal window.</a:t>
            </a:r>
          </a:p>
        </p:txBody>
      </p:sp>
    </p:spTree>
    <p:extLst>
      <p:ext uri="{BB962C8B-B14F-4D97-AF65-F5344CB8AC3E}">
        <p14:creationId xmlns:p14="http://schemas.microsoft.com/office/powerpoint/2010/main" val="22188073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8" name="Slide Number Placeholder 7"/>
          <p:cNvSpPr>
            <a:spLocks noGrp="1"/>
          </p:cNvSpPr>
          <p:nvPr>
            <p:ph type="sldNum" sz="quarter" idx="7"/>
          </p:nvPr>
        </p:nvSpPr>
        <p:spPr/>
        <p:txBody>
          <a:bodyPr/>
          <a:lstStyle/>
          <a:p>
            <a:fld id="{B6F15528-21DE-4FAA-801E-634DDDAF4B2B}" type="slidenum">
              <a:rPr lang="en-US" smtClean="0"/>
              <a:t>30</a:t>
            </a:fld>
            <a:endParaRPr lang="en-US"/>
          </a:p>
        </p:txBody>
      </p:sp>
      <p:sp>
        <p:nvSpPr>
          <p:cNvPr id="10" name="TextBox 9">
            <a:extLst>
              <a:ext uri="{FF2B5EF4-FFF2-40B4-BE49-F238E27FC236}">
                <a16:creationId xmlns:a16="http://schemas.microsoft.com/office/drawing/2014/main" id="{7670B512-3107-4564-8FCD-1F512ED11013}"/>
              </a:ext>
            </a:extLst>
          </p:cNvPr>
          <p:cNvSpPr txBox="1"/>
          <p:nvPr/>
        </p:nvSpPr>
        <p:spPr>
          <a:xfrm>
            <a:off x="1462150" y="1143000"/>
            <a:ext cx="10120250" cy="584775"/>
          </a:xfrm>
          <a:prstGeom prst="rect">
            <a:avLst/>
          </a:prstGeom>
          <a:noFill/>
        </p:spPr>
        <p:txBody>
          <a:bodyPr wrap="square" rtlCol="0">
            <a:spAutoFit/>
          </a:bodyPr>
          <a:lstStyle/>
          <a:p>
            <a:r>
              <a:rPr lang="en-US" sz="3200" dirty="0"/>
              <a:t>Using the “echo” command</a:t>
            </a:r>
          </a:p>
        </p:txBody>
      </p:sp>
      <p:sp>
        <p:nvSpPr>
          <p:cNvPr id="4" name="TextBox 3">
            <a:extLst>
              <a:ext uri="{FF2B5EF4-FFF2-40B4-BE49-F238E27FC236}">
                <a16:creationId xmlns:a16="http://schemas.microsoft.com/office/drawing/2014/main" id="{40FC1ACE-61F4-4A2F-A034-8B9B8D105E03}"/>
              </a:ext>
            </a:extLst>
          </p:cNvPr>
          <p:cNvSpPr txBox="1"/>
          <p:nvPr/>
        </p:nvSpPr>
        <p:spPr>
          <a:xfrm>
            <a:off x="1524000" y="2209800"/>
            <a:ext cx="7924800"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“echo” prints out the text you specify in the argument. (Reminder to enclose multiple words in a single argument in quotation marks.)</a:t>
            </a:r>
          </a:p>
        </p:txBody>
      </p:sp>
      <p:sp>
        <p:nvSpPr>
          <p:cNvPr id="5" name="TextBox 4">
            <a:extLst>
              <a:ext uri="{FF2B5EF4-FFF2-40B4-BE49-F238E27FC236}">
                <a16:creationId xmlns:a16="http://schemas.microsoft.com/office/drawing/2014/main" id="{1E2EEEFE-B0BA-4092-B845-A3CC629CE47D}"/>
              </a:ext>
            </a:extLst>
          </p:cNvPr>
          <p:cNvSpPr txBox="1"/>
          <p:nvPr/>
        </p:nvSpPr>
        <p:spPr>
          <a:xfrm>
            <a:off x="1828800" y="3150261"/>
            <a:ext cx="6553200" cy="400110"/>
          </a:xfrm>
          <a:prstGeom prst="rect">
            <a:avLst/>
          </a:prstGeom>
          <a:noFill/>
        </p:spPr>
        <p:txBody>
          <a:bodyPr wrap="square" rtlCol="0">
            <a:spAutoFit/>
          </a:bodyPr>
          <a:lstStyle/>
          <a:p>
            <a:r>
              <a:rPr lang="en-US" sz="2000" i="1" dirty="0"/>
              <a:t>Print out </a:t>
            </a:r>
            <a:r>
              <a:rPr lang="en-US" sz="2000" dirty="0"/>
              <a:t>“Library Carpentry is awesome!”</a:t>
            </a:r>
          </a:p>
        </p:txBody>
      </p:sp>
      <p:sp>
        <p:nvSpPr>
          <p:cNvPr id="6" name="TextBox 5">
            <a:extLst>
              <a:ext uri="{FF2B5EF4-FFF2-40B4-BE49-F238E27FC236}">
                <a16:creationId xmlns:a16="http://schemas.microsoft.com/office/drawing/2014/main" id="{74E2B7DC-C0BD-47D4-9BAC-C0C93BE43814}"/>
              </a:ext>
            </a:extLst>
          </p:cNvPr>
          <p:cNvSpPr txBox="1"/>
          <p:nvPr/>
        </p:nvSpPr>
        <p:spPr>
          <a:xfrm>
            <a:off x="1524000" y="3781403"/>
            <a:ext cx="792480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a shell variable to store information that can be recalled later on. Recall the variable by typing “$” before the name of the variable.</a:t>
            </a:r>
          </a:p>
        </p:txBody>
      </p:sp>
      <p:sp>
        <p:nvSpPr>
          <p:cNvPr id="7" name="TextBox 6">
            <a:extLst>
              <a:ext uri="{FF2B5EF4-FFF2-40B4-BE49-F238E27FC236}">
                <a16:creationId xmlns:a16="http://schemas.microsoft.com/office/drawing/2014/main" id="{BAE76534-35EB-44CE-B7D9-7368940FD852}"/>
              </a:ext>
            </a:extLst>
          </p:cNvPr>
          <p:cNvSpPr txBox="1"/>
          <p:nvPr/>
        </p:nvSpPr>
        <p:spPr>
          <a:xfrm>
            <a:off x="1828800" y="4731136"/>
            <a:ext cx="8090452" cy="707886"/>
          </a:xfrm>
          <a:prstGeom prst="rect">
            <a:avLst/>
          </a:prstGeom>
          <a:noFill/>
        </p:spPr>
        <p:txBody>
          <a:bodyPr wrap="square" rtlCol="0">
            <a:spAutoFit/>
          </a:bodyPr>
          <a:lstStyle/>
          <a:p>
            <a:r>
              <a:rPr lang="en-US" sz="2000" i="1" dirty="0"/>
              <a:t>Type</a:t>
            </a:r>
            <a:r>
              <a:rPr lang="en-US" sz="2000" dirty="0"/>
              <a:t> “NAME=” </a:t>
            </a:r>
            <a:r>
              <a:rPr lang="en-US" sz="2000" i="1" dirty="0"/>
              <a:t>followed by your name to store the variable. Then print your name followed by “is doing awesome today!”</a:t>
            </a:r>
          </a:p>
        </p:txBody>
      </p:sp>
    </p:spTree>
    <p:extLst>
      <p:ext uri="{BB962C8B-B14F-4D97-AF65-F5344CB8AC3E}">
        <p14:creationId xmlns:p14="http://schemas.microsoft.com/office/powerpoint/2010/main" val="2697289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8" name="Slide Number Placeholder 7"/>
          <p:cNvSpPr>
            <a:spLocks noGrp="1"/>
          </p:cNvSpPr>
          <p:nvPr>
            <p:ph type="sldNum" sz="quarter" idx="7"/>
          </p:nvPr>
        </p:nvSpPr>
        <p:spPr/>
        <p:txBody>
          <a:bodyPr/>
          <a:lstStyle/>
          <a:p>
            <a:fld id="{B6F15528-21DE-4FAA-801E-634DDDAF4B2B}" type="slidenum">
              <a:rPr lang="en-US" smtClean="0"/>
              <a:t>31</a:t>
            </a:fld>
            <a:endParaRPr lang="en-US"/>
          </a:p>
        </p:txBody>
      </p:sp>
      <p:sp>
        <p:nvSpPr>
          <p:cNvPr id="10" name="TextBox 9">
            <a:extLst>
              <a:ext uri="{FF2B5EF4-FFF2-40B4-BE49-F238E27FC236}">
                <a16:creationId xmlns:a16="http://schemas.microsoft.com/office/drawing/2014/main" id="{7670B512-3107-4564-8FCD-1F512ED11013}"/>
              </a:ext>
            </a:extLst>
          </p:cNvPr>
          <p:cNvSpPr txBox="1"/>
          <p:nvPr/>
        </p:nvSpPr>
        <p:spPr>
          <a:xfrm>
            <a:off x="1462150" y="1143000"/>
            <a:ext cx="10120250" cy="584775"/>
          </a:xfrm>
          <a:prstGeom prst="rect">
            <a:avLst/>
          </a:prstGeom>
          <a:noFill/>
        </p:spPr>
        <p:txBody>
          <a:bodyPr wrap="square" rtlCol="0">
            <a:spAutoFit/>
          </a:bodyPr>
          <a:lstStyle/>
          <a:p>
            <a:r>
              <a:rPr lang="en-US" sz="3200" dirty="0"/>
              <a:t>Using the “echo” command</a:t>
            </a:r>
          </a:p>
        </p:txBody>
      </p:sp>
      <p:sp>
        <p:nvSpPr>
          <p:cNvPr id="6" name="TextBox 5">
            <a:extLst>
              <a:ext uri="{FF2B5EF4-FFF2-40B4-BE49-F238E27FC236}">
                <a16:creationId xmlns:a16="http://schemas.microsoft.com/office/drawing/2014/main" id="{AEDDBD15-FE8F-48B7-9044-5F7F772D0B49}"/>
              </a:ext>
            </a:extLst>
          </p:cNvPr>
          <p:cNvSpPr txBox="1"/>
          <p:nvPr/>
        </p:nvSpPr>
        <p:spPr>
          <a:xfrm>
            <a:off x="1409700" y="2209800"/>
            <a:ext cx="937260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Combine text and shell commands by enclosing a shell command in $( and ), for example “$(</a:t>
            </a:r>
            <a:r>
              <a:rPr lang="en-US" sz="2000" dirty="0" err="1"/>
              <a:t>pwd</a:t>
            </a:r>
            <a:r>
              <a:rPr lang="en-US" sz="2000" dirty="0"/>
              <a:t>). “$” calls the variable value and treats it as a variable, not text.</a:t>
            </a:r>
          </a:p>
        </p:txBody>
      </p:sp>
      <p:sp>
        <p:nvSpPr>
          <p:cNvPr id="3" name="TextBox 2">
            <a:extLst>
              <a:ext uri="{FF2B5EF4-FFF2-40B4-BE49-F238E27FC236}">
                <a16:creationId xmlns:a16="http://schemas.microsoft.com/office/drawing/2014/main" id="{2A5B678C-B026-49BA-BA20-B5075746CD2F}"/>
              </a:ext>
            </a:extLst>
          </p:cNvPr>
          <p:cNvSpPr txBox="1"/>
          <p:nvPr/>
        </p:nvSpPr>
        <p:spPr>
          <a:xfrm>
            <a:off x="1600200" y="3232429"/>
            <a:ext cx="8229600" cy="707886"/>
          </a:xfrm>
          <a:prstGeom prst="rect">
            <a:avLst/>
          </a:prstGeom>
          <a:noFill/>
        </p:spPr>
        <p:txBody>
          <a:bodyPr wrap="square" rtlCol="0">
            <a:spAutoFit/>
          </a:bodyPr>
          <a:lstStyle/>
          <a:p>
            <a:r>
              <a:rPr lang="en-US" sz="2000" i="1" dirty="0"/>
              <a:t>Print out the text “</a:t>
            </a:r>
            <a:r>
              <a:rPr lang="en-US" sz="2000" dirty="0"/>
              <a:t>Finally, it is nice and sunny on</a:t>
            </a:r>
            <a:r>
              <a:rPr lang="en-US" sz="2000" i="1" dirty="0"/>
              <a:t>” followed by the current date and time. Hint: use the “</a:t>
            </a:r>
            <a:r>
              <a:rPr lang="en-US" sz="2000" dirty="0"/>
              <a:t>date</a:t>
            </a:r>
            <a:r>
              <a:rPr lang="en-US" sz="2000" i="1" dirty="0"/>
              <a:t>” command.</a:t>
            </a:r>
          </a:p>
        </p:txBody>
      </p:sp>
      <p:pic>
        <p:nvPicPr>
          <p:cNvPr id="9" name="Picture 8">
            <a:extLst>
              <a:ext uri="{FF2B5EF4-FFF2-40B4-BE49-F238E27FC236}">
                <a16:creationId xmlns:a16="http://schemas.microsoft.com/office/drawing/2014/main" id="{1197A517-1E88-4E0A-9A74-B0E89AD62A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4239793"/>
            <a:ext cx="4972744" cy="304843"/>
          </a:xfrm>
          <a:prstGeom prst="rect">
            <a:avLst/>
          </a:prstGeom>
        </p:spPr>
      </p:pic>
      <p:sp>
        <p:nvSpPr>
          <p:cNvPr id="11" name="TextBox 10">
            <a:extLst>
              <a:ext uri="{FF2B5EF4-FFF2-40B4-BE49-F238E27FC236}">
                <a16:creationId xmlns:a16="http://schemas.microsoft.com/office/drawing/2014/main" id="{81982D84-28C9-46A5-BCDD-606843276CA2}"/>
              </a:ext>
            </a:extLst>
          </p:cNvPr>
          <p:cNvSpPr txBox="1"/>
          <p:nvPr/>
        </p:nvSpPr>
        <p:spPr>
          <a:xfrm>
            <a:off x="1409700" y="4847479"/>
            <a:ext cx="8229600"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“echo” command has many useful applications. For example, it can be used to print the output of a command that does not itself give any text output.</a:t>
            </a:r>
          </a:p>
        </p:txBody>
      </p:sp>
      <p:sp>
        <p:nvSpPr>
          <p:cNvPr id="15" name="Rectangle 14">
            <a:extLst>
              <a:ext uri="{FF2B5EF4-FFF2-40B4-BE49-F238E27FC236}">
                <a16:creationId xmlns:a16="http://schemas.microsoft.com/office/drawing/2014/main" id="{9A8C7032-DE6E-4E06-AA25-F133D7B05316}"/>
              </a:ext>
            </a:extLst>
          </p:cNvPr>
          <p:cNvSpPr/>
          <p:nvPr/>
        </p:nvSpPr>
        <p:spPr>
          <a:xfrm flipH="1">
            <a:off x="959675" y="3940315"/>
            <a:ext cx="128105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#20</a:t>
            </a:r>
          </a:p>
        </p:txBody>
      </p:sp>
    </p:spTree>
    <p:extLst>
      <p:ext uri="{BB962C8B-B14F-4D97-AF65-F5344CB8AC3E}">
        <p14:creationId xmlns:p14="http://schemas.microsoft.com/office/powerpoint/2010/main" val="2056794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8" name="Slide Number Placeholder 7"/>
          <p:cNvSpPr>
            <a:spLocks noGrp="1"/>
          </p:cNvSpPr>
          <p:nvPr>
            <p:ph type="sldNum" sz="quarter" idx="7"/>
          </p:nvPr>
        </p:nvSpPr>
        <p:spPr/>
        <p:txBody>
          <a:bodyPr/>
          <a:lstStyle/>
          <a:p>
            <a:fld id="{B6F15528-21DE-4FAA-801E-634DDDAF4B2B}" type="slidenum">
              <a:rPr lang="en-US" smtClean="0"/>
              <a:t>32</a:t>
            </a:fld>
            <a:endParaRPr lang="en-US"/>
          </a:p>
        </p:txBody>
      </p:sp>
      <p:sp>
        <p:nvSpPr>
          <p:cNvPr id="10" name="TextBox 9">
            <a:extLst>
              <a:ext uri="{FF2B5EF4-FFF2-40B4-BE49-F238E27FC236}">
                <a16:creationId xmlns:a16="http://schemas.microsoft.com/office/drawing/2014/main" id="{7670B512-3107-4564-8FCD-1F512ED11013}"/>
              </a:ext>
            </a:extLst>
          </p:cNvPr>
          <p:cNvSpPr txBox="1"/>
          <p:nvPr/>
        </p:nvSpPr>
        <p:spPr>
          <a:xfrm>
            <a:off x="1462150" y="1143000"/>
            <a:ext cx="10120250" cy="584775"/>
          </a:xfrm>
          <a:prstGeom prst="rect">
            <a:avLst/>
          </a:prstGeom>
          <a:noFill/>
        </p:spPr>
        <p:txBody>
          <a:bodyPr wrap="square" rtlCol="0">
            <a:spAutoFit/>
          </a:bodyPr>
          <a:lstStyle/>
          <a:p>
            <a:r>
              <a:rPr lang="en-US" sz="3200" dirty="0"/>
              <a:t>Mission Impossible: Deleting Files</a:t>
            </a:r>
          </a:p>
        </p:txBody>
      </p:sp>
      <p:sp>
        <p:nvSpPr>
          <p:cNvPr id="3" name="TextBox 2">
            <a:extLst>
              <a:ext uri="{FF2B5EF4-FFF2-40B4-BE49-F238E27FC236}">
                <a16:creationId xmlns:a16="http://schemas.microsoft.com/office/drawing/2014/main" id="{9375B2EE-E338-4A8D-86B5-AD731750B88D}"/>
              </a:ext>
            </a:extLst>
          </p:cNvPr>
          <p:cNvSpPr txBox="1"/>
          <p:nvPr/>
        </p:nvSpPr>
        <p:spPr>
          <a:xfrm>
            <a:off x="1438959" y="2859980"/>
            <a:ext cx="8957372"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We will not be executing the following command, but let it be known that the remove command, “rm”, will delete or remove files or directories.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wildcards to delete lots of files. Add the “-r” flag to delete folders with all their content.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Unlike deleting from a GUI, there is </a:t>
            </a:r>
            <a:r>
              <a:rPr lang="en-US" sz="2000" b="1" i="1" dirty="0"/>
              <a:t>no</a:t>
            </a:r>
            <a:r>
              <a:rPr lang="en-US" sz="2000" b="1" dirty="0"/>
              <a:t> warning, </a:t>
            </a:r>
            <a:r>
              <a:rPr lang="en-US" sz="2000" b="1" i="1" dirty="0"/>
              <a:t>no</a:t>
            </a:r>
            <a:r>
              <a:rPr lang="en-US" sz="2000" b="1" dirty="0"/>
              <a:t> recycling bin, or other undo options </a:t>
            </a:r>
            <a:r>
              <a:rPr lang="en-US" sz="2000" dirty="0"/>
              <a:t>with this command!</a:t>
            </a:r>
          </a:p>
        </p:txBody>
      </p:sp>
      <p:pic>
        <p:nvPicPr>
          <p:cNvPr id="7" name="Picture 6">
            <a:extLst>
              <a:ext uri="{FF2B5EF4-FFF2-40B4-BE49-F238E27FC236}">
                <a16:creationId xmlns:a16="http://schemas.microsoft.com/office/drawing/2014/main" id="{9390D95C-B6BC-49ED-8C50-CE395904F9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325874"/>
            <a:ext cx="3352800" cy="2235201"/>
          </a:xfrm>
          <a:prstGeom prst="rect">
            <a:avLst/>
          </a:prstGeom>
        </p:spPr>
      </p:pic>
    </p:spTree>
    <p:extLst>
      <p:ext uri="{BB962C8B-B14F-4D97-AF65-F5344CB8AC3E}">
        <p14:creationId xmlns:p14="http://schemas.microsoft.com/office/powerpoint/2010/main" val="42555216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3276600" cy="523220"/>
          </a:xfrm>
          <a:prstGeom prst="rect">
            <a:avLst/>
          </a:prstGeom>
          <a:noFill/>
        </p:spPr>
        <p:txBody>
          <a:bodyPr wrap="square" rtlCol="0">
            <a:spAutoFit/>
          </a:bodyPr>
          <a:lstStyle/>
          <a:p>
            <a:r>
              <a:rPr lang="en-US" sz="2800" dirty="0"/>
              <a:t>MINI BREAK</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304800"/>
            <a:ext cx="3315466" cy="5181600"/>
          </a:xfrm>
          <a:prstGeom prst="rect">
            <a:avLst/>
          </a:prstGeom>
        </p:spPr>
      </p:pic>
      <p:sp>
        <p:nvSpPr>
          <p:cNvPr id="6" name="TextBox 5"/>
          <p:cNvSpPr txBox="1"/>
          <p:nvPr/>
        </p:nvSpPr>
        <p:spPr>
          <a:xfrm>
            <a:off x="8460623" y="5715000"/>
            <a:ext cx="3962400" cy="261610"/>
          </a:xfrm>
          <a:prstGeom prst="rect">
            <a:avLst/>
          </a:prstGeom>
          <a:noFill/>
        </p:spPr>
        <p:txBody>
          <a:bodyPr wrap="square" rtlCol="0">
            <a:spAutoFit/>
          </a:bodyPr>
          <a:lstStyle/>
          <a:p>
            <a:r>
              <a:rPr lang="en-US" sz="1100" dirty="0">
                <a:hlinkClick r:id="rId4"/>
              </a:rPr>
              <a:t>https://gateway.okhistory.org/ark:/67531/metadc427038/</a:t>
            </a:r>
            <a:endParaRPr lang="en-US" sz="1100" dirty="0"/>
          </a:p>
        </p:txBody>
      </p:sp>
      <p:sp>
        <p:nvSpPr>
          <p:cNvPr id="7" name="TextBox 6"/>
          <p:cNvSpPr txBox="1"/>
          <p:nvPr/>
        </p:nvSpPr>
        <p:spPr>
          <a:xfrm>
            <a:off x="457200" y="5486400"/>
            <a:ext cx="4419600" cy="369332"/>
          </a:xfrm>
          <a:prstGeom prst="rect">
            <a:avLst/>
          </a:prstGeom>
          <a:noFill/>
        </p:spPr>
        <p:txBody>
          <a:bodyPr wrap="square" rtlCol="0">
            <a:spAutoFit/>
          </a:bodyPr>
          <a:lstStyle/>
          <a:p>
            <a:r>
              <a:rPr lang="en-US" dirty="0"/>
              <a:t>Description: Monkey hugging a kitten</a:t>
            </a:r>
          </a:p>
        </p:txBody>
      </p:sp>
      <p:sp>
        <p:nvSpPr>
          <p:cNvPr id="9" name="Slide Number Placeholder 8"/>
          <p:cNvSpPr>
            <a:spLocks noGrp="1"/>
          </p:cNvSpPr>
          <p:nvPr>
            <p:ph type="sldNum" sz="quarter" idx="7"/>
          </p:nvPr>
        </p:nvSpPr>
        <p:spPr/>
        <p:txBody>
          <a:bodyPr/>
          <a:lstStyle/>
          <a:p>
            <a:fld id="{B6F15528-21DE-4FAA-801E-634DDDAF4B2B}" type="slidenum">
              <a:rPr lang="en-US" smtClean="0"/>
              <a:t>33</a:t>
            </a:fld>
            <a:endParaRPr lang="en-US"/>
          </a:p>
        </p:txBody>
      </p:sp>
    </p:spTree>
    <p:extLst>
      <p:ext uri="{BB962C8B-B14F-4D97-AF65-F5344CB8AC3E}">
        <p14:creationId xmlns:p14="http://schemas.microsoft.com/office/powerpoint/2010/main" val="20078720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8" name="Slide Number Placeholder 7"/>
          <p:cNvSpPr>
            <a:spLocks noGrp="1"/>
          </p:cNvSpPr>
          <p:nvPr>
            <p:ph type="sldNum" sz="quarter" idx="7"/>
          </p:nvPr>
        </p:nvSpPr>
        <p:spPr/>
        <p:txBody>
          <a:bodyPr/>
          <a:lstStyle/>
          <a:p>
            <a:fld id="{B6F15528-21DE-4FAA-801E-634DDDAF4B2B}" type="slidenum">
              <a:rPr lang="en-US" smtClean="0"/>
              <a:t>34</a:t>
            </a:fld>
            <a:endParaRPr lang="en-US"/>
          </a:p>
        </p:txBody>
      </p:sp>
      <p:sp>
        <p:nvSpPr>
          <p:cNvPr id="9" name="TextBox 8">
            <a:extLst>
              <a:ext uri="{FF2B5EF4-FFF2-40B4-BE49-F238E27FC236}">
                <a16:creationId xmlns:a16="http://schemas.microsoft.com/office/drawing/2014/main" id="{536A405B-09BA-484D-8804-F83843EE1AEF}"/>
              </a:ext>
            </a:extLst>
          </p:cNvPr>
          <p:cNvSpPr txBox="1"/>
          <p:nvPr/>
        </p:nvSpPr>
        <p:spPr>
          <a:xfrm>
            <a:off x="1462150" y="1143000"/>
            <a:ext cx="10120250" cy="584775"/>
          </a:xfrm>
          <a:prstGeom prst="rect">
            <a:avLst/>
          </a:prstGeom>
          <a:noFill/>
        </p:spPr>
        <p:txBody>
          <a:bodyPr wrap="square" rtlCol="0">
            <a:spAutoFit/>
          </a:bodyPr>
          <a:lstStyle/>
          <a:p>
            <a:r>
              <a:rPr lang="en-US" sz="3200" dirty="0"/>
              <a:t>Automating With Loops – Definition and Syntax</a:t>
            </a:r>
          </a:p>
        </p:txBody>
      </p:sp>
      <p:sp>
        <p:nvSpPr>
          <p:cNvPr id="4" name="TextBox 3">
            <a:extLst>
              <a:ext uri="{FF2B5EF4-FFF2-40B4-BE49-F238E27FC236}">
                <a16:creationId xmlns:a16="http://schemas.microsoft.com/office/drawing/2014/main" id="{D5A7566D-3770-4F3B-BF71-3A96E00107CC}"/>
              </a:ext>
            </a:extLst>
          </p:cNvPr>
          <p:cNvSpPr txBox="1"/>
          <p:nvPr/>
        </p:nvSpPr>
        <p:spPr>
          <a:xfrm>
            <a:off x="1462150" y="2209800"/>
            <a:ext cx="9607550" cy="1938992"/>
          </a:xfrm>
          <a:prstGeom prst="rect">
            <a:avLst/>
          </a:prstGeom>
          <a:noFill/>
        </p:spPr>
        <p:txBody>
          <a:bodyPr wrap="square" rtlCol="0">
            <a:spAutoFit/>
          </a:bodyPr>
          <a:lstStyle/>
          <a:p>
            <a:pPr marL="342900" indent="-342900">
              <a:buFont typeface="Arial" panose="020B0604020202020204" pitchFamily="34" charset="0"/>
              <a:buChar char="•"/>
            </a:pPr>
            <a:r>
              <a:rPr lang="en-US" sz="2000" b="1" dirty="0"/>
              <a:t>Loops</a:t>
            </a:r>
            <a:r>
              <a:rPr lang="en-US" sz="2000" dirty="0"/>
              <a:t> allow us to execute commands repetitively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Automation with loops can increase productivity, reduce the amount of lines needed to code, and avoid frustrating typographical errors in your code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General loop syntax:</a:t>
            </a:r>
          </a:p>
        </p:txBody>
      </p:sp>
      <p:pic>
        <p:nvPicPr>
          <p:cNvPr id="13" name="Picture 12">
            <a:extLst>
              <a:ext uri="{FF2B5EF4-FFF2-40B4-BE49-F238E27FC236}">
                <a16:creationId xmlns:a16="http://schemas.microsoft.com/office/drawing/2014/main" id="{47FF9EDF-BD05-4DB6-B0F4-8C31AB4A75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1263" y="4372656"/>
            <a:ext cx="8592749" cy="1571844"/>
          </a:xfrm>
          <a:prstGeom prst="rect">
            <a:avLst/>
          </a:prstGeom>
        </p:spPr>
      </p:pic>
      <p:sp>
        <p:nvSpPr>
          <p:cNvPr id="14" name="Oval 13">
            <a:extLst>
              <a:ext uri="{FF2B5EF4-FFF2-40B4-BE49-F238E27FC236}">
                <a16:creationId xmlns:a16="http://schemas.microsoft.com/office/drawing/2014/main" id="{27A5F2B4-03A4-4413-9E22-6E2A07AF39E4}"/>
              </a:ext>
            </a:extLst>
          </p:cNvPr>
          <p:cNvSpPr/>
          <p:nvPr/>
        </p:nvSpPr>
        <p:spPr>
          <a:xfrm>
            <a:off x="4495800" y="5003592"/>
            <a:ext cx="6172200" cy="91165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4B9D55DF-1279-45D1-9384-E8BD284AEFA9}"/>
              </a:ext>
            </a:extLst>
          </p:cNvPr>
          <p:cNvSpPr/>
          <p:nvPr/>
        </p:nvSpPr>
        <p:spPr>
          <a:xfrm rot="19282066">
            <a:off x="7452049" y="4250288"/>
            <a:ext cx="259699" cy="1117392"/>
          </a:xfrm>
          <a:prstGeom prst="downArrow">
            <a:avLst/>
          </a:prstGeom>
          <a:solidFill>
            <a:schemeClr val="accent2"/>
          </a:solid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TextBox 15">
            <a:extLst>
              <a:ext uri="{FF2B5EF4-FFF2-40B4-BE49-F238E27FC236}">
                <a16:creationId xmlns:a16="http://schemas.microsoft.com/office/drawing/2014/main" id="{CFD1020F-4A34-4377-8915-E0B1B2D2725F}"/>
              </a:ext>
            </a:extLst>
          </p:cNvPr>
          <p:cNvSpPr txBox="1"/>
          <p:nvPr/>
        </p:nvSpPr>
        <p:spPr>
          <a:xfrm>
            <a:off x="5912232" y="3611667"/>
            <a:ext cx="6279768"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 indicates a comment that explains something in the code but does not affect its operation </a:t>
            </a:r>
          </a:p>
        </p:txBody>
      </p:sp>
      <p:sp>
        <p:nvSpPr>
          <p:cNvPr id="17" name="Left Bracket 16">
            <a:extLst>
              <a:ext uri="{FF2B5EF4-FFF2-40B4-BE49-F238E27FC236}">
                <a16:creationId xmlns:a16="http://schemas.microsoft.com/office/drawing/2014/main" id="{7BC32AC9-EF54-4AFF-A97A-A32E8F41DAED}"/>
              </a:ext>
            </a:extLst>
          </p:cNvPr>
          <p:cNvSpPr/>
          <p:nvPr/>
        </p:nvSpPr>
        <p:spPr>
          <a:xfrm>
            <a:off x="1685325" y="4907389"/>
            <a:ext cx="228600" cy="838198"/>
          </a:xfrm>
          <a:prstGeom prst="leftBracket">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51304650-37A7-4B4C-BAE1-E8989851A830}"/>
              </a:ext>
            </a:extLst>
          </p:cNvPr>
          <p:cNvSpPr txBox="1"/>
          <p:nvPr/>
        </p:nvSpPr>
        <p:spPr>
          <a:xfrm>
            <a:off x="335938" y="4818656"/>
            <a:ext cx="1685325" cy="1015663"/>
          </a:xfrm>
          <a:prstGeom prst="rect">
            <a:avLst/>
          </a:prstGeom>
          <a:noFill/>
        </p:spPr>
        <p:txBody>
          <a:bodyPr wrap="square" rtlCol="0">
            <a:spAutoFit/>
          </a:bodyPr>
          <a:lstStyle/>
          <a:p>
            <a:r>
              <a:rPr lang="en-US" sz="2000" dirty="0"/>
              <a:t>Words in green are keywords</a:t>
            </a:r>
          </a:p>
        </p:txBody>
      </p:sp>
    </p:spTree>
    <p:extLst>
      <p:ext uri="{BB962C8B-B14F-4D97-AF65-F5344CB8AC3E}">
        <p14:creationId xmlns:p14="http://schemas.microsoft.com/office/powerpoint/2010/main" val="7647012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8" name="Slide Number Placeholder 7"/>
          <p:cNvSpPr>
            <a:spLocks noGrp="1"/>
          </p:cNvSpPr>
          <p:nvPr>
            <p:ph type="sldNum" sz="quarter" idx="7"/>
          </p:nvPr>
        </p:nvSpPr>
        <p:spPr/>
        <p:txBody>
          <a:bodyPr/>
          <a:lstStyle/>
          <a:p>
            <a:fld id="{B6F15528-21DE-4FAA-801E-634DDDAF4B2B}" type="slidenum">
              <a:rPr lang="en-US" smtClean="0"/>
              <a:t>35</a:t>
            </a:fld>
            <a:endParaRPr lang="en-US"/>
          </a:p>
        </p:txBody>
      </p:sp>
      <p:sp>
        <p:nvSpPr>
          <p:cNvPr id="9" name="TextBox 8">
            <a:extLst>
              <a:ext uri="{FF2B5EF4-FFF2-40B4-BE49-F238E27FC236}">
                <a16:creationId xmlns:a16="http://schemas.microsoft.com/office/drawing/2014/main" id="{536A405B-09BA-484D-8804-F83843EE1AEF}"/>
              </a:ext>
            </a:extLst>
          </p:cNvPr>
          <p:cNvSpPr txBox="1"/>
          <p:nvPr/>
        </p:nvSpPr>
        <p:spPr>
          <a:xfrm>
            <a:off x="1462150" y="1143000"/>
            <a:ext cx="10120250" cy="584775"/>
          </a:xfrm>
          <a:prstGeom prst="rect">
            <a:avLst/>
          </a:prstGeom>
          <a:noFill/>
        </p:spPr>
        <p:txBody>
          <a:bodyPr wrap="square" rtlCol="0">
            <a:spAutoFit/>
          </a:bodyPr>
          <a:lstStyle/>
          <a:p>
            <a:r>
              <a:rPr lang="en-US" sz="3200" dirty="0"/>
              <a:t>Automating With Loops – Our Scenario</a:t>
            </a:r>
          </a:p>
        </p:txBody>
      </p:sp>
      <p:sp>
        <p:nvSpPr>
          <p:cNvPr id="6" name="Rectangle 5">
            <a:extLst>
              <a:ext uri="{FF2B5EF4-FFF2-40B4-BE49-F238E27FC236}">
                <a16:creationId xmlns:a16="http://schemas.microsoft.com/office/drawing/2014/main" id="{E26B2684-D727-4C19-9AEE-569F15C40020}"/>
              </a:ext>
            </a:extLst>
          </p:cNvPr>
          <p:cNvSpPr/>
          <p:nvPr/>
        </p:nvSpPr>
        <p:spPr>
          <a:xfrm flipH="1">
            <a:off x="1542288" y="4710061"/>
            <a:ext cx="128105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#21</a:t>
            </a:r>
          </a:p>
        </p:txBody>
      </p:sp>
      <p:pic>
        <p:nvPicPr>
          <p:cNvPr id="4" name="Picture 3">
            <a:extLst>
              <a:ext uri="{FF2B5EF4-FFF2-40B4-BE49-F238E27FC236}">
                <a16:creationId xmlns:a16="http://schemas.microsoft.com/office/drawing/2014/main" id="{A70160FB-8F37-4A78-8D1F-84F44547F7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0174" y="4765485"/>
            <a:ext cx="5658066" cy="855695"/>
          </a:xfrm>
          <a:prstGeom prst="rect">
            <a:avLst/>
          </a:prstGeom>
        </p:spPr>
      </p:pic>
      <p:sp>
        <p:nvSpPr>
          <p:cNvPr id="7" name="TextBox 6">
            <a:extLst>
              <a:ext uri="{FF2B5EF4-FFF2-40B4-BE49-F238E27FC236}">
                <a16:creationId xmlns:a16="http://schemas.microsoft.com/office/drawing/2014/main" id="{BAC78A85-FD43-4DCD-AF4C-06D57E60FBA4}"/>
              </a:ext>
            </a:extLst>
          </p:cNvPr>
          <p:cNvSpPr txBox="1"/>
          <p:nvPr/>
        </p:nvSpPr>
        <p:spPr>
          <a:xfrm>
            <a:off x="1542288" y="4290336"/>
            <a:ext cx="7010400" cy="400110"/>
          </a:xfrm>
          <a:prstGeom prst="rect">
            <a:avLst/>
          </a:prstGeom>
          <a:noFill/>
        </p:spPr>
        <p:txBody>
          <a:bodyPr wrap="square" rtlCol="0">
            <a:spAutoFit/>
          </a:bodyPr>
          <a:lstStyle/>
          <a:p>
            <a:r>
              <a:rPr lang="en-US" sz="2000" i="1" dirty="0"/>
              <a:t>Create the files “</a:t>
            </a:r>
            <a:r>
              <a:rPr lang="en-US" sz="2000" dirty="0"/>
              <a:t>a.txt</a:t>
            </a:r>
            <a:r>
              <a:rPr lang="en-US" sz="2000" i="1" dirty="0"/>
              <a:t>”, “</a:t>
            </a:r>
            <a:r>
              <a:rPr lang="en-US" sz="2000" dirty="0"/>
              <a:t>b.txt</a:t>
            </a:r>
            <a:r>
              <a:rPr lang="en-US" sz="2000" i="1" dirty="0"/>
              <a:t>”, “</a:t>
            </a:r>
            <a:r>
              <a:rPr lang="en-US" sz="2000" dirty="0"/>
              <a:t>c.txt</a:t>
            </a:r>
            <a:r>
              <a:rPr lang="en-US" sz="2000" i="1" dirty="0"/>
              <a:t>”, and “</a:t>
            </a:r>
            <a:r>
              <a:rPr lang="en-US" sz="2000" dirty="0"/>
              <a:t>d.txt</a:t>
            </a:r>
            <a:r>
              <a:rPr lang="en-US" sz="2000" i="1" dirty="0"/>
              <a:t>”</a:t>
            </a:r>
          </a:p>
        </p:txBody>
      </p:sp>
      <p:sp>
        <p:nvSpPr>
          <p:cNvPr id="10" name="TextBox 9">
            <a:extLst>
              <a:ext uri="{FF2B5EF4-FFF2-40B4-BE49-F238E27FC236}">
                <a16:creationId xmlns:a16="http://schemas.microsoft.com/office/drawing/2014/main" id="{D8B0F268-7511-4352-AA1C-895E63BCA823}"/>
              </a:ext>
            </a:extLst>
          </p:cNvPr>
          <p:cNvSpPr txBox="1"/>
          <p:nvPr/>
        </p:nvSpPr>
        <p:spPr>
          <a:xfrm>
            <a:off x="1542288" y="5685196"/>
            <a:ext cx="94695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“ls” command to ensure the touch command executed correctly</a:t>
            </a:r>
          </a:p>
        </p:txBody>
      </p:sp>
      <p:sp>
        <p:nvSpPr>
          <p:cNvPr id="11" name="TextBox 10">
            <a:extLst>
              <a:ext uri="{FF2B5EF4-FFF2-40B4-BE49-F238E27FC236}">
                <a16:creationId xmlns:a16="http://schemas.microsoft.com/office/drawing/2014/main" id="{83870508-7A37-489F-B27F-7B90A1457E76}"/>
              </a:ext>
            </a:extLst>
          </p:cNvPr>
          <p:cNvSpPr txBox="1"/>
          <p:nvPr/>
        </p:nvSpPr>
        <p:spPr>
          <a:xfrm>
            <a:off x="1404238" y="2066020"/>
            <a:ext cx="9607550" cy="707886"/>
          </a:xfrm>
          <a:prstGeom prst="rect">
            <a:avLst/>
          </a:prstGeom>
          <a:noFill/>
        </p:spPr>
        <p:txBody>
          <a:bodyPr wrap="square" rtlCol="0">
            <a:spAutoFit/>
          </a:bodyPr>
          <a:lstStyle/>
          <a:p>
            <a:r>
              <a:rPr lang="en-US" sz="2000" i="1" dirty="0"/>
              <a:t>You have several documents (.txt files) that you need to edit. But first you need to create a backup version of the original files.</a:t>
            </a:r>
          </a:p>
        </p:txBody>
      </p:sp>
      <p:sp>
        <p:nvSpPr>
          <p:cNvPr id="12" name="TextBox 11">
            <a:extLst>
              <a:ext uri="{FF2B5EF4-FFF2-40B4-BE49-F238E27FC236}">
                <a16:creationId xmlns:a16="http://schemas.microsoft.com/office/drawing/2014/main" id="{E44AF89E-44CF-484E-9F3D-47DB5A2B134E}"/>
              </a:ext>
            </a:extLst>
          </p:cNvPr>
          <p:cNvSpPr txBox="1"/>
          <p:nvPr/>
        </p:nvSpPr>
        <p:spPr>
          <a:xfrm>
            <a:off x="1805050" y="2844589"/>
            <a:ext cx="943445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“touch” command to create four .txt files that we will use as an example in the above scenario</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“touch” command will create an file without any content with a specified name</a:t>
            </a:r>
          </a:p>
        </p:txBody>
      </p:sp>
    </p:spTree>
    <p:extLst>
      <p:ext uri="{BB962C8B-B14F-4D97-AF65-F5344CB8AC3E}">
        <p14:creationId xmlns:p14="http://schemas.microsoft.com/office/powerpoint/2010/main" val="1228319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8" name="Slide Number Placeholder 7"/>
          <p:cNvSpPr>
            <a:spLocks noGrp="1"/>
          </p:cNvSpPr>
          <p:nvPr>
            <p:ph type="sldNum" sz="quarter" idx="7"/>
          </p:nvPr>
        </p:nvSpPr>
        <p:spPr/>
        <p:txBody>
          <a:bodyPr/>
          <a:lstStyle/>
          <a:p>
            <a:fld id="{B6F15528-21DE-4FAA-801E-634DDDAF4B2B}" type="slidenum">
              <a:rPr lang="en-US" smtClean="0"/>
              <a:t>36</a:t>
            </a:fld>
            <a:endParaRPr lang="en-US"/>
          </a:p>
        </p:txBody>
      </p:sp>
      <p:sp>
        <p:nvSpPr>
          <p:cNvPr id="9" name="TextBox 8">
            <a:extLst>
              <a:ext uri="{FF2B5EF4-FFF2-40B4-BE49-F238E27FC236}">
                <a16:creationId xmlns:a16="http://schemas.microsoft.com/office/drawing/2014/main" id="{536A405B-09BA-484D-8804-F83843EE1AEF}"/>
              </a:ext>
            </a:extLst>
          </p:cNvPr>
          <p:cNvSpPr txBox="1"/>
          <p:nvPr/>
        </p:nvSpPr>
        <p:spPr>
          <a:xfrm>
            <a:off x="1462150" y="1143000"/>
            <a:ext cx="10120250" cy="584775"/>
          </a:xfrm>
          <a:prstGeom prst="rect">
            <a:avLst/>
          </a:prstGeom>
          <a:noFill/>
        </p:spPr>
        <p:txBody>
          <a:bodyPr wrap="square" rtlCol="0">
            <a:spAutoFit/>
          </a:bodyPr>
          <a:lstStyle/>
          <a:p>
            <a:r>
              <a:rPr lang="en-US" sz="3200" dirty="0"/>
              <a:t>Automating With Loops</a:t>
            </a:r>
          </a:p>
        </p:txBody>
      </p:sp>
      <p:pic>
        <p:nvPicPr>
          <p:cNvPr id="4" name="Picture 3">
            <a:extLst>
              <a:ext uri="{FF2B5EF4-FFF2-40B4-BE49-F238E27FC236}">
                <a16:creationId xmlns:a16="http://schemas.microsoft.com/office/drawing/2014/main" id="{965413E4-C757-45FE-BE58-11404385D8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8875" y="2194071"/>
            <a:ext cx="4343400" cy="2149079"/>
          </a:xfrm>
          <a:prstGeom prst="rect">
            <a:avLst/>
          </a:prstGeom>
        </p:spPr>
      </p:pic>
      <p:sp>
        <p:nvSpPr>
          <p:cNvPr id="7" name="Rectangle 6">
            <a:extLst>
              <a:ext uri="{FF2B5EF4-FFF2-40B4-BE49-F238E27FC236}">
                <a16:creationId xmlns:a16="http://schemas.microsoft.com/office/drawing/2014/main" id="{458E7036-317B-48DB-8CCA-C16E3C9BC224}"/>
              </a:ext>
            </a:extLst>
          </p:cNvPr>
          <p:cNvSpPr/>
          <p:nvPr/>
        </p:nvSpPr>
        <p:spPr>
          <a:xfrm flipH="1">
            <a:off x="757617" y="2709354"/>
            <a:ext cx="128105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#22</a:t>
            </a:r>
          </a:p>
        </p:txBody>
      </p:sp>
      <p:sp>
        <p:nvSpPr>
          <p:cNvPr id="5" name="TextBox 4">
            <a:extLst>
              <a:ext uri="{FF2B5EF4-FFF2-40B4-BE49-F238E27FC236}">
                <a16:creationId xmlns:a16="http://schemas.microsoft.com/office/drawing/2014/main" id="{0E43DC94-1954-480B-A23E-3FB13CB236AE}"/>
              </a:ext>
            </a:extLst>
          </p:cNvPr>
          <p:cNvSpPr txBox="1"/>
          <p:nvPr/>
        </p:nvSpPr>
        <p:spPr>
          <a:xfrm>
            <a:off x="6635051" y="2285268"/>
            <a:ext cx="5175504"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t>Keyword “for” indicates the shell should repeat the commands following the keyword “do” for each thing in the list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name of each thing is sequentially assigned to the </a:t>
            </a:r>
            <a:r>
              <a:rPr lang="en-US" sz="2000" b="1" dirty="0"/>
              <a:t>loop variable </a:t>
            </a:r>
            <a:r>
              <a:rPr lang="en-US" sz="2000" dirty="0"/>
              <a:t>(“filename” in this case) and the commands are executed before moving on to the next thing in the list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shell should print the filename and create a backup of each of the four “.txt” files in our directory before exiting the loop</a:t>
            </a:r>
          </a:p>
        </p:txBody>
      </p:sp>
      <p:sp>
        <p:nvSpPr>
          <p:cNvPr id="6" name="TextBox 5">
            <a:extLst>
              <a:ext uri="{FF2B5EF4-FFF2-40B4-BE49-F238E27FC236}">
                <a16:creationId xmlns:a16="http://schemas.microsoft.com/office/drawing/2014/main" id="{9B883759-23E9-43C9-A9E3-A9D2E45F63AD}"/>
              </a:ext>
            </a:extLst>
          </p:cNvPr>
          <p:cNvSpPr txBox="1"/>
          <p:nvPr/>
        </p:nvSpPr>
        <p:spPr>
          <a:xfrm>
            <a:off x="116013" y="4816897"/>
            <a:ext cx="6462650"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 calls for the loop variable’s value and tells the shell to treat the variable as a variable name and substitute its value place of the variable name</a:t>
            </a:r>
          </a:p>
        </p:txBody>
      </p:sp>
    </p:spTree>
    <p:extLst>
      <p:ext uri="{BB962C8B-B14F-4D97-AF65-F5344CB8AC3E}">
        <p14:creationId xmlns:p14="http://schemas.microsoft.com/office/powerpoint/2010/main" val="2876309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8" name="Slide Number Placeholder 7"/>
          <p:cNvSpPr>
            <a:spLocks noGrp="1"/>
          </p:cNvSpPr>
          <p:nvPr>
            <p:ph type="sldNum" sz="quarter" idx="7"/>
          </p:nvPr>
        </p:nvSpPr>
        <p:spPr/>
        <p:txBody>
          <a:bodyPr/>
          <a:lstStyle/>
          <a:p>
            <a:fld id="{B6F15528-21DE-4FAA-801E-634DDDAF4B2B}" type="slidenum">
              <a:rPr lang="en-US" smtClean="0"/>
              <a:t>37</a:t>
            </a:fld>
            <a:endParaRPr lang="en-US"/>
          </a:p>
        </p:txBody>
      </p:sp>
      <p:sp>
        <p:nvSpPr>
          <p:cNvPr id="9" name="TextBox 8">
            <a:extLst>
              <a:ext uri="{FF2B5EF4-FFF2-40B4-BE49-F238E27FC236}">
                <a16:creationId xmlns:a16="http://schemas.microsoft.com/office/drawing/2014/main" id="{536A405B-09BA-484D-8804-F83843EE1AEF}"/>
              </a:ext>
            </a:extLst>
          </p:cNvPr>
          <p:cNvSpPr txBox="1"/>
          <p:nvPr/>
        </p:nvSpPr>
        <p:spPr>
          <a:xfrm>
            <a:off x="1462150" y="1143000"/>
            <a:ext cx="10120250" cy="584775"/>
          </a:xfrm>
          <a:prstGeom prst="rect">
            <a:avLst/>
          </a:prstGeom>
          <a:noFill/>
        </p:spPr>
        <p:txBody>
          <a:bodyPr wrap="square" rtlCol="0">
            <a:spAutoFit/>
          </a:bodyPr>
          <a:lstStyle/>
          <a:p>
            <a:r>
              <a:rPr lang="en-US" sz="3200" dirty="0"/>
              <a:t>Automating With Loops  </a:t>
            </a:r>
          </a:p>
        </p:txBody>
      </p:sp>
      <p:pic>
        <p:nvPicPr>
          <p:cNvPr id="4" name="Graphic 3">
            <a:extLst>
              <a:ext uri="{FF2B5EF4-FFF2-40B4-BE49-F238E27FC236}">
                <a16:creationId xmlns:a16="http://schemas.microsoft.com/office/drawing/2014/main" id="{C35FF15E-FAD2-4978-B8FC-D474B43452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81219" y="2058339"/>
            <a:ext cx="9282112" cy="4491051"/>
          </a:xfrm>
          <a:prstGeom prst="rect">
            <a:avLst/>
          </a:prstGeom>
        </p:spPr>
      </p:pic>
    </p:spTree>
    <p:extLst>
      <p:ext uri="{BB962C8B-B14F-4D97-AF65-F5344CB8AC3E}">
        <p14:creationId xmlns:p14="http://schemas.microsoft.com/office/powerpoint/2010/main" val="15076115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8" name="Slide Number Placeholder 7"/>
          <p:cNvSpPr>
            <a:spLocks noGrp="1"/>
          </p:cNvSpPr>
          <p:nvPr>
            <p:ph type="sldNum" sz="quarter" idx="7"/>
          </p:nvPr>
        </p:nvSpPr>
        <p:spPr/>
        <p:txBody>
          <a:bodyPr/>
          <a:lstStyle/>
          <a:p>
            <a:fld id="{B6F15528-21DE-4FAA-801E-634DDDAF4B2B}" type="slidenum">
              <a:rPr lang="en-US" smtClean="0"/>
              <a:t>38</a:t>
            </a:fld>
            <a:endParaRPr lang="en-US"/>
          </a:p>
        </p:txBody>
      </p:sp>
      <p:sp>
        <p:nvSpPr>
          <p:cNvPr id="9" name="TextBox 8">
            <a:extLst>
              <a:ext uri="{FF2B5EF4-FFF2-40B4-BE49-F238E27FC236}">
                <a16:creationId xmlns:a16="http://schemas.microsoft.com/office/drawing/2014/main" id="{536A405B-09BA-484D-8804-F83843EE1AEF}"/>
              </a:ext>
            </a:extLst>
          </p:cNvPr>
          <p:cNvSpPr txBox="1"/>
          <p:nvPr/>
        </p:nvSpPr>
        <p:spPr>
          <a:xfrm>
            <a:off x="1462150" y="1143000"/>
            <a:ext cx="10120250" cy="584775"/>
          </a:xfrm>
          <a:prstGeom prst="rect">
            <a:avLst/>
          </a:prstGeom>
          <a:noFill/>
        </p:spPr>
        <p:txBody>
          <a:bodyPr wrap="square" rtlCol="0">
            <a:spAutoFit/>
          </a:bodyPr>
          <a:lstStyle/>
          <a:p>
            <a:r>
              <a:rPr lang="en-US" sz="3200" dirty="0"/>
              <a:t>Automating With Loops – A Few Tips</a:t>
            </a:r>
          </a:p>
        </p:txBody>
      </p:sp>
      <p:sp>
        <p:nvSpPr>
          <p:cNvPr id="6" name="TextBox 5">
            <a:extLst>
              <a:ext uri="{FF2B5EF4-FFF2-40B4-BE49-F238E27FC236}">
                <a16:creationId xmlns:a16="http://schemas.microsoft.com/office/drawing/2014/main" id="{9B883759-23E9-43C9-A9E3-A9D2E45F63AD}"/>
              </a:ext>
            </a:extLst>
          </p:cNvPr>
          <p:cNvSpPr txBox="1"/>
          <p:nvPr/>
        </p:nvSpPr>
        <p:spPr>
          <a:xfrm>
            <a:off x="1272538" y="2290226"/>
            <a:ext cx="10309862"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Variable name can be any characters or keywords that don’t have a special meaning in the shell, but “filename” allows us to understand what the loop is executing</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Using double quotes will avoid any errors caused by white spaces often found in file names. Without the quotes, the shell would treat file names with a white space as two separate file names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“&gt;” in the shell prompt indicates something else is required to complete the command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 indicates the shell is ready for you to type a new command (prompt, not variable redirect)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Semi-colon “;” can be used to separate two commands on a single line</a:t>
            </a:r>
          </a:p>
        </p:txBody>
      </p:sp>
    </p:spTree>
    <p:extLst>
      <p:ext uri="{BB962C8B-B14F-4D97-AF65-F5344CB8AC3E}">
        <p14:creationId xmlns:p14="http://schemas.microsoft.com/office/powerpoint/2010/main" val="35141307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8" name="Slide Number Placeholder 7"/>
          <p:cNvSpPr>
            <a:spLocks noGrp="1"/>
          </p:cNvSpPr>
          <p:nvPr>
            <p:ph type="sldNum" sz="quarter" idx="7"/>
          </p:nvPr>
        </p:nvSpPr>
        <p:spPr/>
        <p:txBody>
          <a:bodyPr/>
          <a:lstStyle/>
          <a:p>
            <a:fld id="{B6F15528-21DE-4FAA-801E-634DDDAF4B2B}" type="slidenum">
              <a:rPr lang="en-US" smtClean="0"/>
              <a:t>39</a:t>
            </a:fld>
            <a:endParaRPr lang="en-US"/>
          </a:p>
        </p:txBody>
      </p:sp>
      <p:sp>
        <p:nvSpPr>
          <p:cNvPr id="9" name="TextBox 8">
            <a:extLst>
              <a:ext uri="{FF2B5EF4-FFF2-40B4-BE49-F238E27FC236}">
                <a16:creationId xmlns:a16="http://schemas.microsoft.com/office/drawing/2014/main" id="{536A405B-09BA-484D-8804-F83843EE1AEF}"/>
              </a:ext>
            </a:extLst>
          </p:cNvPr>
          <p:cNvSpPr txBox="1"/>
          <p:nvPr/>
        </p:nvSpPr>
        <p:spPr>
          <a:xfrm>
            <a:off x="1462150" y="1143000"/>
            <a:ext cx="10120250" cy="584775"/>
          </a:xfrm>
          <a:prstGeom prst="rect">
            <a:avLst/>
          </a:prstGeom>
          <a:noFill/>
        </p:spPr>
        <p:txBody>
          <a:bodyPr wrap="square" rtlCol="0">
            <a:spAutoFit/>
          </a:bodyPr>
          <a:lstStyle/>
          <a:p>
            <a:r>
              <a:rPr lang="en-US" sz="3200" dirty="0"/>
              <a:t>Automating With Loops - Exercise  </a:t>
            </a:r>
          </a:p>
        </p:txBody>
      </p:sp>
      <p:sp>
        <p:nvSpPr>
          <p:cNvPr id="3" name="TextBox 2">
            <a:extLst>
              <a:ext uri="{FF2B5EF4-FFF2-40B4-BE49-F238E27FC236}">
                <a16:creationId xmlns:a16="http://schemas.microsoft.com/office/drawing/2014/main" id="{4EF868DB-DB26-41E4-A404-BB7F5680FF17}"/>
              </a:ext>
            </a:extLst>
          </p:cNvPr>
          <p:cNvSpPr txBox="1"/>
          <p:nvPr/>
        </p:nvSpPr>
        <p:spPr>
          <a:xfrm>
            <a:off x="1462150" y="2286000"/>
            <a:ext cx="9607550" cy="707886"/>
          </a:xfrm>
          <a:prstGeom prst="rect">
            <a:avLst/>
          </a:prstGeom>
          <a:noFill/>
        </p:spPr>
        <p:txBody>
          <a:bodyPr wrap="square" rtlCol="0">
            <a:spAutoFit/>
          </a:bodyPr>
          <a:lstStyle/>
          <a:p>
            <a:r>
              <a:rPr lang="en-US" sz="2000" i="1" dirty="0"/>
              <a:t>Write a loop to print the name, first line, and last line of each </a:t>
            </a:r>
            <a:r>
              <a:rPr lang="en-US" sz="2000" dirty="0"/>
              <a:t>“.txt</a:t>
            </a:r>
            <a:r>
              <a:rPr lang="en-US" sz="2000" i="1" dirty="0"/>
              <a:t>” file in the current directory.</a:t>
            </a:r>
          </a:p>
        </p:txBody>
      </p:sp>
      <p:pic>
        <p:nvPicPr>
          <p:cNvPr id="5" name="Picture 4">
            <a:extLst>
              <a:ext uri="{FF2B5EF4-FFF2-40B4-BE49-F238E27FC236}">
                <a16:creationId xmlns:a16="http://schemas.microsoft.com/office/drawing/2014/main" id="{0A46B24A-EFE9-4DF2-8D77-11C0BE452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0418" y="3009126"/>
            <a:ext cx="4011163" cy="3277939"/>
          </a:xfrm>
          <a:prstGeom prst="rect">
            <a:avLst/>
          </a:prstGeom>
        </p:spPr>
      </p:pic>
    </p:spTree>
    <p:extLst>
      <p:ext uri="{BB962C8B-B14F-4D97-AF65-F5344CB8AC3E}">
        <p14:creationId xmlns:p14="http://schemas.microsoft.com/office/powerpoint/2010/main" val="240113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943600" y="1184065"/>
            <a:ext cx="7162800" cy="369332"/>
          </a:xfrm>
          <a:prstGeom prst="rect">
            <a:avLst/>
          </a:prstGeom>
          <a:noFill/>
        </p:spPr>
        <p:txBody>
          <a:bodyPr wrap="square" rtlCol="0">
            <a:spAutoFit/>
          </a:bodyPr>
          <a:lstStyle/>
          <a:p>
            <a:r>
              <a:rPr lang="en-US" dirty="0">
                <a:hlinkClick r:id="rId3"/>
              </a:rPr>
              <a:t>https://librarycarpentry.org/lc-shell/data/shell-lesson.zip</a:t>
            </a:r>
            <a:endParaRPr lang="en-US" dirty="0"/>
          </a:p>
        </p:txBody>
      </p:sp>
      <p:sp>
        <p:nvSpPr>
          <p:cNvPr id="8" name="Slide Number Placeholder 7"/>
          <p:cNvSpPr>
            <a:spLocks noGrp="1"/>
          </p:cNvSpPr>
          <p:nvPr>
            <p:ph type="sldNum" sz="quarter" idx="7"/>
          </p:nvPr>
        </p:nvSpPr>
        <p:spPr/>
        <p:txBody>
          <a:bodyPr/>
          <a:lstStyle/>
          <a:p>
            <a:fld id="{B6F15528-21DE-4FAA-801E-634DDDAF4B2B}" type="slidenum">
              <a:rPr lang="en-US" smtClean="0"/>
              <a:t>4</a:t>
            </a:fld>
            <a:endParaRPr lang="en-US"/>
          </a:p>
        </p:txBody>
      </p:sp>
      <p:sp>
        <p:nvSpPr>
          <p:cNvPr id="3" name="TextBox 2">
            <a:extLst>
              <a:ext uri="{FF2B5EF4-FFF2-40B4-BE49-F238E27FC236}">
                <a16:creationId xmlns:a16="http://schemas.microsoft.com/office/drawing/2014/main" id="{0EB00277-4002-4A67-9619-6B5AA00A1CA1}"/>
              </a:ext>
            </a:extLst>
          </p:cNvPr>
          <p:cNvSpPr txBox="1"/>
          <p:nvPr/>
        </p:nvSpPr>
        <p:spPr>
          <a:xfrm>
            <a:off x="1828800" y="762000"/>
            <a:ext cx="4495800" cy="1107996"/>
          </a:xfrm>
          <a:prstGeom prst="rect">
            <a:avLst/>
          </a:prstGeom>
          <a:noFill/>
        </p:spPr>
        <p:txBody>
          <a:bodyPr wrap="square" rtlCol="0">
            <a:spAutoFit/>
          </a:bodyPr>
          <a:lstStyle/>
          <a:p>
            <a:r>
              <a:rPr lang="en-US" sz="6600" dirty="0"/>
              <a:t>Data Files</a:t>
            </a:r>
          </a:p>
        </p:txBody>
      </p:sp>
      <p:pic>
        <p:nvPicPr>
          <p:cNvPr id="7" name="Picture 6">
            <a:extLst>
              <a:ext uri="{FF2B5EF4-FFF2-40B4-BE49-F238E27FC236}">
                <a16:creationId xmlns:a16="http://schemas.microsoft.com/office/drawing/2014/main" id="{F749494A-7074-44D7-8914-D2649D24C7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00" y="2133600"/>
            <a:ext cx="8686800" cy="3785310"/>
          </a:xfrm>
          <a:prstGeom prst="rect">
            <a:avLst/>
          </a:prstGeom>
        </p:spPr>
      </p:pic>
    </p:spTree>
    <p:extLst>
      <p:ext uri="{BB962C8B-B14F-4D97-AF65-F5344CB8AC3E}">
        <p14:creationId xmlns:p14="http://schemas.microsoft.com/office/powerpoint/2010/main" val="19366098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8" name="Slide Number Placeholder 7"/>
          <p:cNvSpPr>
            <a:spLocks noGrp="1"/>
          </p:cNvSpPr>
          <p:nvPr>
            <p:ph type="sldNum" sz="quarter" idx="7"/>
          </p:nvPr>
        </p:nvSpPr>
        <p:spPr/>
        <p:txBody>
          <a:bodyPr/>
          <a:lstStyle/>
          <a:p>
            <a:fld id="{B6F15528-21DE-4FAA-801E-634DDDAF4B2B}" type="slidenum">
              <a:rPr lang="en-US" smtClean="0"/>
              <a:t>40</a:t>
            </a:fld>
            <a:endParaRPr lang="en-US"/>
          </a:p>
        </p:txBody>
      </p:sp>
      <p:sp>
        <p:nvSpPr>
          <p:cNvPr id="9" name="TextBox 8">
            <a:extLst>
              <a:ext uri="{FF2B5EF4-FFF2-40B4-BE49-F238E27FC236}">
                <a16:creationId xmlns:a16="http://schemas.microsoft.com/office/drawing/2014/main" id="{536A405B-09BA-484D-8804-F83843EE1AEF}"/>
              </a:ext>
            </a:extLst>
          </p:cNvPr>
          <p:cNvSpPr txBox="1"/>
          <p:nvPr/>
        </p:nvSpPr>
        <p:spPr>
          <a:xfrm>
            <a:off x="1462150" y="1143000"/>
            <a:ext cx="10120250" cy="584775"/>
          </a:xfrm>
          <a:prstGeom prst="rect">
            <a:avLst/>
          </a:prstGeom>
          <a:noFill/>
        </p:spPr>
        <p:txBody>
          <a:bodyPr wrap="square" rtlCol="0">
            <a:spAutoFit/>
          </a:bodyPr>
          <a:lstStyle/>
          <a:p>
            <a:r>
              <a:rPr lang="en-US" sz="3200" dirty="0"/>
              <a:t>Automating With Loops – Running a Loop as a Script  </a:t>
            </a:r>
          </a:p>
        </p:txBody>
      </p:sp>
      <p:sp>
        <p:nvSpPr>
          <p:cNvPr id="4" name="TextBox 3">
            <a:extLst>
              <a:ext uri="{FF2B5EF4-FFF2-40B4-BE49-F238E27FC236}">
                <a16:creationId xmlns:a16="http://schemas.microsoft.com/office/drawing/2014/main" id="{F0E8CCB5-DCC1-4AE0-BFD2-72D578FBD27D}"/>
              </a:ext>
            </a:extLst>
          </p:cNvPr>
          <p:cNvSpPr txBox="1"/>
          <p:nvPr/>
        </p:nvSpPr>
        <p:spPr>
          <a:xfrm>
            <a:off x="1447800" y="2161098"/>
            <a:ext cx="9282050"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A loop also can be saved as a script file that is run from the command line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Bash script = plain text file with a series of commands</a:t>
            </a:r>
          </a:p>
        </p:txBody>
      </p:sp>
      <p:pic>
        <p:nvPicPr>
          <p:cNvPr id="7" name="Picture 6">
            <a:extLst>
              <a:ext uri="{FF2B5EF4-FFF2-40B4-BE49-F238E27FC236}">
                <a16:creationId xmlns:a16="http://schemas.microsoft.com/office/drawing/2014/main" id="{41021B82-AF3F-454C-AD47-44E1341253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845" y="3485182"/>
            <a:ext cx="8800348" cy="3263295"/>
          </a:xfrm>
          <a:prstGeom prst="rect">
            <a:avLst/>
          </a:prstGeom>
        </p:spPr>
      </p:pic>
      <p:sp>
        <p:nvSpPr>
          <p:cNvPr id="10" name="Rectangle 9">
            <a:extLst>
              <a:ext uri="{FF2B5EF4-FFF2-40B4-BE49-F238E27FC236}">
                <a16:creationId xmlns:a16="http://schemas.microsoft.com/office/drawing/2014/main" id="{64C4433E-4ACB-47CC-BAE2-71C6F71A2C98}"/>
              </a:ext>
            </a:extLst>
          </p:cNvPr>
          <p:cNvSpPr/>
          <p:nvPr/>
        </p:nvSpPr>
        <p:spPr>
          <a:xfrm flipH="1">
            <a:off x="807275" y="4472452"/>
            <a:ext cx="128105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#23</a:t>
            </a:r>
          </a:p>
        </p:txBody>
      </p:sp>
    </p:spTree>
    <p:extLst>
      <p:ext uri="{BB962C8B-B14F-4D97-AF65-F5344CB8AC3E}">
        <p14:creationId xmlns:p14="http://schemas.microsoft.com/office/powerpoint/2010/main" val="22904150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8" name="Slide Number Placeholder 7"/>
          <p:cNvSpPr>
            <a:spLocks noGrp="1"/>
          </p:cNvSpPr>
          <p:nvPr>
            <p:ph type="sldNum" sz="quarter" idx="7"/>
          </p:nvPr>
        </p:nvSpPr>
        <p:spPr/>
        <p:txBody>
          <a:bodyPr/>
          <a:lstStyle/>
          <a:p>
            <a:fld id="{B6F15528-21DE-4FAA-801E-634DDDAF4B2B}" type="slidenum">
              <a:rPr lang="en-US" smtClean="0"/>
              <a:t>41</a:t>
            </a:fld>
            <a:endParaRPr lang="en-US"/>
          </a:p>
        </p:txBody>
      </p:sp>
      <p:sp>
        <p:nvSpPr>
          <p:cNvPr id="9" name="TextBox 8">
            <a:extLst>
              <a:ext uri="{FF2B5EF4-FFF2-40B4-BE49-F238E27FC236}">
                <a16:creationId xmlns:a16="http://schemas.microsoft.com/office/drawing/2014/main" id="{536A405B-09BA-484D-8804-F83843EE1AEF}"/>
              </a:ext>
            </a:extLst>
          </p:cNvPr>
          <p:cNvSpPr txBox="1"/>
          <p:nvPr/>
        </p:nvSpPr>
        <p:spPr>
          <a:xfrm>
            <a:off x="1462150" y="1143000"/>
            <a:ext cx="10120250" cy="584775"/>
          </a:xfrm>
          <a:prstGeom prst="rect">
            <a:avLst/>
          </a:prstGeom>
          <a:noFill/>
        </p:spPr>
        <p:txBody>
          <a:bodyPr wrap="square" rtlCol="0">
            <a:spAutoFit/>
          </a:bodyPr>
          <a:lstStyle/>
          <a:p>
            <a:r>
              <a:rPr lang="en-US" sz="3200" dirty="0"/>
              <a:t>Automating With Loops – Running a Loop as a Script  </a:t>
            </a:r>
          </a:p>
        </p:txBody>
      </p:sp>
      <p:sp>
        <p:nvSpPr>
          <p:cNvPr id="4" name="TextBox 3">
            <a:extLst>
              <a:ext uri="{FF2B5EF4-FFF2-40B4-BE49-F238E27FC236}">
                <a16:creationId xmlns:a16="http://schemas.microsoft.com/office/drawing/2014/main" id="{F0E8CCB5-DCC1-4AE0-BFD2-72D578FBD27D}"/>
              </a:ext>
            </a:extLst>
          </p:cNvPr>
          <p:cNvSpPr txBox="1"/>
          <p:nvPr/>
        </p:nvSpPr>
        <p:spPr>
          <a:xfrm>
            <a:off x="1454975" y="2284512"/>
            <a:ext cx="9282050"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Create the file in a text editor and save as “my_first_bash_script.sh” in the shell-lesson directory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Make sure the file extension is “</a:t>
            </a:r>
            <a:r>
              <a:rPr lang="en-US" sz="2000" b="1" dirty="0"/>
              <a:t>.</a:t>
            </a:r>
            <a:r>
              <a:rPr lang="en-US" sz="2000" b="1" dirty="0" err="1"/>
              <a:t>sh</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First line of the script contains a </a:t>
            </a:r>
            <a:r>
              <a:rPr lang="en-US" sz="2000" b="1" dirty="0"/>
              <a:t>Shebang</a:t>
            </a:r>
            <a:r>
              <a:rPr lang="en-US" sz="2000" dirty="0"/>
              <a:t> (#!) followed by the path to the interpreter or program that will run the rest of the lines in the file (/bin/bash)</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 indicates a comment in the script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run the script, type “bash my_first_bash_script.sh” and press enter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5446854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62150" y="1215156"/>
            <a:ext cx="3276600" cy="523220"/>
          </a:xfrm>
          <a:prstGeom prst="rect">
            <a:avLst/>
          </a:prstGeom>
          <a:noFill/>
        </p:spPr>
        <p:txBody>
          <a:bodyPr wrap="square" rtlCol="0">
            <a:spAutoFit/>
          </a:bodyPr>
          <a:lstStyle/>
          <a:p>
            <a:r>
              <a:rPr lang="en-US" sz="2800" dirty="0"/>
              <a:t>BREAK (10 minutes)</a:t>
            </a:r>
          </a:p>
        </p:txBody>
      </p:sp>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533400"/>
            <a:ext cx="6502400" cy="4876800"/>
          </a:xfrm>
          <a:prstGeom prst="rect">
            <a:avLst/>
          </a:prstGeom>
        </p:spPr>
      </p:pic>
      <p:sp>
        <p:nvSpPr>
          <p:cNvPr id="5" name="TextBox 4"/>
          <p:cNvSpPr txBox="1"/>
          <p:nvPr/>
        </p:nvSpPr>
        <p:spPr>
          <a:xfrm>
            <a:off x="190500" y="5638800"/>
            <a:ext cx="7848600" cy="369332"/>
          </a:xfrm>
          <a:prstGeom prst="rect">
            <a:avLst/>
          </a:prstGeom>
          <a:noFill/>
        </p:spPr>
        <p:txBody>
          <a:bodyPr wrap="square" rtlCol="0">
            <a:spAutoFit/>
          </a:bodyPr>
          <a:lstStyle/>
          <a:p>
            <a:r>
              <a:rPr lang="en-US" dirty="0"/>
              <a:t>Description:</a:t>
            </a:r>
            <a:r>
              <a:rPr lang="en-US" baseline="0" dirty="0"/>
              <a:t> </a:t>
            </a:r>
            <a:r>
              <a:rPr lang="en-US" dirty="0"/>
              <a:t>Squirrel</a:t>
            </a:r>
            <a:r>
              <a:rPr lang="en-US" baseline="0" dirty="0"/>
              <a:t> relaxing on bench on UNT Library Mall on a hot day</a:t>
            </a:r>
            <a:endParaRPr lang="en-US" dirty="0"/>
          </a:p>
        </p:txBody>
      </p:sp>
      <p:sp>
        <p:nvSpPr>
          <p:cNvPr id="7" name="Slide Number Placeholder 6"/>
          <p:cNvSpPr>
            <a:spLocks noGrp="1"/>
          </p:cNvSpPr>
          <p:nvPr>
            <p:ph type="sldNum" sz="quarter" idx="7"/>
          </p:nvPr>
        </p:nvSpPr>
        <p:spPr/>
        <p:txBody>
          <a:bodyPr/>
          <a:lstStyle/>
          <a:p>
            <a:fld id="{B6F15528-21DE-4FAA-801E-634DDDAF4B2B}" type="slidenum">
              <a:rPr lang="en-US" smtClean="0"/>
              <a:t>42</a:t>
            </a:fld>
            <a:endParaRPr lang="en-US"/>
          </a:p>
        </p:txBody>
      </p:sp>
    </p:spTree>
    <p:extLst>
      <p:ext uri="{BB962C8B-B14F-4D97-AF65-F5344CB8AC3E}">
        <p14:creationId xmlns:p14="http://schemas.microsoft.com/office/powerpoint/2010/main" val="23540933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8" name="Slide Number Placeholder 7"/>
          <p:cNvSpPr>
            <a:spLocks noGrp="1"/>
          </p:cNvSpPr>
          <p:nvPr>
            <p:ph type="sldNum" sz="quarter" idx="7"/>
          </p:nvPr>
        </p:nvSpPr>
        <p:spPr/>
        <p:txBody>
          <a:bodyPr/>
          <a:lstStyle/>
          <a:p>
            <a:fld id="{B6F15528-21DE-4FAA-801E-634DDDAF4B2B}" type="slidenum">
              <a:rPr lang="en-US" smtClean="0"/>
              <a:t>43</a:t>
            </a:fld>
            <a:endParaRPr lang="en-US"/>
          </a:p>
        </p:txBody>
      </p:sp>
      <p:sp>
        <p:nvSpPr>
          <p:cNvPr id="9" name="TextBox 8">
            <a:extLst>
              <a:ext uri="{FF2B5EF4-FFF2-40B4-BE49-F238E27FC236}">
                <a16:creationId xmlns:a16="http://schemas.microsoft.com/office/drawing/2014/main" id="{536A405B-09BA-484D-8804-F83843EE1AEF}"/>
              </a:ext>
            </a:extLst>
          </p:cNvPr>
          <p:cNvSpPr txBox="1"/>
          <p:nvPr/>
        </p:nvSpPr>
        <p:spPr>
          <a:xfrm>
            <a:off x="1462150" y="1143000"/>
            <a:ext cx="10120250" cy="584775"/>
          </a:xfrm>
          <a:prstGeom prst="rect">
            <a:avLst/>
          </a:prstGeom>
          <a:noFill/>
        </p:spPr>
        <p:txBody>
          <a:bodyPr wrap="square" rtlCol="0">
            <a:spAutoFit/>
          </a:bodyPr>
          <a:lstStyle/>
          <a:p>
            <a:r>
              <a:rPr lang="en-US" sz="3200" dirty="0"/>
              <a:t>Counting and Mining with the Shell</a:t>
            </a:r>
          </a:p>
        </p:txBody>
      </p:sp>
      <p:sp>
        <p:nvSpPr>
          <p:cNvPr id="4" name="TextBox 3">
            <a:extLst>
              <a:ext uri="{FF2B5EF4-FFF2-40B4-BE49-F238E27FC236}">
                <a16:creationId xmlns:a16="http://schemas.microsoft.com/office/drawing/2014/main" id="{8F60998B-1590-4BED-AC90-09FE5B7E0E53}"/>
              </a:ext>
            </a:extLst>
          </p:cNvPr>
          <p:cNvSpPr txBox="1"/>
          <p:nvPr/>
        </p:nvSpPr>
        <p:spPr>
          <a:xfrm>
            <a:off x="537311" y="2456492"/>
            <a:ext cx="4410162" cy="1015663"/>
          </a:xfrm>
          <a:prstGeom prst="rect">
            <a:avLst/>
          </a:prstGeom>
          <a:noFill/>
        </p:spPr>
        <p:txBody>
          <a:bodyPr wrap="square" rtlCol="0">
            <a:spAutoFit/>
          </a:bodyPr>
          <a:lstStyle/>
          <a:p>
            <a:r>
              <a:rPr lang="en-US" sz="2000" i="1" dirty="0"/>
              <a:t>From the shell-lesson directory, review the files in the directory and how large they are.</a:t>
            </a:r>
          </a:p>
        </p:txBody>
      </p:sp>
      <p:pic>
        <p:nvPicPr>
          <p:cNvPr id="7" name="Picture 6">
            <a:extLst>
              <a:ext uri="{FF2B5EF4-FFF2-40B4-BE49-F238E27FC236}">
                <a16:creationId xmlns:a16="http://schemas.microsoft.com/office/drawing/2014/main" id="{9E9303A5-8F30-4826-B9BC-A84AE5C2AD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4173" y="3730404"/>
            <a:ext cx="2505427" cy="1551869"/>
          </a:xfrm>
          <a:prstGeom prst="rect">
            <a:avLst/>
          </a:prstGeom>
        </p:spPr>
      </p:pic>
      <p:sp>
        <p:nvSpPr>
          <p:cNvPr id="10" name="Rectangle 9">
            <a:extLst>
              <a:ext uri="{FF2B5EF4-FFF2-40B4-BE49-F238E27FC236}">
                <a16:creationId xmlns:a16="http://schemas.microsoft.com/office/drawing/2014/main" id="{F9AA0B4B-B6B6-4FB8-90DD-7257B1D32287}"/>
              </a:ext>
            </a:extLst>
          </p:cNvPr>
          <p:cNvSpPr/>
          <p:nvPr/>
        </p:nvSpPr>
        <p:spPr>
          <a:xfrm flipH="1">
            <a:off x="381000" y="3739207"/>
            <a:ext cx="128105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#24</a:t>
            </a:r>
          </a:p>
        </p:txBody>
      </p:sp>
      <p:sp>
        <p:nvSpPr>
          <p:cNvPr id="13" name="TextBox 12">
            <a:extLst>
              <a:ext uri="{FF2B5EF4-FFF2-40B4-BE49-F238E27FC236}">
                <a16:creationId xmlns:a16="http://schemas.microsoft.com/office/drawing/2014/main" id="{0BEEBD48-5649-4F3A-82B2-8C6717B40487}"/>
              </a:ext>
            </a:extLst>
          </p:cNvPr>
          <p:cNvSpPr txBox="1"/>
          <p:nvPr/>
        </p:nvSpPr>
        <p:spPr>
          <a:xfrm flipV="1">
            <a:off x="3437644" y="2866391"/>
            <a:ext cx="7632056" cy="45719"/>
          </a:xfrm>
          <a:prstGeom prst="rect">
            <a:avLst/>
          </a:prstGeom>
          <a:noFill/>
        </p:spPr>
        <p:txBody>
          <a:bodyPr wrap="square" rtlCol="0">
            <a:spAutoFit/>
          </a:bodyPr>
          <a:lstStyle/>
          <a:p>
            <a:endParaRPr lang="en-US" dirty="0"/>
          </a:p>
        </p:txBody>
      </p:sp>
      <p:sp>
        <p:nvSpPr>
          <p:cNvPr id="18" name="TextBox 17">
            <a:extLst>
              <a:ext uri="{FF2B5EF4-FFF2-40B4-BE49-F238E27FC236}">
                <a16:creationId xmlns:a16="http://schemas.microsoft.com/office/drawing/2014/main" id="{D44B057B-062A-486F-8578-9EE9D1CED7FA}"/>
              </a:ext>
            </a:extLst>
          </p:cNvPr>
          <p:cNvSpPr txBox="1"/>
          <p:nvPr/>
        </p:nvSpPr>
        <p:spPr>
          <a:xfrm>
            <a:off x="5178708" y="2284512"/>
            <a:ext cx="6403692"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Dataset “2014-01_JA.tsv”,  in the shell-lesson directory, contains journal article metadata, and the three .</a:t>
            </a:r>
            <a:r>
              <a:rPr lang="en-US" sz="2000" dirty="0" err="1"/>
              <a:t>tsv</a:t>
            </a:r>
            <a:r>
              <a:rPr lang="en-US" sz="2000" dirty="0"/>
              <a:t> files derived from the original dataset.</a:t>
            </a:r>
            <a:br>
              <a:rPr lang="en-US" sz="2000" dirty="0"/>
            </a:br>
            <a:endParaRPr lang="en-US" sz="2000" dirty="0"/>
          </a:p>
          <a:p>
            <a:pPr marL="342900" indent="-342900">
              <a:buFont typeface="Arial" panose="020B0604020202020204" pitchFamily="34" charset="0"/>
              <a:buChar char="•"/>
            </a:pPr>
            <a:r>
              <a:rPr lang="en-US" sz="2000" dirty="0"/>
              <a:t>Each of these three .</a:t>
            </a:r>
            <a:r>
              <a:rPr lang="en-US" sz="2000" dirty="0" err="1"/>
              <a:t>tsv</a:t>
            </a:r>
            <a:r>
              <a:rPr lang="en-US" sz="2000" dirty="0"/>
              <a:t> files includes all data where a keyword such as “Africa” or “America” appears in the ‘Title’ field of 2014-01_JA.tsv</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t>
            </a:r>
            <a:r>
              <a:rPr lang="en-US" sz="2000" dirty="0" err="1"/>
              <a:t>tsv</a:t>
            </a:r>
            <a:r>
              <a:rPr lang="en-US" sz="2000" dirty="0"/>
              <a:t>” file extension stands for “tab separated values” – a non-program-specific file type that, like .csv (comma separated values) files, is idea for archival data storage</a:t>
            </a:r>
          </a:p>
          <a:p>
            <a:pPr marL="342900" indent="-342900">
              <a:buFont typeface="Arial" panose="020B0604020202020204" pitchFamily="34" charset="0"/>
              <a:buChar char="•"/>
            </a:pPr>
            <a:endParaRPr lang="en-US" sz="2000" dirty="0"/>
          </a:p>
          <a:p>
            <a:endParaRPr lang="en-US" sz="2000" dirty="0"/>
          </a:p>
        </p:txBody>
      </p:sp>
    </p:spTree>
    <p:extLst>
      <p:ext uri="{BB962C8B-B14F-4D97-AF65-F5344CB8AC3E}">
        <p14:creationId xmlns:p14="http://schemas.microsoft.com/office/powerpoint/2010/main" val="211826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8" name="Slide Number Placeholder 7"/>
          <p:cNvSpPr>
            <a:spLocks noGrp="1"/>
          </p:cNvSpPr>
          <p:nvPr>
            <p:ph type="sldNum" sz="quarter" idx="7"/>
          </p:nvPr>
        </p:nvSpPr>
        <p:spPr/>
        <p:txBody>
          <a:bodyPr/>
          <a:lstStyle/>
          <a:p>
            <a:fld id="{B6F15528-21DE-4FAA-801E-634DDDAF4B2B}" type="slidenum">
              <a:rPr lang="en-US" smtClean="0"/>
              <a:t>44</a:t>
            </a:fld>
            <a:endParaRPr lang="en-US"/>
          </a:p>
        </p:txBody>
      </p:sp>
      <p:sp>
        <p:nvSpPr>
          <p:cNvPr id="9" name="TextBox 8">
            <a:extLst>
              <a:ext uri="{FF2B5EF4-FFF2-40B4-BE49-F238E27FC236}">
                <a16:creationId xmlns:a16="http://schemas.microsoft.com/office/drawing/2014/main" id="{536A405B-09BA-484D-8804-F83843EE1AEF}"/>
              </a:ext>
            </a:extLst>
          </p:cNvPr>
          <p:cNvSpPr txBox="1"/>
          <p:nvPr/>
        </p:nvSpPr>
        <p:spPr>
          <a:xfrm>
            <a:off x="1462150" y="1143000"/>
            <a:ext cx="10120250" cy="584775"/>
          </a:xfrm>
          <a:prstGeom prst="rect">
            <a:avLst/>
          </a:prstGeom>
          <a:noFill/>
        </p:spPr>
        <p:txBody>
          <a:bodyPr wrap="square" rtlCol="0">
            <a:spAutoFit/>
          </a:bodyPr>
          <a:lstStyle/>
          <a:p>
            <a:r>
              <a:rPr lang="en-US" sz="3200" dirty="0"/>
              <a:t>Counting and Mining with the Shell</a:t>
            </a:r>
          </a:p>
        </p:txBody>
      </p:sp>
      <p:sp>
        <p:nvSpPr>
          <p:cNvPr id="6" name="Rectangle 5">
            <a:extLst>
              <a:ext uri="{FF2B5EF4-FFF2-40B4-BE49-F238E27FC236}">
                <a16:creationId xmlns:a16="http://schemas.microsoft.com/office/drawing/2014/main" id="{094EBDD4-B6FE-470A-A818-102C73511E53}"/>
              </a:ext>
            </a:extLst>
          </p:cNvPr>
          <p:cNvSpPr/>
          <p:nvPr/>
        </p:nvSpPr>
        <p:spPr>
          <a:xfrm flipH="1">
            <a:off x="1295400" y="2807684"/>
            <a:ext cx="128105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#25</a:t>
            </a:r>
          </a:p>
        </p:txBody>
      </p:sp>
      <p:sp>
        <p:nvSpPr>
          <p:cNvPr id="7" name="Rectangle 6">
            <a:extLst>
              <a:ext uri="{FF2B5EF4-FFF2-40B4-BE49-F238E27FC236}">
                <a16:creationId xmlns:a16="http://schemas.microsoft.com/office/drawing/2014/main" id="{747043E9-9342-42CB-8B7B-CA258CFB9D68}"/>
              </a:ext>
            </a:extLst>
          </p:cNvPr>
          <p:cNvSpPr/>
          <p:nvPr/>
        </p:nvSpPr>
        <p:spPr>
          <a:xfrm flipH="1">
            <a:off x="1295400" y="4781937"/>
            <a:ext cx="128105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#26</a:t>
            </a:r>
          </a:p>
        </p:txBody>
      </p:sp>
      <p:sp>
        <p:nvSpPr>
          <p:cNvPr id="4" name="TextBox 3">
            <a:extLst>
              <a:ext uri="{FF2B5EF4-FFF2-40B4-BE49-F238E27FC236}">
                <a16:creationId xmlns:a16="http://schemas.microsoft.com/office/drawing/2014/main" id="{E54A6F72-C355-4674-99D8-18C27921B441}"/>
              </a:ext>
            </a:extLst>
          </p:cNvPr>
          <p:cNvSpPr txBox="1"/>
          <p:nvPr/>
        </p:nvSpPr>
        <p:spPr>
          <a:xfrm>
            <a:off x="1462150" y="2130125"/>
            <a:ext cx="8229600" cy="400110"/>
          </a:xfrm>
          <a:prstGeom prst="rect">
            <a:avLst/>
          </a:prstGeom>
          <a:noFill/>
        </p:spPr>
        <p:txBody>
          <a:bodyPr wrap="square" rtlCol="0">
            <a:spAutoFit/>
          </a:bodyPr>
          <a:lstStyle/>
          <a:p>
            <a:r>
              <a:rPr lang="en-US" sz="2000" i="1" dirty="0"/>
              <a:t>Write a command to return the largest file in the </a:t>
            </a:r>
            <a:r>
              <a:rPr lang="en-US" sz="2000" dirty="0"/>
              <a:t>“shell-lesson”</a:t>
            </a:r>
            <a:r>
              <a:rPr lang="en-US" sz="2000" i="1" dirty="0"/>
              <a:t> directory. </a:t>
            </a:r>
          </a:p>
        </p:txBody>
      </p:sp>
      <p:sp>
        <p:nvSpPr>
          <p:cNvPr id="5" name="TextBox 4">
            <a:extLst>
              <a:ext uri="{FF2B5EF4-FFF2-40B4-BE49-F238E27FC236}">
                <a16:creationId xmlns:a16="http://schemas.microsoft.com/office/drawing/2014/main" id="{0FAEFEBA-2655-4EC5-B7C4-6B4839A85871}"/>
              </a:ext>
            </a:extLst>
          </p:cNvPr>
          <p:cNvSpPr txBox="1"/>
          <p:nvPr/>
        </p:nvSpPr>
        <p:spPr>
          <a:xfrm>
            <a:off x="1295400" y="3986728"/>
            <a:ext cx="1060520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Press “Ctrl + C” to end this process before it ends – cancels any ongoing process in the UNIX shell. </a:t>
            </a:r>
            <a:r>
              <a:rPr lang="en-US" sz="2000" i="1" dirty="0"/>
              <a:t>Instead read the return the first 3 lines of “</a:t>
            </a:r>
            <a:r>
              <a:rPr lang="en-US" sz="2000" dirty="0"/>
              <a:t>2014-01_JA.tsv</a:t>
            </a:r>
            <a:r>
              <a:rPr lang="en-US" sz="2000" i="1" dirty="0"/>
              <a:t>”. What do you notice?</a:t>
            </a:r>
          </a:p>
        </p:txBody>
      </p:sp>
      <p:pic>
        <p:nvPicPr>
          <p:cNvPr id="11" name="Picture 10">
            <a:extLst>
              <a:ext uri="{FF2B5EF4-FFF2-40B4-BE49-F238E27FC236}">
                <a16:creationId xmlns:a16="http://schemas.microsoft.com/office/drawing/2014/main" id="{D78AAC75-F1BD-4231-8759-EFDF007301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0158" y="2621413"/>
            <a:ext cx="2514600" cy="1108587"/>
          </a:xfrm>
          <a:prstGeom prst="rect">
            <a:avLst/>
          </a:prstGeom>
        </p:spPr>
      </p:pic>
      <p:pic>
        <p:nvPicPr>
          <p:cNvPr id="13" name="Picture 12">
            <a:extLst>
              <a:ext uri="{FF2B5EF4-FFF2-40B4-BE49-F238E27FC236}">
                <a16:creationId xmlns:a16="http://schemas.microsoft.com/office/drawing/2014/main" id="{7AF642CC-C277-4EC6-8DF5-9C2F4C3DCA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0158" y="4808228"/>
            <a:ext cx="2973453" cy="1081255"/>
          </a:xfrm>
          <a:prstGeom prst="rect">
            <a:avLst/>
          </a:prstGeom>
        </p:spPr>
      </p:pic>
    </p:spTree>
    <p:extLst>
      <p:ext uri="{BB962C8B-B14F-4D97-AF65-F5344CB8AC3E}">
        <p14:creationId xmlns:p14="http://schemas.microsoft.com/office/powerpoint/2010/main" val="857218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8" name="Slide Number Placeholder 7"/>
          <p:cNvSpPr>
            <a:spLocks noGrp="1"/>
          </p:cNvSpPr>
          <p:nvPr>
            <p:ph type="sldNum" sz="quarter" idx="7"/>
          </p:nvPr>
        </p:nvSpPr>
        <p:spPr/>
        <p:txBody>
          <a:bodyPr/>
          <a:lstStyle/>
          <a:p>
            <a:fld id="{B6F15528-21DE-4FAA-801E-634DDDAF4B2B}" type="slidenum">
              <a:rPr lang="en-US" smtClean="0"/>
              <a:t>45</a:t>
            </a:fld>
            <a:endParaRPr lang="en-US"/>
          </a:p>
        </p:txBody>
      </p:sp>
      <p:sp>
        <p:nvSpPr>
          <p:cNvPr id="9" name="TextBox 8">
            <a:extLst>
              <a:ext uri="{FF2B5EF4-FFF2-40B4-BE49-F238E27FC236}">
                <a16:creationId xmlns:a16="http://schemas.microsoft.com/office/drawing/2014/main" id="{536A405B-09BA-484D-8804-F83843EE1AEF}"/>
              </a:ext>
            </a:extLst>
          </p:cNvPr>
          <p:cNvSpPr txBox="1"/>
          <p:nvPr/>
        </p:nvSpPr>
        <p:spPr>
          <a:xfrm>
            <a:off x="1462150" y="1143000"/>
            <a:ext cx="10120250" cy="584775"/>
          </a:xfrm>
          <a:prstGeom prst="rect">
            <a:avLst/>
          </a:prstGeom>
          <a:noFill/>
        </p:spPr>
        <p:txBody>
          <a:bodyPr wrap="square" rtlCol="0">
            <a:spAutoFit/>
          </a:bodyPr>
          <a:lstStyle/>
          <a:p>
            <a:r>
              <a:rPr lang="en-US" sz="3200" dirty="0"/>
              <a:t>Counting and Mining with the Shell – Counting Words</a:t>
            </a:r>
          </a:p>
        </p:txBody>
      </p:sp>
      <p:sp>
        <p:nvSpPr>
          <p:cNvPr id="4" name="TextBox 3">
            <a:extLst>
              <a:ext uri="{FF2B5EF4-FFF2-40B4-BE49-F238E27FC236}">
                <a16:creationId xmlns:a16="http://schemas.microsoft.com/office/drawing/2014/main" id="{10AE2471-35A9-47BA-AF6D-161868B53536}"/>
              </a:ext>
            </a:extLst>
          </p:cNvPr>
          <p:cNvSpPr txBox="1"/>
          <p:nvPr/>
        </p:nvSpPr>
        <p:spPr>
          <a:xfrm>
            <a:off x="1462150" y="2057400"/>
            <a:ext cx="960755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a:t>
            </a:r>
            <a:r>
              <a:rPr lang="en-US" sz="2000" dirty="0" err="1"/>
              <a:t>wc</a:t>
            </a:r>
            <a:r>
              <a:rPr lang="en-US" sz="2000" dirty="0"/>
              <a:t>” is the “word count” command = counts the number of lines, words, and bytes</a:t>
            </a:r>
          </a:p>
          <a:p>
            <a:pPr marL="342900" indent="-342900">
              <a:buFont typeface="Arial" panose="020B0604020202020204" pitchFamily="34" charset="0"/>
              <a:buChar char="•"/>
            </a:pPr>
            <a:endParaRPr lang="en-US" sz="2000" dirty="0"/>
          </a:p>
          <a:p>
            <a:r>
              <a:rPr lang="en-US" sz="2000" i="1" dirty="0"/>
              <a:t>Use the wildcard operator to generate word counts for all of the .</a:t>
            </a:r>
            <a:r>
              <a:rPr lang="en-US" sz="2000" dirty="0" err="1"/>
              <a:t>tsv</a:t>
            </a:r>
            <a:r>
              <a:rPr lang="en-US" sz="2000" dirty="0"/>
              <a:t> </a:t>
            </a:r>
            <a:r>
              <a:rPr lang="en-US" sz="2000" i="1" dirty="0"/>
              <a:t>files in the current directory.</a:t>
            </a:r>
          </a:p>
        </p:txBody>
      </p:sp>
      <p:sp>
        <p:nvSpPr>
          <p:cNvPr id="7" name="Rectangle 6">
            <a:extLst>
              <a:ext uri="{FF2B5EF4-FFF2-40B4-BE49-F238E27FC236}">
                <a16:creationId xmlns:a16="http://schemas.microsoft.com/office/drawing/2014/main" id="{1306A49C-E379-4E99-AA26-56E74FC7E48F}"/>
              </a:ext>
            </a:extLst>
          </p:cNvPr>
          <p:cNvSpPr/>
          <p:nvPr/>
        </p:nvSpPr>
        <p:spPr>
          <a:xfrm flipH="1">
            <a:off x="1295400" y="3620393"/>
            <a:ext cx="128105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#27</a:t>
            </a:r>
          </a:p>
        </p:txBody>
      </p:sp>
      <p:pic>
        <p:nvPicPr>
          <p:cNvPr id="6" name="Picture 5">
            <a:extLst>
              <a:ext uri="{FF2B5EF4-FFF2-40B4-BE49-F238E27FC236}">
                <a16:creationId xmlns:a16="http://schemas.microsoft.com/office/drawing/2014/main" id="{BB785CCC-FB85-4EF9-8F04-D9AA4FF4D1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3443483"/>
            <a:ext cx="2025023" cy="1323439"/>
          </a:xfrm>
          <a:prstGeom prst="rect">
            <a:avLst/>
          </a:prstGeom>
        </p:spPr>
      </p:pic>
      <p:sp>
        <p:nvSpPr>
          <p:cNvPr id="10" name="TextBox 9">
            <a:extLst>
              <a:ext uri="{FF2B5EF4-FFF2-40B4-BE49-F238E27FC236}">
                <a16:creationId xmlns:a16="http://schemas.microsoft.com/office/drawing/2014/main" id="{7296301F-738C-43FB-93E7-73A15724B0F1}"/>
              </a:ext>
            </a:extLst>
          </p:cNvPr>
          <p:cNvSpPr txBox="1"/>
          <p:nvPr/>
        </p:nvSpPr>
        <p:spPr>
          <a:xfrm>
            <a:off x="1462150" y="4849778"/>
            <a:ext cx="9607550"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In #27, first three columns contain the number of lines, words and bytes. Adding the “-l” option generates only the number of lines.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Power of the shell comes from being able to combine commands</a:t>
            </a:r>
          </a:p>
        </p:txBody>
      </p:sp>
      <p:sp>
        <p:nvSpPr>
          <p:cNvPr id="11" name="Rectangle 10">
            <a:extLst>
              <a:ext uri="{FF2B5EF4-FFF2-40B4-BE49-F238E27FC236}">
                <a16:creationId xmlns:a16="http://schemas.microsoft.com/office/drawing/2014/main" id="{00C35966-4D9B-42D3-A650-6DF422020664}"/>
              </a:ext>
            </a:extLst>
          </p:cNvPr>
          <p:cNvSpPr/>
          <p:nvPr/>
        </p:nvSpPr>
        <p:spPr>
          <a:xfrm flipH="1">
            <a:off x="5625400" y="3620393"/>
            <a:ext cx="128105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#28</a:t>
            </a:r>
          </a:p>
        </p:txBody>
      </p:sp>
      <p:pic>
        <p:nvPicPr>
          <p:cNvPr id="13" name="Picture 12">
            <a:extLst>
              <a:ext uri="{FF2B5EF4-FFF2-40B4-BE49-F238E27FC236}">
                <a16:creationId xmlns:a16="http://schemas.microsoft.com/office/drawing/2014/main" id="{C021578E-6CE8-460D-86D0-7895D2481E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1400" y="3429000"/>
            <a:ext cx="2209800" cy="1302793"/>
          </a:xfrm>
          <a:prstGeom prst="rect">
            <a:avLst/>
          </a:prstGeom>
        </p:spPr>
      </p:pic>
    </p:spTree>
    <p:extLst>
      <p:ext uri="{BB962C8B-B14F-4D97-AF65-F5344CB8AC3E}">
        <p14:creationId xmlns:p14="http://schemas.microsoft.com/office/powerpoint/2010/main" val="216361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8" name="Slide Number Placeholder 7"/>
          <p:cNvSpPr>
            <a:spLocks noGrp="1"/>
          </p:cNvSpPr>
          <p:nvPr>
            <p:ph type="sldNum" sz="quarter" idx="7"/>
          </p:nvPr>
        </p:nvSpPr>
        <p:spPr/>
        <p:txBody>
          <a:bodyPr/>
          <a:lstStyle/>
          <a:p>
            <a:fld id="{B6F15528-21DE-4FAA-801E-634DDDAF4B2B}" type="slidenum">
              <a:rPr lang="en-US" smtClean="0"/>
              <a:t>46</a:t>
            </a:fld>
            <a:endParaRPr lang="en-US"/>
          </a:p>
        </p:txBody>
      </p:sp>
      <p:sp>
        <p:nvSpPr>
          <p:cNvPr id="9" name="TextBox 8">
            <a:extLst>
              <a:ext uri="{FF2B5EF4-FFF2-40B4-BE49-F238E27FC236}">
                <a16:creationId xmlns:a16="http://schemas.microsoft.com/office/drawing/2014/main" id="{536A405B-09BA-484D-8804-F83843EE1AEF}"/>
              </a:ext>
            </a:extLst>
          </p:cNvPr>
          <p:cNvSpPr txBox="1"/>
          <p:nvPr/>
        </p:nvSpPr>
        <p:spPr>
          <a:xfrm>
            <a:off x="1462150" y="1143000"/>
            <a:ext cx="10120250" cy="584775"/>
          </a:xfrm>
          <a:prstGeom prst="rect">
            <a:avLst/>
          </a:prstGeom>
          <a:noFill/>
        </p:spPr>
        <p:txBody>
          <a:bodyPr wrap="square" rtlCol="0">
            <a:spAutoFit/>
          </a:bodyPr>
          <a:lstStyle/>
          <a:p>
            <a:r>
              <a:rPr lang="en-US" sz="3200" dirty="0"/>
              <a:t>Counting and Mining with the Shell - Pipes</a:t>
            </a:r>
          </a:p>
        </p:txBody>
      </p:sp>
      <p:sp>
        <p:nvSpPr>
          <p:cNvPr id="3" name="TextBox 2">
            <a:extLst>
              <a:ext uri="{FF2B5EF4-FFF2-40B4-BE49-F238E27FC236}">
                <a16:creationId xmlns:a16="http://schemas.microsoft.com/office/drawing/2014/main" id="{A741BAF0-5164-4AC0-8E02-143884ED197A}"/>
              </a:ext>
            </a:extLst>
          </p:cNvPr>
          <p:cNvSpPr txBox="1"/>
          <p:nvPr/>
        </p:nvSpPr>
        <p:spPr>
          <a:xfrm>
            <a:off x="1462150" y="2133600"/>
            <a:ext cx="9607550" cy="400110"/>
          </a:xfrm>
          <a:prstGeom prst="rect">
            <a:avLst/>
          </a:prstGeom>
          <a:noFill/>
        </p:spPr>
        <p:txBody>
          <a:bodyPr wrap="square" rtlCol="0">
            <a:spAutoFit/>
          </a:bodyPr>
          <a:lstStyle/>
          <a:p>
            <a:r>
              <a:rPr lang="en-US" sz="2000" i="1" dirty="0"/>
              <a:t>Build a simple pipeline to find the shortest file in terms of number of lines.</a:t>
            </a:r>
          </a:p>
        </p:txBody>
      </p:sp>
      <p:sp>
        <p:nvSpPr>
          <p:cNvPr id="7" name="Rectangle 6">
            <a:extLst>
              <a:ext uri="{FF2B5EF4-FFF2-40B4-BE49-F238E27FC236}">
                <a16:creationId xmlns:a16="http://schemas.microsoft.com/office/drawing/2014/main" id="{66636F76-93AF-47C8-9C7E-6CB5AC2A358F}"/>
              </a:ext>
            </a:extLst>
          </p:cNvPr>
          <p:cNvSpPr/>
          <p:nvPr/>
        </p:nvSpPr>
        <p:spPr>
          <a:xfrm flipH="1">
            <a:off x="838200" y="2670550"/>
            <a:ext cx="128105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#29</a:t>
            </a:r>
          </a:p>
        </p:txBody>
      </p:sp>
      <p:pic>
        <p:nvPicPr>
          <p:cNvPr id="12" name="Picture 11">
            <a:extLst>
              <a:ext uri="{FF2B5EF4-FFF2-40B4-BE49-F238E27FC236}">
                <a16:creationId xmlns:a16="http://schemas.microsoft.com/office/drawing/2014/main" id="{F3D618B6-8100-4DFF-B50A-DD2705588A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5671" y="2574893"/>
            <a:ext cx="2971800" cy="1042736"/>
          </a:xfrm>
          <a:prstGeom prst="rect">
            <a:avLst/>
          </a:prstGeom>
        </p:spPr>
      </p:pic>
      <p:pic>
        <p:nvPicPr>
          <p:cNvPr id="14" name="Picture 13">
            <a:extLst>
              <a:ext uri="{FF2B5EF4-FFF2-40B4-BE49-F238E27FC236}">
                <a16:creationId xmlns:a16="http://schemas.microsoft.com/office/drawing/2014/main" id="{C35FE2E1-05BF-40D0-B359-10E749958E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9250" y="4324675"/>
            <a:ext cx="3934268" cy="1157832"/>
          </a:xfrm>
          <a:prstGeom prst="rect">
            <a:avLst/>
          </a:prstGeom>
        </p:spPr>
      </p:pic>
      <p:pic>
        <p:nvPicPr>
          <p:cNvPr id="16" name="Picture 15">
            <a:extLst>
              <a:ext uri="{FF2B5EF4-FFF2-40B4-BE49-F238E27FC236}">
                <a16:creationId xmlns:a16="http://schemas.microsoft.com/office/drawing/2014/main" id="{30BFC7A9-5782-4A2D-B887-6C4F2A0D22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56880" y="2634831"/>
            <a:ext cx="3155356" cy="1009203"/>
          </a:xfrm>
          <a:prstGeom prst="rect">
            <a:avLst/>
          </a:prstGeom>
        </p:spPr>
      </p:pic>
      <p:pic>
        <p:nvPicPr>
          <p:cNvPr id="18" name="Picture 17">
            <a:extLst>
              <a:ext uri="{FF2B5EF4-FFF2-40B4-BE49-F238E27FC236}">
                <a16:creationId xmlns:a16="http://schemas.microsoft.com/office/drawing/2014/main" id="{1F782B21-9A5A-42A0-A0AB-49C56A761C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14344" y="4167504"/>
            <a:ext cx="3155356" cy="1252629"/>
          </a:xfrm>
          <a:prstGeom prst="rect">
            <a:avLst/>
          </a:prstGeom>
        </p:spPr>
      </p:pic>
      <p:sp>
        <p:nvSpPr>
          <p:cNvPr id="19" name="Rectangle 18">
            <a:extLst>
              <a:ext uri="{FF2B5EF4-FFF2-40B4-BE49-F238E27FC236}">
                <a16:creationId xmlns:a16="http://schemas.microsoft.com/office/drawing/2014/main" id="{E49D083E-75EC-4D38-B561-6D8788C2FD12}"/>
              </a:ext>
            </a:extLst>
          </p:cNvPr>
          <p:cNvSpPr/>
          <p:nvPr/>
        </p:nvSpPr>
        <p:spPr>
          <a:xfrm flipH="1">
            <a:off x="6376010" y="2662786"/>
            <a:ext cx="128105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#31</a:t>
            </a:r>
          </a:p>
        </p:txBody>
      </p:sp>
      <p:sp>
        <p:nvSpPr>
          <p:cNvPr id="20" name="TextBox 19">
            <a:extLst>
              <a:ext uri="{FF2B5EF4-FFF2-40B4-BE49-F238E27FC236}">
                <a16:creationId xmlns:a16="http://schemas.microsoft.com/office/drawing/2014/main" id="{83A80EFD-2B0E-4A8F-AC6E-AC4A6E0800F8}"/>
              </a:ext>
            </a:extLst>
          </p:cNvPr>
          <p:cNvSpPr txBox="1"/>
          <p:nvPr/>
        </p:nvSpPr>
        <p:spPr>
          <a:xfrm>
            <a:off x="526082" y="3722956"/>
            <a:ext cx="7130978"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Redirect the command output to a file using (&gt;)</a:t>
            </a:r>
          </a:p>
        </p:txBody>
      </p:sp>
      <p:sp>
        <p:nvSpPr>
          <p:cNvPr id="21" name="Rectangle 20">
            <a:extLst>
              <a:ext uri="{FF2B5EF4-FFF2-40B4-BE49-F238E27FC236}">
                <a16:creationId xmlns:a16="http://schemas.microsoft.com/office/drawing/2014/main" id="{4E877B5E-1CEF-4A83-A713-6CFCECE650AF}"/>
              </a:ext>
            </a:extLst>
          </p:cNvPr>
          <p:cNvSpPr/>
          <p:nvPr/>
        </p:nvSpPr>
        <p:spPr>
          <a:xfrm flipH="1">
            <a:off x="639773" y="4419900"/>
            <a:ext cx="128105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#30</a:t>
            </a:r>
          </a:p>
        </p:txBody>
      </p:sp>
      <p:sp>
        <p:nvSpPr>
          <p:cNvPr id="22" name="Rectangle 21">
            <a:extLst>
              <a:ext uri="{FF2B5EF4-FFF2-40B4-BE49-F238E27FC236}">
                <a16:creationId xmlns:a16="http://schemas.microsoft.com/office/drawing/2014/main" id="{30EEB974-2AFF-43F4-AFBC-455D9C0FBB14}"/>
              </a:ext>
            </a:extLst>
          </p:cNvPr>
          <p:cNvSpPr/>
          <p:nvPr/>
        </p:nvSpPr>
        <p:spPr>
          <a:xfrm flipH="1">
            <a:off x="6540563" y="4313697"/>
            <a:ext cx="128105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#32</a:t>
            </a:r>
          </a:p>
        </p:txBody>
      </p:sp>
      <p:sp>
        <p:nvSpPr>
          <p:cNvPr id="23" name="TextBox 22">
            <a:extLst>
              <a:ext uri="{FF2B5EF4-FFF2-40B4-BE49-F238E27FC236}">
                <a16:creationId xmlns:a16="http://schemas.microsoft.com/office/drawing/2014/main" id="{E3838271-DFB8-43D7-9550-D8758C3AFF4C}"/>
              </a:ext>
            </a:extLst>
          </p:cNvPr>
          <p:cNvSpPr txBox="1"/>
          <p:nvPr/>
        </p:nvSpPr>
        <p:spPr>
          <a:xfrm>
            <a:off x="423935" y="5692777"/>
            <a:ext cx="7130978"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“Sort” command with “-n” option for numerical sorting</a:t>
            </a:r>
          </a:p>
        </p:txBody>
      </p:sp>
      <p:sp>
        <p:nvSpPr>
          <p:cNvPr id="24" name="TextBox 23">
            <a:extLst>
              <a:ext uri="{FF2B5EF4-FFF2-40B4-BE49-F238E27FC236}">
                <a16:creationId xmlns:a16="http://schemas.microsoft.com/office/drawing/2014/main" id="{D07DAAFF-577A-4295-93DF-BE88D074AFAD}"/>
              </a:ext>
            </a:extLst>
          </p:cNvPr>
          <p:cNvSpPr txBox="1"/>
          <p:nvPr/>
        </p:nvSpPr>
        <p:spPr>
          <a:xfrm>
            <a:off x="6729458" y="3683495"/>
            <a:ext cx="54102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Return the first line of “sorted-lengths.txt”</a:t>
            </a:r>
          </a:p>
        </p:txBody>
      </p:sp>
      <p:sp>
        <p:nvSpPr>
          <p:cNvPr id="25" name="TextBox 24">
            <a:extLst>
              <a:ext uri="{FF2B5EF4-FFF2-40B4-BE49-F238E27FC236}">
                <a16:creationId xmlns:a16="http://schemas.microsoft.com/office/drawing/2014/main" id="{EB2AB019-1D34-4491-AE11-F41E55566D11}"/>
              </a:ext>
            </a:extLst>
          </p:cNvPr>
          <p:cNvSpPr txBox="1"/>
          <p:nvPr/>
        </p:nvSpPr>
        <p:spPr>
          <a:xfrm>
            <a:off x="6586940" y="5427658"/>
            <a:ext cx="5195053"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a pipe (|) to send the output of the first command directly to the second</a:t>
            </a:r>
          </a:p>
        </p:txBody>
      </p:sp>
    </p:spTree>
    <p:extLst>
      <p:ext uri="{BB962C8B-B14F-4D97-AF65-F5344CB8AC3E}">
        <p14:creationId xmlns:p14="http://schemas.microsoft.com/office/powerpoint/2010/main" val="23709778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8" name="Slide Number Placeholder 7"/>
          <p:cNvSpPr>
            <a:spLocks noGrp="1"/>
          </p:cNvSpPr>
          <p:nvPr>
            <p:ph type="sldNum" sz="quarter" idx="7"/>
          </p:nvPr>
        </p:nvSpPr>
        <p:spPr/>
        <p:txBody>
          <a:bodyPr/>
          <a:lstStyle/>
          <a:p>
            <a:fld id="{B6F15528-21DE-4FAA-801E-634DDDAF4B2B}" type="slidenum">
              <a:rPr lang="en-US" smtClean="0"/>
              <a:t>47</a:t>
            </a:fld>
            <a:endParaRPr lang="en-US"/>
          </a:p>
        </p:txBody>
      </p:sp>
      <p:sp>
        <p:nvSpPr>
          <p:cNvPr id="9" name="TextBox 8">
            <a:extLst>
              <a:ext uri="{FF2B5EF4-FFF2-40B4-BE49-F238E27FC236}">
                <a16:creationId xmlns:a16="http://schemas.microsoft.com/office/drawing/2014/main" id="{536A405B-09BA-484D-8804-F83843EE1AEF}"/>
              </a:ext>
            </a:extLst>
          </p:cNvPr>
          <p:cNvSpPr txBox="1"/>
          <p:nvPr/>
        </p:nvSpPr>
        <p:spPr>
          <a:xfrm>
            <a:off x="1462150" y="1143000"/>
            <a:ext cx="10120250" cy="584775"/>
          </a:xfrm>
          <a:prstGeom prst="rect">
            <a:avLst/>
          </a:prstGeom>
          <a:noFill/>
        </p:spPr>
        <p:txBody>
          <a:bodyPr wrap="square" rtlCol="0">
            <a:spAutoFit/>
          </a:bodyPr>
          <a:lstStyle/>
          <a:p>
            <a:r>
              <a:rPr lang="en-US" sz="3200" dirty="0"/>
              <a:t>Counting and Mining with the Shell – Pipes and Filters</a:t>
            </a:r>
          </a:p>
        </p:txBody>
      </p:sp>
      <p:pic>
        <p:nvPicPr>
          <p:cNvPr id="4" name="Picture 3">
            <a:extLst>
              <a:ext uri="{FF2B5EF4-FFF2-40B4-BE49-F238E27FC236}">
                <a16:creationId xmlns:a16="http://schemas.microsoft.com/office/drawing/2014/main" id="{8519AE33-9331-47F1-B3CA-C2DF6B5D66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8726" y="2131800"/>
            <a:ext cx="3749040" cy="1076852"/>
          </a:xfrm>
          <a:prstGeom prst="rect">
            <a:avLst/>
          </a:prstGeom>
        </p:spPr>
      </p:pic>
      <p:sp>
        <p:nvSpPr>
          <p:cNvPr id="7" name="Rectangle 6">
            <a:extLst>
              <a:ext uri="{FF2B5EF4-FFF2-40B4-BE49-F238E27FC236}">
                <a16:creationId xmlns:a16="http://schemas.microsoft.com/office/drawing/2014/main" id="{D616E7AD-B628-4365-8230-A594031AE04F}"/>
              </a:ext>
            </a:extLst>
          </p:cNvPr>
          <p:cNvSpPr/>
          <p:nvPr/>
        </p:nvSpPr>
        <p:spPr>
          <a:xfrm flipH="1">
            <a:off x="181100" y="2233606"/>
            <a:ext cx="128105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#33</a:t>
            </a:r>
          </a:p>
        </p:txBody>
      </p:sp>
      <p:pic>
        <p:nvPicPr>
          <p:cNvPr id="6" name="Picture 5">
            <a:extLst>
              <a:ext uri="{FF2B5EF4-FFF2-40B4-BE49-F238E27FC236}">
                <a16:creationId xmlns:a16="http://schemas.microsoft.com/office/drawing/2014/main" id="{B81DAC1C-1636-4DAF-8812-BD40C716C1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8186" y="2244683"/>
            <a:ext cx="6105142" cy="4278167"/>
          </a:xfrm>
          <a:prstGeom prst="rect">
            <a:avLst/>
          </a:prstGeom>
        </p:spPr>
      </p:pic>
      <p:sp>
        <p:nvSpPr>
          <p:cNvPr id="10" name="TextBox 9">
            <a:extLst>
              <a:ext uri="{FF2B5EF4-FFF2-40B4-BE49-F238E27FC236}">
                <a16:creationId xmlns:a16="http://schemas.microsoft.com/office/drawing/2014/main" id="{D085B7B0-8E2C-403C-A4B0-2D7F6298018A}"/>
              </a:ext>
            </a:extLst>
          </p:cNvPr>
          <p:cNvSpPr txBox="1"/>
          <p:nvPr/>
        </p:nvSpPr>
        <p:spPr>
          <a:xfrm>
            <a:off x="181100" y="3279365"/>
            <a:ext cx="5305300"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Add another pipe to view the answer in the shell (same output that ended up in “sorted-lengths.txt” earlier)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UNIX shell includes simple tools that do one job well and work well with one another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Any program that reads lines of text from a standard input and writes lines to a standard </a:t>
            </a:r>
            <a:r>
              <a:rPr lang="en-US" sz="2000" dirty="0">
                <a:solidFill>
                  <a:schemeClr val="bg1"/>
                </a:solidFill>
              </a:rPr>
              <a:t>out put can be combined with every other program that behaves this way</a:t>
            </a:r>
          </a:p>
        </p:txBody>
      </p:sp>
    </p:spTree>
    <p:extLst>
      <p:ext uri="{BB962C8B-B14F-4D97-AF65-F5344CB8AC3E}">
        <p14:creationId xmlns:p14="http://schemas.microsoft.com/office/powerpoint/2010/main" val="24042298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8" name="Slide Number Placeholder 7"/>
          <p:cNvSpPr>
            <a:spLocks noGrp="1"/>
          </p:cNvSpPr>
          <p:nvPr>
            <p:ph type="sldNum" sz="quarter" idx="7"/>
          </p:nvPr>
        </p:nvSpPr>
        <p:spPr/>
        <p:txBody>
          <a:bodyPr/>
          <a:lstStyle/>
          <a:p>
            <a:fld id="{B6F15528-21DE-4FAA-801E-634DDDAF4B2B}" type="slidenum">
              <a:rPr lang="en-US" smtClean="0"/>
              <a:t>48</a:t>
            </a:fld>
            <a:endParaRPr lang="en-US"/>
          </a:p>
        </p:txBody>
      </p:sp>
      <p:sp>
        <p:nvSpPr>
          <p:cNvPr id="9" name="TextBox 8">
            <a:extLst>
              <a:ext uri="{FF2B5EF4-FFF2-40B4-BE49-F238E27FC236}">
                <a16:creationId xmlns:a16="http://schemas.microsoft.com/office/drawing/2014/main" id="{536A405B-09BA-484D-8804-F83843EE1AEF}"/>
              </a:ext>
            </a:extLst>
          </p:cNvPr>
          <p:cNvSpPr txBox="1"/>
          <p:nvPr/>
        </p:nvSpPr>
        <p:spPr>
          <a:xfrm>
            <a:off x="1462150" y="1143000"/>
            <a:ext cx="10120250" cy="584775"/>
          </a:xfrm>
          <a:prstGeom prst="rect">
            <a:avLst/>
          </a:prstGeom>
          <a:noFill/>
        </p:spPr>
        <p:txBody>
          <a:bodyPr wrap="square" rtlCol="0">
            <a:spAutoFit/>
          </a:bodyPr>
          <a:lstStyle/>
          <a:p>
            <a:r>
              <a:rPr lang="en-US" sz="3200" dirty="0"/>
              <a:t>Counting and Mining with the Shell - Examples</a:t>
            </a:r>
          </a:p>
        </p:txBody>
      </p:sp>
      <p:sp>
        <p:nvSpPr>
          <p:cNvPr id="3" name="TextBox 2">
            <a:extLst>
              <a:ext uri="{FF2B5EF4-FFF2-40B4-BE49-F238E27FC236}">
                <a16:creationId xmlns:a16="http://schemas.microsoft.com/office/drawing/2014/main" id="{72E85DE6-00D8-4637-91CF-FE7272EAC451}"/>
              </a:ext>
            </a:extLst>
          </p:cNvPr>
          <p:cNvSpPr txBox="1"/>
          <p:nvPr/>
        </p:nvSpPr>
        <p:spPr>
          <a:xfrm>
            <a:off x="1378775" y="2029593"/>
            <a:ext cx="9434450" cy="707886"/>
          </a:xfrm>
          <a:prstGeom prst="rect">
            <a:avLst/>
          </a:prstGeom>
          <a:noFill/>
        </p:spPr>
        <p:txBody>
          <a:bodyPr wrap="square" rtlCol="0">
            <a:spAutoFit/>
          </a:bodyPr>
          <a:lstStyle/>
          <a:p>
            <a:r>
              <a:rPr lang="en-US" sz="2000" i="1" dirty="0"/>
              <a:t>Count the total lines of every .</a:t>
            </a:r>
            <a:r>
              <a:rPr lang="en-US" sz="2000" i="1" dirty="0" err="1"/>
              <a:t>tsv</a:t>
            </a:r>
            <a:r>
              <a:rPr lang="en-US" sz="2000" i="1" dirty="0"/>
              <a:t> file in the “</a:t>
            </a:r>
            <a:r>
              <a:rPr lang="en-US" sz="2000" dirty="0"/>
              <a:t>shell-lesson</a:t>
            </a:r>
            <a:r>
              <a:rPr lang="en-US" sz="2000" i="1" dirty="0"/>
              <a:t>” directory, sort the results, and print the first line of the results.</a:t>
            </a:r>
          </a:p>
        </p:txBody>
      </p:sp>
      <p:pic>
        <p:nvPicPr>
          <p:cNvPr id="5" name="Picture 4">
            <a:extLst>
              <a:ext uri="{FF2B5EF4-FFF2-40B4-BE49-F238E27FC236}">
                <a16:creationId xmlns:a16="http://schemas.microsoft.com/office/drawing/2014/main" id="{14D1F207-A65D-4608-B280-83C5D947A1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2907825"/>
            <a:ext cx="4419600" cy="1351317"/>
          </a:xfrm>
          <a:prstGeom prst="rect">
            <a:avLst/>
          </a:prstGeom>
        </p:spPr>
      </p:pic>
      <p:sp>
        <p:nvSpPr>
          <p:cNvPr id="6" name="TextBox 5">
            <a:extLst>
              <a:ext uri="{FF2B5EF4-FFF2-40B4-BE49-F238E27FC236}">
                <a16:creationId xmlns:a16="http://schemas.microsoft.com/office/drawing/2014/main" id="{8385F8F7-6EA7-4A70-B541-0ACC0A3CF55F}"/>
              </a:ext>
            </a:extLst>
          </p:cNvPr>
          <p:cNvSpPr txBox="1"/>
          <p:nvPr/>
        </p:nvSpPr>
        <p:spPr>
          <a:xfrm>
            <a:off x="1378775" y="4429488"/>
            <a:ext cx="9434450" cy="707886"/>
          </a:xfrm>
          <a:prstGeom prst="rect">
            <a:avLst/>
          </a:prstGeom>
          <a:noFill/>
        </p:spPr>
        <p:txBody>
          <a:bodyPr wrap="square" rtlCol="0">
            <a:spAutoFit/>
          </a:bodyPr>
          <a:lstStyle/>
          <a:p>
            <a:r>
              <a:rPr lang="en-US" sz="2000" i="1" dirty="0"/>
              <a:t>Find the 10 files in “</a:t>
            </a:r>
            <a:r>
              <a:rPr lang="en-US" sz="2000" dirty="0"/>
              <a:t>shell-lesson</a:t>
            </a:r>
            <a:r>
              <a:rPr lang="en-US" sz="2000" i="1" dirty="0"/>
              <a:t>” directory that have the most words. (Hint: the </a:t>
            </a:r>
            <a:r>
              <a:rPr lang="en-US" sz="2000" dirty="0"/>
              <a:t>“-w</a:t>
            </a:r>
            <a:r>
              <a:rPr lang="en-US" sz="2000" i="1" dirty="0"/>
              <a:t>” [word] option when used with “</a:t>
            </a:r>
            <a:r>
              <a:rPr lang="en-US" sz="2000" dirty="0" err="1"/>
              <a:t>wc</a:t>
            </a:r>
            <a:r>
              <a:rPr lang="en-US" sz="2000" i="1" dirty="0"/>
              <a:t>” prints word counts.)</a:t>
            </a:r>
          </a:p>
        </p:txBody>
      </p:sp>
      <p:pic>
        <p:nvPicPr>
          <p:cNvPr id="10" name="Picture 9">
            <a:extLst>
              <a:ext uri="{FF2B5EF4-FFF2-40B4-BE49-F238E27FC236}">
                <a16:creationId xmlns:a16="http://schemas.microsoft.com/office/drawing/2014/main" id="{EE7A5241-BD61-4B3A-AE47-D86E51B384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2572" y="5241270"/>
            <a:ext cx="4153256" cy="1317264"/>
          </a:xfrm>
          <a:prstGeom prst="rect">
            <a:avLst/>
          </a:prstGeom>
        </p:spPr>
      </p:pic>
    </p:spTree>
    <p:extLst>
      <p:ext uri="{BB962C8B-B14F-4D97-AF65-F5344CB8AC3E}">
        <p14:creationId xmlns:p14="http://schemas.microsoft.com/office/powerpoint/2010/main" val="325878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8" name="Slide Number Placeholder 7"/>
          <p:cNvSpPr>
            <a:spLocks noGrp="1"/>
          </p:cNvSpPr>
          <p:nvPr>
            <p:ph type="sldNum" sz="quarter" idx="7"/>
          </p:nvPr>
        </p:nvSpPr>
        <p:spPr/>
        <p:txBody>
          <a:bodyPr/>
          <a:lstStyle/>
          <a:p>
            <a:fld id="{B6F15528-21DE-4FAA-801E-634DDDAF4B2B}" type="slidenum">
              <a:rPr lang="en-US" smtClean="0"/>
              <a:t>49</a:t>
            </a:fld>
            <a:endParaRPr lang="en-US"/>
          </a:p>
        </p:txBody>
      </p:sp>
      <p:sp>
        <p:nvSpPr>
          <p:cNvPr id="9" name="TextBox 8">
            <a:extLst>
              <a:ext uri="{FF2B5EF4-FFF2-40B4-BE49-F238E27FC236}">
                <a16:creationId xmlns:a16="http://schemas.microsoft.com/office/drawing/2014/main" id="{536A405B-09BA-484D-8804-F83843EE1AEF}"/>
              </a:ext>
            </a:extLst>
          </p:cNvPr>
          <p:cNvSpPr txBox="1"/>
          <p:nvPr/>
        </p:nvSpPr>
        <p:spPr>
          <a:xfrm>
            <a:off x="1462150" y="1143000"/>
            <a:ext cx="10120250" cy="584775"/>
          </a:xfrm>
          <a:prstGeom prst="rect">
            <a:avLst/>
          </a:prstGeom>
          <a:noFill/>
        </p:spPr>
        <p:txBody>
          <a:bodyPr wrap="square" rtlCol="0">
            <a:spAutoFit/>
          </a:bodyPr>
          <a:lstStyle/>
          <a:p>
            <a:r>
              <a:rPr lang="en-US" sz="3200" dirty="0"/>
              <a:t>Counting and Mining with the Shell</a:t>
            </a:r>
          </a:p>
        </p:txBody>
      </p:sp>
      <p:sp>
        <p:nvSpPr>
          <p:cNvPr id="3" name="TextBox 2">
            <a:extLst>
              <a:ext uri="{FF2B5EF4-FFF2-40B4-BE49-F238E27FC236}">
                <a16:creationId xmlns:a16="http://schemas.microsoft.com/office/drawing/2014/main" id="{9E217D00-FD50-496E-BE9E-F6F8148B5E25}"/>
              </a:ext>
            </a:extLst>
          </p:cNvPr>
          <p:cNvSpPr txBox="1"/>
          <p:nvPr/>
        </p:nvSpPr>
        <p:spPr>
          <a:xfrm>
            <a:off x="1462150" y="2165193"/>
            <a:ext cx="8672450" cy="400110"/>
          </a:xfrm>
          <a:prstGeom prst="rect">
            <a:avLst/>
          </a:prstGeom>
          <a:noFill/>
        </p:spPr>
        <p:txBody>
          <a:bodyPr wrap="square" rtlCol="0">
            <a:spAutoFit/>
          </a:bodyPr>
          <a:lstStyle/>
          <a:p>
            <a:r>
              <a:rPr lang="en-US" sz="2000" dirty="0"/>
              <a:t>Counting files: </a:t>
            </a:r>
            <a:r>
              <a:rPr lang="en-US" sz="2000" i="1" dirty="0"/>
              <a:t>Find out how many files are in the shell-lesson directory.</a:t>
            </a:r>
            <a:endParaRPr lang="en-US" sz="2000" dirty="0"/>
          </a:p>
        </p:txBody>
      </p:sp>
      <p:sp>
        <p:nvSpPr>
          <p:cNvPr id="4" name="TextBox 3">
            <a:extLst>
              <a:ext uri="{FF2B5EF4-FFF2-40B4-BE49-F238E27FC236}">
                <a16:creationId xmlns:a16="http://schemas.microsoft.com/office/drawing/2014/main" id="{75D79B4F-DF2F-45C2-BE15-920DB9AA02F6}"/>
              </a:ext>
            </a:extLst>
          </p:cNvPr>
          <p:cNvSpPr txBox="1"/>
          <p:nvPr/>
        </p:nvSpPr>
        <p:spPr>
          <a:xfrm>
            <a:off x="426275" y="4434487"/>
            <a:ext cx="6096000" cy="707886"/>
          </a:xfrm>
          <a:prstGeom prst="rect">
            <a:avLst/>
          </a:prstGeom>
          <a:noFill/>
        </p:spPr>
        <p:txBody>
          <a:bodyPr wrap="square" rtlCol="0">
            <a:spAutoFit/>
          </a:bodyPr>
          <a:lstStyle/>
          <a:p>
            <a:r>
              <a:rPr lang="en-US" sz="2000" dirty="0"/>
              <a:t>Writing to files: </a:t>
            </a:r>
            <a:r>
              <a:rPr lang="en-US" sz="2000" i="1" dirty="0"/>
              <a:t>Write the current date and time to a new file named </a:t>
            </a:r>
            <a:r>
              <a:rPr lang="en-US" sz="2000" dirty="0"/>
              <a:t>“logfile.txt”.</a:t>
            </a:r>
          </a:p>
        </p:txBody>
      </p:sp>
      <p:pic>
        <p:nvPicPr>
          <p:cNvPr id="6" name="Picture 5">
            <a:extLst>
              <a:ext uri="{FF2B5EF4-FFF2-40B4-BE49-F238E27FC236}">
                <a16:creationId xmlns:a16="http://schemas.microsoft.com/office/drawing/2014/main" id="{4639772E-6FBC-4AB7-96B6-71C6A5B23A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9272" y="2774141"/>
            <a:ext cx="2057400" cy="1518557"/>
          </a:xfrm>
          <a:prstGeom prst="rect">
            <a:avLst/>
          </a:prstGeom>
        </p:spPr>
      </p:pic>
      <p:sp>
        <p:nvSpPr>
          <p:cNvPr id="7" name="TextBox 6">
            <a:extLst>
              <a:ext uri="{FF2B5EF4-FFF2-40B4-BE49-F238E27FC236}">
                <a16:creationId xmlns:a16="http://schemas.microsoft.com/office/drawing/2014/main" id="{2F308B5B-E39D-43C1-8D6C-244C9CAD8480}"/>
              </a:ext>
            </a:extLst>
          </p:cNvPr>
          <p:cNvSpPr txBox="1"/>
          <p:nvPr/>
        </p:nvSpPr>
        <p:spPr>
          <a:xfrm>
            <a:off x="6714744" y="4421244"/>
            <a:ext cx="5193792" cy="707886"/>
          </a:xfrm>
          <a:prstGeom prst="rect">
            <a:avLst/>
          </a:prstGeom>
          <a:noFill/>
        </p:spPr>
        <p:txBody>
          <a:bodyPr wrap="square" rtlCol="0">
            <a:spAutoFit/>
          </a:bodyPr>
          <a:lstStyle/>
          <a:p>
            <a:r>
              <a:rPr lang="en-US" sz="2000" dirty="0"/>
              <a:t>Appending to files: </a:t>
            </a:r>
            <a:r>
              <a:rPr lang="en-US" sz="2000" i="1" dirty="0"/>
              <a:t>Append the current date and time to “logfile.txt. (Hint: “</a:t>
            </a:r>
            <a:r>
              <a:rPr lang="en-US" sz="2000" dirty="0"/>
              <a:t>&gt;&gt;</a:t>
            </a:r>
            <a:r>
              <a:rPr lang="en-US" sz="2000" i="1" dirty="0"/>
              <a:t>” appends a file.)</a:t>
            </a:r>
          </a:p>
        </p:txBody>
      </p:sp>
      <p:pic>
        <p:nvPicPr>
          <p:cNvPr id="11" name="Picture 10">
            <a:extLst>
              <a:ext uri="{FF2B5EF4-FFF2-40B4-BE49-F238E27FC236}">
                <a16:creationId xmlns:a16="http://schemas.microsoft.com/office/drawing/2014/main" id="{5EB905B7-A8D5-416B-AB31-34C8B7486A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2150" y="5289233"/>
            <a:ext cx="2438400" cy="1454728"/>
          </a:xfrm>
          <a:prstGeom prst="rect">
            <a:avLst/>
          </a:prstGeom>
        </p:spPr>
      </p:pic>
      <p:pic>
        <p:nvPicPr>
          <p:cNvPr id="13" name="Picture 12">
            <a:extLst>
              <a:ext uri="{FF2B5EF4-FFF2-40B4-BE49-F238E27FC236}">
                <a16:creationId xmlns:a16="http://schemas.microsoft.com/office/drawing/2014/main" id="{3A861D3A-7CDB-48B2-96B2-288415398A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22464" y="5133870"/>
            <a:ext cx="2804160" cy="1586970"/>
          </a:xfrm>
          <a:prstGeom prst="rect">
            <a:avLst/>
          </a:prstGeom>
        </p:spPr>
      </p:pic>
      <p:sp>
        <p:nvSpPr>
          <p:cNvPr id="15" name="Rectangle 14">
            <a:extLst>
              <a:ext uri="{FF2B5EF4-FFF2-40B4-BE49-F238E27FC236}">
                <a16:creationId xmlns:a16="http://schemas.microsoft.com/office/drawing/2014/main" id="{44B1C487-9F77-4AE5-97BC-119B4989753B}"/>
              </a:ext>
            </a:extLst>
          </p:cNvPr>
          <p:cNvSpPr/>
          <p:nvPr/>
        </p:nvSpPr>
        <p:spPr>
          <a:xfrm flipH="1">
            <a:off x="1400300" y="2877819"/>
            <a:ext cx="128105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#34</a:t>
            </a:r>
          </a:p>
        </p:txBody>
      </p:sp>
      <p:sp>
        <p:nvSpPr>
          <p:cNvPr id="16" name="Rectangle 15">
            <a:extLst>
              <a:ext uri="{FF2B5EF4-FFF2-40B4-BE49-F238E27FC236}">
                <a16:creationId xmlns:a16="http://schemas.microsoft.com/office/drawing/2014/main" id="{144C2B4B-0ADD-400C-A801-88CAA4A05DE2}"/>
              </a:ext>
            </a:extLst>
          </p:cNvPr>
          <p:cNvSpPr/>
          <p:nvPr/>
        </p:nvSpPr>
        <p:spPr>
          <a:xfrm flipH="1">
            <a:off x="-35308" y="5284162"/>
            <a:ext cx="128105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#35</a:t>
            </a:r>
          </a:p>
        </p:txBody>
      </p:sp>
      <p:sp>
        <p:nvSpPr>
          <p:cNvPr id="17" name="Rectangle 16">
            <a:extLst>
              <a:ext uri="{FF2B5EF4-FFF2-40B4-BE49-F238E27FC236}">
                <a16:creationId xmlns:a16="http://schemas.microsoft.com/office/drawing/2014/main" id="{88ABBF33-5B39-48FA-95E1-FD59B23F1381}"/>
              </a:ext>
            </a:extLst>
          </p:cNvPr>
          <p:cNvSpPr/>
          <p:nvPr/>
        </p:nvSpPr>
        <p:spPr>
          <a:xfrm flipH="1">
            <a:off x="5881750" y="5253335"/>
            <a:ext cx="128105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#36</a:t>
            </a:r>
          </a:p>
        </p:txBody>
      </p:sp>
    </p:spTree>
    <p:extLst>
      <p:ext uri="{BB962C8B-B14F-4D97-AF65-F5344CB8AC3E}">
        <p14:creationId xmlns:p14="http://schemas.microsoft.com/office/powerpoint/2010/main" val="149619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3" name="object 3"/>
          <p:cNvSpPr txBox="1"/>
          <p:nvPr/>
        </p:nvSpPr>
        <p:spPr>
          <a:xfrm>
            <a:off x="1374139" y="909002"/>
            <a:ext cx="8845550" cy="4231030"/>
          </a:xfrm>
          <a:prstGeom prst="rect">
            <a:avLst/>
          </a:prstGeom>
        </p:spPr>
        <p:txBody>
          <a:bodyPr vert="horz" wrap="square" lIns="0" tIns="15875" rIns="0" bIns="0" rtlCol="0">
            <a:spAutoFit/>
          </a:bodyPr>
          <a:lstStyle/>
          <a:p>
            <a:pPr marL="12700">
              <a:lnSpc>
                <a:spcPct val="100000"/>
              </a:lnSpc>
              <a:spcBef>
                <a:spcPts val="125"/>
              </a:spcBef>
            </a:pPr>
            <a:r>
              <a:rPr sz="3200" spc="210" dirty="0">
                <a:latin typeface="+mj-lt"/>
                <a:cs typeface="Trebuchet MS"/>
              </a:rPr>
              <a:t>INTRODUCTIONS</a:t>
            </a:r>
            <a:endParaRPr lang="en-US" sz="3200" spc="210" dirty="0">
              <a:latin typeface="+mj-lt"/>
              <a:cs typeface="Trebuchet MS"/>
            </a:endParaRPr>
          </a:p>
          <a:p>
            <a:pPr marL="12700">
              <a:lnSpc>
                <a:spcPct val="100000"/>
              </a:lnSpc>
              <a:spcBef>
                <a:spcPts val="125"/>
              </a:spcBef>
            </a:pPr>
            <a:endParaRPr sz="4650" dirty="0">
              <a:cs typeface="Trebuchet MS"/>
            </a:endParaRPr>
          </a:p>
          <a:p>
            <a:pPr marL="457200" indent="-457200">
              <a:lnSpc>
                <a:spcPct val="100000"/>
              </a:lnSpc>
              <a:spcBef>
                <a:spcPts val="40"/>
              </a:spcBef>
              <a:buFont typeface="Arial" panose="020B0604020202020204" pitchFamily="34" charset="0"/>
              <a:buChar char="•"/>
            </a:pPr>
            <a:r>
              <a:rPr lang="en-US" sz="3200" dirty="0">
                <a:cs typeface="Trebuchet MS"/>
              </a:rPr>
              <a:t>Name, pronouns if you choose, location</a:t>
            </a:r>
          </a:p>
          <a:p>
            <a:pPr marL="457200" indent="-457200">
              <a:lnSpc>
                <a:spcPct val="100000"/>
              </a:lnSpc>
              <a:spcBef>
                <a:spcPts val="40"/>
              </a:spcBef>
              <a:buFont typeface="Arial" panose="020B0604020202020204" pitchFamily="34" charset="0"/>
              <a:buChar char="•"/>
            </a:pPr>
            <a:endParaRPr sz="3200" dirty="0">
              <a:cs typeface="Trebuchet MS"/>
            </a:endParaRPr>
          </a:p>
          <a:p>
            <a:pPr marL="469265" marR="5080" indent="-457200">
              <a:lnSpc>
                <a:spcPct val="101699"/>
              </a:lnSpc>
              <a:buFont typeface="Arial" panose="020B0604020202020204" pitchFamily="34" charset="0"/>
              <a:buChar char="•"/>
              <a:tabLst>
                <a:tab pos="299085" algn="l"/>
              </a:tabLst>
            </a:pPr>
            <a:r>
              <a:rPr sz="3200" spc="55" dirty="0">
                <a:cs typeface="Trebuchet MS"/>
              </a:rPr>
              <a:t>One</a:t>
            </a:r>
            <a:r>
              <a:rPr sz="3200" spc="-114" dirty="0">
                <a:cs typeface="Trebuchet MS"/>
              </a:rPr>
              <a:t> </a:t>
            </a:r>
            <a:r>
              <a:rPr sz="3200" spc="-180" dirty="0">
                <a:cs typeface="Trebuchet MS"/>
              </a:rPr>
              <a:t>thing</a:t>
            </a:r>
            <a:r>
              <a:rPr sz="3200" spc="-170" dirty="0">
                <a:cs typeface="Trebuchet MS"/>
              </a:rPr>
              <a:t> </a:t>
            </a:r>
            <a:r>
              <a:rPr sz="3200" spc="-100" dirty="0">
                <a:cs typeface="Trebuchet MS"/>
              </a:rPr>
              <a:t>you</a:t>
            </a:r>
            <a:r>
              <a:rPr sz="3200" spc="-185" dirty="0">
                <a:cs typeface="Trebuchet MS"/>
              </a:rPr>
              <a:t> </a:t>
            </a:r>
            <a:r>
              <a:rPr sz="3200" spc="-114" dirty="0">
                <a:cs typeface="Trebuchet MS"/>
              </a:rPr>
              <a:t>would</a:t>
            </a:r>
            <a:r>
              <a:rPr sz="3200" spc="-135" dirty="0">
                <a:cs typeface="Trebuchet MS"/>
              </a:rPr>
              <a:t> </a:t>
            </a:r>
            <a:r>
              <a:rPr sz="3200" spc="-210" dirty="0">
                <a:cs typeface="Trebuchet MS"/>
              </a:rPr>
              <a:t>like</a:t>
            </a:r>
            <a:r>
              <a:rPr sz="3200" spc="-114" dirty="0">
                <a:cs typeface="Trebuchet MS"/>
              </a:rPr>
              <a:t> </a:t>
            </a:r>
            <a:r>
              <a:rPr sz="3200" spc="-80" dirty="0">
                <a:cs typeface="Trebuchet MS"/>
              </a:rPr>
              <a:t>to</a:t>
            </a:r>
            <a:r>
              <a:rPr sz="3200" spc="-55" dirty="0">
                <a:cs typeface="Trebuchet MS"/>
              </a:rPr>
              <a:t> </a:t>
            </a:r>
            <a:r>
              <a:rPr sz="3200" spc="-195" dirty="0">
                <a:cs typeface="Trebuchet MS"/>
              </a:rPr>
              <a:t>automate</a:t>
            </a:r>
            <a:r>
              <a:rPr sz="3200" spc="-114" dirty="0">
                <a:cs typeface="Trebuchet MS"/>
              </a:rPr>
              <a:t> </a:t>
            </a:r>
            <a:r>
              <a:rPr sz="3200" spc="-190" dirty="0">
                <a:cs typeface="Trebuchet MS"/>
              </a:rPr>
              <a:t>in</a:t>
            </a:r>
            <a:r>
              <a:rPr sz="3200" spc="-105" dirty="0">
                <a:cs typeface="Trebuchet MS"/>
              </a:rPr>
              <a:t> </a:t>
            </a:r>
            <a:r>
              <a:rPr sz="3200" spc="-60" dirty="0">
                <a:cs typeface="Trebuchet MS"/>
              </a:rPr>
              <a:t>your</a:t>
            </a:r>
            <a:r>
              <a:rPr sz="3200" spc="-220" dirty="0">
                <a:cs typeface="Trebuchet MS"/>
              </a:rPr>
              <a:t> </a:t>
            </a:r>
            <a:r>
              <a:rPr sz="3200" spc="-25" dirty="0">
                <a:cs typeface="Trebuchet MS"/>
              </a:rPr>
              <a:t>work </a:t>
            </a:r>
            <a:r>
              <a:rPr sz="3200" spc="-950" dirty="0">
                <a:cs typeface="Trebuchet MS"/>
              </a:rPr>
              <a:t> </a:t>
            </a:r>
            <a:r>
              <a:rPr sz="3200" spc="-210" dirty="0">
                <a:cs typeface="Trebuchet MS"/>
              </a:rPr>
              <a:t>and/or</a:t>
            </a:r>
            <a:r>
              <a:rPr sz="3200" spc="-220" dirty="0">
                <a:cs typeface="Trebuchet MS"/>
              </a:rPr>
              <a:t> </a:t>
            </a:r>
            <a:r>
              <a:rPr sz="3200" spc="-175" dirty="0">
                <a:cs typeface="Trebuchet MS"/>
              </a:rPr>
              <a:t>what</a:t>
            </a:r>
            <a:r>
              <a:rPr sz="3200" spc="-95" dirty="0">
                <a:cs typeface="Trebuchet MS"/>
              </a:rPr>
              <a:t> </a:t>
            </a:r>
            <a:r>
              <a:rPr sz="3200" spc="-100" dirty="0">
                <a:cs typeface="Trebuchet MS"/>
              </a:rPr>
              <a:t>you</a:t>
            </a:r>
            <a:r>
              <a:rPr sz="3200" spc="-185" dirty="0">
                <a:cs typeface="Trebuchet MS"/>
              </a:rPr>
              <a:t> </a:t>
            </a:r>
            <a:r>
              <a:rPr sz="3200" spc="-95" dirty="0">
                <a:cs typeface="Trebuchet MS"/>
              </a:rPr>
              <a:t>hope</a:t>
            </a:r>
            <a:r>
              <a:rPr sz="3200" spc="-190" dirty="0">
                <a:cs typeface="Trebuchet MS"/>
              </a:rPr>
              <a:t> </a:t>
            </a:r>
            <a:r>
              <a:rPr sz="3200" spc="-85" dirty="0">
                <a:cs typeface="Trebuchet MS"/>
              </a:rPr>
              <a:t>to</a:t>
            </a:r>
            <a:r>
              <a:rPr sz="3200" spc="-125" dirty="0">
                <a:cs typeface="Trebuchet MS"/>
              </a:rPr>
              <a:t> </a:t>
            </a:r>
            <a:r>
              <a:rPr sz="3200" spc="-180" dirty="0">
                <a:cs typeface="Trebuchet MS"/>
              </a:rPr>
              <a:t>learn</a:t>
            </a:r>
            <a:r>
              <a:rPr sz="3200" spc="-110" dirty="0">
                <a:cs typeface="Trebuchet MS"/>
              </a:rPr>
              <a:t> </a:t>
            </a:r>
            <a:r>
              <a:rPr sz="3200" spc="-190" dirty="0">
                <a:cs typeface="Trebuchet MS"/>
              </a:rPr>
              <a:t>today</a:t>
            </a:r>
            <a:endParaRPr lang="en-US" sz="3200" spc="-190" dirty="0">
              <a:cs typeface="Trebuchet MS"/>
            </a:endParaRPr>
          </a:p>
          <a:p>
            <a:pPr marL="469265" marR="5080" indent="-457200">
              <a:lnSpc>
                <a:spcPct val="101699"/>
              </a:lnSpc>
              <a:buFont typeface="Arial" panose="020B0604020202020204" pitchFamily="34" charset="0"/>
              <a:buChar char="•"/>
              <a:tabLst>
                <a:tab pos="299085" algn="l"/>
              </a:tabLst>
            </a:pPr>
            <a:endParaRPr lang="en-US" sz="3200" spc="-190" dirty="0">
              <a:cs typeface="Trebuchet MS"/>
            </a:endParaRPr>
          </a:p>
          <a:p>
            <a:pPr marL="469265" marR="5080" indent="-457200">
              <a:lnSpc>
                <a:spcPct val="101699"/>
              </a:lnSpc>
              <a:buFont typeface="Arial" panose="020B0604020202020204" pitchFamily="34" charset="0"/>
              <a:buChar char="•"/>
              <a:tabLst>
                <a:tab pos="299085" algn="l"/>
              </a:tabLst>
            </a:pPr>
            <a:endParaRPr sz="3200" dirty="0">
              <a:cs typeface="Trebuchet MS"/>
            </a:endParaRPr>
          </a:p>
        </p:txBody>
      </p:sp>
      <p:sp>
        <p:nvSpPr>
          <p:cNvPr id="5" name="Slide Number Placeholder 4"/>
          <p:cNvSpPr>
            <a:spLocks noGrp="1"/>
          </p:cNvSpPr>
          <p:nvPr>
            <p:ph type="sldNum" sz="quarter" idx="7"/>
          </p:nvPr>
        </p:nvSpPr>
        <p:spPr/>
        <p:txBody>
          <a:bodyPr/>
          <a:lstStyle/>
          <a:p>
            <a:fld id="{B6F15528-21DE-4FAA-801E-634DDDAF4B2B}" type="slidenum">
              <a:rPr lang="en-US" smtClean="0"/>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3276600" cy="523220"/>
          </a:xfrm>
          <a:prstGeom prst="rect">
            <a:avLst/>
          </a:prstGeom>
          <a:noFill/>
        </p:spPr>
        <p:txBody>
          <a:bodyPr wrap="square" rtlCol="0">
            <a:spAutoFit/>
          </a:bodyPr>
          <a:lstStyle/>
          <a:p>
            <a:r>
              <a:rPr lang="en-US" sz="2800" dirty="0"/>
              <a:t>MINI BREAK</a:t>
            </a:r>
          </a:p>
        </p:txBody>
      </p:sp>
      <p:sp>
        <p:nvSpPr>
          <p:cNvPr id="6" name="TextBox 5"/>
          <p:cNvSpPr txBox="1"/>
          <p:nvPr/>
        </p:nvSpPr>
        <p:spPr>
          <a:xfrm>
            <a:off x="8460623" y="5715000"/>
            <a:ext cx="3962400" cy="261610"/>
          </a:xfrm>
          <a:prstGeom prst="rect">
            <a:avLst/>
          </a:prstGeom>
          <a:noFill/>
        </p:spPr>
        <p:txBody>
          <a:bodyPr wrap="square" rtlCol="0">
            <a:spAutoFit/>
          </a:bodyPr>
          <a:lstStyle/>
          <a:p>
            <a:r>
              <a:rPr lang="en-US" sz="1100" dirty="0"/>
              <a:t>https://gateway.okhistory.org/ark:/67531/metadc1474023/</a:t>
            </a:r>
          </a:p>
        </p:txBody>
      </p:sp>
      <p:sp>
        <p:nvSpPr>
          <p:cNvPr id="7" name="TextBox 6"/>
          <p:cNvSpPr txBox="1"/>
          <p:nvPr/>
        </p:nvSpPr>
        <p:spPr>
          <a:xfrm>
            <a:off x="890650" y="5486400"/>
            <a:ext cx="4419600" cy="369332"/>
          </a:xfrm>
          <a:prstGeom prst="rect">
            <a:avLst/>
          </a:prstGeom>
          <a:noFill/>
        </p:spPr>
        <p:txBody>
          <a:bodyPr wrap="square" rtlCol="0">
            <a:spAutoFit/>
          </a:bodyPr>
          <a:lstStyle/>
          <a:p>
            <a:r>
              <a:rPr lang="en-US" dirty="0"/>
              <a:t>Description: circus ponies</a:t>
            </a:r>
          </a:p>
        </p:txBody>
      </p:sp>
      <p:sp>
        <p:nvSpPr>
          <p:cNvPr id="9" name="Slide Number Placeholder 8"/>
          <p:cNvSpPr>
            <a:spLocks noGrp="1"/>
          </p:cNvSpPr>
          <p:nvPr>
            <p:ph type="sldNum" sz="quarter" idx="7"/>
          </p:nvPr>
        </p:nvSpPr>
        <p:spPr/>
        <p:txBody>
          <a:bodyPr/>
          <a:lstStyle/>
          <a:p>
            <a:fld id="{B6F15528-21DE-4FAA-801E-634DDDAF4B2B}" type="slidenum">
              <a:rPr lang="en-US" smtClean="0"/>
              <a:t>50</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2115910"/>
            <a:ext cx="4465602" cy="3408742"/>
          </a:xfrm>
          <a:prstGeom prst="rect">
            <a:avLst/>
          </a:prstGeom>
        </p:spPr>
      </p:pic>
    </p:spTree>
    <p:extLst>
      <p:ext uri="{BB962C8B-B14F-4D97-AF65-F5344CB8AC3E}">
        <p14:creationId xmlns:p14="http://schemas.microsoft.com/office/powerpoint/2010/main" val="41173421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8" name="Slide Number Placeholder 7"/>
          <p:cNvSpPr>
            <a:spLocks noGrp="1"/>
          </p:cNvSpPr>
          <p:nvPr>
            <p:ph type="sldNum" sz="quarter" idx="7"/>
          </p:nvPr>
        </p:nvSpPr>
        <p:spPr/>
        <p:txBody>
          <a:bodyPr/>
          <a:lstStyle/>
          <a:p>
            <a:fld id="{B6F15528-21DE-4FAA-801E-634DDDAF4B2B}" type="slidenum">
              <a:rPr lang="en-US" smtClean="0"/>
              <a:t>51</a:t>
            </a:fld>
            <a:endParaRPr lang="en-US"/>
          </a:p>
        </p:txBody>
      </p:sp>
      <p:sp>
        <p:nvSpPr>
          <p:cNvPr id="9" name="TextBox 8">
            <a:extLst>
              <a:ext uri="{FF2B5EF4-FFF2-40B4-BE49-F238E27FC236}">
                <a16:creationId xmlns:a16="http://schemas.microsoft.com/office/drawing/2014/main" id="{536A405B-09BA-484D-8804-F83843EE1AEF}"/>
              </a:ext>
            </a:extLst>
          </p:cNvPr>
          <p:cNvSpPr txBox="1"/>
          <p:nvPr/>
        </p:nvSpPr>
        <p:spPr>
          <a:xfrm>
            <a:off x="1462150" y="1143000"/>
            <a:ext cx="10120250" cy="584775"/>
          </a:xfrm>
          <a:prstGeom prst="rect">
            <a:avLst/>
          </a:prstGeom>
          <a:noFill/>
        </p:spPr>
        <p:txBody>
          <a:bodyPr wrap="square" rtlCol="0">
            <a:spAutoFit/>
          </a:bodyPr>
          <a:lstStyle/>
          <a:p>
            <a:r>
              <a:rPr lang="en-US" sz="3200" dirty="0"/>
              <a:t>Counting and Mining with the Shell – Searching</a:t>
            </a:r>
          </a:p>
        </p:txBody>
      </p:sp>
      <p:sp>
        <p:nvSpPr>
          <p:cNvPr id="3" name="TextBox 2">
            <a:extLst>
              <a:ext uri="{FF2B5EF4-FFF2-40B4-BE49-F238E27FC236}">
                <a16:creationId xmlns:a16="http://schemas.microsoft.com/office/drawing/2014/main" id="{9D44E0B0-02B8-4BA2-9AC9-83D4D5744388}"/>
              </a:ext>
            </a:extLst>
          </p:cNvPr>
          <p:cNvSpPr txBox="1"/>
          <p:nvPr/>
        </p:nvSpPr>
        <p:spPr>
          <a:xfrm>
            <a:off x="1462150" y="2209800"/>
            <a:ext cx="981545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“grep” (global regular expressions print) enables searching for something in one or more files</a:t>
            </a:r>
          </a:p>
        </p:txBody>
      </p:sp>
      <p:sp>
        <p:nvSpPr>
          <p:cNvPr id="4" name="TextBox 3">
            <a:extLst>
              <a:ext uri="{FF2B5EF4-FFF2-40B4-BE49-F238E27FC236}">
                <a16:creationId xmlns:a16="http://schemas.microsoft.com/office/drawing/2014/main" id="{B8967735-FD5C-4048-8C18-9F2F465AC197}"/>
              </a:ext>
            </a:extLst>
          </p:cNvPr>
          <p:cNvSpPr txBox="1"/>
          <p:nvPr/>
        </p:nvSpPr>
        <p:spPr>
          <a:xfrm>
            <a:off x="1683575" y="3074754"/>
            <a:ext cx="8824850" cy="400110"/>
          </a:xfrm>
          <a:prstGeom prst="rect">
            <a:avLst/>
          </a:prstGeom>
          <a:noFill/>
        </p:spPr>
        <p:txBody>
          <a:bodyPr wrap="square" rtlCol="0">
            <a:spAutoFit/>
          </a:bodyPr>
          <a:lstStyle/>
          <a:p>
            <a:r>
              <a:rPr lang="en-US" sz="2000" i="1" dirty="0"/>
              <a:t>Create a new “</a:t>
            </a:r>
            <a:r>
              <a:rPr lang="en-US" sz="2000" dirty="0"/>
              <a:t>results</a:t>
            </a:r>
            <a:r>
              <a:rPr lang="en-US" sz="2000" i="1" dirty="0"/>
              <a:t>” directory within “</a:t>
            </a:r>
            <a:r>
              <a:rPr lang="en-US" sz="2000" dirty="0"/>
              <a:t>shell-lesson</a:t>
            </a:r>
            <a:r>
              <a:rPr lang="en-US" sz="2000" i="1" dirty="0"/>
              <a:t>”.</a:t>
            </a:r>
          </a:p>
        </p:txBody>
      </p:sp>
      <p:pic>
        <p:nvPicPr>
          <p:cNvPr id="6" name="Picture 5">
            <a:extLst>
              <a:ext uri="{FF2B5EF4-FFF2-40B4-BE49-F238E27FC236}">
                <a16:creationId xmlns:a16="http://schemas.microsoft.com/office/drawing/2014/main" id="{E8C84ECB-496C-444B-B7E8-DAB022216F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5240" y="2671746"/>
            <a:ext cx="2286000" cy="1355271"/>
          </a:xfrm>
          <a:prstGeom prst="rect">
            <a:avLst/>
          </a:prstGeom>
        </p:spPr>
      </p:pic>
      <p:sp>
        <p:nvSpPr>
          <p:cNvPr id="7" name="TextBox 6">
            <a:extLst>
              <a:ext uri="{FF2B5EF4-FFF2-40B4-BE49-F238E27FC236}">
                <a16:creationId xmlns:a16="http://schemas.microsoft.com/office/drawing/2014/main" id="{CDB38F42-F781-4993-BF93-AE7E6C3072A9}"/>
              </a:ext>
            </a:extLst>
          </p:cNvPr>
          <p:cNvSpPr txBox="1"/>
          <p:nvPr/>
        </p:nvSpPr>
        <p:spPr>
          <a:xfrm>
            <a:off x="1646999" y="4205421"/>
            <a:ext cx="7863840" cy="707886"/>
          </a:xfrm>
          <a:prstGeom prst="rect">
            <a:avLst/>
          </a:prstGeom>
          <a:noFill/>
        </p:spPr>
        <p:txBody>
          <a:bodyPr wrap="square" rtlCol="0">
            <a:spAutoFit/>
          </a:bodyPr>
          <a:lstStyle/>
          <a:p>
            <a:r>
              <a:rPr lang="en-US" sz="2000" i="1" dirty="0"/>
              <a:t>Search for the year “</a:t>
            </a:r>
            <a:r>
              <a:rPr lang="en-US" sz="2000" dirty="0"/>
              <a:t>1999” </a:t>
            </a:r>
            <a:r>
              <a:rPr lang="en-US" sz="2000" i="1" dirty="0"/>
              <a:t>in the </a:t>
            </a:r>
            <a:r>
              <a:rPr lang="en-US" sz="2000" dirty="0"/>
              <a:t>*.</a:t>
            </a:r>
            <a:r>
              <a:rPr lang="en-US" sz="2000" dirty="0" err="1"/>
              <a:t>tsv</a:t>
            </a:r>
            <a:r>
              <a:rPr lang="en-US" sz="2000" dirty="0"/>
              <a:t> files </a:t>
            </a:r>
            <a:r>
              <a:rPr lang="en-US" sz="2000" i="1" dirty="0"/>
              <a:t>in the “shell-lesson” directory and display the output in the shell. Why is this important in this context?</a:t>
            </a:r>
          </a:p>
        </p:txBody>
      </p:sp>
      <p:pic>
        <p:nvPicPr>
          <p:cNvPr id="13" name="Picture 12">
            <a:extLst>
              <a:ext uri="{FF2B5EF4-FFF2-40B4-BE49-F238E27FC236}">
                <a16:creationId xmlns:a16="http://schemas.microsoft.com/office/drawing/2014/main" id="{13BBE446-0CC6-4574-8B0F-66598C0037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7819" y="5100855"/>
            <a:ext cx="2819517" cy="1297619"/>
          </a:xfrm>
          <a:prstGeom prst="rect">
            <a:avLst/>
          </a:prstGeom>
        </p:spPr>
      </p:pic>
      <p:sp>
        <p:nvSpPr>
          <p:cNvPr id="14" name="Rectangle 13">
            <a:extLst>
              <a:ext uri="{FF2B5EF4-FFF2-40B4-BE49-F238E27FC236}">
                <a16:creationId xmlns:a16="http://schemas.microsoft.com/office/drawing/2014/main" id="{2C55619C-795A-4B3D-9607-4445A041E569}"/>
              </a:ext>
            </a:extLst>
          </p:cNvPr>
          <p:cNvSpPr/>
          <p:nvPr/>
        </p:nvSpPr>
        <p:spPr>
          <a:xfrm flipH="1">
            <a:off x="9996550" y="2917686"/>
            <a:ext cx="128105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#37</a:t>
            </a:r>
          </a:p>
        </p:txBody>
      </p:sp>
      <p:sp>
        <p:nvSpPr>
          <p:cNvPr id="15" name="Rectangle 14">
            <a:extLst>
              <a:ext uri="{FF2B5EF4-FFF2-40B4-BE49-F238E27FC236}">
                <a16:creationId xmlns:a16="http://schemas.microsoft.com/office/drawing/2014/main" id="{B74DD7D9-87D5-49B8-A967-8B34831D205E}"/>
              </a:ext>
            </a:extLst>
          </p:cNvPr>
          <p:cNvSpPr/>
          <p:nvPr/>
        </p:nvSpPr>
        <p:spPr>
          <a:xfrm flipH="1">
            <a:off x="1446910" y="5130226"/>
            <a:ext cx="128105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#38</a:t>
            </a:r>
          </a:p>
        </p:txBody>
      </p:sp>
    </p:spTree>
    <p:extLst>
      <p:ext uri="{BB962C8B-B14F-4D97-AF65-F5344CB8AC3E}">
        <p14:creationId xmlns:p14="http://schemas.microsoft.com/office/powerpoint/2010/main" val="34266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8" name="Slide Number Placeholder 7"/>
          <p:cNvSpPr>
            <a:spLocks noGrp="1"/>
          </p:cNvSpPr>
          <p:nvPr>
            <p:ph type="sldNum" sz="quarter" idx="7"/>
          </p:nvPr>
        </p:nvSpPr>
        <p:spPr/>
        <p:txBody>
          <a:bodyPr/>
          <a:lstStyle/>
          <a:p>
            <a:fld id="{B6F15528-21DE-4FAA-801E-634DDDAF4B2B}" type="slidenum">
              <a:rPr lang="en-US" smtClean="0"/>
              <a:t>52</a:t>
            </a:fld>
            <a:endParaRPr lang="en-US" dirty="0"/>
          </a:p>
        </p:txBody>
      </p:sp>
      <p:sp>
        <p:nvSpPr>
          <p:cNvPr id="9" name="TextBox 8">
            <a:extLst>
              <a:ext uri="{FF2B5EF4-FFF2-40B4-BE49-F238E27FC236}">
                <a16:creationId xmlns:a16="http://schemas.microsoft.com/office/drawing/2014/main" id="{536A405B-09BA-484D-8804-F83843EE1AEF}"/>
              </a:ext>
            </a:extLst>
          </p:cNvPr>
          <p:cNvSpPr txBox="1"/>
          <p:nvPr/>
        </p:nvSpPr>
        <p:spPr>
          <a:xfrm>
            <a:off x="1462150" y="1143000"/>
            <a:ext cx="10120250" cy="584775"/>
          </a:xfrm>
          <a:prstGeom prst="rect">
            <a:avLst/>
          </a:prstGeom>
          <a:noFill/>
        </p:spPr>
        <p:txBody>
          <a:bodyPr wrap="square" rtlCol="0">
            <a:spAutoFit/>
          </a:bodyPr>
          <a:lstStyle/>
          <a:p>
            <a:r>
              <a:rPr lang="en-US" sz="3200" dirty="0"/>
              <a:t>Counting and Mining with the Shell</a:t>
            </a:r>
          </a:p>
        </p:txBody>
      </p:sp>
      <p:sp>
        <p:nvSpPr>
          <p:cNvPr id="3" name="TextBox 2">
            <a:extLst>
              <a:ext uri="{FF2B5EF4-FFF2-40B4-BE49-F238E27FC236}">
                <a16:creationId xmlns:a16="http://schemas.microsoft.com/office/drawing/2014/main" id="{1364E753-D95C-453D-BA7D-43DE4CF9FED0}"/>
              </a:ext>
            </a:extLst>
          </p:cNvPr>
          <p:cNvSpPr txBox="1"/>
          <p:nvPr/>
        </p:nvSpPr>
        <p:spPr>
          <a:xfrm>
            <a:off x="1462150" y="2209800"/>
            <a:ext cx="9815450" cy="707886"/>
          </a:xfrm>
          <a:prstGeom prst="rect">
            <a:avLst/>
          </a:prstGeom>
          <a:noFill/>
        </p:spPr>
        <p:txBody>
          <a:bodyPr wrap="square" rtlCol="0">
            <a:spAutoFit/>
          </a:bodyPr>
          <a:lstStyle/>
          <a:p>
            <a:r>
              <a:rPr lang="en-US" sz="2000" i="1" dirty="0"/>
              <a:t>Find all instances of the word </a:t>
            </a:r>
            <a:r>
              <a:rPr lang="en-US" sz="2000" dirty="0"/>
              <a:t>”revolution” </a:t>
            </a:r>
            <a:r>
              <a:rPr lang="en-US" sz="2000" i="1" dirty="0"/>
              <a:t>in the </a:t>
            </a:r>
            <a:r>
              <a:rPr lang="en-US" sz="2000" dirty="0"/>
              <a:t>*.</a:t>
            </a:r>
            <a:r>
              <a:rPr lang="en-US" sz="2000" dirty="0" err="1"/>
              <a:t>tsv</a:t>
            </a:r>
            <a:r>
              <a:rPr lang="en-US" sz="2000" dirty="0"/>
              <a:t> files </a:t>
            </a:r>
            <a:r>
              <a:rPr lang="en-US" sz="2000" i="1" dirty="0"/>
              <a:t>in the “shell-lesson” directory. How can we save this data to a file? </a:t>
            </a:r>
          </a:p>
        </p:txBody>
      </p:sp>
      <p:pic>
        <p:nvPicPr>
          <p:cNvPr id="5" name="Picture 4">
            <a:extLst>
              <a:ext uri="{FF2B5EF4-FFF2-40B4-BE49-F238E27FC236}">
                <a16:creationId xmlns:a16="http://schemas.microsoft.com/office/drawing/2014/main" id="{4D57AAF8-5525-408C-AC4D-71FD1E590D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2993632"/>
            <a:ext cx="3595839" cy="1219733"/>
          </a:xfrm>
          <a:prstGeom prst="rect">
            <a:avLst/>
          </a:prstGeom>
        </p:spPr>
      </p:pic>
      <p:pic>
        <p:nvPicPr>
          <p:cNvPr id="7" name="Picture 6">
            <a:extLst>
              <a:ext uri="{FF2B5EF4-FFF2-40B4-BE49-F238E27FC236}">
                <a16:creationId xmlns:a16="http://schemas.microsoft.com/office/drawing/2014/main" id="{D61008B7-21F2-465D-A796-3897AEB18C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3707" y="3429000"/>
            <a:ext cx="4029066" cy="342900"/>
          </a:xfrm>
          <a:prstGeom prst="rect">
            <a:avLst/>
          </a:prstGeom>
        </p:spPr>
      </p:pic>
      <p:sp>
        <p:nvSpPr>
          <p:cNvPr id="12" name="TextBox 11">
            <a:extLst>
              <a:ext uri="{FF2B5EF4-FFF2-40B4-BE49-F238E27FC236}">
                <a16:creationId xmlns:a16="http://schemas.microsoft.com/office/drawing/2014/main" id="{47BC3E37-EAB0-4302-A5CC-B064989E2B8C}"/>
              </a:ext>
            </a:extLst>
          </p:cNvPr>
          <p:cNvSpPr txBox="1"/>
          <p:nvPr/>
        </p:nvSpPr>
        <p:spPr>
          <a:xfrm>
            <a:off x="1462150" y="4304884"/>
            <a:ext cx="8839200" cy="400110"/>
          </a:xfrm>
          <a:prstGeom prst="rect">
            <a:avLst/>
          </a:prstGeom>
          <a:noFill/>
        </p:spPr>
        <p:txBody>
          <a:bodyPr wrap="square" rtlCol="0">
            <a:spAutoFit/>
          </a:bodyPr>
          <a:lstStyle/>
          <a:p>
            <a:r>
              <a:rPr lang="en-US" sz="2000" i="1" dirty="0"/>
              <a:t>Export the results to a filename with today’s date as a subset of the original file.</a:t>
            </a:r>
          </a:p>
        </p:txBody>
      </p:sp>
      <p:pic>
        <p:nvPicPr>
          <p:cNvPr id="14" name="Picture 13">
            <a:extLst>
              <a:ext uri="{FF2B5EF4-FFF2-40B4-BE49-F238E27FC236}">
                <a16:creationId xmlns:a16="http://schemas.microsoft.com/office/drawing/2014/main" id="{7AD90728-D1CE-460D-B200-C90344E897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8667" y="4794974"/>
            <a:ext cx="8967216" cy="1223534"/>
          </a:xfrm>
          <a:prstGeom prst="rect">
            <a:avLst/>
          </a:prstGeom>
        </p:spPr>
      </p:pic>
      <p:sp>
        <p:nvSpPr>
          <p:cNvPr id="15" name="TextBox 14">
            <a:extLst>
              <a:ext uri="{FF2B5EF4-FFF2-40B4-BE49-F238E27FC236}">
                <a16:creationId xmlns:a16="http://schemas.microsoft.com/office/drawing/2014/main" id="{A31A1411-A4B2-4C27-B6C8-DBA8DAAD603C}"/>
              </a:ext>
            </a:extLst>
          </p:cNvPr>
          <p:cNvSpPr txBox="1"/>
          <p:nvPr/>
        </p:nvSpPr>
        <p:spPr>
          <a:xfrm>
            <a:off x="3637162" y="6349335"/>
            <a:ext cx="5317161" cy="400110"/>
          </a:xfrm>
          <a:prstGeom prst="rect">
            <a:avLst/>
          </a:prstGeom>
          <a:noFill/>
        </p:spPr>
        <p:txBody>
          <a:bodyPr wrap="none" rtlCol="0">
            <a:spAutoFit/>
          </a:bodyPr>
          <a:lstStyle/>
          <a:p>
            <a:r>
              <a:rPr lang="en-US" sz="2000" dirty="0">
                <a:solidFill>
                  <a:schemeClr val="bg1"/>
                </a:solidFill>
              </a:rPr>
              <a:t>Note: $(date –l) may also work in some platforms</a:t>
            </a:r>
          </a:p>
        </p:txBody>
      </p:sp>
      <p:sp>
        <p:nvSpPr>
          <p:cNvPr id="16" name="Rectangle 15">
            <a:extLst>
              <a:ext uri="{FF2B5EF4-FFF2-40B4-BE49-F238E27FC236}">
                <a16:creationId xmlns:a16="http://schemas.microsoft.com/office/drawing/2014/main" id="{33F03F01-5EC2-42F5-9794-02D7763A2ACB}"/>
              </a:ext>
            </a:extLst>
          </p:cNvPr>
          <p:cNvSpPr/>
          <p:nvPr/>
        </p:nvSpPr>
        <p:spPr>
          <a:xfrm flipH="1">
            <a:off x="727137" y="3149321"/>
            <a:ext cx="128105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#39</a:t>
            </a:r>
          </a:p>
        </p:txBody>
      </p:sp>
      <p:sp>
        <p:nvSpPr>
          <p:cNvPr id="17" name="Rectangle 16">
            <a:extLst>
              <a:ext uri="{FF2B5EF4-FFF2-40B4-BE49-F238E27FC236}">
                <a16:creationId xmlns:a16="http://schemas.microsoft.com/office/drawing/2014/main" id="{9824160A-3954-4DDE-AEA5-B92F7D2350AA}"/>
              </a:ext>
            </a:extLst>
          </p:cNvPr>
          <p:cNvSpPr/>
          <p:nvPr/>
        </p:nvSpPr>
        <p:spPr>
          <a:xfrm flipH="1">
            <a:off x="614584" y="5005745"/>
            <a:ext cx="128105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#40</a:t>
            </a:r>
          </a:p>
        </p:txBody>
      </p:sp>
    </p:spTree>
    <p:extLst>
      <p:ext uri="{BB962C8B-B14F-4D97-AF65-F5344CB8AC3E}">
        <p14:creationId xmlns:p14="http://schemas.microsoft.com/office/powerpoint/2010/main" val="51364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8" name="Slide Number Placeholder 7"/>
          <p:cNvSpPr>
            <a:spLocks noGrp="1"/>
          </p:cNvSpPr>
          <p:nvPr>
            <p:ph type="sldNum" sz="quarter" idx="7"/>
          </p:nvPr>
        </p:nvSpPr>
        <p:spPr/>
        <p:txBody>
          <a:bodyPr/>
          <a:lstStyle/>
          <a:p>
            <a:fld id="{B6F15528-21DE-4FAA-801E-634DDDAF4B2B}" type="slidenum">
              <a:rPr lang="en-US" smtClean="0"/>
              <a:t>53</a:t>
            </a:fld>
            <a:endParaRPr lang="en-US"/>
          </a:p>
        </p:txBody>
      </p:sp>
      <p:sp>
        <p:nvSpPr>
          <p:cNvPr id="9" name="TextBox 8">
            <a:extLst>
              <a:ext uri="{FF2B5EF4-FFF2-40B4-BE49-F238E27FC236}">
                <a16:creationId xmlns:a16="http://schemas.microsoft.com/office/drawing/2014/main" id="{536A405B-09BA-484D-8804-F83843EE1AEF}"/>
              </a:ext>
            </a:extLst>
          </p:cNvPr>
          <p:cNvSpPr txBox="1"/>
          <p:nvPr/>
        </p:nvSpPr>
        <p:spPr>
          <a:xfrm>
            <a:off x="1462150" y="1143000"/>
            <a:ext cx="10120250" cy="584775"/>
          </a:xfrm>
          <a:prstGeom prst="rect">
            <a:avLst/>
          </a:prstGeom>
          <a:noFill/>
        </p:spPr>
        <p:txBody>
          <a:bodyPr wrap="square" rtlCol="0">
            <a:spAutoFit/>
          </a:bodyPr>
          <a:lstStyle/>
          <a:p>
            <a:r>
              <a:rPr lang="en-US" sz="3200" dirty="0"/>
              <a:t>Counting and Mining with the Shell</a:t>
            </a:r>
          </a:p>
        </p:txBody>
      </p:sp>
      <p:pic>
        <p:nvPicPr>
          <p:cNvPr id="4" name="Picture 3">
            <a:extLst>
              <a:ext uri="{FF2B5EF4-FFF2-40B4-BE49-F238E27FC236}">
                <a16:creationId xmlns:a16="http://schemas.microsoft.com/office/drawing/2014/main" id="{3EC7BB57-B863-491B-8079-E6043B5EE3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2150" y="2733119"/>
            <a:ext cx="9628172" cy="1257287"/>
          </a:xfrm>
          <a:prstGeom prst="rect">
            <a:avLst/>
          </a:prstGeom>
        </p:spPr>
      </p:pic>
      <p:sp>
        <p:nvSpPr>
          <p:cNvPr id="5" name="TextBox 4">
            <a:extLst>
              <a:ext uri="{FF2B5EF4-FFF2-40B4-BE49-F238E27FC236}">
                <a16:creationId xmlns:a16="http://schemas.microsoft.com/office/drawing/2014/main" id="{6557EB87-58C6-43C5-9569-C47D801888A1}"/>
              </a:ext>
            </a:extLst>
          </p:cNvPr>
          <p:cNvSpPr txBox="1"/>
          <p:nvPr/>
        </p:nvSpPr>
        <p:spPr>
          <a:xfrm>
            <a:off x="1462150" y="2133600"/>
            <a:ext cx="943445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Add greater precision with the “-w” option added to the “grep” command</a:t>
            </a:r>
          </a:p>
        </p:txBody>
      </p:sp>
      <p:pic>
        <p:nvPicPr>
          <p:cNvPr id="7" name="Picture 6">
            <a:extLst>
              <a:ext uri="{FF2B5EF4-FFF2-40B4-BE49-F238E27FC236}">
                <a16:creationId xmlns:a16="http://schemas.microsoft.com/office/drawing/2014/main" id="{072E7BE2-5E5A-46A3-B476-0CAA417B6D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4627058"/>
            <a:ext cx="3429000" cy="1428750"/>
          </a:xfrm>
          <a:prstGeom prst="rect">
            <a:avLst/>
          </a:prstGeom>
        </p:spPr>
      </p:pic>
      <p:sp>
        <p:nvSpPr>
          <p:cNvPr id="10" name="TextBox 9">
            <a:extLst>
              <a:ext uri="{FF2B5EF4-FFF2-40B4-BE49-F238E27FC236}">
                <a16:creationId xmlns:a16="http://schemas.microsoft.com/office/drawing/2014/main" id="{C862DE20-25E8-4F81-A54F-2251B8B94D20}"/>
              </a:ext>
            </a:extLst>
          </p:cNvPr>
          <p:cNvSpPr txBox="1"/>
          <p:nvPr/>
        </p:nvSpPr>
        <p:spPr>
          <a:xfrm>
            <a:off x="1581022" y="4137079"/>
            <a:ext cx="75438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Show the difference between the created files</a:t>
            </a:r>
          </a:p>
        </p:txBody>
      </p:sp>
      <p:sp>
        <p:nvSpPr>
          <p:cNvPr id="11" name="Rectangle 10">
            <a:extLst>
              <a:ext uri="{FF2B5EF4-FFF2-40B4-BE49-F238E27FC236}">
                <a16:creationId xmlns:a16="http://schemas.microsoft.com/office/drawing/2014/main" id="{75BE7691-B295-4A95-ADBD-89BB019B5E8F}"/>
              </a:ext>
            </a:extLst>
          </p:cNvPr>
          <p:cNvSpPr/>
          <p:nvPr/>
        </p:nvSpPr>
        <p:spPr>
          <a:xfrm flipH="1">
            <a:off x="217676" y="2900097"/>
            <a:ext cx="128105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#41</a:t>
            </a:r>
          </a:p>
        </p:txBody>
      </p:sp>
      <p:sp>
        <p:nvSpPr>
          <p:cNvPr id="12" name="Rectangle 11">
            <a:extLst>
              <a:ext uri="{FF2B5EF4-FFF2-40B4-BE49-F238E27FC236}">
                <a16:creationId xmlns:a16="http://schemas.microsoft.com/office/drawing/2014/main" id="{91163D7B-25F5-4BD0-92D8-2DFBAF1034CB}"/>
              </a:ext>
            </a:extLst>
          </p:cNvPr>
          <p:cNvSpPr/>
          <p:nvPr/>
        </p:nvSpPr>
        <p:spPr>
          <a:xfrm flipH="1">
            <a:off x="319150" y="4850840"/>
            <a:ext cx="128105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#42</a:t>
            </a:r>
          </a:p>
        </p:txBody>
      </p:sp>
    </p:spTree>
    <p:extLst>
      <p:ext uri="{BB962C8B-B14F-4D97-AF65-F5344CB8AC3E}">
        <p14:creationId xmlns:p14="http://schemas.microsoft.com/office/powerpoint/2010/main" val="2788923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8" name="Slide Number Placeholder 7"/>
          <p:cNvSpPr>
            <a:spLocks noGrp="1"/>
          </p:cNvSpPr>
          <p:nvPr>
            <p:ph type="sldNum" sz="quarter" idx="7"/>
          </p:nvPr>
        </p:nvSpPr>
        <p:spPr/>
        <p:txBody>
          <a:bodyPr/>
          <a:lstStyle/>
          <a:p>
            <a:fld id="{B6F15528-21DE-4FAA-801E-634DDDAF4B2B}" type="slidenum">
              <a:rPr lang="en-US" smtClean="0"/>
              <a:t>54</a:t>
            </a:fld>
            <a:endParaRPr lang="en-US"/>
          </a:p>
        </p:txBody>
      </p:sp>
      <p:sp>
        <p:nvSpPr>
          <p:cNvPr id="9" name="TextBox 8">
            <a:extLst>
              <a:ext uri="{FF2B5EF4-FFF2-40B4-BE49-F238E27FC236}">
                <a16:creationId xmlns:a16="http://schemas.microsoft.com/office/drawing/2014/main" id="{536A405B-09BA-484D-8804-F83843EE1AEF}"/>
              </a:ext>
            </a:extLst>
          </p:cNvPr>
          <p:cNvSpPr txBox="1"/>
          <p:nvPr/>
        </p:nvSpPr>
        <p:spPr>
          <a:xfrm>
            <a:off x="1462150" y="1143000"/>
            <a:ext cx="10120250" cy="584775"/>
          </a:xfrm>
          <a:prstGeom prst="rect">
            <a:avLst/>
          </a:prstGeom>
          <a:noFill/>
        </p:spPr>
        <p:txBody>
          <a:bodyPr wrap="square" rtlCol="0">
            <a:spAutoFit/>
          </a:bodyPr>
          <a:lstStyle/>
          <a:p>
            <a:r>
              <a:rPr lang="en-US" sz="3200" dirty="0"/>
              <a:t>Counting and Mining with the Shell – Regular Expressions</a:t>
            </a:r>
          </a:p>
        </p:txBody>
      </p:sp>
      <p:sp>
        <p:nvSpPr>
          <p:cNvPr id="3" name="TextBox 2">
            <a:extLst>
              <a:ext uri="{FF2B5EF4-FFF2-40B4-BE49-F238E27FC236}">
                <a16:creationId xmlns:a16="http://schemas.microsoft.com/office/drawing/2014/main" id="{3C912F6F-B888-48F7-9F2D-19EED112D43A}"/>
              </a:ext>
            </a:extLst>
          </p:cNvPr>
          <p:cNvSpPr txBox="1"/>
          <p:nvPr/>
        </p:nvSpPr>
        <p:spPr>
          <a:xfrm>
            <a:off x="1462150" y="2133600"/>
            <a:ext cx="960755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Note: there are different ways of writing regular expressions. “grep” supports. </a:t>
            </a:r>
          </a:p>
          <a:p>
            <a:pPr marL="342900" indent="-342900">
              <a:buFont typeface="Arial" panose="020B0604020202020204" pitchFamily="34" charset="0"/>
              <a:buChar char="•"/>
            </a:pPr>
            <a:r>
              <a:rPr lang="en-US" sz="2000" dirty="0"/>
              <a:t>Always using the most advanced regular expressions your version of grep supports (-E flag on macOS X, -P on most other platforms) or when doing something more complex than searching for a plain string will avoid confusion.</a:t>
            </a:r>
          </a:p>
        </p:txBody>
      </p:sp>
      <p:sp>
        <p:nvSpPr>
          <p:cNvPr id="5" name="TextBox 4">
            <a:extLst>
              <a:ext uri="{FF2B5EF4-FFF2-40B4-BE49-F238E27FC236}">
                <a16:creationId xmlns:a16="http://schemas.microsoft.com/office/drawing/2014/main" id="{C482FC70-93ED-49E8-9053-C71C13F1832F}"/>
              </a:ext>
            </a:extLst>
          </p:cNvPr>
          <p:cNvSpPr txBox="1"/>
          <p:nvPr/>
        </p:nvSpPr>
        <p:spPr>
          <a:xfrm>
            <a:off x="1233550" y="3686145"/>
            <a:ext cx="10348850" cy="707886"/>
          </a:xfrm>
          <a:prstGeom prst="rect">
            <a:avLst/>
          </a:prstGeom>
          <a:noFill/>
        </p:spPr>
        <p:txBody>
          <a:bodyPr wrap="square" rtlCol="0">
            <a:spAutoFit/>
          </a:bodyPr>
          <a:lstStyle/>
          <a:p>
            <a:r>
              <a:rPr lang="en-US" sz="2000" i="1" dirty="0"/>
              <a:t>The regular expression ‘</a:t>
            </a:r>
            <a:r>
              <a:rPr lang="en-US" sz="2000" i="1" dirty="0" err="1"/>
              <a:t>fr</a:t>
            </a:r>
            <a:r>
              <a:rPr lang="en-US" sz="2000" i="1" dirty="0"/>
              <a:t>[ae]</a:t>
            </a:r>
            <a:r>
              <a:rPr lang="en-US" sz="2000" i="1" dirty="0" err="1"/>
              <a:t>nc</a:t>
            </a:r>
            <a:r>
              <a:rPr lang="en-US" sz="2000" i="1" dirty="0"/>
              <a:t>[eh]’ will match “</a:t>
            </a:r>
            <a:r>
              <a:rPr lang="en-US" sz="2000" i="1" dirty="0" err="1"/>
              <a:t>france</a:t>
            </a:r>
            <a:r>
              <a:rPr lang="en-US" sz="2000" i="1" dirty="0"/>
              <a:t>”, “</a:t>
            </a:r>
            <a:r>
              <a:rPr lang="en-US" sz="2000" i="1" dirty="0" err="1"/>
              <a:t>french</a:t>
            </a:r>
            <a:r>
              <a:rPr lang="en-US" sz="2000" i="1" dirty="0"/>
              <a:t>”, but also “</a:t>
            </a:r>
            <a:r>
              <a:rPr lang="en-US" sz="2000" i="1" dirty="0" err="1"/>
              <a:t>frence</a:t>
            </a:r>
            <a:r>
              <a:rPr lang="en-US" sz="2000" i="1" dirty="0"/>
              <a:t>” and “</a:t>
            </a:r>
            <a:r>
              <a:rPr lang="en-US" sz="2000" i="1" dirty="0" err="1"/>
              <a:t>franch</a:t>
            </a:r>
            <a:r>
              <a:rPr lang="en-US" sz="2000" i="1" dirty="0"/>
              <a:t>”. Print out all lines matching this expression in *.</a:t>
            </a:r>
            <a:r>
              <a:rPr lang="en-US" sz="2000" i="1" dirty="0" err="1"/>
              <a:t>tsv</a:t>
            </a:r>
            <a:r>
              <a:rPr lang="en-US" sz="2000" i="1" dirty="0"/>
              <a:t> files in the “</a:t>
            </a:r>
            <a:r>
              <a:rPr lang="en-US" sz="2000" dirty="0"/>
              <a:t>shell-lesson</a:t>
            </a:r>
            <a:r>
              <a:rPr lang="en-US" sz="2000" i="1" dirty="0"/>
              <a:t>” directory. </a:t>
            </a:r>
          </a:p>
        </p:txBody>
      </p:sp>
      <p:pic>
        <p:nvPicPr>
          <p:cNvPr id="7" name="Picture 6">
            <a:extLst>
              <a:ext uri="{FF2B5EF4-FFF2-40B4-BE49-F238E27FC236}">
                <a16:creationId xmlns:a16="http://schemas.microsoft.com/office/drawing/2014/main" id="{4058A7B4-A89F-4116-AAEE-732ECBAA19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5560" y="4757080"/>
            <a:ext cx="6208776" cy="1903422"/>
          </a:xfrm>
          <a:prstGeom prst="rect">
            <a:avLst/>
          </a:prstGeom>
        </p:spPr>
      </p:pic>
      <p:sp>
        <p:nvSpPr>
          <p:cNvPr id="10" name="Rectangle 9">
            <a:extLst>
              <a:ext uri="{FF2B5EF4-FFF2-40B4-BE49-F238E27FC236}">
                <a16:creationId xmlns:a16="http://schemas.microsoft.com/office/drawing/2014/main" id="{9800BF0B-2997-4DD1-9A84-2C54E2BF68E9}"/>
              </a:ext>
            </a:extLst>
          </p:cNvPr>
          <p:cNvSpPr/>
          <p:nvPr/>
        </p:nvSpPr>
        <p:spPr>
          <a:xfrm flipH="1">
            <a:off x="821625" y="4889944"/>
            <a:ext cx="128105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#43</a:t>
            </a:r>
          </a:p>
        </p:txBody>
      </p:sp>
    </p:spTree>
    <p:extLst>
      <p:ext uri="{BB962C8B-B14F-4D97-AF65-F5344CB8AC3E}">
        <p14:creationId xmlns:p14="http://schemas.microsoft.com/office/powerpoint/2010/main" val="3516507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8" name="Slide Number Placeholder 7"/>
          <p:cNvSpPr>
            <a:spLocks noGrp="1"/>
          </p:cNvSpPr>
          <p:nvPr>
            <p:ph type="sldNum" sz="quarter" idx="7"/>
          </p:nvPr>
        </p:nvSpPr>
        <p:spPr/>
        <p:txBody>
          <a:bodyPr/>
          <a:lstStyle/>
          <a:p>
            <a:fld id="{B6F15528-21DE-4FAA-801E-634DDDAF4B2B}" type="slidenum">
              <a:rPr lang="en-US" smtClean="0"/>
              <a:t>55</a:t>
            </a:fld>
            <a:endParaRPr lang="en-US"/>
          </a:p>
        </p:txBody>
      </p:sp>
      <p:sp>
        <p:nvSpPr>
          <p:cNvPr id="9" name="TextBox 8">
            <a:extLst>
              <a:ext uri="{FF2B5EF4-FFF2-40B4-BE49-F238E27FC236}">
                <a16:creationId xmlns:a16="http://schemas.microsoft.com/office/drawing/2014/main" id="{536A405B-09BA-484D-8804-F83843EE1AEF}"/>
              </a:ext>
            </a:extLst>
          </p:cNvPr>
          <p:cNvSpPr txBox="1"/>
          <p:nvPr/>
        </p:nvSpPr>
        <p:spPr>
          <a:xfrm>
            <a:off x="1462150" y="1143000"/>
            <a:ext cx="10120250" cy="584775"/>
          </a:xfrm>
          <a:prstGeom prst="rect">
            <a:avLst/>
          </a:prstGeom>
          <a:noFill/>
        </p:spPr>
        <p:txBody>
          <a:bodyPr wrap="square" rtlCol="0">
            <a:spAutoFit/>
          </a:bodyPr>
          <a:lstStyle/>
          <a:p>
            <a:r>
              <a:rPr lang="en-US" sz="3200" dirty="0"/>
              <a:t>Counting and Mining with the Shell – Counting with Loops</a:t>
            </a:r>
          </a:p>
        </p:txBody>
      </p:sp>
      <p:sp>
        <p:nvSpPr>
          <p:cNvPr id="3" name="TextBox 2">
            <a:extLst>
              <a:ext uri="{FF2B5EF4-FFF2-40B4-BE49-F238E27FC236}">
                <a16:creationId xmlns:a16="http://schemas.microsoft.com/office/drawing/2014/main" id="{34B80AB0-2F1E-42E1-AA72-A31B89CFADE6}"/>
              </a:ext>
            </a:extLst>
          </p:cNvPr>
          <p:cNvSpPr txBox="1"/>
          <p:nvPr/>
        </p:nvSpPr>
        <p:spPr>
          <a:xfrm>
            <a:off x="1462150" y="2286000"/>
            <a:ext cx="9607550" cy="707886"/>
          </a:xfrm>
          <a:prstGeom prst="rect">
            <a:avLst/>
          </a:prstGeom>
          <a:noFill/>
        </p:spPr>
        <p:txBody>
          <a:bodyPr wrap="square" rtlCol="0">
            <a:spAutoFit/>
          </a:bodyPr>
          <a:lstStyle/>
          <a:p>
            <a:r>
              <a:rPr lang="en-US" sz="2000" i="1" dirty="0"/>
              <a:t>Using the Little Women e-book from Project Gutenberg (pg514.txt), create a loop to count the instances of each of the “little women” (Jo, Beth, Amy, and Meg) in the text.</a:t>
            </a:r>
          </a:p>
        </p:txBody>
      </p:sp>
      <p:pic>
        <p:nvPicPr>
          <p:cNvPr id="5" name="Picture 4">
            <a:extLst>
              <a:ext uri="{FF2B5EF4-FFF2-40B4-BE49-F238E27FC236}">
                <a16:creationId xmlns:a16="http://schemas.microsoft.com/office/drawing/2014/main" id="{ACA453F6-BFED-4144-B831-84265F192C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4669300"/>
            <a:ext cx="3562107" cy="511019"/>
          </a:xfrm>
          <a:prstGeom prst="rect">
            <a:avLst/>
          </a:prstGeom>
        </p:spPr>
      </p:pic>
      <p:pic>
        <p:nvPicPr>
          <p:cNvPr id="7" name="Picture 6">
            <a:extLst>
              <a:ext uri="{FF2B5EF4-FFF2-40B4-BE49-F238E27FC236}">
                <a16:creationId xmlns:a16="http://schemas.microsoft.com/office/drawing/2014/main" id="{C78F72C9-5C78-44DE-9995-FAC22EB749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5400" y="3864115"/>
            <a:ext cx="6694381" cy="2105033"/>
          </a:xfrm>
          <a:prstGeom prst="rect">
            <a:avLst/>
          </a:prstGeom>
        </p:spPr>
      </p:pic>
      <p:sp>
        <p:nvSpPr>
          <p:cNvPr id="10" name="TextBox 9">
            <a:extLst>
              <a:ext uri="{FF2B5EF4-FFF2-40B4-BE49-F238E27FC236}">
                <a16:creationId xmlns:a16="http://schemas.microsoft.com/office/drawing/2014/main" id="{2FF31013-6D7D-46A5-A23E-78497D7D9D81}"/>
              </a:ext>
            </a:extLst>
          </p:cNvPr>
          <p:cNvSpPr txBox="1"/>
          <p:nvPr/>
        </p:nvSpPr>
        <p:spPr>
          <a:xfrm>
            <a:off x="609600" y="4031600"/>
            <a:ext cx="38862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First rename the file:</a:t>
            </a:r>
          </a:p>
        </p:txBody>
      </p:sp>
      <p:sp>
        <p:nvSpPr>
          <p:cNvPr id="11" name="Rectangle 10">
            <a:extLst>
              <a:ext uri="{FF2B5EF4-FFF2-40B4-BE49-F238E27FC236}">
                <a16:creationId xmlns:a16="http://schemas.microsoft.com/office/drawing/2014/main" id="{A4C7C3A2-7B78-4FED-B81B-709418A3C8F1}"/>
              </a:ext>
            </a:extLst>
          </p:cNvPr>
          <p:cNvSpPr/>
          <p:nvPr/>
        </p:nvSpPr>
        <p:spPr>
          <a:xfrm flipH="1">
            <a:off x="392219" y="2993658"/>
            <a:ext cx="128105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#44</a:t>
            </a:r>
          </a:p>
        </p:txBody>
      </p:sp>
      <p:sp>
        <p:nvSpPr>
          <p:cNvPr id="12" name="Rectangle 11">
            <a:extLst>
              <a:ext uri="{FF2B5EF4-FFF2-40B4-BE49-F238E27FC236}">
                <a16:creationId xmlns:a16="http://schemas.microsoft.com/office/drawing/2014/main" id="{B7B316EB-663F-4218-A41E-A2FB1546FE2A}"/>
              </a:ext>
            </a:extLst>
          </p:cNvPr>
          <p:cNvSpPr/>
          <p:nvPr/>
        </p:nvSpPr>
        <p:spPr>
          <a:xfrm flipH="1">
            <a:off x="4924300" y="2993658"/>
            <a:ext cx="128105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#45</a:t>
            </a:r>
          </a:p>
        </p:txBody>
      </p:sp>
    </p:spTree>
    <p:extLst>
      <p:ext uri="{BB962C8B-B14F-4D97-AF65-F5344CB8AC3E}">
        <p14:creationId xmlns:p14="http://schemas.microsoft.com/office/powerpoint/2010/main" val="41464986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8" name="Slide Number Placeholder 7"/>
          <p:cNvSpPr>
            <a:spLocks noGrp="1"/>
          </p:cNvSpPr>
          <p:nvPr>
            <p:ph type="sldNum" sz="quarter" idx="7"/>
          </p:nvPr>
        </p:nvSpPr>
        <p:spPr/>
        <p:txBody>
          <a:bodyPr/>
          <a:lstStyle/>
          <a:p>
            <a:fld id="{B6F15528-21DE-4FAA-801E-634DDDAF4B2B}" type="slidenum">
              <a:rPr lang="en-US" smtClean="0"/>
              <a:t>56</a:t>
            </a:fld>
            <a:endParaRPr lang="en-US"/>
          </a:p>
        </p:txBody>
      </p:sp>
      <p:sp>
        <p:nvSpPr>
          <p:cNvPr id="9" name="TextBox 8">
            <a:extLst>
              <a:ext uri="{FF2B5EF4-FFF2-40B4-BE49-F238E27FC236}">
                <a16:creationId xmlns:a16="http://schemas.microsoft.com/office/drawing/2014/main" id="{536A405B-09BA-484D-8804-F83843EE1AEF}"/>
              </a:ext>
            </a:extLst>
          </p:cNvPr>
          <p:cNvSpPr txBox="1"/>
          <p:nvPr/>
        </p:nvSpPr>
        <p:spPr>
          <a:xfrm>
            <a:off x="1462150" y="1143000"/>
            <a:ext cx="10120250" cy="584775"/>
          </a:xfrm>
          <a:prstGeom prst="rect">
            <a:avLst/>
          </a:prstGeom>
          <a:noFill/>
        </p:spPr>
        <p:txBody>
          <a:bodyPr wrap="square" rtlCol="0">
            <a:spAutoFit/>
          </a:bodyPr>
          <a:lstStyle/>
          <a:p>
            <a:r>
              <a:rPr lang="en-US" sz="3200" dirty="0"/>
              <a:t>Counting and Mining with the Shell</a:t>
            </a:r>
          </a:p>
        </p:txBody>
      </p:sp>
      <p:sp>
        <p:nvSpPr>
          <p:cNvPr id="3" name="TextBox 2">
            <a:extLst>
              <a:ext uri="{FF2B5EF4-FFF2-40B4-BE49-F238E27FC236}">
                <a16:creationId xmlns:a16="http://schemas.microsoft.com/office/drawing/2014/main" id="{D6FC77DD-073F-4F98-838A-E9B18ECFCB0C}"/>
              </a:ext>
            </a:extLst>
          </p:cNvPr>
          <p:cNvSpPr txBox="1"/>
          <p:nvPr/>
        </p:nvSpPr>
        <p:spPr>
          <a:xfrm>
            <a:off x="1399350" y="2286000"/>
            <a:ext cx="9393300" cy="707886"/>
          </a:xfrm>
          <a:prstGeom prst="rect">
            <a:avLst/>
          </a:prstGeom>
          <a:noFill/>
        </p:spPr>
        <p:txBody>
          <a:bodyPr wrap="square" rtlCol="0">
            <a:spAutoFit/>
          </a:bodyPr>
          <a:lstStyle/>
          <a:p>
            <a:r>
              <a:rPr lang="en-US" sz="2000" i="1" dirty="0"/>
              <a:t>What happens if you add "Louisa May Alcott" to the first line of the loop and remove the </a:t>
            </a:r>
            <a:r>
              <a:rPr lang="en-US" sz="2000" dirty="0"/>
              <a:t>"</a:t>
            </a:r>
            <a:r>
              <a:rPr lang="en-US" sz="2000" i="1" dirty="0"/>
              <a:t> from </a:t>
            </a:r>
            <a:r>
              <a:rPr lang="en-US" sz="2000" dirty="0"/>
              <a:t>$name </a:t>
            </a:r>
            <a:r>
              <a:rPr lang="en-US" sz="2000" i="1" dirty="0"/>
              <a:t>in the loop’s code?</a:t>
            </a:r>
          </a:p>
        </p:txBody>
      </p:sp>
      <p:pic>
        <p:nvPicPr>
          <p:cNvPr id="5" name="Picture 4">
            <a:extLst>
              <a:ext uri="{FF2B5EF4-FFF2-40B4-BE49-F238E27FC236}">
                <a16:creationId xmlns:a16="http://schemas.microsoft.com/office/drawing/2014/main" id="{5DB48DCB-F8B7-48E1-925E-7D460ED1FE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3368044"/>
            <a:ext cx="5129429" cy="2635737"/>
          </a:xfrm>
          <a:prstGeom prst="rect">
            <a:avLst/>
          </a:prstGeom>
        </p:spPr>
      </p:pic>
    </p:spTree>
    <p:extLst>
      <p:ext uri="{BB962C8B-B14F-4D97-AF65-F5344CB8AC3E}">
        <p14:creationId xmlns:p14="http://schemas.microsoft.com/office/powerpoint/2010/main" val="329430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8" name="Slide Number Placeholder 7"/>
          <p:cNvSpPr>
            <a:spLocks noGrp="1"/>
          </p:cNvSpPr>
          <p:nvPr>
            <p:ph type="sldNum" sz="quarter" idx="7"/>
          </p:nvPr>
        </p:nvSpPr>
        <p:spPr/>
        <p:txBody>
          <a:bodyPr/>
          <a:lstStyle/>
          <a:p>
            <a:fld id="{B6F15528-21DE-4FAA-801E-634DDDAF4B2B}" type="slidenum">
              <a:rPr lang="en-US" smtClean="0"/>
              <a:t>57</a:t>
            </a:fld>
            <a:endParaRPr lang="en-US"/>
          </a:p>
        </p:txBody>
      </p:sp>
      <p:sp>
        <p:nvSpPr>
          <p:cNvPr id="9" name="TextBox 8">
            <a:extLst>
              <a:ext uri="{FF2B5EF4-FFF2-40B4-BE49-F238E27FC236}">
                <a16:creationId xmlns:a16="http://schemas.microsoft.com/office/drawing/2014/main" id="{536A405B-09BA-484D-8804-F83843EE1AEF}"/>
              </a:ext>
            </a:extLst>
          </p:cNvPr>
          <p:cNvSpPr txBox="1"/>
          <p:nvPr/>
        </p:nvSpPr>
        <p:spPr>
          <a:xfrm>
            <a:off x="1462150" y="1143000"/>
            <a:ext cx="10120250" cy="584775"/>
          </a:xfrm>
          <a:prstGeom prst="rect">
            <a:avLst/>
          </a:prstGeom>
          <a:noFill/>
        </p:spPr>
        <p:txBody>
          <a:bodyPr wrap="square" rtlCol="0">
            <a:spAutoFit/>
          </a:bodyPr>
          <a:lstStyle/>
          <a:p>
            <a:r>
              <a:rPr lang="en-US" sz="3200" dirty="0"/>
              <a:t>Counting and Mining with the Shell</a:t>
            </a:r>
          </a:p>
        </p:txBody>
      </p:sp>
      <p:sp>
        <p:nvSpPr>
          <p:cNvPr id="5" name="TextBox 4">
            <a:extLst>
              <a:ext uri="{FF2B5EF4-FFF2-40B4-BE49-F238E27FC236}">
                <a16:creationId xmlns:a16="http://schemas.microsoft.com/office/drawing/2014/main" id="{F788ED75-57A9-4526-97C7-DDB844145601}"/>
              </a:ext>
            </a:extLst>
          </p:cNvPr>
          <p:cNvSpPr txBox="1"/>
          <p:nvPr/>
        </p:nvSpPr>
        <p:spPr>
          <a:xfrm>
            <a:off x="1676400" y="2209800"/>
            <a:ext cx="8686800" cy="1292662"/>
          </a:xfrm>
          <a:prstGeom prst="rect">
            <a:avLst/>
          </a:prstGeom>
          <a:noFill/>
        </p:spPr>
        <p:txBody>
          <a:bodyPr wrap="square" rtlCol="0">
            <a:spAutoFit/>
          </a:bodyPr>
          <a:lstStyle/>
          <a:p>
            <a:r>
              <a:rPr lang="en-US" sz="2000" i="1" dirty="0"/>
              <a:t>Select the columns Issue, Volume, Language, Publisher from “</a:t>
            </a:r>
            <a:r>
              <a:rPr lang="en-US" sz="2000" dirty="0"/>
              <a:t>2014-01_JA.tsv” </a:t>
            </a:r>
            <a:r>
              <a:rPr lang="en-US" sz="2000" i="1" dirty="0"/>
              <a:t>and direct the output into a new file. You can name it something like 2014-01_JA_ivlp.tsv.</a:t>
            </a:r>
          </a:p>
          <a:p>
            <a:endParaRPr lang="en-US" dirty="0"/>
          </a:p>
        </p:txBody>
      </p:sp>
      <p:pic>
        <p:nvPicPr>
          <p:cNvPr id="10" name="Picture 9">
            <a:extLst>
              <a:ext uri="{FF2B5EF4-FFF2-40B4-BE49-F238E27FC236}">
                <a16:creationId xmlns:a16="http://schemas.microsoft.com/office/drawing/2014/main" id="{FFE9724D-8EF2-4A4E-B845-9132C19E14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3386113"/>
            <a:ext cx="2804160" cy="1168400"/>
          </a:xfrm>
          <a:prstGeom prst="rect">
            <a:avLst/>
          </a:prstGeom>
        </p:spPr>
      </p:pic>
      <p:pic>
        <p:nvPicPr>
          <p:cNvPr id="12" name="Picture 11">
            <a:extLst>
              <a:ext uri="{FF2B5EF4-FFF2-40B4-BE49-F238E27FC236}">
                <a16:creationId xmlns:a16="http://schemas.microsoft.com/office/drawing/2014/main" id="{854AFCC7-C09A-48BA-B715-111E4294BC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6400" y="4774384"/>
            <a:ext cx="8891016" cy="729860"/>
          </a:xfrm>
          <a:prstGeom prst="rect">
            <a:avLst/>
          </a:prstGeom>
        </p:spPr>
      </p:pic>
      <p:pic>
        <p:nvPicPr>
          <p:cNvPr id="14" name="Picture 13">
            <a:extLst>
              <a:ext uri="{FF2B5EF4-FFF2-40B4-BE49-F238E27FC236}">
                <a16:creationId xmlns:a16="http://schemas.microsoft.com/office/drawing/2014/main" id="{DA51C1B7-4717-4AA5-A217-3055B3B913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6400" y="5764854"/>
            <a:ext cx="3131711" cy="613086"/>
          </a:xfrm>
          <a:prstGeom prst="rect">
            <a:avLst/>
          </a:prstGeom>
        </p:spPr>
      </p:pic>
    </p:spTree>
    <p:extLst>
      <p:ext uri="{BB962C8B-B14F-4D97-AF65-F5344CB8AC3E}">
        <p14:creationId xmlns:p14="http://schemas.microsoft.com/office/powerpoint/2010/main" val="421901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3276600" cy="523220"/>
          </a:xfrm>
          <a:prstGeom prst="rect">
            <a:avLst/>
          </a:prstGeom>
          <a:noFill/>
        </p:spPr>
        <p:txBody>
          <a:bodyPr wrap="square" rtlCol="0">
            <a:spAutoFit/>
          </a:bodyPr>
          <a:lstStyle/>
          <a:p>
            <a:r>
              <a:rPr lang="en-US" sz="2800" dirty="0"/>
              <a:t>MINI BREAK</a:t>
            </a:r>
          </a:p>
        </p:txBody>
      </p:sp>
      <p:sp>
        <p:nvSpPr>
          <p:cNvPr id="9" name="Slide Number Placeholder 8"/>
          <p:cNvSpPr>
            <a:spLocks noGrp="1"/>
          </p:cNvSpPr>
          <p:nvPr>
            <p:ph type="sldNum" sz="quarter" idx="7"/>
          </p:nvPr>
        </p:nvSpPr>
        <p:spPr/>
        <p:txBody>
          <a:bodyPr/>
          <a:lstStyle/>
          <a:p>
            <a:fld id="{B6F15528-21DE-4FAA-801E-634DDDAF4B2B}" type="slidenum">
              <a:rPr lang="en-US" smtClean="0"/>
              <a:t>58</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0" y="2438400"/>
            <a:ext cx="4445807" cy="2919413"/>
          </a:xfrm>
          <a:prstGeom prst="rect">
            <a:avLst/>
          </a:prstGeom>
        </p:spPr>
      </p:pic>
      <p:sp>
        <p:nvSpPr>
          <p:cNvPr id="5" name="TextBox 4"/>
          <p:cNvSpPr txBox="1"/>
          <p:nvPr/>
        </p:nvSpPr>
        <p:spPr>
          <a:xfrm>
            <a:off x="8716114" y="5562600"/>
            <a:ext cx="2956560" cy="230832"/>
          </a:xfrm>
          <a:prstGeom prst="rect">
            <a:avLst/>
          </a:prstGeom>
          <a:noFill/>
        </p:spPr>
        <p:txBody>
          <a:bodyPr wrap="square" rtlCol="0">
            <a:spAutoFit/>
          </a:bodyPr>
          <a:lstStyle/>
          <a:p>
            <a:r>
              <a:rPr lang="en-US" sz="900" dirty="0"/>
              <a:t>https://texashistory.unt.edu/ark:/67531/metapth908662/</a:t>
            </a:r>
          </a:p>
        </p:txBody>
      </p:sp>
      <p:sp>
        <p:nvSpPr>
          <p:cNvPr id="6" name="TextBox 5"/>
          <p:cNvSpPr txBox="1"/>
          <p:nvPr/>
        </p:nvSpPr>
        <p:spPr>
          <a:xfrm>
            <a:off x="381000" y="5579165"/>
            <a:ext cx="3352800" cy="230832"/>
          </a:xfrm>
          <a:prstGeom prst="rect">
            <a:avLst/>
          </a:prstGeom>
          <a:noFill/>
        </p:spPr>
        <p:txBody>
          <a:bodyPr wrap="square" rtlCol="0">
            <a:spAutoFit/>
          </a:bodyPr>
          <a:lstStyle/>
          <a:p>
            <a:r>
              <a:rPr lang="en-US" sz="900" dirty="0"/>
              <a:t>Description: orange and white cat inside a clothes dryer</a:t>
            </a:r>
          </a:p>
        </p:txBody>
      </p:sp>
    </p:spTree>
    <p:extLst>
      <p:ext uri="{BB962C8B-B14F-4D97-AF65-F5344CB8AC3E}">
        <p14:creationId xmlns:p14="http://schemas.microsoft.com/office/powerpoint/2010/main" val="250894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8215250" cy="523220"/>
          </a:xfrm>
          <a:prstGeom prst="rect">
            <a:avLst/>
          </a:prstGeom>
          <a:noFill/>
        </p:spPr>
        <p:txBody>
          <a:bodyPr wrap="square" rtlCol="0">
            <a:spAutoFit/>
          </a:bodyPr>
          <a:lstStyle/>
          <a:p>
            <a:r>
              <a:rPr lang="en-US" sz="2800" dirty="0"/>
              <a:t>MORE EXERCISES AND SURVEY</a:t>
            </a:r>
          </a:p>
        </p:txBody>
      </p:sp>
      <p:sp>
        <p:nvSpPr>
          <p:cNvPr id="9" name="Slide Number Placeholder 8"/>
          <p:cNvSpPr>
            <a:spLocks noGrp="1"/>
          </p:cNvSpPr>
          <p:nvPr>
            <p:ph type="sldNum" sz="quarter" idx="7"/>
          </p:nvPr>
        </p:nvSpPr>
        <p:spPr/>
        <p:txBody>
          <a:bodyPr/>
          <a:lstStyle/>
          <a:p>
            <a:fld id="{B6F15528-21DE-4FAA-801E-634DDDAF4B2B}" type="slidenum">
              <a:rPr lang="en-US" smtClean="0"/>
              <a:t>59</a:t>
            </a:fld>
            <a:endParaRPr lang="en-US"/>
          </a:p>
        </p:txBody>
      </p:sp>
      <p:sp>
        <p:nvSpPr>
          <p:cNvPr id="2" name="TextBox 1">
            <a:extLst>
              <a:ext uri="{FF2B5EF4-FFF2-40B4-BE49-F238E27FC236}">
                <a16:creationId xmlns:a16="http://schemas.microsoft.com/office/drawing/2014/main" id="{1206322F-5B68-43E9-BDB8-75E6AC9AE210}"/>
              </a:ext>
            </a:extLst>
          </p:cNvPr>
          <p:cNvSpPr txBox="1"/>
          <p:nvPr/>
        </p:nvSpPr>
        <p:spPr>
          <a:xfrm>
            <a:off x="1462150" y="3454579"/>
            <a:ext cx="10058400" cy="707886"/>
          </a:xfrm>
          <a:prstGeom prst="rect">
            <a:avLst/>
          </a:prstGeom>
          <a:noFill/>
        </p:spPr>
        <p:txBody>
          <a:bodyPr wrap="square" rtlCol="0">
            <a:spAutoFit/>
          </a:bodyPr>
          <a:lstStyle/>
          <a:p>
            <a:r>
              <a:rPr lang="en-US" sz="2000" dirty="0"/>
              <a:t>*POST WORKSHOP SURVEY: https://carpentries.typeform.com/to/UgVdRQ?slug=2022-01-20-unt-online</a:t>
            </a:r>
          </a:p>
        </p:txBody>
      </p:sp>
      <p:sp>
        <p:nvSpPr>
          <p:cNvPr id="5" name="TextBox 4">
            <a:extLst>
              <a:ext uri="{FF2B5EF4-FFF2-40B4-BE49-F238E27FC236}">
                <a16:creationId xmlns:a16="http://schemas.microsoft.com/office/drawing/2014/main" id="{280D80D6-64C0-4A8F-9E74-A75004997FFC}"/>
              </a:ext>
            </a:extLst>
          </p:cNvPr>
          <p:cNvSpPr txBox="1"/>
          <p:nvPr/>
        </p:nvSpPr>
        <p:spPr>
          <a:xfrm>
            <a:off x="1477390" y="2336261"/>
            <a:ext cx="7239000" cy="707886"/>
          </a:xfrm>
          <a:prstGeom prst="rect">
            <a:avLst/>
          </a:prstGeom>
          <a:noFill/>
        </p:spPr>
        <p:txBody>
          <a:bodyPr wrap="square" rtlCol="0">
            <a:spAutoFit/>
          </a:bodyPr>
          <a:lstStyle/>
          <a:p>
            <a:r>
              <a:rPr lang="en-US" sz="2000" dirty="0">
                <a:hlinkClick r:id="rId3"/>
              </a:rPr>
              <a:t>https://librarycarpentry.org/lc-shell/05-counting-mining/index.html</a:t>
            </a:r>
            <a:br>
              <a:rPr lang="en-US" sz="2000" dirty="0"/>
            </a:br>
            <a:r>
              <a:rPr lang="en-US" sz="2000" dirty="0"/>
              <a:t>*Begin with “Case-Sensitive Search”</a:t>
            </a:r>
          </a:p>
        </p:txBody>
      </p:sp>
    </p:spTree>
    <p:extLst>
      <p:ext uri="{BB962C8B-B14F-4D97-AF65-F5344CB8AC3E}">
        <p14:creationId xmlns:p14="http://schemas.microsoft.com/office/powerpoint/2010/main" val="487521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640" y="1143000"/>
            <a:ext cx="3962400" cy="492443"/>
          </a:xfrm>
        </p:spPr>
        <p:txBody>
          <a:bodyPr/>
          <a:lstStyle/>
          <a:p>
            <a:r>
              <a:rPr lang="en-US" sz="3200" dirty="0">
                <a:latin typeface="+mj-lt"/>
              </a:rPr>
              <a:t>THIS IS ME:</a:t>
            </a:r>
          </a:p>
        </p:txBody>
      </p:sp>
      <p:sp>
        <p:nvSpPr>
          <p:cNvPr id="4" name="TextBox 3"/>
          <p:cNvSpPr txBox="1"/>
          <p:nvPr/>
        </p:nvSpPr>
        <p:spPr>
          <a:xfrm>
            <a:off x="1699640" y="2288710"/>
            <a:ext cx="7315200" cy="3416320"/>
          </a:xfrm>
          <a:prstGeom prst="rect">
            <a:avLst/>
          </a:prstGeom>
          <a:noFill/>
        </p:spPr>
        <p:txBody>
          <a:bodyPr wrap="square" rtlCol="0">
            <a:spAutoFit/>
          </a:bodyPr>
          <a:lstStyle/>
          <a:p>
            <a:r>
              <a:rPr lang="en-US" sz="2000" dirty="0"/>
              <a:t>Sarah Lynn Fisher, she/her, sarahlynn.fisher@unt.edu</a:t>
            </a:r>
            <a:br>
              <a:rPr lang="en-US" sz="2000" dirty="0"/>
            </a:br>
            <a:br>
              <a:rPr lang="en-US" sz="2000" dirty="0"/>
            </a:br>
            <a:r>
              <a:rPr lang="en-US" sz="2000" dirty="0"/>
              <a:t>University of North Texas Libraries</a:t>
            </a:r>
            <a:br>
              <a:rPr lang="en-US" sz="2000" dirty="0"/>
            </a:br>
            <a:br>
              <a:rPr lang="en-US" sz="2000" dirty="0"/>
            </a:br>
            <a:r>
              <a:rPr lang="en-US" sz="2000" dirty="0"/>
              <a:t>Program Coordinator – Digital Newspaper Unit</a:t>
            </a:r>
          </a:p>
          <a:p>
            <a:pPr marL="285750" indent="-285750">
              <a:buFont typeface="Arial" panose="020B0604020202020204" pitchFamily="34" charset="0"/>
              <a:buChar char="•"/>
            </a:pPr>
            <a:r>
              <a:rPr lang="en-US" sz="2000" dirty="0">
                <a:hlinkClick r:id="rId3"/>
              </a:rPr>
              <a:t>National Digital Newspaper Program</a:t>
            </a:r>
            <a:r>
              <a:rPr lang="en-US" sz="2000" dirty="0"/>
              <a:t> – Texas</a:t>
            </a:r>
          </a:p>
          <a:p>
            <a:pPr marL="285750" indent="-285750">
              <a:buFont typeface="Arial" panose="020B0604020202020204" pitchFamily="34" charset="0"/>
              <a:buChar char="•"/>
            </a:pPr>
            <a:r>
              <a:rPr lang="en-US" sz="2000" dirty="0">
                <a:hlinkClick r:id="rId4"/>
              </a:rPr>
              <a:t>Texas Digital Newspaper Program</a:t>
            </a:r>
            <a:endParaRPr lang="en-US" sz="2000" dirty="0"/>
          </a:p>
          <a:p>
            <a:pPr marL="285750" indent="-285750">
              <a:buFont typeface="Arial" panose="020B0604020202020204" pitchFamily="34" charset="0"/>
              <a:buChar char="•"/>
            </a:pPr>
            <a:r>
              <a:rPr lang="en-US" sz="2000" dirty="0">
                <a:hlinkClick r:id="rId5"/>
              </a:rPr>
              <a:t>Gateway to Oklahoma History</a:t>
            </a:r>
            <a:endParaRPr lang="en-US" sz="2000" dirty="0"/>
          </a:p>
          <a:p>
            <a:pPr marL="285750" indent="-285750">
              <a:buFont typeface="Arial" panose="020B0604020202020204" pitchFamily="34" charset="0"/>
              <a:buChar char="•"/>
            </a:pPr>
            <a:endParaRPr lang="en-US" sz="2000" dirty="0"/>
          </a:p>
          <a:p>
            <a:r>
              <a:rPr lang="en-US" dirty="0"/>
              <a:t>COMMAND LINE EXAMPLE</a:t>
            </a:r>
            <a:br>
              <a:rPr lang="en-US" dirty="0"/>
            </a:br>
            <a:r>
              <a:rPr lang="en-US" dirty="0"/>
              <a:t>“echo 19* | </a:t>
            </a:r>
            <a:r>
              <a:rPr lang="en-US" dirty="0" err="1"/>
              <a:t>xargs</a:t>
            </a:r>
            <a:r>
              <a:rPr lang="en-US" dirty="0"/>
              <a:t> –n 1 cp metadata.txt”</a:t>
            </a:r>
          </a:p>
        </p:txBody>
      </p:sp>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20879" y="762000"/>
            <a:ext cx="1136361" cy="1143000"/>
          </a:xfrm>
          <a:prstGeom prst="rect">
            <a:avLst/>
          </a:prstGeom>
        </p:spPr>
      </p:pic>
      <p:sp>
        <p:nvSpPr>
          <p:cNvPr id="8" name="Slide Number Placeholder 7"/>
          <p:cNvSpPr>
            <a:spLocks noGrp="1"/>
          </p:cNvSpPr>
          <p:nvPr>
            <p:ph type="sldNum" sz="quarter" idx="7"/>
          </p:nvPr>
        </p:nvSpPr>
        <p:spPr/>
        <p:txBody>
          <a:bodyPr/>
          <a:lstStyle/>
          <a:p>
            <a:fld id="{B6F15528-21DE-4FAA-801E-634DDDAF4B2B}" type="slidenum">
              <a:rPr lang="en-US" smtClean="0"/>
              <a:t>6</a:t>
            </a:fld>
            <a:endParaRPr lang="en-US"/>
          </a:p>
        </p:txBody>
      </p:sp>
    </p:spTree>
    <p:extLst>
      <p:ext uri="{BB962C8B-B14F-4D97-AF65-F5344CB8AC3E}">
        <p14:creationId xmlns:p14="http://schemas.microsoft.com/office/powerpoint/2010/main" val="2072255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3" name="object 3"/>
          <p:cNvSpPr txBox="1">
            <a:spLocks noGrp="1"/>
          </p:cNvSpPr>
          <p:nvPr>
            <p:ph type="title"/>
          </p:nvPr>
        </p:nvSpPr>
        <p:spPr>
          <a:xfrm>
            <a:off x="1462150" y="1096579"/>
            <a:ext cx="5122545" cy="518159"/>
          </a:xfrm>
          <a:prstGeom prst="rect">
            <a:avLst/>
          </a:prstGeom>
        </p:spPr>
        <p:txBody>
          <a:bodyPr vert="horz" wrap="square" lIns="0" tIns="16510" rIns="0" bIns="0" rtlCol="0">
            <a:spAutoFit/>
          </a:bodyPr>
          <a:lstStyle/>
          <a:p>
            <a:pPr marL="12700">
              <a:lnSpc>
                <a:spcPct val="100000"/>
              </a:lnSpc>
              <a:spcBef>
                <a:spcPts val="130"/>
              </a:spcBef>
            </a:pPr>
            <a:r>
              <a:rPr sz="3200" spc="330" dirty="0">
                <a:latin typeface="+mj-lt"/>
              </a:rPr>
              <a:t>WHY</a:t>
            </a:r>
            <a:r>
              <a:rPr sz="3200" spc="-170" dirty="0">
                <a:latin typeface="+mj-lt"/>
              </a:rPr>
              <a:t> </a:t>
            </a:r>
            <a:r>
              <a:rPr sz="3200" spc="20" dirty="0">
                <a:latin typeface="+mj-lt"/>
              </a:rPr>
              <a:t>LIBRARY</a:t>
            </a:r>
            <a:r>
              <a:rPr sz="3200" spc="-170" dirty="0">
                <a:latin typeface="+mj-lt"/>
              </a:rPr>
              <a:t> </a:t>
            </a:r>
            <a:r>
              <a:rPr sz="3200" spc="95" dirty="0">
                <a:latin typeface="+mj-lt"/>
              </a:rPr>
              <a:t>CARPENTRY?</a:t>
            </a:r>
            <a:endParaRPr sz="3200" dirty="0">
              <a:latin typeface="+mj-lt"/>
            </a:endParaRPr>
          </a:p>
        </p:txBody>
      </p:sp>
      <p:sp>
        <p:nvSpPr>
          <p:cNvPr id="5" name="TextBox 4"/>
          <p:cNvSpPr txBox="1"/>
          <p:nvPr/>
        </p:nvSpPr>
        <p:spPr>
          <a:xfrm>
            <a:off x="1531619" y="2057400"/>
            <a:ext cx="10521727" cy="4062651"/>
          </a:xfrm>
          <a:prstGeom prst="rect">
            <a:avLst/>
          </a:prstGeom>
          <a:noFill/>
        </p:spPr>
        <p:txBody>
          <a:bodyPr wrap="none" rtlCol="0">
            <a:spAutoFit/>
          </a:bodyPr>
          <a:lstStyle/>
          <a:p>
            <a:r>
              <a:rPr lang="en-US" sz="2000" dirty="0"/>
              <a:t>Library Carpentry workshops teach people working in library- and information-related roles how to:</a:t>
            </a:r>
            <a:br>
              <a:rPr lang="en-US" sz="2000" dirty="0"/>
            </a:br>
            <a:endParaRPr lang="en-US" sz="2000" dirty="0"/>
          </a:p>
          <a:p>
            <a:pPr marL="285750" indent="-285750">
              <a:buFont typeface="Arial" panose="020B0604020202020204" pitchFamily="34" charset="0"/>
              <a:buChar char="•"/>
            </a:pPr>
            <a:r>
              <a:rPr lang="en-US" sz="2000" dirty="0"/>
              <a:t>Cut through the jargon terms and phrases of software development and data science</a:t>
            </a:r>
            <a:br>
              <a:rPr lang="en-US" sz="2000" dirty="0"/>
            </a:br>
            <a:r>
              <a:rPr lang="en-US" sz="2000" dirty="0"/>
              <a:t> and apply concepts from these fields in library tasks;</a:t>
            </a:r>
            <a:br>
              <a:rPr lang="en-US" sz="2000" dirty="0"/>
            </a:br>
            <a:endParaRPr lang="en-US" sz="2000" dirty="0"/>
          </a:p>
          <a:p>
            <a:pPr marL="285750" indent="-285750">
              <a:buFont typeface="Arial" panose="020B0604020202020204" pitchFamily="34" charset="0"/>
              <a:buChar char="•"/>
            </a:pPr>
            <a:r>
              <a:rPr lang="en-US" sz="2000" dirty="0"/>
              <a:t>Identify and use best practices in data structures;</a:t>
            </a:r>
            <a:br>
              <a:rPr lang="en-US" sz="2000" dirty="0"/>
            </a:br>
            <a:endParaRPr lang="en-US" sz="2000" dirty="0"/>
          </a:p>
          <a:p>
            <a:pPr marL="285750" indent="-285750">
              <a:buFont typeface="Arial" panose="020B0604020202020204" pitchFamily="34" charset="0"/>
              <a:buChar char="•"/>
            </a:pPr>
            <a:r>
              <a:rPr lang="en-US" sz="2000" dirty="0"/>
              <a:t>Learn how to programmatically transform and map data from one form to another;</a:t>
            </a:r>
            <a:br>
              <a:rPr lang="en-US" sz="2000" dirty="0"/>
            </a:br>
            <a:endParaRPr lang="en-US" sz="2000" dirty="0"/>
          </a:p>
          <a:p>
            <a:pPr marL="285750" indent="-285750">
              <a:buFont typeface="Arial" panose="020B0604020202020204" pitchFamily="34" charset="0"/>
              <a:buChar char="•"/>
            </a:pPr>
            <a:r>
              <a:rPr lang="en-US" sz="2000" dirty="0"/>
              <a:t>Work effectively with researchers, IT, and systems colleagues;</a:t>
            </a:r>
            <a:br>
              <a:rPr lang="en-US" sz="2000" dirty="0"/>
            </a:br>
            <a:endParaRPr lang="en-US" sz="2000" dirty="0"/>
          </a:p>
          <a:p>
            <a:pPr marL="285750" indent="-285750">
              <a:buFont typeface="Arial" panose="020B0604020202020204" pitchFamily="34" charset="0"/>
              <a:buChar char="•"/>
            </a:pPr>
            <a:r>
              <a:rPr lang="en-US" sz="2000" dirty="0"/>
              <a:t>Automate repetitive, error prone tasks.</a:t>
            </a:r>
          </a:p>
          <a:p>
            <a:endParaRPr lang="en-US" dirty="0"/>
          </a:p>
        </p:txBody>
      </p:sp>
      <p:sp>
        <p:nvSpPr>
          <p:cNvPr id="7" name="Slide Number Placeholder 6"/>
          <p:cNvSpPr>
            <a:spLocks noGrp="1"/>
          </p:cNvSpPr>
          <p:nvPr>
            <p:ph type="sldNum" sz="quarter" idx="7"/>
          </p:nvPr>
        </p:nvSpPr>
        <p:spPr/>
        <p:txBody>
          <a:bodyPr/>
          <a:lstStyle/>
          <a:p>
            <a:fld id="{B6F15528-21DE-4FAA-801E-634DDDAF4B2B}"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3" name="object 3"/>
          <p:cNvSpPr txBox="1"/>
          <p:nvPr/>
        </p:nvSpPr>
        <p:spPr>
          <a:xfrm>
            <a:off x="1531619" y="2357056"/>
            <a:ext cx="7383781" cy="3101490"/>
          </a:xfrm>
          <a:prstGeom prst="rect">
            <a:avLst/>
          </a:prstGeom>
        </p:spPr>
        <p:txBody>
          <a:bodyPr vert="horz" wrap="square" lIns="0" tIns="15875" rIns="0" bIns="0" rtlCol="0">
            <a:spAutoFit/>
          </a:bodyPr>
          <a:lstStyle/>
          <a:p>
            <a:pPr marL="285750" indent="-285750">
              <a:buFont typeface="Arial" panose="020B0604020202020204" pitchFamily="34" charset="0"/>
              <a:buChar char="•"/>
            </a:pPr>
            <a:r>
              <a:rPr lang="en-US" sz="2000" dirty="0"/>
              <a:t>Teach skills</a:t>
            </a:r>
            <a:br>
              <a:rPr lang="en-US" sz="2000" dirty="0"/>
            </a:br>
            <a:endParaRPr lang="en-US" sz="2000" dirty="0"/>
          </a:p>
          <a:p>
            <a:pPr marL="285750" indent="-285750">
              <a:buFont typeface="Arial" panose="020B0604020202020204" pitchFamily="34" charset="0"/>
              <a:buChar char="•"/>
            </a:pPr>
            <a:r>
              <a:rPr lang="en-US" sz="2000" dirty="0"/>
              <a:t>Get started and introduce what’s possible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Build confidence in using these skills</a:t>
            </a:r>
            <a:br>
              <a:rPr lang="en-US" sz="2000" dirty="0"/>
            </a:br>
            <a:endParaRPr lang="en-US" sz="2000" dirty="0"/>
          </a:p>
          <a:p>
            <a:pPr marL="285750" indent="-285750">
              <a:buFont typeface="Arial" panose="020B0604020202020204" pitchFamily="34" charset="0"/>
              <a:buChar char="•"/>
            </a:pPr>
            <a:r>
              <a:rPr lang="en-US" sz="2000" dirty="0"/>
              <a:t>Encourage people to continue learning</a:t>
            </a:r>
            <a:br>
              <a:rPr lang="en-US" sz="2000" dirty="0"/>
            </a:br>
            <a:endParaRPr lang="en-US" sz="2000" dirty="0"/>
          </a:p>
          <a:p>
            <a:pPr marL="285750" indent="-285750">
              <a:buFont typeface="Arial" panose="020B0604020202020204" pitchFamily="34" charset="0"/>
              <a:buChar char="•"/>
            </a:pPr>
            <a:r>
              <a:rPr lang="en-US" sz="2000" dirty="0"/>
              <a:t>Positive learning experience</a:t>
            </a:r>
          </a:p>
          <a:p>
            <a:pPr>
              <a:lnSpc>
                <a:spcPct val="100000"/>
              </a:lnSpc>
              <a:spcBef>
                <a:spcPts val="25"/>
              </a:spcBef>
            </a:pPr>
            <a:endParaRPr sz="2050" dirty="0">
              <a:cs typeface="Trebuchet MS"/>
            </a:endParaRPr>
          </a:p>
        </p:txBody>
      </p:sp>
      <p:sp>
        <p:nvSpPr>
          <p:cNvPr id="4" name="object 4"/>
          <p:cNvSpPr txBox="1">
            <a:spLocks noGrp="1"/>
          </p:cNvSpPr>
          <p:nvPr>
            <p:ph type="title"/>
          </p:nvPr>
        </p:nvSpPr>
        <p:spPr>
          <a:xfrm>
            <a:off x="1462150" y="1089217"/>
            <a:ext cx="3699510" cy="518159"/>
          </a:xfrm>
          <a:prstGeom prst="rect">
            <a:avLst/>
          </a:prstGeom>
        </p:spPr>
        <p:txBody>
          <a:bodyPr vert="horz" wrap="square" lIns="0" tIns="16510" rIns="0" bIns="0" rtlCol="0">
            <a:spAutoFit/>
          </a:bodyPr>
          <a:lstStyle/>
          <a:p>
            <a:pPr marL="12700">
              <a:lnSpc>
                <a:spcPct val="100000"/>
              </a:lnSpc>
              <a:spcBef>
                <a:spcPts val="130"/>
              </a:spcBef>
            </a:pPr>
            <a:r>
              <a:rPr sz="3200" spc="225" dirty="0">
                <a:latin typeface="+mj-lt"/>
              </a:rPr>
              <a:t>WORKSHOP</a:t>
            </a:r>
            <a:r>
              <a:rPr sz="3200" spc="-204" dirty="0">
                <a:latin typeface="+mj-lt"/>
              </a:rPr>
              <a:t> </a:t>
            </a:r>
            <a:r>
              <a:rPr sz="3200" spc="145" dirty="0">
                <a:latin typeface="+mj-lt"/>
              </a:rPr>
              <a:t>GOALS</a:t>
            </a:r>
            <a:endParaRPr sz="3200" dirty="0">
              <a:latin typeface="+mj-lt"/>
            </a:endParaRPr>
          </a:p>
        </p:txBody>
      </p:sp>
      <p:sp>
        <p:nvSpPr>
          <p:cNvPr id="6" name="Slide Number Placeholder 5"/>
          <p:cNvSpPr>
            <a:spLocks noGrp="1"/>
          </p:cNvSpPr>
          <p:nvPr>
            <p:ph type="sldNum" sz="quarter" idx="7"/>
          </p:nvPr>
        </p:nvSpPr>
        <p:spPr/>
        <p:txBody>
          <a:bodyPr/>
          <a:lstStyle/>
          <a:p>
            <a:fld id="{B6F15528-21DE-4FAA-801E-634DDDAF4B2B}"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5" name="TextBox 4"/>
          <p:cNvSpPr txBox="1"/>
          <p:nvPr/>
        </p:nvSpPr>
        <p:spPr>
          <a:xfrm>
            <a:off x="1462150" y="1284509"/>
            <a:ext cx="4038600" cy="523220"/>
          </a:xfrm>
          <a:prstGeom prst="rect">
            <a:avLst/>
          </a:prstGeom>
          <a:noFill/>
        </p:spPr>
        <p:txBody>
          <a:bodyPr wrap="square" rtlCol="0">
            <a:spAutoFit/>
          </a:bodyPr>
          <a:lstStyle/>
          <a:p>
            <a:r>
              <a:rPr lang="en-US" sz="2800" dirty="0">
                <a:latin typeface="+mj-lt"/>
              </a:rPr>
              <a:t>WORKSHOP REMINDERS</a:t>
            </a:r>
          </a:p>
        </p:txBody>
      </p:sp>
      <p:sp>
        <p:nvSpPr>
          <p:cNvPr id="6" name="TextBox 5"/>
          <p:cNvSpPr txBox="1"/>
          <p:nvPr/>
        </p:nvSpPr>
        <p:spPr>
          <a:xfrm>
            <a:off x="1462150" y="2590800"/>
            <a:ext cx="9753600"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Raise your hand or post questions in chat and the instructor or a helper will assist you</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Mute yourself if you aren’t speaking</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Post comments in chat - we will do our best to read these out loud at regular intervals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We will take a break at 10:30 a.m. CST</a:t>
            </a:r>
          </a:p>
        </p:txBody>
      </p:sp>
      <p:sp>
        <p:nvSpPr>
          <p:cNvPr id="8" name="Slide Number Placeholder 7"/>
          <p:cNvSpPr>
            <a:spLocks noGrp="1"/>
          </p:cNvSpPr>
          <p:nvPr>
            <p:ph type="sldNum" sz="quarter" idx="7"/>
          </p:nvPr>
        </p:nvSpPr>
        <p:spPr/>
        <p:txBody>
          <a:bodyPr/>
          <a:lstStyle/>
          <a:p>
            <a:fld id="{B6F15528-21DE-4FAA-801E-634DDDAF4B2B}" type="slidenum">
              <a:rPr lang="en-US" smtClean="0"/>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92B5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5692</TotalTime>
  <Words>11889</Words>
  <Application>Microsoft Office PowerPoint</Application>
  <PresentationFormat>Widescreen</PresentationFormat>
  <Paragraphs>636</Paragraphs>
  <Slides>59</Slides>
  <Notes>52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Arial</vt:lpstr>
      <vt:lpstr>Calibri</vt:lpstr>
      <vt:lpstr>Trebuchet MS</vt:lpstr>
      <vt:lpstr>Office Theme</vt:lpstr>
      <vt:lpstr>LIBRARY CARPENTRY</vt:lpstr>
      <vt:lpstr>PowerPoint Presentation</vt:lpstr>
      <vt:lpstr>Setup</vt:lpstr>
      <vt:lpstr>PowerPoint Presentation</vt:lpstr>
      <vt:lpstr>PowerPoint Presentation</vt:lpstr>
      <vt:lpstr>THIS IS ME:</vt:lpstr>
      <vt:lpstr>WHY LIBRARY CARPENTRY?</vt:lpstr>
      <vt:lpstr>WORKSHOP GOALS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CARPENTRY</dc:title>
  <dc:creator>Fisher, Sarah Lynn</dc:creator>
  <cp:lastModifiedBy>Fisher, Sarah Lynn</cp:lastModifiedBy>
  <cp:revision>265</cp:revision>
  <dcterms:created xsi:type="dcterms:W3CDTF">2021-08-16T15:48:12Z</dcterms:created>
  <dcterms:modified xsi:type="dcterms:W3CDTF">2022-01-19T22:41:19Z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2021-01-28T00:00:00Z</vt:filetime>
  </property>
  <property fmtid="{D5CDD505-2E9C-101B-9397-08002B2CF9AE}" pid="3" name="LastSaved">
    <vt:filetime>2021-08-16T00:00:00Z</vt:filetime>
  </property>
</Properties>
</file>