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media/image27.jpg" ContentType="image/jpeg"/>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media/image34.jpg" ContentType="image/jpeg"/>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media/image41.jpg" ContentType="image/jpeg"/>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media/image50.jpg" ContentType="image/jpeg"/>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media/image62.jpg" ContentType="image/jpeg"/>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media/image70.jpg" ContentType="image/jpeg"/>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3"/>
  </p:notesMasterIdLst>
  <p:sldIdLst>
    <p:sldId id="256" r:id="rId2"/>
    <p:sldId id="257" r:id="rId3"/>
    <p:sldId id="266" r:id="rId4"/>
    <p:sldId id="265" r:id="rId5"/>
    <p:sldId id="258" r:id="rId6"/>
    <p:sldId id="267" r:id="rId7"/>
    <p:sldId id="259" r:id="rId8"/>
    <p:sldId id="261" r:id="rId9"/>
    <p:sldId id="262" r:id="rId10"/>
    <p:sldId id="263" r:id="rId11"/>
    <p:sldId id="264" r:id="rId12"/>
    <p:sldId id="268" r:id="rId13"/>
    <p:sldId id="269" r:id="rId14"/>
    <p:sldId id="270" r:id="rId15"/>
    <p:sldId id="272" r:id="rId16"/>
    <p:sldId id="271" r:id="rId17"/>
    <p:sldId id="274" r:id="rId18"/>
    <p:sldId id="275" r:id="rId19"/>
    <p:sldId id="277" r:id="rId20"/>
    <p:sldId id="273" r:id="rId21"/>
    <p:sldId id="276" r:id="rId22"/>
    <p:sldId id="280" r:id="rId23"/>
    <p:sldId id="282" r:id="rId24"/>
    <p:sldId id="281" r:id="rId25"/>
    <p:sldId id="288" r:id="rId26"/>
    <p:sldId id="287" r:id="rId27"/>
    <p:sldId id="283" r:id="rId28"/>
    <p:sldId id="284" r:id="rId29"/>
    <p:sldId id="285" r:id="rId30"/>
    <p:sldId id="290" r:id="rId31"/>
    <p:sldId id="286" r:id="rId32"/>
    <p:sldId id="279" r:id="rId33"/>
    <p:sldId id="293" r:id="rId34"/>
    <p:sldId id="294" r:id="rId35"/>
    <p:sldId id="295" r:id="rId36"/>
    <p:sldId id="296" r:id="rId37"/>
    <p:sldId id="292" r:id="rId38"/>
    <p:sldId id="297" r:id="rId39"/>
    <p:sldId id="298" r:id="rId40"/>
    <p:sldId id="299" r:id="rId41"/>
    <p:sldId id="300" r:id="rId42"/>
    <p:sldId id="278"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5" r:id="rId67"/>
    <p:sldId id="326" r:id="rId68"/>
    <p:sldId id="327" r:id="rId69"/>
    <p:sldId id="328" r:id="rId70"/>
    <p:sldId id="329" r:id="rId71"/>
    <p:sldId id="324" r:id="rId7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73621" autoAdjust="0"/>
  </p:normalViewPr>
  <p:slideViewPr>
    <p:cSldViewPr>
      <p:cViewPr varScale="1">
        <p:scale>
          <a:sx n="71" d="100"/>
          <a:sy n="71" d="100"/>
        </p:scale>
        <p:origin x="1872" y="1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D2A595F-42ED-437A-B1C0-73AC167B1815}" type="datetimeFigureOut">
              <a:rPr lang="en-US" smtClean="0"/>
              <a:t>5/17/22</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DAC87D7-407A-4075-8A12-015D4A4472C2}" type="slidenum">
              <a:rPr lang="en-US" smtClean="0"/>
              <a:t>‹#›</a:t>
            </a:fld>
            <a:endParaRPr lang="en-US"/>
          </a:p>
        </p:txBody>
      </p:sp>
    </p:spTree>
    <p:extLst>
      <p:ext uri="{BB962C8B-B14F-4D97-AF65-F5344CB8AC3E}">
        <p14:creationId xmlns:p14="http://schemas.microsoft.com/office/powerpoint/2010/main" val="284001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qlitebrowser.or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en.wikipedia.org/wiki/Comparison_of_database_tools"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Camel_case"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gateway.okhistory.org/ark:/67531/metadc427038/"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beginner-sql-tutorial.com/sql-like-in-operators.htm"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8" Type="http://schemas.openxmlformats.org/officeDocument/2006/relationships/hyperlink" Target="https://docs.data.world/documentation/sql/concepts/basic/intro.html" TargetMode="External"/><Relationship Id="rId3" Type="http://schemas.openxmlformats.org/officeDocument/2006/relationships/hyperlink" Target="https://sqlitebrowser.org/" TargetMode="External"/><Relationship Id="rId7" Type="http://schemas.openxmlformats.org/officeDocument/2006/relationships/hyperlink" Target="https://data.world/datasets/library" TargetMode="External"/><Relationship Id="rId2" Type="http://schemas.openxmlformats.org/officeDocument/2006/relationships/slide" Target="../slides/slide42.xml"/><Relationship Id="rId1" Type="http://schemas.openxmlformats.org/officeDocument/2006/relationships/notesMaster" Target="../notesMasters/notesMaster1.xml"/><Relationship Id="rId6" Type="http://schemas.openxmlformats.org/officeDocument/2006/relationships/hyperlink" Target="https://data.world/" TargetMode="External"/><Relationship Id="rId11" Type="http://schemas.openxmlformats.org/officeDocument/2006/relationships/hyperlink" Target="https://dev.mysql.com/downloads/" TargetMode="External"/><Relationship Id="rId5" Type="http://schemas.openxmlformats.org/officeDocument/2006/relationships/hyperlink" Target="https://sqliteonline.com/" TargetMode="External"/><Relationship Id="rId10" Type="http://schemas.openxmlformats.org/officeDocument/2006/relationships/hyperlink" Target="https://www.benlcollins.com/spreadsheets/google-sheets-query-sql/" TargetMode="External"/><Relationship Id="rId4" Type="http://schemas.openxmlformats.org/officeDocument/2006/relationships/hyperlink" Target="https://en.wikipedia.org/wiki/Comparison_of_database_tools" TargetMode="External"/><Relationship Id="rId9" Type="http://schemas.openxmlformats.org/officeDocument/2006/relationships/hyperlink" Target="https://www.google.com/sheets/about/"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librarycarpentry.org/lc-sql/06-joins-aliases/index.html" TargetMode="External"/><Relationship Id="rId2" Type="http://schemas.openxmlformats.org/officeDocument/2006/relationships/slide" Target="../slides/slide49.xml"/><Relationship Id="rId1" Type="http://schemas.openxmlformats.org/officeDocument/2006/relationships/notesMaster" Target="../notesMasters/notesMaster1.xml"/><Relationship Id="rId4" Type="http://schemas.openxmlformats.org/officeDocument/2006/relationships/hyperlink" Target="https://swcarpentry.github.io/sql-novice-survey/04-calc/index.html" TargetMode="Externa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librarycarpentry.org/lc-sql/08-database-design/index.html" TargetMode="External"/><Relationship Id="rId2" Type="http://schemas.openxmlformats.org/officeDocument/2006/relationships/slide" Target="../slides/slide52.xml"/><Relationship Id="rId1" Type="http://schemas.openxmlformats.org/officeDocument/2006/relationships/notesMaster" Target="../notesMasters/notesMaster1.xml"/><Relationship Id="rId4" Type="http://schemas.openxmlformats.org/officeDocument/2006/relationships/hyperlink" Target="https://dataschool.com/how-to-teach-people-sql/sql-join-types-explained-visually/"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www.sqlite.org/lang_createtable.html" TargetMode="External"/><Relationship Id="rId2" Type="http://schemas.openxmlformats.org/officeDocument/2006/relationships/slide" Target="../slides/slide65.xml"/><Relationship Id="rId1" Type="http://schemas.openxmlformats.org/officeDocument/2006/relationships/notesMaster" Target="../notesMasters/notesMaster1.xml"/><Relationship Id="rId4" Type="http://schemas.openxmlformats.org/officeDocument/2006/relationships/hyperlink" Target="https://www.sqlite.org/lang_droptable.html" TargetMode="Externa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librarycarpentry.org/lc-sql/01-introduction/index.html#sql-data-type-quick-reference" TargetMode="External"/><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https://librarycarpentry.org/lc-sql/10-other-tools/index.html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this lesson, </a:t>
            </a:r>
            <a:r>
              <a:rPr lang="en-US" sz="1200" b="0" i="0" u="none" strike="noStrike" kern="1200" dirty="0">
                <a:solidFill>
                  <a:schemeClr val="tx1"/>
                </a:solidFill>
                <a:effectLst/>
                <a:latin typeface="+mn-lt"/>
                <a:ea typeface="+mn-ea"/>
                <a:cs typeface="+mn-cs"/>
                <a:hlinkClick r:id="rId3"/>
              </a:rPr>
              <a:t>DB Browser</a:t>
            </a:r>
            <a:r>
              <a:rPr lang="en-US" sz="1200" b="0" i="0" kern="1200" dirty="0">
                <a:solidFill>
                  <a:schemeClr val="tx1"/>
                </a:solidFill>
                <a:effectLst/>
                <a:latin typeface="+mn-lt"/>
                <a:ea typeface="+mn-ea"/>
                <a:cs typeface="+mn-cs"/>
              </a:rPr>
              <a:t>, a free open source database tool was used, but there are other tools available, both proprietary and open. A helpful </a:t>
            </a:r>
            <a:r>
              <a:rPr lang="en-US" sz="1200" b="0" i="0" u="none" strike="noStrike" kern="1200" dirty="0">
                <a:solidFill>
                  <a:schemeClr val="tx1"/>
                </a:solidFill>
                <a:effectLst/>
                <a:latin typeface="+mn-lt"/>
                <a:ea typeface="+mn-ea"/>
                <a:cs typeface="+mn-cs"/>
                <a:hlinkClick r:id="rId4"/>
              </a:rPr>
              <a:t>comparison of database tools</a:t>
            </a:r>
            <a:r>
              <a:rPr lang="en-US" sz="1200" b="0" i="0" kern="1200" dirty="0">
                <a:solidFill>
                  <a:schemeClr val="tx1"/>
                </a:solidFill>
                <a:effectLst/>
                <a:latin typeface="+mn-lt"/>
                <a:ea typeface="+mn-ea"/>
                <a:cs typeface="+mn-cs"/>
              </a:rPr>
              <a:t> is available via Wikipedia.</a:t>
            </a:r>
          </a:p>
        </p:txBody>
      </p:sp>
      <p:sp>
        <p:nvSpPr>
          <p:cNvPr id="4" name="Slide Number Placeholder 3"/>
          <p:cNvSpPr>
            <a:spLocks noGrp="1"/>
          </p:cNvSpPr>
          <p:nvPr>
            <p:ph type="sldNum" sz="quarter" idx="10"/>
          </p:nvPr>
        </p:nvSpPr>
        <p:spPr/>
        <p:txBody>
          <a:bodyPr/>
          <a:lstStyle/>
          <a:p>
            <a:fld id="{9DAC87D7-407A-4075-8A12-015D4A4472C2}" type="slidenum">
              <a:rPr lang="en-US" smtClean="0"/>
              <a:t>3</a:t>
            </a:fld>
            <a:endParaRPr lang="en-US"/>
          </a:p>
        </p:txBody>
      </p:sp>
    </p:spTree>
    <p:extLst>
      <p:ext uri="{BB962C8B-B14F-4D97-AF65-F5344CB8AC3E}">
        <p14:creationId xmlns:p14="http://schemas.microsoft.com/office/powerpoint/2010/main" val="2533345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2021-08-16</a:t>
            </a:r>
            <a:br>
              <a:rPr lang="en-US" dirty="0"/>
            </a:br>
            <a:br>
              <a:rPr lang="en-US" dirty="0"/>
            </a:br>
            <a:r>
              <a:rPr lang="en-US" dirty="0"/>
              <a:t>Description:</a:t>
            </a:r>
            <a:r>
              <a:rPr lang="en-US" baseline="0" dirty="0"/>
              <a:t> dog wearing sunglasses (photo by permission)</a:t>
            </a:r>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21</a:t>
            </a:fld>
            <a:endParaRPr lang="en-US"/>
          </a:p>
        </p:txBody>
      </p:sp>
    </p:spTree>
    <p:extLst>
      <p:ext uri="{BB962C8B-B14F-4D97-AF65-F5344CB8AC3E}">
        <p14:creationId xmlns:p14="http://schemas.microsoft.com/office/powerpoint/2010/main" val="4021192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https://librarycarpentry.org/lc-sql/02-selecting-sorting-data/index.html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query is a question or request for data. For example, “How many journals does our library subscribe to?” When we query a database, we can ask the same question using a common language called Structured Query Language or SQL in what is called a statement. Some of the most useful queries - the ones we are introducing in this first section - are used to return results from a table that match specific criteria.</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dirty="0"/>
              <a:t>https://way2tutorial.com/sql/type-of-sql-statements.php#:~:text=Type%20of%20SQL%20statements%20are,Session%20Control%20Statements%20(SCS).</a:t>
            </a:r>
          </a:p>
          <a:p>
            <a:endParaRPr lang="en-US" dirty="0"/>
          </a:p>
          <a:p>
            <a:r>
              <a:rPr lang="en-US" dirty="0"/>
              <a:t>DML</a:t>
            </a:r>
            <a:r>
              <a:rPr lang="en-US" baseline="0" dirty="0"/>
              <a:t> queries will be mostly what we cover today.</a:t>
            </a:r>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22</a:t>
            </a:fld>
            <a:endParaRPr lang="en-US"/>
          </a:p>
        </p:txBody>
      </p:sp>
    </p:spTree>
    <p:extLst>
      <p:ext uri="{BB962C8B-B14F-4D97-AF65-F5344CB8AC3E}">
        <p14:creationId xmlns:p14="http://schemas.microsoft.com/office/powerpoint/2010/main" val="1600452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start by opening DB Browser for SQLite and the </a:t>
            </a:r>
            <a:r>
              <a:rPr lang="en-US" sz="1200" b="0" i="0" kern="1200" dirty="0" err="1">
                <a:solidFill>
                  <a:schemeClr val="tx1"/>
                </a:solidFill>
                <a:effectLst/>
                <a:latin typeface="+mn-lt"/>
                <a:ea typeface="+mn-ea"/>
                <a:cs typeface="+mn-cs"/>
              </a:rPr>
              <a:t>doaj</a:t>
            </a:r>
            <a:r>
              <a:rPr lang="en-US" sz="1200" b="0" i="0" kern="1200" dirty="0">
                <a:solidFill>
                  <a:schemeClr val="tx1"/>
                </a:solidFill>
                <a:effectLst/>
                <a:latin typeface="+mn-lt"/>
                <a:ea typeface="+mn-ea"/>
                <a:cs typeface="+mn-cs"/>
              </a:rPr>
              <a:t>-article-sample database (see Setup). Choose Browse Data and the articles table. The articles table contains columns or fields such as Title, Authors, DOI, URL, etc.</a:t>
            </a:r>
          </a:p>
          <a:p>
            <a:r>
              <a:rPr lang="en-US" sz="1200" b="0" i="0" kern="1200" dirty="0">
                <a:solidFill>
                  <a:schemeClr val="tx1"/>
                </a:solidFill>
                <a:effectLst/>
                <a:latin typeface="+mn-lt"/>
                <a:ea typeface="+mn-ea"/>
                <a:cs typeface="+mn-cs"/>
              </a:rPr>
              <a:t>Let’s write a SQL query that selects only the Title column from the articles table.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How many rows are returned?</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23</a:t>
            </a:fld>
            <a:endParaRPr lang="en-US"/>
          </a:p>
        </p:txBody>
      </p:sp>
    </p:spTree>
    <p:extLst>
      <p:ext uri="{BB962C8B-B14F-4D97-AF65-F5344CB8AC3E}">
        <p14:creationId xmlns:p14="http://schemas.microsoft.com/office/powerpoint/2010/main" val="2872310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the first query above, we have capitalized the words </a:t>
            </a:r>
            <a:r>
              <a:rPr lang="en-US" dirty="0"/>
              <a:t>SELECT</a:t>
            </a:r>
            <a:r>
              <a:rPr lang="en-US" sz="1200" b="0" i="0" kern="1200" dirty="0">
                <a:solidFill>
                  <a:schemeClr val="tx1"/>
                </a:solidFill>
                <a:effectLst/>
                <a:latin typeface="+mn-lt"/>
                <a:ea typeface="+mn-ea"/>
                <a:cs typeface="+mn-cs"/>
              </a:rPr>
              <a:t> and </a:t>
            </a:r>
            <a:r>
              <a:rPr lang="en-US" dirty="0"/>
              <a:t>FROM</a:t>
            </a:r>
            <a:r>
              <a:rPr lang="en-US" sz="1200" b="0" i="0" kern="1200" dirty="0">
                <a:solidFill>
                  <a:schemeClr val="tx1"/>
                </a:solidFill>
                <a:effectLst/>
                <a:latin typeface="+mn-lt"/>
                <a:ea typeface="+mn-ea"/>
                <a:cs typeface="+mn-cs"/>
              </a:rPr>
              <a:t> because they are SQL keywords. Even though capitalization makes no difference to the SQL interpreter, capitalization of these SQL terms helps for readability and is therefore considered good style. As you write and expand your own queries, it might be helpful to pick an option, such as </a:t>
            </a:r>
            <a:r>
              <a:rPr lang="en-US" sz="1200" b="0" i="0" u="none" strike="noStrike" kern="1200" dirty="0" err="1">
                <a:solidFill>
                  <a:schemeClr val="tx1"/>
                </a:solidFill>
                <a:effectLst/>
                <a:latin typeface="+mn-lt"/>
                <a:ea typeface="+mn-ea"/>
                <a:cs typeface="+mn-cs"/>
                <a:hlinkClick r:id="rId3"/>
              </a:rPr>
              <a:t>CamelCase</a:t>
            </a:r>
            <a:r>
              <a:rPr lang="en-US" sz="1200" b="0" i="0" kern="1200" dirty="0">
                <a:solidFill>
                  <a:schemeClr val="tx1"/>
                </a:solidFill>
                <a:effectLst/>
                <a:latin typeface="+mn-lt"/>
                <a:ea typeface="+mn-ea"/>
                <a:cs typeface="+mn-cs"/>
              </a:rPr>
              <a:t>, and use that style when naming tables and columns. Some tables and columns require capitalization and some do not. An occasional change of capitalization for these table and column names may be needed.</a:t>
            </a:r>
          </a:p>
          <a:p>
            <a:endParaRPr lang="en-US" dirty="0"/>
          </a:p>
          <a:p>
            <a:r>
              <a:rPr lang="en-US" dirty="0"/>
              <a:t>Arrow down and hit enter</a:t>
            </a:r>
            <a:r>
              <a:rPr lang="en-US" baseline="0" dirty="0"/>
              <a:t> as options pop up – this can avoid typo errors in your code that cause problems later on</a:t>
            </a:r>
            <a:endParaRPr lang="en-US" dirty="0"/>
          </a:p>
          <a:p>
            <a:endParaRPr lang="en-US" dirty="0"/>
          </a:p>
          <a:p>
            <a:r>
              <a:rPr lang="en-US" dirty="0"/>
              <a:t>Click “play” to execute – see also keyboard shortcuts</a:t>
            </a:r>
          </a:p>
        </p:txBody>
      </p:sp>
      <p:sp>
        <p:nvSpPr>
          <p:cNvPr id="4" name="Slide Number Placeholder 3"/>
          <p:cNvSpPr>
            <a:spLocks noGrp="1"/>
          </p:cNvSpPr>
          <p:nvPr>
            <p:ph type="sldNum" sz="quarter" idx="10"/>
          </p:nvPr>
        </p:nvSpPr>
        <p:spPr/>
        <p:txBody>
          <a:bodyPr/>
          <a:lstStyle/>
          <a:p>
            <a:fld id="{9DAC87D7-407A-4075-8A12-015D4A4472C2}" type="slidenum">
              <a:rPr lang="en-US" smtClean="0"/>
              <a:t>24</a:t>
            </a:fld>
            <a:endParaRPr lang="en-US"/>
          </a:p>
        </p:txBody>
      </p:sp>
    </p:spTree>
    <p:extLst>
      <p:ext uri="{BB962C8B-B14F-4D97-AF65-F5344CB8AC3E}">
        <p14:creationId xmlns:p14="http://schemas.microsoft.com/office/powerpoint/2010/main" val="1536894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https://librarycarpentry.org/lc-sql/Bonus_GoodStyle/index.html</a:t>
            </a:r>
          </a:p>
          <a:p>
            <a:endParaRPr lang="en-US" dirty="0"/>
          </a:p>
          <a:p>
            <a:r>
              <a:rPr lang="en-US" sz="1200" b="0" i="0" kern="1200" dirty="0">
                <a:solidFill>
                  <a:schemeClr val="tx1"/>
                </a:solidFill>
                <a:effectLst/>
                <a:latin typeface="+mn-lt"/>
                <a:ea typeface="+mn-ea"/>
                <a:cs typeface="+mn-cs"/>
              </a:rPr>
              <a:t>There are many ways to write an SQL queries, but some look better than others. Abiding by good style guidelines will make your SQL queries easier to read, especially if you are sharing them with others. These are some quick tips for making your SQL look clean.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choosing column names, it’s important to remember that a large part of what you type in your query will be composed of your column names. Choosing a column name that is one or two words (without any spaces!) will ensure that your queries are easier to type and read. If you include spaces in your column names, you will get an error message when you try to run your queries, so we would recommend using </a:t>
            </a:r>
            <a:r>
              <a:rPr lang="en-US" sz="1200" b="0" i="0" kern="1200" dirty="0" err="1">
                <a:solidFill>
                  <a:schemeClr val="tx1"/>
                </a:solidFill>
                <a:effectLst/>
                <a:latin typeface="+mn-lt"/>
                <a:ea typeface="+mn-ea"/>
                <a:cs typeface="+mn-cs"/>
              </a:rPr>
              <a:t>CamelCase</a:t>
            </a:r>
            <a:r>
              <a:rPr lang="en-US" sz="1200" b="0" i="0" kern="1200" dirty="0">
                <a:solidFill>
                  <a:schemeClr val="tx1"/>
                </a:solidFill>
                <a:effectLst/>
                <a:latin typeface="+mn-lt"/>
                <a:ea typeface="+mn-ea"/>
                <a:cs typeface="+mn-cs"/>
              </a:rPr>
              <a:t>, or </a:t>
            </a:r>
            <a:r>
              <a:rPr lang="en-US" sz="1200" b="0" i="0" kern="1200" dirty="0" err="1">
                <a:solidFill>
                  <a:schemeClr val="tx1"/>
                </a:solidFill>
                <a:effectLst/>
                <a:latin typeface="+mn-lt"/>
                <a:ea typeface="+mn-ea"/>
                <a:cs typeface="+mn-cs"/>
              </a:rPr>
              <a:t>An_Underscore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section two, we talked about SQL keywords/commands being case-insensitive (“We have </a:t>
            </a:r>
            <a:r>
              <a:rPr lang="en-US" sz="1200" b="0" i="0" kern="1200" dirty="0" err="1">
                <a:solidFill>
                  <a:schemeClr val="tx1"/>
                </a:solidFill>
                <a:effectLst/>
                <a:latin typeface="+mn-lt"/>
                <a:ea typeface="+mn-ea"/>
                <a:cs typeface="+mn-cs"/>
              </a:rPr>
              <a:t>capitalised</a:t>
            </a:r>
            <a:r>
              <a:rPr lang="en-US" sz="1200" b="0" i="0" kern="1200" dirty="0">
                <a:solidFill>
                  <a:schemeClr val="tx1"/>
                </a:solidFill>
                <a:effectLst/>
                <a:latin typeface="+mn-lt"/>
                <a:ea typeface="+mn-ea"/>
                <a:cs typeface="+mn-cs"/>
              </a:rPr>
              <a:t> the words SELECT and FROM because they are SQL keywords. This makes no difference to the SQL interpreter as it is case-insensitive, but it helps for readability and is therefore considered good style.”). But did you know that in some SQL programs, depending on the settings, table and column names are case sensitive? If your query isn’t working, check the capitalization.</a:t>
            </a:r>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25</a:t>
            </a:fld>
            <a:endParaRPr lang="en-US"/>
          </a:p>
        </p:txBody>
      </p:sp>
    </p:spTree>
    <p:extLst>
      <p:ext uri="{BB962C8B-B14F-4D97-AF65-F5344CB8AC3E}">
        <p14:creationId xmlns:p14="http://schemas.microsoft.com/office/powerpoint/2010/main" val="3615131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you may have noticed, we are able to write our query on one line, or on many. The general consensus with SQL is that if you can break it into components on multiple lines, it becomes easier to read. Using multiple lines and indenting, you can turn something that looks like this: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Into something that looks like this:</a:t>
            </a:r>
          </a:p>
          <a:p>
            <a:r>
              <a:rPr lang="en-US" sz="1200" b="0" i="0" kern="1200" dirty="0">
                <a:solidFill>
                  <a:schemeClr val="tx1"/>
                </a:solidFill>
                <a:effectLst/>
                <a:latin typeface="+mn-lt"/>
                <a:ea typeface="+mn-ea"/>
                <a:cs typeface="+mn-cs"/>
              </a:rPr>
              <a:t>In some programs (such as MySQL), there will be tools that can automatically “beautify” your code for better readability.</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What is the difference between</a:t>
            </a:r>
            <a:r>
              <a:rPr lang="en-US" sz="1200" b="1" i="0" kern="1200" baseline="0" dirty="0">
                <a:solidFill>
                  <a:schemeClr val="tx1"/>
                </a:solidFill>
                <a:effectLst/>
                <a:latin typeface="+mn-lt"/>
                <a:ea typeface="+mn-ea"/>
                <a:cs typeface="+mn-cs"/>
              </a:rPr>
              <a:t> the two queries above?</a:t>
            </a:r>
            <a:endParaRPr lang="en-US" b="1" dirty="0"/>
          </a:p>
        </p:txBody>
      </p:sp>
      <p:sp>
        <p:nvSpPr>
          <p:cNvPr id="4" name="Slide Number Placeholder 3"/>
          <p:cNvSpPr>
            <a:spLocks noGrp="1"/>
          </p:cNvSpPr>
          <p:nvPr>
            <p:ph type="sldNum" sz="quarter" idx="10"/>
          </p:nvPr>
        </p:nvSpPr>
        <p:spPr/>
        <p:txBody>
          <a:bodyPr/>
          <a:lstStyle/>
          <a:p>
            <a:fld id="{9DAC87D7-407A-4075-8A12-015D4A4472C2}" type="slidenum">
              <a:rPr lang="en-US" smtClean="0"/>
              <a:t>26</a:t>
            </a:fld>
            <a:endParaRPr lang="en-US"/>
          </a:p>
        </p:txBody>
      </p:sp>
    </p:spTree>
    <p:extLst>
      <p:ext uri="{BB962C8B-B14F-4D97-AF65-F5344CB8AC3E}">
        <p14:creationId xmlns:p14="http://schemas.microsoft.com/office/powerpoint/2010/main" val="3874493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we want more information, we can add a new column to the list of fields right after </a:t>
            </a:r>
            <a:r>
              <a:rPr lang="en-US" dirty="0"/>
              <a:t>SELECT</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Arrow</a:t>
            </a:r>
            <a:r>
              <a:rPr lang="en-US" sz="1200" b="0" i="0" kern="1200" baseline="0" dirty="0">
                <a:solidFill>
                  <a:schemeClr val="tx1"/>
                </a:solidFill>
                <a:effectLst/>
                <a:latin typeface="+mn-lt"/>
                <a:ea typeface="+mn-ea"/>
                <a:cs typeface="+mn-cs"/>
              </a:rPr>
              <a:t> down to select if you choose. For authors, ISSNs be sure to choose the correct field!</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Or we can select all of the columns in a table using the wildcard </a:t>
            </a:r>
            <a:r>
              <a:rPr lang="en-US" dirty="0"/>
              <a: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*Returns</a:t>
            </a:r>
            <a:r>
              <a:rPr lang="en-US" sz="1200" b="0" i="0" kern="1200" baseline="0" dirty="0">
                <a:solidFill>
                  <a:schemeClr val="tx1"/>
                </a:solidFill>
                <a:effectLst/>
                <a:latin typeface="+mn-lt"/>
                <a:ea typeface="+mn-ea"/>
                <a:cs typeface="+mn-cs"/>
              </a:rPr>
              <a:t> entire table</a:t>
            </a:r>
            <a:endParaRPr lang="en-US" sz="1200" b="0" i="0" kern="1200" dirty="0">
              <a:solidFill>
                <a:schemeClr val="tx1"/>
              </a:solidFill>
              <a:effectLst/>
              <a:latin typeface="+mn-lt"/>
              <a:ea typeface="+mn-ea"/>
              <a:cs typeface="+mn-cs"/>
            </a:endParaRPr>
          </a:p>
          <a:p>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27</a:t>
            </a:fld>
            <a:endParaRPr lang="en-US"/>
          </a:p>
        </p:txBody>
      </p:sp>
    </p:spTree>
    <p:extLst>
      <p:ext uri="{BB962C8B-B14F-4D97-AF65-F5344CB8AC3E}">
        <p14:creationId xmlns:p14="http://schemas.microsoft.com/office/powerpoint/2010/main" val="34007716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may be a situation when you need to retrieve unique records and not multiple duplicate records. The SQL </a:t>
            </a:r>
            <a:r>
              <a:rPr lang="en-US" dirty="0"/>
              <a:t>DISTINCT</a:t>
            </a:r>
            <a:r>
              <a:rPr lang="en-US" sz="1200" b="0" i="0" kern="1200" dirty="0">
                <a:solidFill>
                  <a:schemeClr val="tx1"/>
                </a:solidFill>
                <a:effectLst/>
                <a:latin typeface="+mn-lt"/>
                <a:ea typeface="+mn-ea"/>
                <a:cs typeface="+mn-cs"/>
              </a:rPr>
              <a:t> keyword is used after </a:t>
            </a:r>
            <a:r>
              <a:rPr lang="en-US" dirty="0"/>
              <a:t>SELECT</a:t>
            </a:r>
            <a:r>
              <a:rPr lang="en-US" sz="1200" b="0" i="0" kern="1200" dirty="0">
                <a:solidFill>
                  <a:schemeClr val="tx1"/>
                </a:solidFill>
                <a:effectLst/>
                <a:latin typeface="+mn-lt"/>
                <a:ea typeface="+mn-ea"/>
                <a:cs typeface="+mn-cs"/>
              </a:rPr>
              <a:t> to eliminate duplicate records and fetch only unique records. Let’s return all of the unique </a:t>
            </a:r>
            <a:r>
              <a:rPr lang="en-US" dirty="0"/>
              <a:t>ISSNs</a:t>
            </a:r>
            <a:r>
              <a:rPr lang="en-US" sz="1200" b="0" i="0" kern="1200" dirty="0">
                <a:solidFill>
                  <a:schemeClr val="tx1"/>
                </a:solidFill>
                <a:effectLst/>
                <a:latin typeface="+mn-lt"/>
                <a:ea typeface="+mn-ea"/>
                <a:cs typeface="+mn-cs"/>
              </a:rPr>
              <a:t> in a SQL query.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Note, some database systems require a semicolon </a:t>
            </a:r>
            <a:r>
              <a:rPr lang="en-US" dirty="0"/>
              <a:t>;</a:t>
            </a:r>
            <a:r>
              <a:rPr lang="en-US" sz="1200" b="0" i="0" kern="1200" dirty="0">
                <a:solidFill>
                  <a:schemeClr val="tx1"/>
                </a:solidFill>
                <a:effectLst/>
                <a:latin typeface="+mn-lt"/>
                <a:ea typeface="+mn-ea"/>
                <a:cs typeface="+mn-cs"/>
              </a:rPr>
              <a:t> after each SQL statement. If we select more than one column, then the distinct pairs of values are returned.</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For Query 4 – how</a:t>
            </a:r>
            <a:r>
              <a:rPr lang="en-US" sz="1200" b="1" i="0" kern="1200" baseline="0" dirty="0">
                <a:solidFill>
                  <a:schemeClr val="tx1"/>
                </a:solidFill>
                <a:effectLst/>
                <a:latin typeface="+mn-lt"/>
                <a:ea typeface="+mn-ea"/>
                <a:cs typeface="+mn-cs"/>
              </a:rPr>
              <a:t> many rows are returned?</a:t>
            </a:r>
          </a:p>
          <a:p>
            <a:endParaRPr lang="en-US" sz="1200" b="1"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For Query 5 – DISTINCT applies only to the first field (ISSNs)</a:t>
            </a:r>
            <a:br>
              <a:rPr lang="en-US" sz="1200" b="1"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28</a:t>
            </a:fld>
            <a:endParaRPr lang="en-US"/>
          </a:p>
        </p:txBody>
      </p:sp>
    </p:spTree>
    <p:extLst>
      <p:ext uri="{BB962C8B-B14F-4D97-AF65-F5344CB8AC3E}">
        <p14:creationId xmlns:p14="http://schemas.microsoft.com/office/powerpoint/2010/main" val="2717612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can also sort the results of our queries by using the keyword </a:t>
            </a:r>
            <a:r>
              <a:rPr lang="en-US" dirty="0"/>
              <a:t>ORDER BY</a:t>
            </a:r>
            <a:r>
              <a:rPr lang="en-US" sz="1200" b="0" i="0" kern="1200" dirty="0">
                <a:solidFill>
                  <a:schemeClr val="tx1"/>
                </a:solidFill>
                <a:effectLst/>
                <a:latin typeface="+mn-lt"/>
                <a:ea typeface="+mn-ea"/>
                <a:cs typeface="+mn-cs"/>
              </a:rPr>
              <a:t>. Let’s create a query that sorts the articles table alphabetically by ISSNs using the </a:t>
            </a:r>
            <a:r>
              <a:rPr lang="en-US" dirty="0"/>
              <a:t>ASC</a:t>
            </a:r>
            <a:r>
              <a:rPr lang="en-US" sz="1200" b="0" i="0" kern="1200" dirty="0">
                <a:solidFill>
                  <a:schemeClr val="tx1"/>
                </a:solidFill>
                <a:effectLst/>
                <a:latin typeface="+mn-lt"/>
                <a:ea typeface="+mn-ea"/>
                <a:cs typeface="+mn-cs"/>
              </a:rPr>
              <a:t> keyword in conjunction with </a:t>
            </a:r>
            <a:r>
              <a:rPr lang="en-US" dirty="0"/>
              <a:t>ORDER BY</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29</a:t>
            </a:fld>
            <a:endParaRPr lang="en-US"/>
          </a:p>
        </p:txBody>
      </p:sp>
    </p:spTree>
    <p:extLst>
      <p:ext uri="{BB962C8B-B14F-4D97-AF65-F5344CB8AC3E}">
        <p14:creationId xmlns:p14="http://schemas.microsoft.com/office/powerpoint/2010/main" val="30844370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keyword </a:t>
            </a:r>
            <a:r>
              <a:rPr lang="en-US" dirty="0"/>
              <a:t>ASC</a:t>
            </a:r>
            <a:r>
              <a:rPr lang="en-US" sz="1200" b="0" i="0" kern="1200" dirty="0">
                <a:solidFill>
                  <a:schemeClr val="tx1"/>
                </a:solidFill>
                <a:effectLst/>
                <a:latin typeface="+mn-lt"/>
                <a:ea typeface="+mn-ea"/>
                <a:cs typeface="+mn-cs"/>
              </a:rPr>
              <a:t> tells us to order it in ascending order. Instead, we can use </a:t>
            </a:r>
            <a:r>
              <a:rPr lang="en-US" dirty="0"/>
              <a:t>DESC</a:t>
            </a:r>
            <a:r>
              <a:rPr lang="en-US" sz="1200" b="0" i="0" kern="1200" dirty="0">
                <a:solidFill>
                  <a:schemeClr val="tx1"/>
                </a:solidFill>
                <a:effectLst/>
                <a:latin typeface="+mn-lt"/>
                <a:ea typeface="+mn-ea"/>
                <a:cs typeface="+mn-cs"/>
              </a:rPr>
              <a:t> to get the descending order sorting by </a:t>
            </a:r>
            <a:r>
              <a:rPr lang="en-US" dirty="0" err="1"/>
              <a:t>First_Author</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ASC is the default, so by omitting ASC or DESC, SQLite will sort ascending (ASC).</a:t>
            </a:r>
          </a:p>
          <a:p>
            <a:r>
              <a:rPr lang="en-US" sz="1200" b="0" i="0" kern="1200" dirty="0">
                <a:solidFill>
                  <a:schemeClr val="tx1"/>
                </a:solidFill>
                <a:effectLst/>
                <a:latin typeface="+mn-lt"/>
                <a:ea typeface="+mn-ea"/>
                <a:cs typeface="+mn-cs"/>
              </a:rPr>
              <a:t>We can also sort on several fields at once, in different directions. For example, we can order by ISSNs descending and then </a:t>
            </a:r>
            <a:r>
              <a:rPr lang="en-US" sz="1200" b="0" i="0" kern="1200" dirty="0" err="1">
                <a:solidFill>
                  <a:schemeClr val="tx1"/>
                </a:solidFill>
                <a:effectLst/>
                <a:latin typeface="+mn-lt"/>
                <a:ea typeface="+mn-ea"/>
                <a:cs typeface="+mn-cs"/>
              </a:rPr>
              <a:t>First_Author</a:t>
            </a:r>
            <a:r>
              <a:rPr lang="en-US" sz="1200" b="0" i="0" kern="1200" dirty="0">
                <a:solidFill>
                  <a:schemeClr val="tx1"/>
                </a:solidFill>
                <a:effectLst/>
                <a:latin typeface="+mn-lt"/>
                <a:ea typeface="+mn-ea"/>
                <a:cs typeface="+mn-cs"/>
              </a:rPr>
              <a:t> ascending in the same query.</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For query 7 – look at</a:t>
            </a:r>
            <a:r>
              <a:rPr lang="en-US" sz="1200" b="1" i="0" kern="1200" baseline="0" dirty="0">
                <a:solidFill>
                  <a:schemeClr val="tx1"/>
                </a:solidFill>
                <a:effectLst/>
                <a:latin typeface="+mn-lt"/>
                <a:ea typeface="+mn-ea"/>
                <a:cs typeface="+mn-cs"/>
              </a:rPr>
              <a:t> the first two lines in Authors field, compare to </a:t>
            </a:r>
            <a:r>
              <a:rPr lang="en-US" sz="1200" b="1" i="0" kern="1200" baseline="0" dirty="0" err="1">
                <a:solidFill>
                  <a:schemeClr val="tx1"/>
                </a:solidFill>
                <a:effectLst/>
                <a:latin typeface="+mn-lt"/>
                <a:ea typeface="+mn-ea"/>
                <a:cs typeface="+mn-cs"/>
              </a:rPr>
              <a:t>First_Authors</a:t>
            </a:r>
            <a:endParaRPr lang="en-US" sz="1200" b="1" i="0" kern="1200" baseline="0" dirty="0">
              <a:solidFill>
                <a:schemeClr val="tx1"/>
              </a:solidFill>
              <a:effectLst/>
              <a:latin typeface="+mn-lt"/>
              <a:ea typeface="+mn-ea"/>
              <a:cs typeface="+mn-cs"/>
            </a:endParaRPr>
          </a:p>
          <a:p>
            <a:endParaRPr lang="en-US" sz="1200" b="1" i="0" kern="1200" baseline="0" dirty="0">
              <a:solidFill>
                <a:schemeClr val="tx1"/>
              </a:solidFill>
              <a:effectLst/>
              <a:latin typeface="+mn-lt"/>
              <a:ea typeface="+mn-ea"/>
              <a:cs typeface="+mn-cs"/>
            </a:endParaRPr>
          </a:p>
          <a:p>
            <a:r>
              <a:rPr lang="en-US" sz="1200" b="1" i="0" kern="1200" baseline="0" dirty="0">
                <a:solidFill>
                  <a:schemeClr val="tx1"/>
                </a:solidFill>
                <a:effectLst/>
                <a:latin typeface="+mn-lt"/>
                <a:ea typeface="+mn-ea"/>
                <a:cs typeface="+mn-cs"/>
              </a:rPr>
              <a:t>For query 8 – ISSNs sorts first, followed by </a:t>
            </a:r>
            <a:r>
              <a:rPr lang="en-US" sz="1200" b="1" i="0" kern="1200" baseline="0" dirty="0" err="1">
                <a:solidFill>
                  <a:schemeClr val="tx1"/>
                </a:solidFill>
                <a:effectLst/>
                <a:latin typeface="+mn-lt"/>
                <a:ea typeface="+mn-ea"/>
                <a:cs typeface="+mn-cs"/>
              </a:rPr>
              <a:t>First_Author</a:t>
            </a:r>
            <a:r>
              <a:rPr lang="en-US" sz="1200" b="1" i="0" kern="1200" baseline="0" dirty="0">
                <a:solidFill>
                  <a:schemeClr val="tx1"/>
                </a:solidFill>
                <a:effectLst/>
                <a:latin typeface="+mn-lt"/>
                <a:ea typeface="+mn-ea"/>
                <a:cs typeface="+mn-cs"/>
              </a:rPr>
              <a:t> (maybe switch these two fields)?</a:t>
            </a:r>
            <a:endParaRPr lang="en-US" sz="1200" b="1" i="0" kern="1200" dirty="0">
              <a:solidFill>
                <a:schemeClr val="tx1"/>
              </a:solidFill>
              <a:effectLst/>
              <a:latin typeface="+mn-lt"/>
              <a:ea typeface="+mn-ea"/>
              <a:cs typeface="+mn-cs"/>
            </a:endParaRPr>
          </a:p>
          <a:p>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30</a:t>
            </a:fld>
            <a:endParaRPr lang="en-US"/>
          </a:p>
        </p:txBody>
      </p:sp>
    </p:spTree>
    <p:extLst>
      <p:ext uri="{BB962C8B-B14F-4D97-AF65-F5344CB8AC3E}">
        <p14:creationId xmlns:p14="http://schemas.microsoft.com/office/powerpoint/2010/main" val="3010820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https://librarycarpentry.org/lc-sql/01-introduction/index.html</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a:t>
            </a:r>
            <a:r>
              <a:rPr lang="en-US" sz="1200" b="0" i="0" kern="1200" dirty="0">
                <a:solidFill>
                  <a:schemeClr val="tx1"/>
                </a:solidFill>
                <a:effectLst/>
                <a:latin typeface="+mn-lt"/>
                <a:ea typeface="+mn-ea"/>
                <a:cs typeface="+mn-cs"/>
              </a:rPr>
              <a:t>tructured </a:t>
            </a:r>
            <a:r>
              <a:rPr lang="en-US" sz="1200" b="1" i="0" kern="1200" dirty="0">
                <a:solidFill>
                  <a:schemeClr val="tx1"/>
                </a:solidFill>
                <a:effectLst/>
                <a:latin typeface="+mn-lt"/>
                <a:ea typeface="+mn-ea"/>
                <a:cs typeface="+mn-cs"/>
              </a:rPr>
              <a:t>Q</a:t>
            </a:r>
            <a:r>
              <a:rPr lang="en-US" sz="1200" b="0" i="0" kern="1200" dirty="0">
                <a:solidFill>
                  <a:schemeClr val="tx1"/>
                </a:solidFill>
                <a:effectLst/>
                <a:latin typeface="+mn-lt"/>
                <a:ea typeface="+mn-ea"/>
                <a:cs typeface="+mn-cs"/>
              </a:rPr>
              <a:t>uery </a:t>
            </a:r>
            <a:r>
              <a:rPr lang="en-US" sz="1200" b="1" i="0" kern="1200" dirty="0">
                <a:solidFill>
                  <a:schemeClr val="tx1"/>
                </a:solidFill>
                <a:effectLst/>
                <a:latin typeface="+mn-lt"/>
                <a:ea typeface="+mn-ea"/>
                <a:cs typeface="+mn-cs"/>
              </a:rPr>
              <a:t>L</a:t>
            </a:r>
            <a:r>
              <a:rPr lang="en-US" sz="1200" b="0" i="0" kern="1200" dirty="0">
                <a:solidFill>
                  <a:schemeClr val="tx1"/>
                </a:solidFill>
                <a:effectLst/>
                <a:latin typeface="+mn-lt"/>
                <a:ea typeface="+mn-ea"/>
                <a:cs typeface="+mn-cs"/>
              </a:rPr>
              <a:t>anguage, or SQL (sometimes pronounced “sequel”), is a powerful language used to interrogate and manipulate relational databases. It is not a general programming language that you can use to write an entire program. However, SQL queries can be called from programming languages to let any program interact with databases. There are several variants of SQL, but all support the same basic statements that we will be covering today.</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SQL is well established and has been around since the 1970s. It is still widely used in a variety of settings.</a:t>
            </a:r>
          </a:p>
          <a:p>
            <a:r>
              <a:rPr lang="en-US" sz="1200" b="0" i="0" kern="1200" dirty="0">
                <a:solidFill>
                  <a:schemeClr val="tx1"/>
                </a:solidFill>
                <a:effectLst/>
                <a:latin typeface="+mn-lt"/>
                <a:ea typeface="+mn-ea"/>
                <a:cs typeface="+mn-cs"/>
              </a:rPr>
              <a:t>SQL lets you keep the data separate from the analysis. There is no risk of accidentally changing data when you are </a:t>
            </a:r>
            <a:r>
              <a:rPr lang="en-US" sz="1200" b="0" i="0" kern="1200" dirty="0" err="1">
                <a:solidFill>
                  <a:schemeClr val="tx1"/>
                </a:solidFill>
                <a:effectLst/>
                <a:latin typeface="+mn-lt"/>
                <a:ea typeface="+mn-ea"/>
                <a:cs typeface="+mn-cs"/>
              </a:rPr>
              <a:t>analysing</a:t>
            </a:r>
            <a:r>
              <a:rPr lang="en-US" sz="1200" b="0" i="0" kern="1200" dirty="0">
                <a:solidFill>
                  <a:schemeClr val="tx1"/>
                </a:solidFill>
                <a:effectLst/>
                <a:latin typeface="+mn-lt"/>
                <a:ea typeface="+mn-ea"/>
                <a:cs typeface="+mn-cs"/>
              </a:rPr>
              <a:t> it. If the data is updated, a saved query can be re-run to </a:t>
            </a:r>
            <a:r>
              <a:rPr lang="en-US" sz="1200" b="0" i="0" kern="1200" dirty="0" err="1">
                <a:solidFill>
                  <a:schemeClr val="tx1"/>
                </a:solidFill>
                <a:effectLst/>
                <a:latin typeface="+mn-lt"/>
                <a:ea typeface="+mn-ea"/>
                <a:cs typeface="+mn-cs"/>
              </a:rPr>
              <a:t>analyse</a:t>
            </a:r>
            <a:r>
              <a:rPr lang="en-US" sz="1200" b="0" i="0" kern="1200" dirty="0">
                <a:solidFill>
                  <a:schemeClr val="tx1"/>
                </a:solidFill>
                <a:effectLst/>
                <a:latin typeface="+mn-lt"/>
                <a:ea typeface="+mn-ea"/>
                <a:cs typeface="+mn-cs"/>
              </a:rPr>
              <a:t> the new data.</a:t>
            </a:r>
          </a:p>
          <a:p>
            <a:r>
              <a:rPr lang="en-US" sz="1200" b="0" i="0" kern="1200" dirty="0">
                <a:solidFill>
                  <a:schemeClr val="tx1"/>
                </a:solidFill>
                <a:effectLst/>
                <a:latin typeface="+mn-lt"/>
                <a:ea typeface="+mn-ea"/>
                <a:cs typeface="+mn-cs"/>
              </a:rPr>
              <a:t>SQL is </a:t>
            </a:r>
            <a:r>
              <a:rPr lang="en-US" sz="1200" b="0" i="0" kern="1200" dirty="0" err="1">
                <a:solidFill>
                  <a:schemeClr val="tx1"/>
                </a:solidFill>
                <a:effectLst/>
                <a:latin typeface="+mn-lt"/>
                <a:ea typeface="+mn-ea"/>
                <a:cs typeface="+mn-cs"/>
              </a:rPr>
              <a:t>optimised</a:t>
            </a:r>
            <a:r>
              <a:rPr lang="en-US" sz="1200" b="0" i="0" kern="1200" dirty="0">
                <a:solidFill>
                  <a:schemeClr val="tx1"/>
                </a:solidFill>
                <a:effectLst/>
                <a:latin typeface="+mn-lt"/>
                <a:ea typeface="+mn-ea"/>
                <a:cs typeface="+mn-cs"/>
              </a:rPr>
              <a:t> for handling large amounts of data. Data types help quality control of entries - you will receive an error if you try to enter a word into a field that should contain a number. Understanding the nature of relational databases, and using SQL, will help you in using databases in programming languages such as R or Python.</a:t>
            </a:r>
          </a:p>
          <a:p>
            <a:r>
              <a:rPr lang="en-US" sz="1200" b="0" i="0" kern="1200" dirty="0">
                <a:solidFill>
                  <a:schemeClr val="tx1"/>
                </a:solidFill>
                <a:effectLst/>
                <a:latin typeface="+mn-lt"/>
                <a:ea typeface="+mn-ea"/>
                <a:cs typeface="+mn-cs"/>
              </a:rPr>
              <a:t>Many web applications (including WordPress and ecommerce sites like Amazon) run on a SQL (relational) database. Understanding SQL is the first step in eventually building custom web applications that can serve data to users.</a:t>
            </a:r>
          </a:p>
          <a:p>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10</a:t>
            </a:fld>
            <a:endParaRPr lang="en-US"/>
          </a:p>
        </p:txBody>
      </p:sp>
    </p:spTree>
    <p:extLst>
      <p:ext uri="{BB962C8B-B14F-4D97-AF65-F5344CB8AC3E}">
        <p14:creationId xmlns:p14="http://schemas.microsoft.com/office/powerpoint/2010/main" val="31504899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SQL queries have a basic query structure starting with SELECT field FROM table with additional keywords and criteria that can be used.</a:t>
            </a:r>
          </a:p>
          <a:p>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31</a:t>
            </a:fld>
            <a:endParaRPr lang="en-US"/>
          </a:p>
        </p:txBody>
      </p:sp>
    </p:spTree>
    <p:extLst>
      <p:ext uri="{BB962C8B-B14F-4D97-AF65-F5344CB8AC3E}">
        <p14:creationId xmlns:p14="http://schemas.microsoft.com/office/powerpoint/2010/main" val="37359553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monkey hugging a kitten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3"/>
              </a:rPr>
              <a:t>https://gateway.okhistory.org/ark:/67531/metadc427038/</a:t>
            </a:r>
            <a:endParaRPr lang="en-US" sz="1200" dirty="0"/>
          </a:p>
          <a:p>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32</a:t>
            </a:fld>
            <a:endParaRPr lang="en-US"/>
          </a:p>
        </p:txBody>
      </p:sp>
    </p:spTree>
    <p:extLst>
      <p:ext uri="{BB962C8B-B14F-4D97-AF65-F5344CB8AC3E}">
        <p14:creationId xmlns:p14="http://schemas.microsoft.com/office/powerpoint/2010/main" val="27173301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SQL is a powerful tool for filtering data in databases based on a set of conditions. Let’s say we only want data for a specific ISSN, for instance, for the </a:t>
            </a:r>
            <a:r>
              <a:rPr lang="en-US" sz="1200" b="0" i="1" kern="1200" dirty="0" err="1">
                <a:solidFill>
                  <a:schemeClr val="tx1"/>
                </a:solidFill>
                <a:effectLst/>
                <a:latin typeface="+mn-lt"/>
                <a:ea typeface="+mn-ea"/>
                <a:cs typeface="+mn-cs"/>
              </a:rPr>
              <a:t>Acta</a:t>
            </a:r>
            <a:r>
              <a:rPr lang="en-US" sz="1200" b="0" i="1"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Crystallographica</a:t>
            </a:r>
            <a:r>
              <a:rPr lang="en-US" sz="1200" b="0" i="0" kern="1200" dirty="0">
                <a:solidFill>
                  <a:schemeClr val="tx1"/>
                </a:solidFill>
                <a:effectLst/>
                <a:latin typeface="+mn-lt"/>
                <a:ea typeface="+mn-ea"/>
                <a:cs typeface="+mn-cs"/>
              </a:rPr>
              <a:t> journal from the </a:t>
            </a:r>
            <a:r>
              <a:rPr lang="en-US" dirty="0"/>
              <a:t>articles</a:t>
            </a:r>
            <a:r>
              <a:rPr lang="en-US" sz="1200" b="0" i="0" kern="1200" dirty="0">
                <a:solidFill>
                  <a:schemeClr val="tx1"/>
                </a:solidFill>
                <a:effectLst/>
                <a:latin typeface="+mn-lt"/>
                <a:ea typeface="+mn-ea"/>
                <a:cs typeface="+mn-cs"/>
              </a:rPr>
              <a:t> table. The journal has an ISSN code </a:t>
            </a:r>
            <a:r>
              <a:rPr lang="en-US" dirty="0"/>
              <a:t>2056-9890</a:t>
            </a:r>
            <a:r>
              <a:rPr lang="en-US" sz="1200" b="0" i="0" kern="1200" dirty="0">
                <a:solidFill>
                  <a:schemeClr val="tx1"/>
                </a:solidFill>
                <a:effectLst/>
                <a:latin typeface="+mn-lt"/>
                <a:ea typeface="+mn-ea"/>
                <a:cs typeface="+mn-cs"/>
              </a:rPr>
              <a:t>. To filter by this ISSN code, we will use the </a:t>
            </a:r>
            <a:r>
              <a:rPr lang="en-US" dirty="0"/>
              <a:t>WHERE</a:t>
            </a:r>
            <a:r>
              <a:rPr lang="en-US" sz="1200" b="0" i="0" kern="1200" dirty="0">
                <a:solidFill>
                  <a:schemeClr val="tx1"/>
                </a:solidFill>
                <a:effectLst/>
                <a:latin typeface="+mn-lt"/>
                <a:ea typeface="+mn-ea"/>
                <a:cs typeface="+mn-cs"/>
              </a:rPr>
              <a:t> clause.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How many rows are returned in query 10?</a:t>
            </a:r>
            <a:endParaRPr lang="en-US" b="1" dirty="0"/>
          </a:p>
        </p:txBody>
      </p:sp>
      <p:sp>
        <p:nvSpPr>
          <p:cNvPr id="4" name="Slide Number Placeholder 3"/>
          <p:cNvSpPr>
            <a:spLocks noGrp="1"/>
          </p:cNvSpPr>
          <p:nvPr>
            <p:ph type="sldNum" sz="quarter" idx="10"/>
          </p:nvPr>
        </p:nvSpPr>
        <p:spPr/>
        <p:txBody>
          <a:bodyPr/>
          <a:lstStyle/>
          <a:p>
            <a:fld id="{9DAC87D7-407A-4075-8A12-015D4A4472C2}" type="slidenum">
              <a:rPr lang="en-US" smtClean="0"/>
              <a:t>33</a:t>
            </a:fld>
            <a:endParaRPr lang="en-US"/>
          </a:p>
        </p:txBody>
      </p:sp>
    </p:spTree>
    <p:extLst>
      <p:ext uri="{BB962C8B-B14F-4D97-AF65-F5344CB8AC3E}">
        <p14:creationId xmlns:p14="http://schemas.microsoft.com/office/powerpoint/2010/main" val="6447082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can add additional conditions by using </a:t>
            </a:r>
            <a:r>
              <a:rPr lang="en-US" dirty="0"/>
              <a:t>AND</a:t>
            </a:r>
            <a:r>
              <a:rPr lang="en-US" sz="1200" b="0" i="0" kern="1200" dirty="0">
                <a:solidFill>
                  <a:schemeClr val="tx1"/>
                </a:solidFill>
                <a:effectLst/>
                <a:latin typeface="+mn-lt"/>
                <a:ea typeface="+mn-ea"/>
                <a:cs typeface="+mn-cs"/>
              </a:rPr>
              <a:t>, </a:t>
            </a:r>
            <a:r>
              <a:rPr lang="en-US" dirty="0"/>
              <a:t>OR</a:t>
            </a:r>
            <a:r>
              <a:rPr lang="en-US" sz="1200" b="0" i="0" kern="1200" dirty="0">
                <a:solidFill>
                  <a:schemeClr val="tx1"/>
                </a:solidFill>
                <a:effectLst/>
                <a:latin typeface="+mn-lt"/>
                <a:ea typeface="+mn-ea"/>
                <a:cs typeface="+mn-cs"/>
              </a:rPr>
              <a:t>, and/or </a:t>
            </a:r>
            <a:r>
              <a:rPr lang="en-US" dirty="0"/>
              <a:t>NOT</a:t>
            </a:r>
            <a:r>
              <a:rPr lang="en-US" sz="1200" b="0" i="0" kern="1200" dirty="0">
                <a:solidFill>
                  <a:schemeClr val="tx1"/>
                </a:solidFill>
                <a:effectLst/>
                <a:latin typeface="+mn-lt"/>
                <a:ea typeface="+mn-ea"/>
                <a:cs typeface="+mn-cs"/>
              </a:rPr>
              <a:t>. For example, suppose we want the data on </a:t>
            </a:r>
            <a:r>
              <a:rPr lang="en-US" sz="1200" b="0" i="1" kern="1200" dirty="0" err="1">
                <a:solidFill>
                  <a:schemeClr val="tx1"/>
                </a:solidFill>
                <a:effectLst/>
                <a:latin typeface="+mn-lt"/>
                <a:ea typeface="+mn-ea"/>
                <a:cs typeface="+mn-cs"/>
              </a:rPr>
              <a:t>Acta</a:t>
            </a:r>
            <a:r>
              <a:rPr lang="en-US" sz="1200" b="0" i="1"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Crystallographica</a:t>
            </a:r>
            <a:r>
              <a:rPr lang="en-US" sz="1200" b="0" i="0" kern="1200" dirty="0">
                <a:solidFill>
                  <a:schemeClr val="tx1"/>
                </a:solidFill>
                <a:effectLst/>
                <a:latin typeface="+mn-lt"/>
                <a:ea typeface="+mn-ea"/>
                <a:cs typeface="+mn-cs"/>
              </a:rPr>
              <a:t> published after October: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Parentheses are used merely for readability in this case but can be required by the SQL interpreter in order to disambiguate formulas.</a:t>
            </a:r>
          </a:p>
          <a:p>
            <a:r>
              <a:rPr lang="en-US" sz="1200" b="0" i="0" kern="1200" dirty="0">
                <a:solidFill>
                  <a:schemeClr val="tx1"/>
                </a:solidFill>
                <a:effectLst/>
                <a:latin typeface="+mn-lt"/>
                <a:ea typeface="+mn-ea"/>
                <a:cs typeface="+mn-cs"/>
              </a:rPr>
              <a:t>If we want to get data for the </a:t>
            </a:r>
            <a:r>
              <a:rPr lang="en-US" sz="1200" b="0" i="1" kern="1200" dirty="0">
                <a:solidFill>
                  <a:schemeClr val="tx1"/>
                </a:solidFill>
                <a:effectLst/>
                <a:latin typeface="+mn-lt"/>
                <a:ea typeface="+mn-ea"/>
                <a:cs typeface="+mn-cs"/>
              </a:rPr>
              <a:t>Humanities</a:t>
            </a:r>
            <a:r>
              <a:rPr lang="en-US" sz="1200" b="0" i="0" kern="1200" dirty="0">
                <a:solidFill>
                  <a:schemeClr val="tx1"/>
                </a:solidFill>
                <a:effectLst/>
                <a:latin typeface="+mn-lt"/>
                <a:ea typeface="+mn-ea"/>
                <a:cs typeface="+mn-cs"/>
              </a:rPr>
              <a:t> and </a:t>
            </a:r>
            <a:r>
              <a:rPr lang="en-US" sz="1200" b="0" i="1" kern="1200" dirty="0">
                <a:solidFill>
                  <a:schemeClr val="tx1"/>
                </a:solidFill>
                <a:effectLst/>
                <a:latin typeface="+mn-lt"/>
                <a:ea typeface="+mn-ea"/>
                <a:cs typeface="+mn-cs"/>
              </a:rPr>
              <a:t>Religions</a:t>
            </a:r>
            <a:r>
              <a:rPr lang="en-US" sz="1200" b="0" i="0" kern="1200" dirty="0">
                <a:solidFill>
                  <a:schemeClr val="tx1"/>
                </a:solidFill>
                <a:effectLst/>
                <a:latin typeface="+mn-lt"/>
                <a:ea typeface="+mn-ea"/>
                <a:cs typeface="+mn-cs"/>
              </a:rPr>
              <a:t> journals, which have ISSNs codes “2076-0787” and “2077-1444”, we can combine the tests using OR:</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For</a:t>
            </a:r>
            <a:r>
              <a:rPr lang="en-US" sz="1200" b="1" i="0" kern="1200" baseline="0" dirty="0">
                <a:solidFill>
                  <a:schemeClr val="tx1"/>
                </a:solidFill>
                <a:effectLst/>
                <a:latin typeface="+mn-lt"/>
                <a:ea typeface="+mn-ea"/>
                <a:cs typeface="+mn-cs"/>
              </a:rPr>
              <a:t> query 12 “ISSNs” is not capitalized, but you can see that it doesn’t cause an error in this case</a:t>
            </a:r>
            <a:endParaRPr lang="en-US" sz="1200" b="1"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34</a:t>
            </a:fld>
            <a:endParaRPr lang="en-US"/>
          </a:p>
        </p:txBody>
      </p:sp>
    </p:spTree>
    <p:extLst>
      <p:ext uri="{BB962C8B-B14F-4D97-AF65-F5344CB8AC3E}">
        <p14:creationId xmlns:p14="http://schemas.microsoft.com/office/powerpoint/2010/main" val="2587926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If we want to get data for the </a:t>
            </a:r>
            <a:r>
              <a:rPr lang="en-US" sz="1200" b="0" i="1" kern="1200" dirty="0">
                <a:solidFill>
                  <a:schemeClr val="tx1"/>
                </a:solidFill>
                <a:effectLst/>
                <a:latin typeface="+mn-lt"/>
                <a:ea typeface="+mn-ea"/>
                <a:cs typeface="+mn-cs"/>
              </a:rPr>
              <a:t>Humanities</a:t>
            </a:r>
            <a:r>
              <a:rPr lang="en-US" sz="1200" b="0" i="0" kern="1200" dirty="0">
                <a:solidFill>
                  <a:schemeClr val="tx1"/>
                </a:solidFill>
                <a:effectLst/>
                <a:latin typeface="+mn-lt"/>
                <a:ea typeface="+mn-ea"/>
                <a:cs typeface="+mn-cs"/>
              </a:rPr>
              <a:t> and </a:t>
            </a:r>
            <a:r>
              <a:rPr lang="en-US" sz="1200" b="0" i="1" kern="1200" dirty="0">
                <a:solidFill>
                  <a:schemeClr val="tx1"/>
                </a:solidFill>
                <a:effectLst/>
                <a:latin typeface="+mn-lt"/>
                <a:ea typeface="+mn-ea"/>
                <a:cs typeface="+mn-cs"/>
              </a:rPr>
              <a:t>Religions</a:t>
            </a:r>
            <a:r>
              <a:rPr lang="en-US" sz="1200" b="0" i="0" kern="1200" dirty="0">
                <a:solidFill>
                  <a:schemeClr val="tx1"/>
                </a:solidFill>
                <a:effectLst/>
                <a:latin typeface="+mn-lt"/>
                <a:ea typeface="+mn-ea"/>
                <a:cs typeface="+mn-cs"/>
              </a:rPr>
              <a:t> journals, which have ISSNs codes “2076-0787” and “2077-1444”, we can combine the tests using OR:</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you do not know the entire value you are searching for, you can use comparison keywords such as LIKE, IN, BETWEEN...AND, IS NULL. For instance, we can use LIKE in combination with WHERE to search for data that matches a pattern.</a:t>
            </a:r>
          </a:p>
          <a:p>
            <a:r>
              <a:rPr lang="en-US" sz="1200" b="0" i="0" kern="1200" dirty="0">
                <a:solidFill>
                  <a:schemeClr val="tx1"/>
                </a:solidFill>
                <a:effectLst/>
                <a:latin typeface="+mn-lt"/>
                <a:ea typeface="+mn-ea"/>
                <a:cs typeface="+mn-cs"/>
              </a:rPr>
              <a:t>For example, using the articles table again, let’s SELECT all of the data WHERE the Subject contains “Crystal Structure”: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may have noticed the wildcard character %. It is used to match zero to many characters. So in the SQL statement above, it will match zero or more characters before and after ‘Crystal Structure’.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Let’s see what variations of the term we got. </a:t>
            </a:r>
            <a:r>
              <a:rPr lang="en-US" sz="1200" b="0" i="0" kern="1200" dirty="0">
                <a:solidFill>
                  <a:schemeClr val="tx1"/>
                </a:solidFill>
                <a:effectLst/>
                <a:latin typeface="+mn-lt"/>
                <a:ea typeface="+mn-ea"/>
                <a:cs typeface="+mn-cs"/>
              </a:rPr>
              <a:t>Notice uppercase and lowercase, the addition of ‘s’ at the end of structures, etc.</a:t>
            </a:r>
          </a:p>
          <a:p>
            <a:r>
              <a:rPr lang="en-US" sz="1200" b="0" i="0" kern="1200" dirty="0">
                <a:solidFill>
                  <a:schemeClr val="tx1"/>
                </a:solidFill>
                <a:effectLst/>
                <a:latin typeface="+mn-lt"/>
                <a:ea typeface="+mn-ea"/>
                <a:cs typeface="+mn-cs"/>
              </a:rPr>
              <a:t>SELECT *</a:t>
            </a:r>
          </a:p>
          <a:p>
            <a:r>
              <a:rPr lang="en-US" sz="1200" b="0" i="0" kern="1200" dirty="0">
                <a:solidFill>
                  <a:schemeClr val="tx1"/>
                </a:solidFill>
                <a:effectLst/>
                <a:latin typeface="+mn-lt"/>
                <a:ea typeface="+mn-ea"/>
                <a:cs typeface="+mn-cs"/>
              </a:rPr>
              <a:t>FROM articles</a:t>
            </a:r>
          </a:p>
          <a:p>
            <a:r>
              <a:rPr lang="en-US" sz="1200" b="0" i="0" kern="1200" dirty="0">
                <a:solidFill>
                  <a:schemeClr val="tx1"/>
                </a:solidFill>
                <a:effectLst/>
                <a:latin typeface="+mn-lt"/>
                <a:ea typeface="+mn-ea"/>
                <a:cs typeface="+mn-cs"/>
              </a:rPr>
              <a:t>WHERE Subjects LIKE '%Crystal Structures%';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learn more about other comparison keywords you can use, see Beginner SQL Tutorial on </a:t>
            </a:r>
            <a:r>
              <a:rPr lang="en-US" sz="1200" b="0" i="0" u="none" strike="noStrike" kern="1200" dirty="0">
                <a:solidFill>
                  <a:schemeClr val="tx1"/>
                </a:solidFill>
                <a:effectLst/>
                <a:latin typeface="+mn-lt"/>
                <a:ea typeface="+mn-ea"/>
                <a:cs typeface="+mn-cs"/>
                <a:hlinkClick r:id="rId3"/>
              </a:rPr>
              <a:t>SQL Comparison Keywords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https://beginner-sql-tutorial.com/sql-like-in-operators.htm</a:t>
            </a:r>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35</a:t>
            </a:fld>
            <a:endParaRPr lang="en-US"/>
          </a:p>
        </p:txBody>
      </p:sp>
    </p:spTree>
    <p:extLst>
      <p:ext uri="{BB962C8B-B14F-4D97-AF65-F5344CB8AC3E}">
        <p14:creationId xmlns:p14="http://schemas.microsoft.com/office/powerpoint/2010/main" val="12235571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continue to add or chain conditions together and write more advanced queries.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Key Points:</a:t>
            </a:r>
          </a:p>
          <a:p>
            <a:r>
              <a:rPr lang="en-US" sz="1200" b="0" i="0" kern="1200" dirty="0">
                <a:solidFill>
                  <a:schemeClr val="tx1"/>
                </a:solidFill>
                <a:effectLst/>
                <a:latin typeface="+mn-lt"/>
                <a:ea typeface="+mn-ea"/>
                <a:cs typeface="+mn-cs"/>
              </a:rPr>
              <a:t>Use WHERE to filter and retrieve data based on specific conditions.</a:t>
            </a:r>
          </a:p>
          <a:p>
            <a:r>
              <a:rPr lang="en-US" sz="1200" b="0" i="0" kern="1200" dirty="0">
                <a:solidFill>
                  <a:schemeClr val="tx1"/>
                </a:solidFill>
                <a:effectLst/>
                <a:latin typeface="+mn-lt"/>
                <a:ea typeface="+mn-ea"/>
                <a:cs typeface="+mn-cs"/>
              </a:rPr>
              <a:t>Use AND, OR, and NOT to add additional conditions.</a:t>
            </a:r>
          </a:p>
          <a:p>
            <a:r>
              <a:rPr lang="en-US" sz="1200" b="0" i="0" kern="1200" dirty="0">
                <a:solidFill>
                  <a:schemeClr val="tx1"/>
                </a:solidFill>
                <a:effectLst/>
                <a:latin typeface="+mn-lt"/>
                <a:ea typeface="+mn-ea"/>
                <a:cs typeface="+mn-cs"/>
              </a:rPr>
              <a:t>Use the comparison keyword LIKE and wildcard characters such as % to match patterns.</a:t>
            </a:r>
          </a:p>
          <a:p>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36</a:t>
            </a:fld>
            <a:endParaRPr lang="en-US"/>
          </a:p>
        </p:txBody>
      </p:sp>
    </p:spTree>
    <p:extLst>
      <p:ext uri="{BB962C8B-B14F-4D97-AF65-F5344CB8AC3E}">
        <p14:creationId xmlns:p14="http://schemas.microsoft.com/office/powerpoint/2010/main" val="10313440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say we had the following query: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What is interesting to note about this query is that we don’t necessarily have to display the </a:t>
            </a:r>
            <a:r>
              <a:rPr lang="en-US" sz="1200" b="0" i="0" kern="1200" dirty="0" err="1">
                <a:solidFill>
                  <a:schemeClr val="tx1"/>
                </a:solidFill>
                <a:effectLst/>
                <a:latin typeface="+mn-lt"/>
                <a:ea typeface="+mn-ea"/>
                <a:cs typeface="+mn-cs"/>
              </a:rPr>
              <a:t>First_Author</a:t>
            </a:r>
            <a:r>
              <a:rPr lang="en-US" sz="1200" b="0" i="0" kern="1200" dirty="0">
                <a:solidFill>
                  <a:schemeClr val="tx1"/>
                </a:solidFill>
                <a:effectLst/>
                <a:latin typeface="+mn-lt"/>
                <a:ea typeface="+mn-ea"/>
                <a:cs typeface="+mn-cs"/>
              </a:rPr>
              <a:t> column in our results in order to sort by it.</a:t>
            </a:r>
          </a:p>
          <a:p>
            <a:r>
              <a:rPr lang="en-US" sz="1200" b="0" i="0" kern="1200" dirty="0">
                <a:solidFill>
                  <a:schemeClr val="tx1"/>
                </a:solidFill>
                <a:effectLst/>
                <a:latin typeface="+mn-lt"/>
                <a:ea typeface="+mn-ea"/>
                <a:cs typeface="+mn-cs"/>
              </a:rPr>
              <a:t>We can do this because sorting occurs earlier in the computational pipeline than field selection.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Clauses are written in a fixed order: </a:t>
            </a:r>
            <a:r>
              <a:rPr lang="en-US" dirty="0"/>
              <a:t>SELECT</a:t>
            </a:r>
            <a:r>
              <a:rPr lang="en-US" sz="1200" b="0" i="0" kern="1200" dirty="0">
                <a:solidFill>
                  <a:schemeClr val="tx1"/>
                </a:solidFill>
                <a:effectLst/>
                <a:latin typeface="+mn-lt"/>
                <a:ea typeface="+mn-ea"/>
                <a:cs typeface="+mn-cs"/>
              </a:rPr>
              <a:t>, </a:t>
            </a:r>
            <a:r>
              <a:rPr lang="en-US" dirty="0"/>
              <a:t>FROM</a:t>
            </a:r>
            <a:r>
              <a:rPr lang="en-US" sz="1200" b="0" i="0" kern="1200" dirty="0">
                <a:solidFill>
                  <a:schemeClr val="tx1"/>
                </a:solidFill>
                <a:effectLst/>
                <a:latin typeface="+mn-lt"/>
                <a:ea typeface="+mn-ea"/>
                <a:cs typeface="+mn-cs"/>
              </a:rPr>
              <a:t>, </a:t>
            </a:r>
            <a:r>
              <a:rPr lang="en-US" dirty="0"/>
              <a:t>WHERE</a:t>
            </a:r>
            <a:r>
              <a:rPr lang="en-US" sz="1200" b="0" i="0" kern="1200" dirty="0">
                <a:solidFill>
                  <a:schemeClr val="tx1"/>
                </a:solidFill>
                <a:effectLst/>
                <a:latin typeface="+mn-lt"/>
                <a:ea typeface="+mn-ea"/>
                <a:cs typeface="+mn-cs"/>
              </a:rPr>
              <a:t>, then </a:t>
            </a:r>
            <a:r>
              <a:rPr lang="en-US" dirty="0"/>
              <a:t>ORDER BY</a:t>
            </a:r>
            <a:r>
              <a:rPr lang="en-US" sz="1200" b="0" i="0" kern="1200" dirty="0">
                <a:solidFill>
                  <a:schemeClr val="tx1"/>
                </a:solidFill>
                <a:effectLst/>
                <a:latin typeface="+mn-lt"/>
                <a:ea typeface="+mn-ea"/>
                <a:cs typeface="+mn-cs"/>
              </a:rPr>
              <a:t>. It is possible to write a query as a single line, but for readability, we recommend to put each clause on its own line.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 is</a:t>
            </a:r>
            <a:r>
              <a:rPr lang="en-US" sz="1200" b="1" i="0" kern="1200" baseline="0" dirty="0">
                <a:solidFill>
                  <a:schemeClr val="tx1"/>
                </a:solidFill>
                <a:effectLst/>
                <a:latin typeface="+mn-lt"/>
                <a:ea typeface="+mn-ea"/>
                <a:cs typeface="+mn-cs"/>
              </a:rPr>
              <a:t> not a pipe symbol but present in the table ISSNs column</a:t>
            </a:r>
            <a:endParaRPr lang="en-US" sz="1200" b="1"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38</a:t>
            </a:fld>
            <a:endParaRPr lang="en-US"/>
          </a:p>
        </p:txBody>
      </p:sp>
    </p:spTree>
    <p:extLst>
      <p:ext uri="{BB962C8B-B14F-4D97-AF65-F5344CB8AC3E}">
        <p14:creationId xmlns:p14="http://schemas.microsoft.com/office/powerpoint/2010/main" val="32662387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goal is to make a query easy to read and understand, even when the logic becomes complex. This can be handled in two ways:</a:t>
            </a:r>
          </a:p>
          <a:p>
            <a:r>
              <a:rPr lang="en-US" sz="1200" b="0" i="0" kern="1200" dirty="0">
                <a:solidFill>
                  <a:schemeClr val="tx1"/>
                </a:solidFill>
                <a:effectLst/>
                <a:latin typeface="+mn-lt"/>
                <a:ea typeface="+mn-ea"/>
                <a:cs typeface="+mn-cs"/>
              </a:rPr>
              <a:t>1. Rewriting the query so that the logic is easy to follow</a:t>
            </a:r>
          </a:p>
          <a:p>
            <a:r>
              <a:rPr lang="en-US" sz="1200" b="0" i="0" kern="1200" dirty="0">
                <a:solidFill>
                  <a:schemeClr val="tx1"/>
                </a:solidFill>
                <a:effectLst/>
                <a:latin typeface="+mn-lt"/>
                <a:ea typeface="+mn-ea"/>
                <a:cs typeface="+mn-cs"/>
              </a:rPr>
              <a:t>2. Adding comments for context and clarity.</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SQL offers the flexibility of iteratively adding new conditions but you may reach a point where the query is difficult to read and inefficient. For instance, we can use </a:t>
            </a:r>
            <a:r>
              <a:rPr lang="en-US" dirty="0"/>
              <a:t>IN</a:t>
            </a:r>
            <a:r>
              <a:rPr lang="en-US" sz="1200" b="0" i="0" kern="1200" dirty="0">
                <a:solidFill>
                  <a:schemeClr val="tx1"/>
                </a:solidFill>
                <a:effectLst/>
                <a:latin typeface="+mn-lt"/>
                <a:ea typeface="+mn-ea"/>
                <a:cs typeface="+mn-cs"/>
              </a:rPr>
              <a:t> to improve the query and make it more readable:</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39</a:t>
            </a:fld>
            <a:endParaRPr lang="en-US"/>
          </a:p>
        </p:txBody>
      </p:sp>
    </p:spTree>
    <p:extLst>
      <p:ext uri="{BB962C8B-B14F-4D97-AF65-F5344CB8AC3E}">
        <p14:creationId xmlns:p14="http://schemas.microsoft.com/office/powerpoint/2010/main" val="40041709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started with something simple, then added more clauses one by one, testing their effects as we went along. For complex queries, this is a good strategy, to make sure you are getting what you want. Sometimes it might help to take a subset of the data that you can easily see in a temporary database to practice your queries on before working on a larger or more complicated database.</a:t>
            </a:r>
          </a:p>
          <a:p>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40</a:t>
            </a:fld>
            <a:endParaRPr lang="en-US"/>
          </a:p>
        </p:txBody>
      </p:sp>
    </p:spTree>
    <p:extLst>
      <p:ext uri="{BB962C8B-B14F-4D97-AF65-F5344CB8AC3E}">
        <p14:creationId xmlns:p14="http://schemas.microsoft.com/office/powerpoint/2010/main" val="11538047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the queries become more complex, it can be useful to add comments to express to yourself, or to others, what you are doing with your query. Comments help explain the logic of a section and provide context for anyone reading the query. It’s essentially a way of making notes within your SQL. In SQL, comments begin using -- and end at the end of the line. To mark a whole paragraph as a comment, you can enclose it with the characters /* and */. For example, a commented version of the above query can be written as:</a:t>
            </a:r>
          </a:p>
          <a:p>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41</a:t>
            </a:fld>
            <a:endParaRPr lang="en-US"/>
          </a:p>
        </p:txBody>
      </p:sp>
    </p:spTree>
    <p:extLst>
      <p:ext uri="{BB962C8B-B14F-4D97-AF65-F5344CB8AC3E}">
        <p14:creationId xmlns:p14="http://schemas.microsoft.com/office/powerpoint/2010/main" val="2427297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Relational databases consist of one or more tables of data. These tables have </a:t>
            </a:r>
            <a:r>
              <a:rPr lang="en-US" sz="1200" b="0" i="1" kern="1200" dirty="0">
                <a:solidFill>
                  <a:schemeClr val="tx1"/>
                </a:solidFill>
                <a:effectLst/>
                <a:latin typeface="+mn-lt"/>
                <a:ea typeface="+mn-ea"/>
                <a:cs typeface="+mn-cs"/>
              </a:rPr>
              <a:t>fields</a:t>
            </a:r>
            <a:r>
              <a:rPr lang="en-US" sz="1200" b="0" i="0" kern="1200" dirty="0">
                <a:solidFill>
                  <a:schemeClr val="tx1"/>
                </a:solidFill>
                <a:effectLst/>
                <a:latin typeface="+mn-lt"/>
                <a:ea typeface="+mn-ea"/>
                <a:cs typeface="+mn-cs"/>
              </a:rPr>
              <a:t> (columns) and </a:t>
            </a:r>
            <a:r>
              <a:rPr lang="en-US" sz="1200" b="0" i="1" kern="1200" dirty="0">
                <a:solidFill>
                  <a:schemeClr val="tx1"/>
                </a:solidFill>
                <a:effectLst/>
                <a:latin typeface="+mn-lt"/>
                <a:ea typeface="+mn-ea"/>
                <a:cs typeface="+mn-cs"/>
              </a:rPr>
              <a:t>records</a:t>
            </a:r>
            <a:r>
              <a:rPr lang="en-US" sz="1200" b="0" i="0" kern="1200" dirty="0">
                <a:solidFill>
                  <a:schemeClr val="tx1"/>
                </a:solidFill>
                <a:effectLst/>
                <a:latin typeface="+mn-lt"/>
                <a:ea typeface="+mn-ea"/>
                <a:cs typeface="+mn-cs"/>
              </a:rPr>
              <a:t> (rows). Every field has a data </a:t>
            </a:r>
            <a:r>
              <a:rPr lang="en-US" sz="1200" b="0" i="1" kern="1200" dirty="0">
                <a:solidFill>
                  <a:schemeClr val="tx1"/>
                </a:solidFill>
                <a:effectLst/>
                <a:latin typeface="+mn-lt"/>
                <a:ea typeface="+mn-ea"/>
                <a:cs typeface="+mn-cs"/>
              </a:rPr>
              <a:t>type</a:t>
            </a:r>
            <a:r>
              <a:rPr lang="en-US" sz="1200" b="0" i="0" kern="1200" dirty="0">
                <a:solidFill>
                  <a:schemeClr val="tx1"/>
                </a:solidFill>
                <a:effectLst/>
                <a:latin typeface="+mn-lt"/>
                <a:ea typeface="+mn-ea"/>
                <a:cs typeface="+mn-cs"/>
              </a:rPr>
              <a:t>. Every value in the same field of each record has the same </a:t>
            </a:r>
            <a:r>
              <a:rPr lang="en-US" sz="1200" b="0" i="1" kern="1200" dirty="0">
                <a:solidFill>
                  <a:schemeClr val="tx1"/>
                </a:solidFill>
                <a:effectLst/>
                <a:latin typeface="+mn-lt"/>
                <a:ea typeface="+mn-ea"/>
                <a:cs typeface="+mn-cs"/>
              </a:rPr>
              <a:t>type</a:t>
            </a:r>
            <a:r>
              <a:rPr lang="en-US" sz="1200" b="0" i="0" kern="1200" dirty="0">
                <a:solidFill>
                  <a:schemeClr val="tx1"/>
                </a:solidFill>
                <a:effectLst/>
                <a:latin typeface="+mn-lt"/>
                <a:ea typeface="+mn-ea"/>
                <a:cs typeface="+mn-cs"/>
              </a:rPr>
              <a:t>. These tables can be linked to each other when a field in one table can be matched to a field in another table. SQL </a:t>
            </a:r>
            <a:r>
              <a:rPr lang="en-US" sz="1200" b="0" i="1" kern="1200" dirty="0">
                <a:solidFill>
                  <a:schemeClr val="tx1"/>
                </a:solidFill>
                <a:effectLst/>
                <a:latin typeface="+mn-lt"/>
                <a:ea typeface="+mn-ea"/>
                <a:cs typeface="+mn-cs"/>
              </a:rPr>
              <a:t>queries</a:t>
            </a:r>
            <a:r>
              <a:rPr lang="en-US" sz="1200" b="0" i="0" kern="1200" dirty="0">
                <a:solidFill>
                  <a:schemeClr val="tx1"/>
                </a:solidFill>
                <a:effectLst/>
                <a:latin typeface="+mn-lt"/>
                <a:ea typeface="+mn-ea"/>
                <a:cs typeface="+mn-cs"/>
              </a:rPr>
              <a:t> are the commands that let you look up data in a database or make calculations based on columns.</a:t>
            </a:r>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11</a:t>
            </a:fld>
            <a:endParaRPr lang="en-US"/>
          </a:p>
        </p:txBody>
      </p:sp>
    </p:spTree>
    <p:extLst>
      <p:ext uri="{BB962C8B-B14F-4D97-AF65-F5344CB8AC3E}">
        <p14:creationId xmlns:p14="http://schemas.microsoft.com/office/powerpoint/2010/main" val="29209365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2021-06-08</a:t>
            </a:r>
          </a:p>
          <a:p>
            <a:endParaRPr lang="en-US" dirty="0"/>
          </a:p>
          <a:p>
            <a:r>
              <a:rPr lang="en-US" dirty="0"/>
              <a:t>Description:</a:t>
            </a:r>
            <a:r>
              <a:rPr lang="en-US" baseline="0" dirty="0"/>
              <a:t> </a:t>
            </a:r>
            <a:r>
              <a:rPr lang="en-US" dirty="0"/>
              <a:t>Squirrel</a:t>
            </a:r>
            <a:r>
              <a:rPr lang="en-US" baseline="0" dirty="0"/>
              <a:t> relaxing on bench on UNT Library Mall on a hot day</a:t>
            </a:r>
          </a:p>
          <a:p>
            <a:endParaRPr lang="en-US" baseline="0" dirty="0"/>
          </a:p>
          <a:p>
            <a:r>
              <a:rPr lang="en-US" sz="1200" b="0" i="0" kern="1200" dirty="0">
                <a:solidFill>
                  <a:schemeClr val="tx1"/>
                </a:solidFill>
                <a:effectLst/>
                <a:latin typeface="+mn-lt"/>
                <a:ea typeface="+mn-ea"/>
                <a:cs typeface="+mn-cs"/>
              </a:rPr>
              <a:t>https://librarycarpentry.org/lc-sql/10-other-tools/index.html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this lesson, </a:t>
            </a:r>
            <a:r>
              <a:rPr lang="en-US" sz="1200" b="0" i="0" u="none" strike="noStrike" kern="1200" dirty="0">
                <a:solidFill>
                  <a:schemeClr val="tx1"/>
                </a:solidFill>
                <a:effectLst/>
                <a:latin typeface="+mn-lt"/>
                <a:ea typeface="+mn-ea"/>
                <a:cs typeface="+mn-cs"/>
                <a:hlinkClick r:id="rId3"/>
              </a:rPr>
              <a:t>DB Browser</a:t>
            </a:r>
            <a:r>
              <a:rPr lang="en-US" sz="1200" b="0" i="0" kern="1200" dirty="0">
                <a:solidFill>
                  <a:schemeClr val="tx1"/>
                </a:solidFill>
                <a:effectLst/>
                <a:latin typeface="+mn-lt"/>
                <a:ea typeface="+mn-ea"/>
                <a:cs typeface="+mn-cs"/>
              </a:rPr>
              <a:t>, a free open source database tool was used, but there are other tools available, both proprietary and open. A helpful </a:t>
            </a:r>
            <a:r>
              <a:rPr lang="en-US" sz="1200" b="0" i="0" u="none" strike="noStrike" kern="1200" dirty="0">
                <a:solidFill>
                  <a:schemeClr val="tx1"/>
                </a:solidFill>
                <a:effectLst/>
                <a:latin typeface="+mn-lt"/>
                <a:ea typeface="+mn-ea"/>
                <a:cs typeface="+mn-cs"/>
                <a:hlinkClick r:id="rId4"/>
              </a:rPr>
              <a:t>comparison of database tools</a:t>
            </a:r>
            <a:r>
              <a:rPr lang="en-US" sz="1200" b="0" i="0" kern="1200" dirty="0">
                <a:solidFill>
                  <a:schemeClr val="tx1"/>
                </a:solidFill>
                <a:effectLst/>
                <a:latin typeface="+mn-lt"/>
                <a:ea typeface="+mn-ea"/>
                <a:cs typeface="+mn-cs"/>
              </a:rPr>
              <a:t> is available via Wikipedia.</a:t>
            </a:r>
          </a:p>
          <a:p>
            <a:endParaRPr lang="en-US" sz="1200" b="0" i="0" kern="1200" dirty="0">
              <a:solidFill>
                <a:schemeClr val="tx1"/>
              </a:solidFill>
              <a:effectLst/>
              <a:latin typeface="+mn-lt"/>
              <a:ea typeface="+mn-ea"/>
              <a:cs typeface="+mn-cs"/>
            </a:endParaRPr>
          </a:p>
          <a:p>
            <a:r>
              <a:rPr lang="en-US" sz="1200" b="0" i="0" u="none" strike="noStrike" kern="1200" dirty="0" err="1">
                <a:solidFill>
                  <a:schemeClr val="tx1"/>
                </a:solidFill>
                <a:effectLst/>
                <a:latin typeface="+mn-lt"/>
                <a:ea typeface="+mn-ea"/>
                <a:cs typeface="+mn-cs"/>
                <a:hlinkClick r:id="rId5"/>
              </a:rPr>
              <a:t>SqliteOnline</a:t>
            </a:r>
            <a:r>
              <a:rPr lang="en-US" sz="1200" b="0" i="0" kern="1200" dirty="0">
                <a:solidFill>
                  <a:schemeClr val="tx1"/>
                </a:solidFill>
                <a:effectLst/>
                <a:latin typeface="+mn-lt"/>
                <a:ea typeface="+mn-ea"/>
                <a:cs typeface="+mn-cs"/>
              </a:rPr>
              <a:t> is the free online database tool offered as an alternative to DB Browser for this lesson. In addition to </a:t>
            </a:r>
            <a:r>
              <a:rPr lang="en-US" sz="1200" b="0" i="0" kern="1200" dirty="0" err="1">
                <a:solidFill>
                  <a:schemeClr val="tx1"/>
                </a:solidFill>
                <a:effectLst/>
                <a:latin typeface="+mn-lt"/>
                <a:ea typeface="+mn-ea"/>
                <a:cs typeface="+mn-cs"/>
              </a:rPr>
              <a:t>SqliteOnline</a:t>
            </a:r>
            <a:r>
              <a:rPr lang="en-US" sz="1200" b="0" i="0" kern="1200" dirty="0">
                <a:solidFill>
                  <a:schemeClr val="tx1"/>
                </a:solidFill>
                <a:effectLst/>
                <a:latin typeface="+mn-lt"/>
                <a:ea typeface="+mn-ea"/>
                <a:cs typeface="+mn-cs"/>
              </a:rPr>
              <a:t>, there is </a:t>
            </a:r>
            <a:r>
              <a:rPr lang="en-US" sz="1200" b="0" i="0" u="none" strike="noStrike" kern="1200" dirty="0" err="1">
                <a:solidFill>
                  <a:schemeClr val="tx1"/>
                </a:solidFill>
                <a:effectLst/>
                <a:latin typeface="+mn-lt"/>
                <a:ea typeface="+mn-ea"/>
                <a:cs typeface="+mn-cs"/>
                <a:hlinkClick r:id="rId6"/>
              </a:rPr>
              <a:t>data.world</a:t>
            </a:r>
            <a:r>
              <a:rPr lang="en-US" sz="1200" b="0" i="0" kern="1200" dirty="0">
                <a:solidFill>
                  <a:schemeClr val="tx1"/>
                </a:solidFill>
                <a:effectLst/>
                <a:latin typeface="+mn-lt"/>
                <a:ea typeface="+mn-ea"/>
                <a:cs typeface="+mn-cs"/>
              </a:rPr>
              <a:t> which also allows you to work online with SQL and (</a:t>
            </a:r>
            <a:r>
              <a:rPr lang="en-US" sz="1200" b="0" i="0" u="none" strike="noStrike" kern="1200" dirty="0">
                <a:solidFill>
                  <a:schemeClr val="tx1"/>
                </a:solidFill>
                <a:effectLst/>
                <a:latin typeface="+mn-lt"/>
                <a:ea typeface="+mn-ea"/>
                <a:cs typeface="+mn-cs"/>
                <a:hlinkClick r:id="rId7"/>
              </a:rPr>
              <a:t>library</a:t>
            </a:r>
            <a:r>
              <a:rPr lang="en-US" sz="1200" b="0" i="0" kern="1200" dirty="0">
                <a:solidFill>
                  <a:schemeClr val="tx1"/>
                </a:solidFill>
                <a:effectLst/>
                <a:latin typeface="+mn-lt"/>
                <a:ea typeface="+mn-ea"/>
                <a:cs typeface="+mn-cs"/>
              </a:rPr>
              <a:t>) datasets and includes a </a:t>
            </a:r>
            <a:r>
              <a:rPr lang="en-US" sz="1200" b="0" i="0" u="none" strike="noStrike" kern="1200" dirty="0">
                <a:solidFill>
                  <a:schemeClr val="tx1"/>
                </a:solidFill>
                <a:effectLst/>
                <a:latin typeface="+mn-lt"/>
                <a:ea typeface="+mn-ea"/>
                <a:cs typeface="+mn-cs"/>
                <a:hlinkClick r:id="rId8"/>
              </a:rPr>
              <a:t>tutorial</a:t>
            </a:r>
            <a:r>
              <a:rPr lang="en-US" sz="1200" b="0" i="0" kern="1200" dirty="0">
                <a:solidFill>
                  <a:schemeClr val="tx1"/>
                </a:solidFill>
                <a:effectLst/>
                <a:latin typeface="+mn-lt"/>
                <a:ea typeface="+mn-ea"/>
                <a:cs typeface="+mn-cs"/>
              </a:rPr>
              <a:t>. SQL use in </a:t>
            </a:r>
            <a:r>
              <a:rPr lang="en-US" sz="1200" b="0" i="0" u="none" strike="noStrike" kern="1200" dirty="0">
                <a:solidFill>
                  <a:schemeClr val="tx1"/>
                </a:solidFill>
                <a:effectLst/>
                <a:latin typeface="+mn-lt"/>
                <a:ea typeface="+mn-ea"/>
                <a:cs typeface="+mn-cs"/>
                <a:hlinkClick r:id="rId9"/>
              </a:rPr>
              <a:t>Google Sheets</a:t>
            </a:r>
            <a:r>
              <a:rPr lang="en-US" sz="1200" b="0" i="0" kern="1200" dirty="0">
                <a:solidFill>
                  <a:schemeClr val="tx1"/>
                </a:solidFill>
                <a:effectLst/>
                <a:latin typeface="+mn-lt"/>
                <a:ea typeface="+mn-ea"/>
                <a:cs typeface="+mn-cs"/>
              </a:rPr>
              <a:t>, a popular spreadsheet application, is even a possibility, demonstrated via </a:t>
            </a:r>
            <a:r>
              <a:rPr lang="en-US" sz="1200" b="0" i="0" u="none" strike="noStrike" kern="1200" dirty="0">
                <a:solidFill>
                  <a:schemeClr val="tx1"/>
                </a:solidFill>
                <a:effectLst/>
                <a:latin typeface="+mn-lt"/>
                <a:ea typeface="+mn-ea"/>
                <a:cs typeface="+mn-cs"/>
                <a:hlinkClick r:id="rId10"/>
              </a:rPr>
              <a:t>Ben Collin’s tutorial</a:t>
            </a:r>
            <a:r>
              <a:rPr lang="en-US" sz="1200" b="0" i="0" kern="1200" dirty="0">
                <a:solidFill>
                  <a:schemeClr val="tx1"/>
                </a:solidFill>
                <a:effectLst/>
                <a:latin typeface="+mn-lt"/>
                <a:ea typeface="+mn-ea"/>
                <a:cs typeface="+mn-cs"/>
              </a:rPr>
              <a:t>. There is also a business standard software package called, </a:t>
            </a:r>
            <a:r>
              <a:rPr lang="en-US" sz="1200" b="0" i="0" u="none" strike="noStrike" kern="1200" dirty="0">
                <a:solidFill>
                  <a:schemeClr val="tx1"/>
                </a:solidFill>
                <a:effectLst/>
                <a:latin typeface="+mn-lt"/>
                <a:ea typeface="+mn-ea"/>
                <a:cs typeface="+mn-cs"/>
                <a:hlinkClick r:id="rId11"/>
              </a:rPr>
              <a:t>MySQL</a:t>
            </a:r>
            <a:r>
              <a:rPr lang="en-US" sz="1200" b="0" i="0" kern="1200" dirty="0">
                <a:solidFill>
                  <a:schemeClr val="tx1"/>
                </a:solidFill>
                <a:effectLst/>
                <a:latin typeface="+mn-lt"/>
                <a:ea typeface="+mn-ea"/>
                <a:cs typeface="+mn-cs"/>
              </a:rPr>
              <a:t>, which has a community edition that can be downloaded free.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Using regular expressions in SQL:</a:t>
            </a:r>
            <a:r>
              <a:rPr lang="en-US" sz="1200" b="0" i="0" kern="1200" baseline="0" dirty="0">
                <a:solidFill>
                  <a:schemeClr val="tx1"/>
                </a:solidFill>
                <a:effectLst/>
                <a:latin typeface="+mn-lt"/>
                <a:ea typeface="+mn-ea"/>
                <a:cs typeface="+mn-cs"/>
              </a:rPr>
              <a:t> https://github.com/sqlitebrowser/sqlitebrowser/wiki/Regular-Expressions</a:t>
            </a:r>
            <a:endParaRPr lang="en-US" dirty="0"/>
          </a:p>
          <a:p>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42</a:t>
            </a:fld>
            <a:endParaRPr lang="en-US"/>
          </a:p>
        </p:txBody>
      </p:sp>
    </p:spTree>
    <p:extLst>
      <p:ext uri="{BB962C8B-B14F-4D97-AF65-F5344CB8AC3E}">
        <p14:creationId xmlns:p14="http://schemas.microsoft.com/office/powerpoint/2010/main" val="17849528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SQL contains functions which allow you to make calculations on data in your database for reports. Some of the most common functions are MAX, MIN, AVG, COUNT, SUM, and they will: MAX (find the maximum value in a field), MIN (find the minimum value in a field), AVG (find the average value of a field), COUNT (count the number of values in a field and present the total), and SUM (add up the values in a field and present the sum).</a:t>
            </a:r>
          </a:p>
          <a:p>
            <a:r>
              <a:rPr lang="en-US" sz="1200" b="0" i="0" kern="1200" dirty="0">
                <a:solidFill>
                  <a:schemeClr val="tx1"/>
                </a:solidFill>
                <a:effectLst/>
                <a:latin typeface="+mn-lt"/>
                <a:ea typeface="+mn-ea"/>
                <a:cs typeface="+mn-cs"/>
              </a:rPr>
              <a:t>Let’s say we wanted to get the average </a:t>
            </a:r>
            <a:r>
              <a:rPr lang="en-US" sz="1200" b="0" i="0" kern="1200" dirty="0" err="1">
                <a:solidFill>
                  <a:schemeClr val="tx1"/>
                </a:solidFill>
                <a:effectLst/>
                <a:latin typeface="+mn-lt"/>
                <a:ea typeface="+mn-ea"/>
                <a:cs typeface="+mn-cs"/>
              </a:rPr>
              <a:t>Citation_Count</a:t>
            </a:r>
            <a:r>
              <a:rPr lang="en-US" sz="1200" b="0" i="0" kern="1200" dirty="0">
                <a:solidFill>
                  <a:schemeClr val="tx1"/>
                </a:solidFill>
                <a:effectLst/>
                <a:latin typeface="+mn-lt"/>
                <a:ea typeface="+mn-ea"/>
                <a:cs typeface="+mn-cs"/>
              </a:rPr>
              <a:t> for each of the ISSNs. We can use AVG and the GROUP BY clause in a query:</a:t>
            </a:r>
          </a:p>
          <a:p>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43</a:t>
            </a:fld>
            <a:endParaRPr lang="en-US"/>
          </a:p>
        </p:txBody>
      </p:sp>
    </p:spTree>
    <p:extLst>
      <p:ext uri="{BB962C8B-B14F-4D97-AF65-F5344CB8AC3E}">
        <p14:creationId xmlns:p14="http://schemas.microsoft.com/office/powerpoint/2010/main" val="6744536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GROUP BY</a:t>
            </a:r>
            <a:r>
              <a:rPr lang="en-US" sz="1200" b="0" i="0" kern="1200" dirty="0">
                <a:solidFill>
                  <a:schemeClr val="tx1"/>
                </a:solidFill>
                <a:effectLst/>
                <a:latin typeface="+mn-lt"/>
                <a:ea typeface="+mn-ea"/>
                <a:cs typeface="+mn-cs"/>
              </a:rPr>
              <a:t> is used by SQL to arrange identical data into groups. In this case, we are arranging all the citation counts by ISSNs. </a:t>
            </a:r>
            <a:r>
              <a:rPr lang="en-US" dirty="0"/>
              <a:t>AVG</a:t>
            </a:r>
            <a:r>
              <a:rPr lang="en-US" sz="1200" b="0" i="0" kern="1200" dirty="0">
                <a:solidFill>
                  <a:schemeClr val="tx1"/>
                </a:solidFill>
                <a:effectLst/>
                <a:latin typeface="+mn-lt"/>
                <a:ea typeface="+mn-ea"/>
                <a:cs typeface="+mn-cs"/>
              </a:rPr>
              <a:t> acts on the </a:t>
            </a:r>
            <a:r>
              <a:rPr lang="en-US" dirty="0" err="1"/>
              <a:t>Citation_Count</a:t>
            </a:r>
            <a:r>
              <a:rPr lang="en-US" sz="1200" b="0" i="0" kern="1200" dirty="0">
                <a:solidFill>
                  <a:schemeClr val="tx1"/>
                </a:solidFill>
                <a:effectLst/>
                <a:latin typeface="+mn-lt"/>
                <a:ea typeface="+mn-ea"/>
                <a:cs typeface="+mn-cs"/>
              </a:rPr>
              <a:t> in parentheses. This process is also called </a:t>
            </a:r>
            <a:r>
              <a:rPr lang="en-US" sz="1200" b="1" i="0" kern="1200" dirty="0">
                <a:solidFill>
                  <a:schemeClr val="tx1"/>
                </a:solidFill>
                <a:effectLst/>
                <a:latin typeface="+mn-lt"/>
                <a:ea typeface="+mn-ea"/>
                <a:cs typeface="+mn-cs"/>
              </a:rPr>
              <a:t>aggregation</a:t>
            </a:r>
            <a:r>
              <a:rPr lang="en-US" sz="1200" b="0" i="0" kern="1200" dirty="0">
                <a:solidFill>
                  <a:schemeClr val="tx1"/>
                </a:solidFill>
                <a:effectLst/>
                <a:latin typeface="+mn-lt"/>
                <a:ea typeface="+mn-ea"/>
                <a:cs typeface="+mn-cs"/>
              </a:rPr>
              <a:t> which allows us to combine results by grouping records based on value and calculating combined values in groups.</a:t>
            </a:r>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44</a:t>
            </a:fld>
            <a:endParaRPr lang="en-US"/>
          </a:p>
        </p:txBody>
      </p:sp>
    </p:spTree>
    <p:extLst>
      <p:ext uri="{BB962C8B-B14F-4D97-AF65-F5344CB8AC3E}">
        <p14:creationId xmlns:p14="http://schemas.microsoft.com/office/powerpoint/2010/main" val="38437573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you can see, it is difficult to tell though what ISSN has the highest average citation count and the least. We can improve upon the query above by using ORDER BY and DESC.</a:t>
            </a:r>
          </a:p>
          <a:p>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45</a:t>
            </a:fld>
            <a:endParaRPr lang="en-US"/>
          </a:p>
        </p:txBody>
      </p:sp>
    </p:spTree>
    <p:extLst>
      <p:ext uri="{BB962C8B-B14F-4D97-AF65-F5344CB8AC3E}">
        <p14:creationId xmlns:p14="http://schemas.microsoft.com/office/powerpoint/2010/main" val="22339225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46</a:t>
            </a:fld>
            <a:endParaRPr lang="en-US"/>
          </a:p>
        </p:txBody>
      </p:sp>
    </p:spTree>
    <p:extLst>
      <p:ext uri="{BB962C8B-B14F-4D97-AF65-F5344CB8AC3E}">
        <p14:creationId xmlns:p14="http://schemas.microsoft.com/office/powerpoint/2010/main" val="35484448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SQL offers a mechanism to filter the results based on aggregate functions, through the HAVING keyword.</a:t>
            </a:r>
          </a:p>
          <a:p>
            <a:r>
              <a:rPr lang="en-US" sz="1200" b="0" i="0" kern="1200" dirty="0">
                <a:solidFill>
                  <a:schemeClr val="tx1"/>
                </a:solidFill>
                <a:effectLst/>
                <a:latin typeface="+mn-lt"/>
                <a:ea typeface="+mn-ea"/>
                <a:cs typeface="+mn-cs"/>
              </a:rPr>
              <a:t>For example, we can adapt the last request we wrote to only return information about journal ISSNs with 10 or more published articles: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HAVING keyword works exactly like the WHERE keyword, but uses aggregate functions instead of database fields. When you want to filter based on an aggregation like MAX, MIN, AVG, COUNT, SUM, use HAVING; to filter based on the individual values in a database field, use WHERE.</a:t>
            </a:r>
          </a:p>
          <a:p>
            <a:r>
              <a:rPr lang="en-US" sz="1200" b="0" i="0" kern="1200" dirty="0">
                <a:solidFill>
                  <a:schemeClr val="tx1"/>
                </a:solidFill>
                <a:effectLst/>
                <a:latin typeface="+mn-lt"/>
                <a:ea typeface="+mn-ea"/>
                <a:cs typeface="+mn-cs"/>
              </a:rPr>
              <a:t>Note that HAVING comes </a:t>
            </a:r>
            <a:r>
              <a:rPr lang="en-US" sz="1200" b="0" i="1" kern="1200" dirty="0">
                <a:solidFill>
                  <a:schemeClr val="tx1"/>
                </a:solidFill>
                <a:effectLst/>
                <a:latin typeface="+mn-lt"/>
                <a:ea typeface="+mn-ea"/>
                <a:cs typeface="+mn-cs"/>
              </a:rPr>
              <a:t>after</a:t>
            </a:r>
            <a:r>
              <a:rPr lang="en-US" sz="1200" b="0" i="0" kern="1200" dirty="0">
                <a:solidFill>
                  <a:schemeClr val="tx1"/>
                </a:solidFill>
                <a:effectLst/>
                <a:latin typeface="+mn-lt"/>
                <a:ea typeface="+mn-ea"/>
                <a:cs typeface="+mn-cs"/>
              </a:rPr>
              <a:t> GROUP BY. One way to think about this is: the data are retrieved (SELECT), can be filtered (WHERE), then joined in groups (GROUP BY); finally, we only select some of these groups (HAVING).</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47</a:t>
            </a:fld>
            <a:endParaRPr lang="en-US"/>
          </a:p>
        </p:txBody>
      </p:sp>
    </p:spTree>
    <p:extLst>
      <p:ext uri="{BB962C8B-B14F-4D97-AF65-F5344CB8AC3E}">
        <p14:creationId xmlns:p14="http://schemas.microsoft.com/office/powerpoint/2010/main" val="15009508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48</a:t>
            </a:fld>
            <a:endParaRPr lang="en-US"/>
          </a:p>
        </p:txBody>
      </p:sp>
    </p:spTree>
    <p:extLst>
      <p:ext uri="{BB962C8B-B14F-4D97-AF65-F5344CB8AC3E}">
        <p14:creationId xmlns:p14="http://schemas.microsoft.com/office/powerpoint/2010/main" val="40450654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SQL, we can also perform calculations as we query the database. Also known as computed columns, we can use expressions on a column or multiple columns to get new values during our query. For example, what if we wanted to calculate a new column called </a:t>
            </a:r>
            <a:r>
              <a:rPr lang="en-US" dirty="0" err="1"/>
              <a:t>CoAuthor_Count</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section </a:t>
            </a:r>
            <a:r>
              <a:rPr lang="en-US" sz="1200" b="0" i="0" u="none" strike="noStrike" kern="1200" dirty="0">
                <a:solidFill>
                  <a:schemeClr val="tx1"/>
                </a:solidFill>
                <a:effectLst/>
                <a:latin typeface="+mn-lt"/>
                <a:ea typeface="+mn-ea"/>
                <a:cs typeface="+mn-cs"/>
                <a:hlinkClick r:id="rId3"/>
              </a:rPr>
              <a:t>6. Joins and aliases</a:t>
            </a:r>
            <a:r>
              <a:rPr lang="en-US" sz="1200" b="0" i="0" kern="1200" dirty="0">
                <a:solidFill>
                  <a:schemeClr val="tx1"/>
                </a:solidFill>
                <a:effectLst/>
                <a:latin typeface="+mn-lt"/>
                <a:ea typeface="+mn-ea"/>
                <a:cs typeface="+mn-cs"/>
              </a:rPr>
              <a:t> we are going to learn more about the SQL keyword AS and how make use of aliases.</a:t>
            </a:r>
          </a:p>
          <a:p>
            <a:r>
              <a:rPr lang="en-US" sz="1200" b="0" i="0" kern="1200" dirty="0">
                <a:solidFill>
                  <a:schemeClr val="tx1"/>
                </a:solidFill>
                <a:effectLst/>
                <a:latin typeface="+mn-lt"/>
                <a:ea typeface="+mn-ea"/>
                <a:cs typeface="+mn-cs"/>
              </a:rPr>
              <a:t>We can use any arithmetic operators (like +, -, *, /, square root SQLRT or the modulo operator %) if we would like.</a:t>
            </a:r>
          </a:p>
          <a:p>
            <a:r>
              <a:rPr lang="en-US" sz="1200" b="0" i="0" kern="1200" dirty="0">
                <a:solidFill>
                  <a:schemeClr val="tx1"/>
                </a:solidFill>
                <a:effectLst/>
                <a:latin typeface="+mn-lt"/>
                <a:ea typeface="+mn-ea"/>
                <a:cs typeface="+mn-cs"/>
              </a:rPr>
              <a:t>If you would like to learn more about calculated values, the Software Carpentry Databases and SQL lesson includes a useful episode on </a:t>
            </a:r>
            <a:r>
              <a:rPr lang="en-US" sz="1200" b="0" i="0" u="none" strike="noStrike" kern="1200" dirty="0">
                <a:solidFill>
                  <a:schemeClr val="tx1"/>
                </a:solidFill>
                <a:effectLst/>
                <a:latin typeface="+mn-lt"/>
                <a:ea typeface="+mn-ea"/>
                <a:cs typeface="+mn-cs"/>
                <a:hlinkClick r:id="rId4"/>
              </a:rPr>
              <a:t>Calculating New Values</a:t>
            </a:r>
            <a:r>
              <a:rPr lang="en-US" sz="1200" b="0" i="0" kern="1200" dirty="0">
                <a:solidFill>
                  <a:schemeClr val="tx1"/>
                </a:solidFill>
                <a:effectLst/>
                <a:latin typeface="+mn-lt"/>
                <a:ea typeface="+mn-ea"/>
                <a:cs typeface="+mn-cs"/>
              </a:rPr>
              <a:t>.</a:t>
            </a:r>
          </a:p>
          <a:p>
            <a:endParaRPr lang="en-US" dirty="0"/>
          </a:p>
          <a:p>
            <a:r>
              <a:rPr lang="en-US" sz="1200" b="0" i="0" kern="1200" dirty="0">
                <a:solidFill>
                  <a:schemeClr val="tx1"/>
                </a:solidFill>
                <a:effectLst/>
                <a:latin typeface="+mn-lt"/>
                <a:ea typeface="+mn-ea"/>
                <a:cs typeface="+mn-cs"/>
              </a:rPr>
              <a:t>SQL can be used for reporting purposes.</a:t>
            </a:r>
          </a:p>
          <a:p>
            <a:r>
              <a:rPr lang="en-US" sz="1200" b="0" i="0" kern="1200" dirty="0">
                <a:solidFill>
                  <a:schemeClr val="tx1"/>
                </a:solidFill>
                <a:effectLst/>
                <a:latin typeface="+mn-lt"/>
                <a:ea typeface="+mn-ea"/>
                <a:cs typeface="+mn-cs"/>
              </a:rPr>
              <a:t>Queries can do arithmetic operations on field values.</a:t>
            </a:r>
          </a:p>
          <a:p>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49</a:t>
            </a:fld>
            <a:endParaRPr lang="en-US"/>
          </a:p>
        </p:txBody>
      </p:sp>
    </p:spTree>
    <p:extLst>
      <p:ext uri="{BB962C8B-B14F-4D97-AF65-F5344CB8AC3E}">
        <p14:creationId xmlns:p14="http://schemas.microsoft.com/office/powerpoint/2010/main" val="29431050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SQL JOIN clause allows us to combine columns from one or more tables in a database by using values common to each. It follows the FROM clause in a SQL statement. We also need to tell the computer which columns provide the link between the two tables using the word ON.</a:t>
            </a:r>
          </a:p>
        </p:txBody>
      </p:sp>
      <p:sp>
        <p:nvSpPr>
          <p:cNvPr id="4" name="Slide Number Placeholder 3"/>
          <p:cNvSpPr>
            <a:spLocks noGrp="1"/>
          </p:cNvSpPr>
          <p:nvPr>
            <p:ph type="sldNum" sz="quarter" idx="10"/>
          </p:nvPr>
        </p:nvSpPr>
        <p:spPr/>
        <p:txBody>
          <a:bodyPr/>
          <a:lstStyle/>
          <a:p>
            <a:fld id="{9DAC87D7-407A-4075-8A12-015D4A4472C2}" type="slidenum">
              <a:rPr lang="en-US" smtClean="0"/>
              <a:t>51</a:t>
            </a:fld>
            <a:endParaRPr lang="en-US"/>
          </a:p>
        </p:txBody>
      </p:sp>
    </p:spTree>
    <p:extLst>
      <p:ext uri="{BB962C8B-B14F-4D97-AF65-F5344CB8AC3E}">
        <p14:creationId xmlns:p14="http://schemas.microsoft.com/office/powerpoint/2010/main" val="5171447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 is similar to WHERE, it filters things out according to a test condition. We use the </a:t>
            </a:r>
            <a:r>
              <a:rPr lang="en-US" sz="1200" b="0" i="0" kern="1200" dirty="0" err="1">
                <a:solidFill>
                  <a:schemeClr val="tx1"/>
                </a:solidFill>
                <a:effectLst/>
                <a:latin typeface="+mn-lt"/>
                <a:ea typeface="+mn-ea"/>
                <a:cs typeface="+mn-cs"/>
              </a:rPr>
              <a:t>table.colname</a:t>
            </a:r>
            <a:r>
              <a:rPr lang="en-US" sz="1200" b="0" i="0" kern="1200" dirty="0">
                <a:solidFill>
                  <a:schemeClr val="tx1"/>
                </a:solidFill>
                <a:effectLst/>
                <a:latin typeface="+mn-lt"/>
                <a:ea typeface="+mn-ea"/>
                <a:cs typeface="+mn-cs"/>
              </a:rPr>
              <a:t> format to tell the SQL manager what column in which table we are referring to.</a:t>
            </a:r>
          </a:p>
          <a:p>
            <a:r>
              <a:rPr lang="en-US" sz="1200" b="0" i="0" kern="1200" dirty="0">
                <a:solidFill>
                  <a:schemeClr val="tx1"/>
                </a:solidFill>
                <a:effectLst/>
                <a:latin typeface="+mn-lt"/>
                <a:ea typeface="+mn-ea"/>
                <a:cs typeface="+mn-cs"/>
              </a:rPr>
              <a:t>We can represent this join using the following diagram. https://librarycarpentry.org/lc-sql/06-joins-aliases/index.html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Alternatively, we can use the word </a:t>
            </a:r>
            <a:r>
              <a:rPr lang="en-US" dirty="0"/>
              <a:t>USING</a:t>
            </a:r>
            <a:r>
              <a:rPr lang="en-US" sz="1200" b="0" i="0" kern="1200" dirty="0">
                <a:solidFill>
                  <a:schemeClr val="tx1"/>
                </a:solidFill>
                <a:effectLst/>
                <a:latin typeface="+mn-lt"/>
                <a:ea typeface="+mn-ea"/>
                <a:cs typeface="+mn-cs"/>
              </a:rPr>
              <a:t>, as a short-hand. In this case we are telling DB Browser that we want to combine </a:t>
            </a:r>
            <a:r>
              <a:rPr lang="en-US" dirty="0"/>
              <a:t>articles</a:t>
            </a:r>
            <a:r>
              <a:rPr lang="en-US" sz="1200" b="0" i="0" kern="1200" dirty="0">
                <a:solidFill>
                  <a:schemeClr val="tx1"/>
                </a:solidFill>
                <a:effectLst/>
                <a:latin typeface="+mn-lt"/>
                <a:ea typeface="+mn-ea"/>
                <a:cs typeface="+mn-cs"/>
              </a:rPr>
              <a:t> with </a:t>
            </a:r>
            <a:r>
              <a:rPr lang="en-US" dirty="0"/>
              <a:t>journals</a:t>
            </a:r>
            <a:r>
              <a:rPr lang="en-US" sz="1200" b="0" i="0" kern="1200" dirty="0">
                <a:solidFill>
                  <a:schemeClr val="tx1"/>
                </a:solidFill>
                <a:effectLst/>
                <a:latin typeface="+mn-lt"/>
                <a:ea typeface="+mn-ea"/>
                <a:cs typeface="+mn-cs"/>
              </a:rPr>
              <a:t> and that the common column is </a:t>
            </a:r>
            <a:r>
              <a:rPr lang="en-US" dirty="0"/>
              <a:t>ISSNs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figure shows the relations between the tables and helps to </a:t>
            </a:r>
            <a:r>
              <a:rPr lang="en-US" sz="1200" b="0" i="0" kern="1200" dirty="0" err="1">
                <a:solidFill>
                  <a:schemeClr val="tx1"/>
                </a:solidFill>
                <a:effectLst/>
                <a:latin typeface="+mn-lt"/>
                <a:ea typeface="+mn-ea"/>
                <a:cs typeface="+mn-cs"/>
              </a:rPr>
              <a:t>visualise</a:t>
            </a:r>
            <a:r>
              <a:rPr lang="en-US" sz="1200" b="0" i="0" kern="1200" dirty="0">
                <a:solidFill>
                  <a:schemeClr val="tx1"/>
                </a:solidFill>
                <a:effectLst/>
                <a:latin typeface="+mn-lt"/>
                <a:ea typeface="+mn-ea"/>
                <a:cs typeface="+mn-cs"/>
              </a:rPr>
              <a:t> joining or linking the tables in the database:  https://librarycarpentry.org/lc-sql/assets/img/articles-erd-v02.png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will cover </a:t>
            </a:r>
            <a:r>
              <a:rPr lang="en-US" sz="1200" b="0" i="0" u="none" strike="noStrike" kern="1200" dirty="0">
                <a:solidFill>
                  <a:schemeClr val="tx1"/>
                </a:solidFill>
                <a:effectLst/>
                <a:latin typeface="+mn-lt"/>
                <a:ea typeface="+mn-ea"/>
                <a:cs typeface="+mn-cs"/>
                <a:hlinkClick r:id="rId3"/>
              </a:rPr>
              <a:t>relational database design</a:t>
            </a:r>
            <a:r>
              <a:rPr lang="en-US" sz="1200" b="0" i="0" kern="1200" dirty="0">
                <a:solidFill>
                  <a:schemeClr val="tx1"/>
                </a:solidFill>
                <a:effectLst/>
                <a:latin typeface="+mn-lt"/>
                <a:ea typeface="+mn-ea"/>
                <a:cs typeface="+mn-cs"/>
              </a:rPr>
              <a:t> in the next episode. In addition to visual above, </a:t>
            </a:r>
            <a:r>
              <a:rPr lang="en-US" sz="1200" b="0" i="1" u="none" strike="noStrike" kern="1200" dirty="0">
                <a:solidFill>
                  <a:schemeClr val="tx1"/>
                </a:solidFill>
                <a:effectLst/>
                <a:latin typeface="+mn-lt"/>
                <a:ea typeface="+mn-ea"/>
                <a:cs typeface="+mn-cs"/>
                <a:hlinkClick r:id="rId4"/>
              </a:rPr>
              <a:t>SQL Join Types Explained Visually</a:t>
            </a:r>
            <a:r>
              <a:rPr lang="en-US" sz="1200" b="0" i="0" kern="1200" dirty="0">
                <a:solidFill>
                  <a:schemeClr val="tx1"/>
                </a:solidFill>
                <a:effectLst/>
                <a:latin typeface="+mn-lt"/>
                <a:ea typeface="+mn-ea"/>
                <a:cs typeface="+mn-cs"/>
              </a:rPr>
              <a:t> provides visual/animated examples to help convey to learners what is happening in SQL </a:t>
            </a:r>
            <a:r>
              <a:rPr lang="en-US" dirty="0"/>
              <a:t>JOIN</a:t>
            </a:r>
            <a:r>
              <a:rPr lang="en-US" sz="1200" b="0" i="0" kern="1200" dirty="0">
                <a:solidFill>
                  <a:schemeClr val="tx1"/>
                </a:solidFill>
                <a:effectLst/>
                <a:latin typeface="+mn-lt"/>
                <a:ea typeface="+mn-ea"/>
                <a:cs typeface="+mn-cs"/>
              </a:rPr>
              <a: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https://dataschool.com/how-to-teach-people-sql/sql-join-types-explained-visually/</a:t>
            </a:r>
          </a:p>
        </p:txBody>
      </p:sp>
      <p:sp>
        <p:nvSpPr>
          <p:cNvPr id="4" name="Slide Number Placeholder 3"/>
          <p:cNvSpPr>
            <a:spLocks noGrp="1"/>
          </p:cNvSpPr>
          <p:nvPr>
            <p:ph type="sldNum" sz="quarter" idx="10"/>
          </p:nvPr>
        </p:nvSpPr>
        <p:spPr/>
        <p:txBody>
          <a:bodyPr/>
          <a:lstStyle/>
          <a:p>
            <a:fld id="{9DAC87D7-407A-4075-8A12-015D4A4472C2}" type="slidenum">
              <a:rPr lang="en-US" smtClean="0"/>
              <a:t>52</a:t>
            </a:fld>
            <a:endParaRPr lang="en-US"/>
          </a:p>
        </p:txBody>
      </p:sp>
    </p:spTree>
    <p:extLst>
      <p:ext uri="{BB962C8B-B14F-4D97-AF65-F5344CB8AC3E}">
        <p14:creationId xmlns:p14="http://schemas.microsoft.com/office/powerpoint/2010/main" val="1402394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http://www.sqlcourse.com/intro.html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SQL (pronounced "</a:t>
            </a:r>
            <a:r>
              <a:rPr lang="en-US" sz="1200" b="0" i="0" kern="1200" dirty="0" err="1">
                <a:solidFill>
                  <a:schemeClr val="tx1"/>
                </a:solidFill>
                <a:effectLst/>
                <a:latin typeface="+mn-lt"/>
                <a:ea typeface="+mn-ea"/>
                <a:cs typeface="+mn-cs"/>
              </a:rPr>
              <a:t>ess</a:t>
            </a:r>
            <a:r>
              <a:rPr lang="en-US" sz="1200" b="0" i="0" kern="1200" dirty="0">
                <a:solidFill>
                  <a:schemeClr val="tx1"/>
                </a:solidFill>
                <a:effectLst/>
                <a:latin typeface="+mn-lt"/>
                <a:ea typeface="+mn-ea"/>
                <a:cs typeface="+mn-cs"/>
              </a:rPr>
              <a:t>-que-el") stands for Structured Query Language. SQL is used to communicate with a database. According to ANSI (American National Standards Institute), it is the standard language for relational database management systems. SQL statements are used to perform tasks such as update data on a database, or retrieve data from a database. Some common relational database management systems that use SQL are: Oracle, Sybase, Microsoft SQL Server, Access, Ingres, etc. Although most database systems use SQL, most of them also have their own additional proprietary extensions that are usually only used on their system. However, the standard SQL commands such as "Select", "Insert", "Update", "Delete", "Create", and "Drop" can be used to accomplish almost everything that one needs to do with a database. This tutorial will provide you with the instruction on the basics of each of these commands as well as allow you to put them to practice using the SQL Interpreter.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a number of different database management systems for working with relational data. We’re going to use SQLite today, but basically everything we teach you will apply to the other database systems as well (e.g., MySQL, PostgreSQL, MS Access, </a:t>
            </a:r>
            <a:r>
              <a:rPr lang="en-US" sz="1200" b="0" i="0" kern="1200" dirty="0" err="1">
                <a:solidFill>
                  <a:schemeClr val="tx1"/>
                </a:solidFill>
                <a:effectLst/>
                <a:latin typeface="+mn-lt"/>
                <a:ea typeface="+mn-ea"/>
                <a:cs typeface="+mn-cs"/>
              </a:rPr>
              <a:t>Filemaker</a:t>
            </a:r>
            <a:r>
              <a:rPr lang="en-US" sz="1200" b="0" i="0" kern="1200" dirty="0">
                <a:solidFill>
                  <a:schemeClr val="tx1"/>
                </a:solidFill>
                <a:effectLst/>
                <a:latin typeface="+mn-lt"/>
                <a:ea typeface="+mn-ea"/>
                <a:cs typeface="+mn-cs"/>
              </a:rPr>
              <a:t> Pro). The only things that will differ are the details of exactly how to import and export data and possibly some differences in datatype.</a:t>
            </a:r>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12</a:t>
            </a:fld>
            <a:endParaRPr lang="en-US"/>
          </a:p>
        </p:txBody>
      </p:sp>
    </p:spTree>
    <p:extLst>
      <p:ext uri="{BB962C8B-B14F-4D97-AF65-F5344CB8AC3E}">
        <p14:creationId xmlns:p14="http://schemas.microsoft.com/office/powerpoint/2010/main" val="29685983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joining tables, you can specify the columns you want by using </a:t>
            </a:r>
            <a:r>
              <a:rPr lang="en-US" dirty="0" err="1"/>
              <a:t>table.colname</a:t>
            </a:r>
            <a:r>
              <a:rPr lang="en-US" sz="1200" b="0" i="0" kern="1200" dirty="0">
                <a:solidFill>
                  <a:schemeClr val="tx1"/>
                </a:solidFill>
                <a:effectLst/>
                <a:latin typeface="+mn-lt"/>
                <a:ea typeface="+mn-ea"/>
                <a:cs typeface="+mn-cs"/>
              </a:rPr>
              <a:t> instead of selecting all the columns using </a:t>
            </a:r>
            <a:r>
              <a:rPr lang="en-US" dirty="0"/>
              <a:t>*</a:t>
            </a:r>
            <a:r>
              <a:rPr lang="en-US" sz="1200" b="0" i="0" kern="1200" dirty="0">
                <a:solidFill>
                  <a:schemeClr val="tx1"/>
                </a:solidFill>
                <a:effectLst/>
                <a:latin typeface="+mn-lt"/>
                <a:ea typeface="+mn-ea"/>
                <a:cs typeface="+mn-cs"/>
              </a:rPr>
              <a:t>. For example</a:t>
            </a:r>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53</a:t>
            </a:fld>
            <a:endParaRPr lang="en-US"/>
          </a:p>
        </p:txBody>
      </p:sp>
    </p:spTree>
    <p:extLst>
      <p:ext uri="{BB962C8B-B14F-4D97-AF65-F5344CB8AC3E}">
        <p14:creationId xmlns:p14="http://schemas.microsoft.com/office/powerpoint/2010/main" val="33578773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Joins can be combined with sorting, filtering, and aggregation. So, if we wanted the average number of authors for articles on each journal, we can use the following query: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ROUND function allows us to round the </a:t>
            </a:r>
            <a:r>
              <a:rPr lang="en-US" sz="1200" b="0" i="0" kern="1200" dirty="0" err="1">
                <a:solidFill>
                  <a:schemeClr val="tx1"/>
                </a:solidFill>
                <a:effectLst/>
                <a:latin typeface="+mn-lt"/>
                <a:ea typeface="+mn-ea"/>
                <a:cs typeface="+mn-cs"/>
              </a:rPr>
              <a:t>Author_Count</a:t>
            </a:r>
            <a:r>
              <a:rPr lang="en-US" sz="1200" b="0" i="0" kern="1200" dirty="0">
                <a:solidFill>
                  <a:schemeClr val="tx1"/>
                </a:solidFill>
                <a:effectLst/>
                <a:latin typeface="+mn-lt"/>
                <a:ea typeface="+mn-ea"/>
                <a:cs typeface="+mn-cs"/>
              </a:rPr>
              <a:t> number returned by the AVG function by 2 decimal places.</a:t>
            </a:r>
          </a:p>
          <a:p>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54</a:t>
            </a:fld>
            <a:endParaRPr lang="en-US"/>
          </a:p>
        </p:txBody>
      </p:sp>
    </p:spTree>
    <p:extLst>
      <p:ext uri="{BB962C8B-B14F-4D97-AF65-F5344CB8AC3E}">
        <p14:creationId xmlns:p14="http://schemas.microsoft.com/office/powerpoint/2010/main" val="37870199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different types of joins which you can learn more about at </a:t>
            </a:r>
            <a:r>
              <a:rPr lang="en-US" sz="1200" b="0" i="0" u="none" strike="noStrike" kern="1200" dirty="0">
                <a:solidFill>
                  <a:schemeClr val="tx1"/>
                </a:solidFill>
                <a:effectLst/>
                <a:latin typeface="+mn-lt"/>
                <a:ea typeface="+mn-ea"/>
                <a:cs typeface="+mn-cs"/>
              </a:rPr>
              <a:t>https://www.w3schools.com/sql/sql_join.asp</a:t>
            </a:r>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56</a:t>
            </a:fld>
            <a:endParaRPr lang="en-US"/>
          </a:p>
        </p:txBody>
      </p:sp>
    </p:spTree>
    <p:extLst>
      <p:ext uri="{BB962C8B-B14F-4D97-AF65-F5344CB8AC3E}">
        <p14:creationId xmlns:p14="http://schemas.microsoft.com/office/powerpoint/2010/main" val="29426032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57</a:t>
            </a:fld>
            <a:endParaRPr lang="en-US"/>
          </a:p>
        </p:txBody>
      </p:sp>
    </p:spTree>
    <p:extLst>
      <p:ext uri="{BB962C8B-B14F-4D97-AF65-F5344CB8AC3E}">
        <p14:creationId xmlns:p14="http://schemas.microsoft.com/office/powerpoint/2010/main" val="25700166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queries get more complex, names can get long and unwieldy. To help make things clearer we can use aliases to assign new names to items in the query.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can alias both table names: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And column names:</a:t>
            </a:r>
          </a:p>
          <a:p>
            <a:endParaRPr lang="en-US" dirty="0"/>
          </a:p>
          <a:p>
            <a:r>
              <a:rPr lang="en-US" sz="1200" b="0" i="0" kern="1200" dirty="0">
                <a:solidFill>
                  <a:schemeClr val="tx1"/>
                </a:solidFill>
                <a:effectLst/>
                <a:latin typeface="+mn-lt"/>
                <a:ea typeface="+mn-ea"/>
                <a:cs typeface="+mn-cs"/>
              </a:rPr>
              <a:t>The </a:t>
            </a:r>
            <a:r>
              <a:rPr lang="en-US" dirty="0"/>
              <a:t>AS</a:t>
            </a:r>
            <a:r>
              <a:rPr lang="en-US" sz="1200" b="0" i="0" kern="1200" dirty="0">
                <a:solidFill>
                  <a:schemeClr val="tx1"/>
                </a:solidFill>
                <a:effectLst/>
                <a:latin typeface="+mn-lt"/>
                <a:ea typeface="+mn-ea"/>
                <a:cs typeface="+mn-cs"/>
              </a:rPr>
              <a:t> isn’t technically required, so you could do:</a:t>
            </a:r>
          </a:p>
          <a:p>
            <a:r>
              <a:rPr lang="en-US" dirty="0"/>
              <a:t>SELECT </a:t>
            </a:r>
            <a:r>
              <a:rPr lang="en-US" dirty="0" err="1"/>
              <a:t>a.Title</a:t>
            </a:r>
            <a:r>
              <a:rPr lang="en-US" dirty="0"/>
              <a:t> t</a:t>
            </a:r>
            <a:br>
              <a:rPr lang="en-US" dirty="0"/>
            </a:br>
            <a:r>
              <a:rPr lang="en-US" dirty="0"/>
              <a:t>FROM articles a;</a:t>
            </a:r>
          </a:p>
          <a:p>
            <a:endParaRPr lang="en-US" dirty="0"/>
          </a:p>
          <a:p>
            <a:r>
              <a:rPr lang="en-US" sz="1200" b="0" i="0" kern="1200" dirty="0">
                <a:solidFill>
                  <a:schemeClr val="tx1"/>
                </a:solidFill>
                <a:effectLst/>
                <a:latin typeface="+mn-lt"/>
                <a:ea typeface="+mn-ea"/>
                <a:cs typeface="+mn-cs"/>
              </a:rPr>
              <a:t>But using </a:t>
            </a:r>
            <a:r>
              <a:rPr lang="en-US" dirty="0"/>
              <a:t>AS</a:t>
            </a:r>
            <a:r>
              <a:rPr lang="en-US" sz="1200" b="0" i="0" kern="1200" dirty="0">
                <a:solidFill>
                  <a:schemeClr val="tx1"/>
                </a:solidFill>
                <a:effectLst/>
                <a:latin typeface="+mn-lt"/>
                <a:ea typeface="+mn-ea"/>
                <a:cs typeface="+mn-cs"/>
              </a:rPr>
              <a:t> is much clearer so it is good style to include it.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Joining two tables in SQL is an good way to analyze datasets, especially when both datasets provide partial answers to questions you want to ask.</a:t>
            </a:r>
          </a:p>
          <a:p>
            <a:r>
              <a:rPr lang="en-US" sz="1200" b="0" i="0" kern="1200" dirty="0">
                <a:solidFill>
                  <a:schemeClr val="tx1"/>
                </a:solidFill>
                <a:effectLst/>
                <a:latin typeface="+mn-lt"/>
                <a:ea typeface="+mn-ea"/>
                <a:cs typeface="+mn-cs"/>
              </a:rPr>
              <a:t>Creating aliases allows us to spend less time typing, and more time querying!</a:t>
            </a:r>
          </a:p>
          <a:p>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58</a:t>
            </a:fld>
            <a:endParaRPr lang="en-US"/>
          </a:p>
        </p:txBody>
      </p:sp>
    </p:spTree>
    <p:extLst>
      <p:ext uri="{BB962C8B-B14F-4D97-AF65-F5344CB8AC3E}">
        <p14:creationId xmlns:p14="http://schemas.microsoft.com/office/powerpoint/2010/main" val="6201695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Description: orange and white cat inside a clothes dryer</a:t>
            </a:r>
          </a:p>
          <a:p>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59</a:t>
            </a:fld>
            <a:endParaRPr lang="en-US"/>
          </a:p>
        </p:txBody>
      </p:sp>
    </p:spTree>
    <p:extLst>
      <p:ext uri="{BB962C8B-B14F-4D97-AF65-F5344CB8AC3E}">
        <p14:creationId xmlns:p14="http://schemas.microsoft.com/office/powerpoint/2010/main" val="41066777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 is not uncommon to repeat the same operation more than once, for example for monitoring or reporting purposes. SQL comes with a very powerful mechanism to do this: views. Views are queries saved in the database. You query it as a (virtual) table that is populated every time you query it.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Creating a view from a query requires you to add CREATE VIEW </a:t>
            </a:r>
            <a:r>
              <a:rPr lang="en-US" sz="1200" b="0" i="0" kern="1200" dirty="0" err="1">
                <a:solidFill>
                  <a:schemeClr val="tx1"/>
                </a:solidFill>
                <a:effectLst/>
                <a:latin typeface="+mn-lt"/>
                <a:ea typeface="+mn-ea"/>
                <a:cs typeface="+mn-cs"/>
              </a:rPr>
              <a:t>viewname</a:t>
            </a:r>
            <a:r>
              <a:rPr lang="en-US" sz="1200" b="0" i="0" kern="1200" dirty="0">
                <a:solidFill>
                  <a:schemeClr val="tx1"/>
                </a:solidFill>
                <a:effectLst/>
                <a:latin typeface="+mn-lt"/>
                <a:ea typeface="+mn-ea"/>
                <a:cs typeface="+mn-cs"/>
              </a:rPr>
              <a:t> AS before the query itself. For example, if we want to save the query giving the number of journals in a view, we can write: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https://stackoverflow.com/questions/1518729/change-sqlite-database-mode-to-read-write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 had to run "DB Browser" as administrator.</a:t>
            </a:r>
          </a:p>
          <a:p>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60</a:t>
            </a:fld>
            <a:endParaRPr lang="en-US"/>
          </a:p>
        </p:txBody>
      </p:sp>
    </p:spTree>
    <p:extLst>
      <p:ext uri="{BB962C8B-B14F-4D97-AF65-F5344CB8AC3E}">
        <p14:creationId xmlns:p14="http://schemas.microsoft.com/office/powerpoint/2010/main" val="1649401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we will be able to access these results with a much shorter notation:</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Assuming we do not need this view anymore, we can remove it from the database.</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AC87D7-407A-4075-8A12-015D4A4472C2}" type="slidenum">
              <a:rPr lang="en-US" smtClean="0"/>
              <a:t>61</a:t>
            </a:fld>
            <a:endParaRPr lang="en-US"/>
          </a:p>
        </p:txBody>
      </p:sp>
    </p:spTree>
    <p:extLst>
      <p:ext uri="{BB962C8B-B14F-4D97-AF65-F5344CB8AC3E}">
        <p14:creationId xmlns:p14="http://schemas.microsoft.com/office/powerpoint/2010/main" val="41291959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a:t>
            </a:r>
            <a:r>
              <a:rPr lang="en-US" sz="1200" b="0" i="0" kern="1200" dirty="0" err="1">
                <a:solidFill>
                  <a:schemeClr val="tx1"/>
                </a:solidFill>
                <a:effectLst/>
                <a:latin typeface="+mn-lt"/>
                <a:ea typeface="+mn-ea"/>
                <a:cs typeface="+mn-cs"/>
              </a:rPr>
              <a:t>DBBrowser</a:t>
            </a:r>
            <a:r>
              <a:rPr lang="en-US" sz="1200" b="0" i="0" kern="1200" dirty="0">
                <a:solidFill>
                  <a:schemeClr val="tx1"/>
                </a:solidFill>
                <a:effectLst/>
                <a:latin typeface="+mn-lt"/>
                <a:ea typeface="+mn-ea"/>
                <a:cs typeface="+mn-cs"/>
              </a:rPr>
              <a:t> for SQLite, you can also create a view from any query by omitting the </a:t>
            </a:r>
            <a:r>
              <a:rPr lang="en-US" dirty="0"/>
              <a:t>CREATE VIEW </a:t>
            </a:r>
            <a:r>
              <a:rPr lang="en-US" dirty="0" err="1"/>
              <a:t>viewname</a:t>
            </a:r>
            <a:r>
              <a:rPr lang="en-US" dirty="0"/>
              <a:t> AS</a:t>
            </a:r>
            <a:r>
              <a:rPr lang="en-US" sz="1200" b="0" i="0" kern="1200" dirty="0">
                <a:solidFill>
                  <a:schemeClr val="tx1"/>
                </a:solidFill>
                <a:effectLst/>
                <a:latin typeface="+mn-lt"/>
                <a:ea typeface="+mn-ea"/>
                <a:cs typeface="+mn-cs"/>
              </a:rPr>
              <a:t> statement and instead, clicking the small Save icon at the bottom of the Execute SQL tab and then clicking </a:t>
            </a:r>
            <a:r>
              <a:rPr lang="en-US" sz="1200" b="1" i="0" kern="1200" dirty="0">
                <a:solidFill>
                  <a:schemeClr val="tx1"/>
                </a:solidFill>
                <a:effectLst/>
                <a:latin typeface="+mn-lt"/>
                <a:ea typeface="+mn-ea"/>
                <a:cs typeface="+mn-cs"/>
              </a:rPr>
              <a:t>Save as view</a:t>
            </a:r>
            <a:r>
              <a:rPr lang="en-US" sz="1200" b="0" i="0" kern="1200" dirty="0">
                <a:solidFill>
                  <a:schemeClr val="tx1"/>
                </a:solidFill>
                <a:effectLst/>
                <a:latin typeface="+mn-lt"/>
                <a:ea typeface="+mn-ea"/>
                <a:cs typeface="+mn-cs"/>
              </a:rPr>
              <a:t>. Whatever method you use to create a view, it will appear in the list of views under the Database Structure tab.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RUN the query</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Save As button will become available – save as view</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Specify name of view in dialog box</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View will appear under Database Structure tab</a:t>
            </a:r>
            <a:endParaRPr lang="en-US" dirty="0"/>
          </a:p>
        </p:txBody>
      </p:sp>
      <p:sp>
        <p:nvSpPr>
          <p:cNvPr id="4" name="Slide Number Placeholder 3"/>
          <p:cNvSpPr>
            <a:spLocks noGrp="1"/>
          </p:cNvSpPr>
          <p:nvPr>
            <p:ph type="sldNum" sz="quarter" idx="5"/>
          </p:nvPr>
        </p:nvSpPr>
        <p:spPr/>
        <p:txBody>
          <a:bodyPr/>
          <a:lstStyle/>
          <a:p>
            <a:fld id="{9DAC87D7-407A-4075-8A12-015D4A4472C2}" type="slidenum">
              <a:rPr lang="en-US" smtClean="0"/>
              <a:t>62</a:t>
            </a:fld>
            <a:endParaRPr lang="en-US"/>
          </a:p>
        </p:txBody>
      </p:sp>
    </p:spTree>
    <p:extLst>
      <p:ext uri="{BB962C8B-B14F-4D97-AF65-F5344CB8AC3E}">
        <p14:creationId xmlns:p14="http://schemas.microsoft.com/office/powerpoint/2010/main" val="38737288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Saving queries as ‘Views’ allows you to save time and avoid repeating the same operation more than once.</a:t>
            </a:r>
          </a:p>
        </p:txBody>
      </p:sp>
      <p:sp>
        <p:nvSpPr>
          <p:cNvPr id="4" name="Slide Number Placeholder 3"/>
          <p:cNvSpPr>
            <a:spLocks noGrp="1"/>
          </p:cNvSpPr>
          <p:nvPr>
            <p:ph type="sldNum" sz="quarter" idx="10"/>
          </p:nvPr>
        </p:nvSpPr>
        <p:spPr/>
        <p:txBody>
          <a:bodyPr/>
          <a:lstStyle/>
          <a:p>
            <a:fld id="{9DAC87D7-407A-4075-8A12-015D4A4472C2}" type="slidenum">
              <a:rPr lang="en-US" smtClean="0"/>
              <a:t>63</a:t>
            </a:fld>
            <a:endParaRPr lang="en-US"/>
          </a:p>
        </p:txBody>
      </p:sp>
    </p:spTree>
    <p:extLst>
      <p:ext uri="{BB962C8B-B14F-4D97-AF65-F5344CB8AC3E}">
        <p14:creationId xmlns:p14="http://schemas.microsoft.com/office/powerpoint/2010/main" val="1406209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https://librarycarpentry.org/lc-sql/setup.html</a:t>
            </a:r>
          </a:p>
        </p:txBody>
      </p:sp>
      <p:sp>
        <p:nvSpPr>
          <p:cNvPr id="4" name="Slide Number Placeholder 3"/>
          <p:cNvSpPr>
            <a:spLocks noGrp="1"/>
          </p:cNvSpPr>
          <p:nvPr>
            <p:ph type="sldNum" sz="quarter" idx="10"/>
          </p:nvPr>
        </p:nvSpPr>
        <p:spPr/>
        <p:txBody>
          <a:bodyPr/>
          <a:lstStyle/>
          <a:p>
            <a:fld id="{9DAC87D7-407A-4075-8A12-015D4A4472C2}" type="slidenum">
              <a:rPr lang="en-US" smtClean="0"/>
              <a:t>13</a:t>
            </a:fld>
            <a:endParaRPr lang="en-US"/>
          </a:p>
        </p:txBody>
      </p:sp>
    </p:spTree>
    <p:extLst>
      <p:ext uri="{BB962C8B-B14F-4D97-AF65-F5344CB8AC3E}">
        <p14:creationId xmlns:p14="http://schemas.microsoft.com/office/powerpoint/2010/main" val="32156044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Description: </a:t>
            </a:r>
            <a:r>
              <a:rPr lang="en-US" sz="1200" b="0" i="0" kern="1200" dirty="0">
                <a:solidFill>
                  <a:schemeClr val="tx1"/>
                </a:solidFill>
                <a:effectLst/>
                <a:latin typeface="+mn-lt"/>
                <a:ea typeface="+mn-ea"/>
                <a:cs typeface="+mn-cs"/>
              </a:rPr>
              <a:t>Photograph of Julia </a:t>
            </a:r>
            <a:r>
              <a:rPr lang="en-US" sz="1200" b="0" i="0" kern="1200" dirty="0" err="1">
                <a:solidFill>
                  <a:schemeClr val="tx1"/>
                </a:solidFill>
                <a:effectLst/>
                <a:latin typeface="+mn-lt"/>
                <a:ea typeface="+mn-ea"/>
                <a:cs typeface="+mn-cs"/>
              </a:rPr>
              <a:t>Muegge's</a:t>
            </a:r>
            <a:r>
              <a:rPr lang="en-US" sz="1200" b="0" i="0" kern="1200" dirty="0">
                <a:solidFill>
                  <a:schemeClr val="tx1"/>
                </a:solidFill>
                <a:effectLst/>
                <a:latin typeface="+mn-lt"/>
                <a:ea typeface="+mn-ea"/>
                <a:cs typeface="+mn-cs"/>
              </a:rPr>
              <a:t> dog sleeping on a dog bed and covered by a blanket.</a:t>
            </a:r>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64</a:t>
            </a:fld>
            <a:endParaRPr lang="en-US"/>
          </a:p>
        </p:txBody>
      </p:sp>
    </p:spTree>
    <p:extLst>
      <p:ext uri="{BB962C8B-B14F-4D97-AF65-F5344CB8AC3E}">
        <p14:creationId xmlns:p14="http://schemas.microsoft.com/office/powerpoint/2010/main" val="461482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far we have only looked at how to get information out of a database, both because that is more frequent than adding information, and because most other operations only make sense once queries are understood. If we want to create and modify data, we need to know two other sets of commands.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first pair are </a:t>
            </a:r>
            <a:r>
              <a:rPr lang="en-US" sz="1200" b="0" i="0" u="none" strike="noStrike" kern="1200" dirty="0">
                <a:solidFill>
                  <a:schemeClr val="tx1"/>
                </a:solidFill>
                <a:effectLst/>
                <a:latin typeface="+mn-lt"/>
                <a:ea typeface="+mn-ea"/>
                <a:cs typeface="+mn-cs"/>
                <a:hlinkClick r:id="rId3"/>
              </a:rPr>
              <a:t>CREATE TABLE</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4"/>
              </a:rPr>
              <a:t>DROP TABLE</a:t>
            </a:r>
            <a:r>
              <a:rPr lang="en-US" sz="1200" b="0" i="0" kern="1200" dirty="0">
                <a:solidFill>
                  <a:schemeClr val="tx1"/>
                </a:solidFill>
                <a:effectLst/>
                <a:latin typeface="+mn-lt"/>
                <a:ea typeface="+mn-ea"/>
                <a:cs typeface="+mn-cs"/>
              </a:rPr>
              <a:t>. While they are written as two words, they are actually single commands. The first one creates a new table; its arguments are the names and types of the table’s columns. For example, the following statement creates the table journals: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can get rid of one of our tables using: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Be very careful when doing this: if you drop the wrong table, hope that the person maintaining the database has a backup, but it’s better not to have to rely on it.</a:t>
            </a:r>
          </a:p>
        </p:txBody>
      </p:sp>
      <p:sp>
        <p:nvSpPr>
          <p:cNvPr id="4" name="Slide Number Placeholder 3"/>
          <p:cNvSpPr>
            <a:spLocks noGrp="1"/>
          </p:cNvSpPr>
          <p:nvPr>
            <p:ph type="sldNum" sz="quarter" idx="10"/>
          </p:nvPr>
        </p:nvSpPr>
        <p:spPr/>
        <p:txBody>
          <a:bodyPr/>
          <a:lstStyle/>
          <a:p>
            <a:fld id="{9DAC87D7-407A-4075-8A12-015D4A4472C2}" type="slidenum">
              <a:rPr lang="en-US" smtClean="0"/>
              <a:t>65</a:t>
            </a:fld>
            <a:endParaRPr lang="en-US"/>
          </a:p>
        </p:txBody>
      </p:sp>
    </p:spTree>
    <p:extLst>
      <p:ext uri="{BB962C8B-B14F-4D97-AF65-F5344CB8AC3E}">
        <p14:creationId xmlns:p14="http://schemas.microsoft.com/office/powerpoint/2010/main" val="21541367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talked about data types earlier </a:t>
            </a:r>
            <a:r>
              <a:rPr lang="en-US" sz="1200" b="0" i="0" u="none" strike="noStrike" kern="1200" dirty="0">
                <a:solidFill>
                  <a:schemeClr val="tx1"/>
                </a:solidFill>
                <a:effectLst/>
                <a:latin typeface="+mn-lt"/>
                <a:ea typeface="+mn-ea"/>
                <a:cs typeface="+mn-cs"/>
                <a:hlinkClick r:id="rId3"/>
              </a:rPr>
              <a:t>in Introduction to SQL: SQL Data Type Quick Reference</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we create a table, we can specify several kinds of constraints on its columns. For example, a better definition for the journals table would be: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Once again, exactly what constraints are available and what they’re called depends on which database manager we are using.</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AC87D7-407A-4075-8A12-015D4A4472C2}" type="slidenum">
              <a:rPr lang="en-US" smtClean="0"/>
              <a:t>66</a:t>
            </a:fld>
            <a:endParaRPr lang="en-US"/>
          </a:p>
        </p:txBody>
      </p:sp>
    </p:spTree>
    <p:extLst>
      <p:ext uri="{BB962C8B-B14F-4D97-AF65-F5344CB8AC3E}">
        <p14:creationId xmlns:p14="http://schemas.microsoft.com/office/powerpoint/2010/main" val="23751185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Once tables have been created, we can add, change, and remove records using our other set of commands, INSERT, UPDATE, and DELETE.</a:t>
            </a:r>
          </a:p>
          <a:p>
            <a:r>
              <a:rPr lang="en-US" sz="1200" b="0" i="0" kern="1200" dirty="0">
                <a:solidFill>
                  <a:schemeClr val="tx1"/>
                </a:solidFill>
                <a:effectLst/>
                <a:latin typeface="+mn-lt"/>
                <a:ea typeface="+mn-ea"/>
                <a:cs typeface="+mn-cs"/>
              </a:rPr>
              <a:t>Here is an example of inserting rows into the journals table: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can also insert values into one table directly from another:</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AC87D7-407A-4075-8A12-015D4A4472C2}" type="slidenum">
              <a:rPr lang="en-US" smtClean="0"/>
              <a:t>67</a:t>
            </a:fld>
            <a:endParaRPr lang="en-US"/>
          </a:p>
        </p:txBody>
      </p:sp>
    </p:spTree>
    <p:extLst>
      <p:ext uri="{BB962C8B-B14F-4D97-AF65-F5344CB8AC3E}">
        <p14:creationId xmlns:p14="http://schemas.microsoft.com/office/powerpoint/2010/main" val="52966607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Modifying existing records is done using the UPDATE statement. To do this we tell the database which table we want to update, what we want to change the values to for any or all of the fields, and under what conditions we should update the values.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example, if we made a typo when entering the ISSNs of the last INSERT statement above, we can correct it with an update:</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Be careful to not forget the WHERE clause or the update statement will modify </a:t>
            </a:r>
            <a:r>
              <a:rPr lang="en-US" sz="1200" b="0" i="1" kern="1200" dirty="0">
                <a:solidFill>
                  <a:schemeClr val="tx1"/>
                </a:solidFill>
                <a:effectLst/>
                <a:latin typeface="+mn-lt"/>
                <a:ea typeface="+mn-ea"/>
                <a:cs typeface="+mn-cs"/>
              </a:rPr>
              <a:t>all</a:t>
            </a:r>
            <a:r>
              <a:rPr lang="en-US" sz="1200" b="0" i="0" kern="1200" dirty="0">
                <a:solidFill>
                  <a:schemeClr val="tx1"/>
                </a:solidFill>
                <a:effectLst/>
                <a:latin typeface="+mn-lt"/>
                <a:ea typeface="+mn-ea"/>
                <a:cs typeface="+mn-cs"/>
              </a:rPr>
              <a:t> of the records in the database.</a:t>
            </a:r>
          </a:p>
          <a:p>
            <a:r>
              <a:rPr lang="en-US" sz="1200" b="0" i="0" kern="1200" dirty="0">
                <a:solidFill>
                  <a:schemeClr val="tx1"/>
                </a:solidFill>
                <a:effectLst/>
                <a:latin typeface="+mn-lt"/>
                <a:ea typeface="+mn-ea"/>
                <a:cs typeface="+mn-cs"/>
              </a:rPr>
              <a:t>Deleting records can be a bit trickier, because we have to ensure that the database remains internally consistent. If all we care about is a single table, we can use the DELETE command with a WHERE clause that matches the records we want to discard. We can remove the journal Animals from the journals table like this: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But now the article </a:t>
            </a:r>
            <a:r>
              <a:rPr lang="en-US" dirty="0"/>
              <a:t>Early Onset of Laying and Bumblefoot Favor Keel Bone Fractures</a:t>
            </a:r>
            <a:r>
              <a:rPr lang="en-US" sz="1200" b="0" i="0" kern="1200" dirty="0">
                <a:solidFill>
                  <a:schemeClr val="tx1"/>
                </a:solidFill>
                <a:effectLst/>
                <a:latin typeface="+mn-lt"/>
                <a:ea typeface="+mn-ea"/>
                <a:cs typeface="+mn-cs"/>
              </a:rPr>
              <a:t> from the table </a:t>
            </a:r>
            <a:r>
              <a:rPr lang="en-US" dirty="0"/>
              <a:t>articles</a:t>
            </a:r>
            <a:r>
              <a:rPr lang="en-US" sz="1200" b="0" i="0" kern="1200" dirty="0">
                <a:solidFill>
                  <a:schemeClr val="tx1"/>
                </a:solidFill>
                <a:effectLst/>
                <a:latin typeface="+mn-lt"/>
                <a:ea typeface="+mn-ea"/>
                <a:cs typeface="+mn-cs"/>
              </a:rPr>
              <a:t> has no matching journal anymore. That’s never supposed to happen: Our queries assume there will be a row </a:t>
            </a:r>
            <a:r>
              <a:rPr lang="en-US" dirty="0"/>
              <a:t>ISSNs</a:t>
            </a:r>
            <a:r>
              <a:rPr lang="en-US" sz="1200" b="0" i="0" kern="1200" dirty="0">
                <a:solidFill>
                  <a:schemeClr val="tx1"/>
                </a:solidFill>
                <a:effectLst/>
                <a:latin typeface="+mn-lt"/>
                <a:ea typeface="+mn-ea"/>
                <a:cs typeface="+mn-cs"/>
              </a:rPr>
              <a:t> in the table ‘journals’ matching every row </a:t>
            </a:r>
            <a:r>
              <a:rPr lang="en-US" dirty="0"/>
              <a:t>ISSNs</a:t>
            </a:r>
            <a:r>
              <a:rPr lang="en-US" sz="1200" b="0" i="0" kern="1200" dirty="0">
                <a:solidFill>
                  <a:schemeClr val="tx1"/>
                </a:solidFill>
                <a:effectLst/>
                <a:latin typeface="+mn-lt"/>
                <a:ea typeface="+mn-ea"/>
                <a:cs typeface="+mn-cs"/>
              </a:rPr>
              <a:t> in the table </a:t>
            </a:r>
            <a:r>
              <a:rPr lang="en-US" dirty="0"/>
              <a:t>articles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AC87D7-407A-4075-8A12-015D4A4472C2}" type="slidenum">
              <a:rPr lang="en-US" smtClean="0"/>
              <a:t>68</a:t>
            </a:fld>
            <a:endParaRPr lang="en-US"/>
          </a:p>
        </p:txBody>
      </p:sp>
    </p:spTree>
    <p:extLst>
      <p:ext uri="{BB962C8B-B14F-4D97-AF65-F5344CB8AC3E}">
        <p14:creationId xmlns:p14="http://schemas.microsoft.com/office/powerpoint/2010/main" val="38308101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Use CREATE and DROP to create and delete tables.</a:t>
            </a:r>
          </a:p>
          <a:p>
            <a:r>
              <a:rPr lang="en-US" sz="1200" b="0" i="0" kern="1200" dirty="0">
                <a:solidFill>
                  <a:schemeClr val="tx1"/>
                </a:solidFill>
                <a:effectLst/>
                <a:latin typeface="+mn-lt"/>
                <a:ea typeface="+mn-ea"/>
                <a:cs typeface="+mn-cs"/>
              </a:rPr>
              <a:t>Use INSERT to add data.</a:t>
            </a:r>
          </a:p>
          <a:p>
            <a:r>
              <a:rPr lang="en-US" sz="1200" b="0" i="0" kern="1200" dirty="0">
                <a:solidFill>
                  <a:schemeClr val="tx1"/>
                </a:solidFill>
                <a:effectLst/>
                <a:latin typeface="+mn-lt"/>
                <a:ea typeface="+mn-ea"/>
                <a:cs typeface="+mn-cs"/>
              </a:rPr>
              <a:t>Use UPDATE to modify existing data.</a:t>
            </a:r>
          </a:p>
          <a:p>
            <a:r>
              <a:rPr lang="en-US" sz="1200" b="0" i="0" kern="1200" dirty="0">
                <a:solidFill>
                  <a:schemeClr val="tx1"/>
                </a:solidFill>
                <a:effectLst/>
                <a:latin typeface="+mn-lt"/>
                <a:ea typeface="+mn-ea"/>
                <a:cs typeface="+mn-cs"/>
              </a:rPr>
              <a:t>Use DELETE to remove data.</a:t>
            </a:r>
          </a:p>
          <a:p>
            <a:r>
              <a:rPr lang="en-US" sz="1200" b="0" i="0" kern="1200" dirty="0">
                <a:solidFill>
                  <a:schemeClr val="tx1"/>
                </a:solidFill>
                <a:effectLst/>
                <a:latin typeface="+mn-lt"/>
                <a:ea typeface="+mn-ea"/>
                <a:cs typeface="+mn-cs"/>
              </a:rPr>
              <a:t>It is simpler and safer to modify data when every record has a unique primary key.</a:t>
            </a:r>
          </a:p>
          <a:p>
            <a:r>
              <a:rPr lang="en-US" sz="1200" b="0" i="0" kern="1200" dirty="0">
                <a:solidFill>
                  <a:schemeClr val="tx1"/>
                </a:solidFill>
                <a:effectLst/>
                <a:latin typeface="+mn-lt"/>
                <a:ea typeface="+mn-ea"/>
                <a:cs typeface="+mn-cs"/>
              </a:rPr>
              <a:t>Do not create dangling references by deleting records that other records refer to.</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AC87D7-407A-4075-8A12-015D4A4472C2}" type="slidenum">
              <a:rPr lang="en-US" smtClean="0"/>
              <a:t>69</a:t>
            </a:fld>
            <a:endParaRPr lang="en-US"/>
          </a:p>
        </p:txBody>
      </p:sp>
    </p:spTree>
    <p:extLst>
      <p:ext uri="{BB962C8B-B14F-4D97-AF65-F5344CB8AC3E}">
        <p14:creationId xmlns:p14="http://schemas.microsoft.com/office/powerpoint/2010/main" val="33762900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AC87D7-407A-4075-8A12-015D4A4472C2}" type="slidenum">
              <a:rPr lang="en-US" smtClean="0"/>
              <a:t>70</a:t>
            </a:fld>
            <a:endParaRPr lang="en-US"/>
          </a:p>
        </p:txBody>
      </p:sp>
    </p:spTree>
    <p:extLst>
      <p:ext uri="{BB962C8B-B14F-4D97-AF65-F5344CB8AC3E}">
        <p14:creationId xmlns:p14="http://schemas.microsoft.com/office/powerpoint/2010/main" val="10775033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https://librarycarpentry.org/lc-sql/11-extra-challenges/index.html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carpentries.typeform.com</a:t>
            </a:r>
            <a:r>
              <a:rPr lang="en-US" sz="1200" b="0" i="0" kern="1200" dirty="0">
                <a:solidFill>
                  <a:schemeClr val="tx1"/>
                </a:solidFill>
                <a:effectLst/>
                <a:latin typeface="+mn-lt"/>
                <a:ea typeface="+mn-ea"/>
                <a:cs typeface="+mn-cs"/>
              </a:rPr>
              <a:t>/to/</a:t>
            </a:r>
            <a:r>
              <a:rPr lang="en-US" sz="1200" b="0" i="0" kern="1200" dirty="0" err="1">
                <a:solidFill>
                  <a:schemeClr val="tx1"/>
                </a:solidFill>
                <a:effectLst/>
                <a:latin typeface="+mn-lt"/>
                <a:ea typeface="+mn-ea"/>
                <a:cs typeface="+mn-cs"/>
              </a:rPr>
              <a:t>UgVdRQ?slug</a:t>
            </a:r>
            <a:r>
              <a:rPr lang="en-US" sz="1200" b="0" i="0" kern="1200" dirty="0">
                <a:solidFill>
                  <a:schemeClr val="tx1"/>
                </a:solidFill>
                <a:effectLst/>
                <a:latin typeface="+mn-lt"/>
                <a:ea typeface="+mn-ea"/>
                <a:cs typeface="+mn-cs"/>
              </a:rPr>
              <a:t>=2022-05-19-unt-online&amp;typeform-source=</a:t>
            </a:r>
            <a:r>
              <a:rPr lang="en-US" sz="1200" b="0" i="0" kern="1200" dirty="0" err="1">
                <a:solidFill>
                  <a:schemeClr val="tx1"/>
                </a:solidFill>
                <a:effectLst/>
                <a:latin typeface="+mn-lt"/>
                <a:ea typeface="+mn-ea"/>
                <a:cs typeface="+mn-cs"/>
              </a:rPr>
              <a:t>unt-carpentries.github.io</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AC87D7-407A-4075-8A12-015D4A4472C2}" type="slidenum">
              <a:rPr lang="en-US" smtClean="0"/>
              <a:t>71</a:t>
            </a:fld>
            <a:endParaRPr lang="en-US"/>
          </a:p>
        </p:txBody>
      </p:sp>
    </p:spTree>
    <p:extLst>
      <p:ext uri="{BB962C8B-B14F-4D97-AF65-F5344CB8AC3E}">
        <p14:creationId xmlns:p14="http://schemas.microsoft.com/office/powerpoint/2010/main" val="3349142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all open the database we downloaded via the setup in DB Browser for SQLite.</a:t>
            </a:r>
          </a:p>
          <a:p>
            <a:r>
              <a:rPr lang="en-US" sz="1200" b="0" i="0" kern="1200" dirty="0">
                <a:solidFill>
                  <a:schemeClr val="tx1"/>
                </a:solidFill>
                <a:effectLst/>
                <a:latin typeface="+mn-lt"/>
                <a:ea typeface="+mn-ea"/>
                <a:cs typeface="+mn-cs"/>
              </a:rPr>
              <a:t>You can see the tables in the database by looking at the left hand side of the screen under Tables.</a:t>
            </a:r>
          </a:p>
          <a:p>
            <a:r>
              <a:rPr lang="en-US" sz="1200" b="0" i="0" kern="1200" dirty="0">
                <a:solidFill>
                  <a:schemeClr val="tx1"/>
                </a:solidFill>
                <a:effectLst/>
                <a:latin typeface="+mn-lt"/>
                <a:ea typeface="+mn-ea"/>
                <a:cs typeface="+mn-cs"/>
              </a:rPr>
              <a:t>To see the contents of a table, click on that table and then click on the Browse Data tab above the table data.</a:t>
            </a:r>
          </a:p>
          <a:p>
            <a:r>
              <a:rPr lang="en-US" sz="1200" b="0" i="0" kern="1200" dirty="0">
                <a:solidFill>
                  <a:schemeClr val="tx1"/>
                </a:solidFill>
                <a:effectLst/>
                <a:latin typeface="+mn-lt"/>
                <a:ea typeface="+mn-ea"/>
                <a:cs typeface="+mn-cs"/>
              </a:rPr>
              <a:t>If we want to write a query, we click on the Execute SQL tab.</a:t>
            </a:r>
          </a:p>
          <a:p>
            <a:r>
              <a:rPr lang="en-US" sz="1200" b="0" i="0" kern="1200" dirty="0">
                <a:solidFill>
                  <a:schemeClr val="tx1"/>
                </a:solidFill>
                <a:effectLst/>
                <a:latin typeface="+mn-lt"/>
                <a:ea typeface="+mn-ea"/>
                <a:cs typeface="+mn-cs"/>
              </a:rPr>
              <a:t>There are two ways to add new data to a table without writing SQL:</a:t>
            </a:r>
          </a:p>
          <a:p>
            <a:r>
              <a:rPr lang="en-US" sz="1200" b="0" i="0" kern="1200" dirty="0">
                <a:solidFill>
                  <a:schemeClr val="tx1"/>
                </a:solidFill>
                <a:effectLst/>
                <a:latin typeface="+mn-lt"/>
                <a:ea typeface="+mn-ea"/>
                <a:cs typeface="+mn-cs"/>
              </a:rPr>
              <a:t>Enter data into a CSV file and append</a:t>
            </a:r>
          </a:p>
          <a:p>
            <a:r>
              <a:rPr lang="en-US" sz="1200" b="0" i="0" kern="1200" dirty="0">
                <a:solidFill>
                  <a:schemeClr val="tx1"/>
                </a:solidFill>
                <a:effectLst/>
                <a:latin typeface="+mn-lt"/>
                <a:ea typeface="+mn-ea"/>
                <a:cs typeface="+mn-cs"/>
              </a:rPr>
              <a:t>Click the “Browse Data” tab, then click the “New Record” button.</a:t>
            </a:r>
          </a:p>
          <a:p>
            <a:r>
              <a:rPr lang="en-US" sz="1200" b="0" i="0" kern="1200" dirty="0">
                <a:solidFill>
                  <a:schemeClr val="tx1"/>
                </a:solidFill>
                <a:effectLst/>
                <a:latin typeface="+mn-lt"/>
                <a:ea typeface="+mn-ea"/>
                <a:cs typeface="+mn-cs"/>
              </a:rPr>
              <a:t>The steps for adding data from a CSV file are:</a:t>
            </a:r>
          </a:p>
          <a:p>
            <a:r>
              <a:rPr lang="en-US" sz="1200" b="0" i="0" kern="1200" dirty="0">
                <a:solidFill>
                  <a:schemeClr val="tx1"/>
                </a:solidFill>
                <a:effectLst/>
                <a:latin typeface="+mn-lt"/>
                <a:ea typeface="+mn-ea"/>
                <a:cs typeface="+mn-cs"/>
              </a:rPr>
              <a:t>Choose “File” &gt; “Import” &gt; “Table” from CSV file…</a:t>
            </a:r>
          </a:p>
          <a:p>
            <a:r>
              <a:rPr lang="en-US" sz="1200" b="0" i="0" kern="1200" dirty="0">
                <a:solidFill>
                  <a:schemeClr val="tx1"/>
                </a:solidFill>
                <a:effectLst/>
                <a:latin typeface="+mn-lt"/>
                <a:ea typeface="+mn-ea"/>
                <a:cs typeface="+mn-cs"/>
              </a:rPr>
              <a:t>DB Browser for SQLite will prompt you if you want to add the data to the existing table.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F1 for wiki: https://github.com/sqlitebrowser/sqlitebrowser/wiki</a:t>
            </a:r>
          </a:p>
          <a:p>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14</a:t>
            </a:fld>
            <a:endParaRPr lang="en-US"/>
          </a:p>
        </p:txBody>
      </p:sp>
    </p:spTree>
    <p:extLst>
      <p:ext uri="{BB962C8B-B14F-4D97-AF65-F5344CB8AC3E}">
        <p14:creationId xmlns:p14="http://schemas.microsoft.com/office/powerpoint/2010/main" val="3528283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https://www.freecodecamp.org/news/what-is-a-csv-file-and-how-to-open-the-csv-file-format/</a:t>
            </a:r>
          </a:p>
        </p:txBody>
      </p:sp>
      <p:sp>
        <p:nvSpPr>
          <p:cNvPr id="4" name="Slide Number Placeholder 3"/>
          <p:cNvSpPr>
            <a:spLocks noGrp="1"/>
          </p:cNvSpPr>
          <p:nvPr>
            <p:ph type="sldNum" sz="quarter" idx="10"/>
          </p:nvPr>
        </p:nvSpPr>
        <p:spPr/>
        <p:txBody>
          <a:bodyPr/>
          <a:lstStyle/>
          <a:p>
            <a:fld id="{9DAC87D7-407A-4075-8A12-015D4A4472C2}" type="slidenum">
              <a:rPr lang="en-US" smtClean="0"/>
              <a:t>17</a:t>
            </a:fld>
            <a:endParaRPr lang="en-US"/>
          </a:p>
        </p:txBody>
      </p:sp>
    </p:spTree>
    <p:extLst>
      <p:ext uri="{BB962C8B-B14F-4D97-AF65-F5344CB8AC3E}">
        <p14:creationId xmlns:p14="http://schemas.microsoft.com/office/powerpoint/2010/main" val="3604609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What</a:t>
            </a:r>
            <a:r>
              <a:rPr lang="en-US" b="1" baseline="0" dirty="0"/>
              <a:t> field names are the same between these csv files?</a:t>
            </a:r>
          </a:p>
          <a:p>
            <a:endParaRPr lang="en-US" baseline="0" dirty="0"/>
          </a:p>
          <a:p>
            <a:r>
              <a:rPr lang="en-US" baseline="0" dirty="0"/>
              <a:t>Journals: </a:t>
            </a:r>
            <a:r>
              <a:rPr lang="en-US" sz="1200" b="0" i="0" kern="1200" dirty="0">
                <a:solidFill>
                  <a:schemeClr val="tx1"/>
                </a:solidFill>
                <a:effectLst/>
                <a:latin typeface="+mn-lt"/>
                <a:ea typeface="+mn-ea"/>
                <a:cs typeface="+mn-cs"/>
              </a:rPr>
              <a:t>The table also associates Journal Titles with ISSN numbers that are then referenced in the ‘articles’ table by the </a:t>
            </a:r>
            <a:r>
              <a:rPr lang="en-US" dirty="0"/>
              <a:t>ISSNs</a:t>
            </a:r>
            <a:r>
              <a:rPr lang="en-US" sz="1200" b="0" i="0" kern="1200" dirty="0">
                <a:solidFill>
                  <a:schemeClr val="tx1"/>
                </a:solidFill>
                <a:effectLst/>
                <a:latin typeface="+mn-lt"/>
                <a:ea typeface="+mn-ea"/>
                <a:cs typeface="+mn-cs"/>
              </a:rPr>
              <a:t> field.</a:t>
            </a:r>
          </a:p>
          <a:p>
            <a:r>
              <a:rPr lang="en-US" sz="1200" b="0" i="0" kern="1200" dirty="0">
                <a:solidFill>
                  <a:schemeClr val="tx1"/>
                </a:solidFill>
                <a:effectLst/>
                <a:latin typeface="+mn-lt"/>
                <a:ea typeface="+mn-ea"/>
                <a:cs typeface="+mn-cs"/>
              </a:rPr>
              <a:t>Languages: These id numbers are then referenced in the ‘articles’ table by the </a:t>
            </a:r>
            <a:r>
              <a:rPr lang="en-US" dirty="0" err="1"/>
              <a:t>LanguageID</a:t>
            </a:r>
            <a:r>
              <a:rPr lang="en-US" sz="1200" b="0" i="0" kern="1200" dirty="0">
                <a:solidFill>
                  <a:schemeClr val="tx1"/>
                </a:solidFill>
                <a:effectLst/>
                <a:latin typeface="+mn-lt"/>
                <a:ea typeface="+mn-ea"/>
                <a:cs typeface="+mn-cs"/>
              </a:rPr>
              <a:t> field.</a:t>
            </a:r>
          </a:p>
          <a:p>
            <a:r>
              <a:rPr lang="en-US" sz="1200" b="0" i="0" kern="1200" dirty="0">
                <a:solidFill>
                  <a:schemeClr val="tx1"/>
                </a:solidFill>
                <a:effectLst/>
                <a:latin typeface="+mn-lt"/>
                <a:ea typeface="+mn-ea"/>
                <a:cs typeface="+mn-cs"/>
              </a:rPr>
              <a:t>Licenses: These id numbers are then referenced in the ‘articles’ table by the </a:t>
            </a:r>
            <a:r>
              <a:rPr lang="en-US" dirty="0" err="1"/>
              <a:t>LicenseID</a:t>
            </a:r>
            <a:r>
              <a:rPr lang="en-US" sz="1200" b="0" i="0" kern="1200" dirty="0">
                <a:solidFill>
                  <a:schemeClr val="tx1"/>
                </a:solidFill>
                <a:effectLst/>
                <a:latin typeface="+mn-lt"/>
                <a:ea typeface="+mn-ea"/>
                <a:cs typeface="+mn-cs"/>
              </a:rPr>
              <a:t> field.</a:t>
            </a:r>
          </a:p>
          <a:p>
            <a:r>
              <a:rPr lang="en-US" sz="1200" b="0" i="0" kern="1200" dirty="0">
                <a:solidFill>
                  <a:schemeClr val="tx1"/>
                </a:solidFill>
                <a:effectLst/>
                <a:latin typeface="+mn-lt"/>
                <a:ea typeface="+mn-ea"/>
                <a:cs typeface="+mn-cs"/>
              </a:rPr>
              <a:t>Publishers: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These id numbers are then referenced in the ‘journals’ table by the </a:t>
            </a:r>
            <a:r>
              <a:rPr lang="en-US" dirty="0" err="1"/>
              <a:t>PublisherID</a:t>
            </a:r>
            <a:r>
              <a:rPr lang="en-US" sz="1200" b="0" i="0" kern="1200" dirty="0">
                <a:solidFill>
                  <a:schemeClr val="tx1"/>
                </a:solidFill>
                <a:effectLst/>
                <a:latin typeface="+mn-lt"/>
                <a:ea typeface="+mn-ea"/>
                <a:cs typeface="+mn-cs"/>
              </a:rPr>
              <a:t> field.</a:t>
            </a:r>
          </a:p>
          <a:p>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19</a:t>
            </a:fld>
            <a:endParaRPr lang="en-US"/>
          </a:p>
        </p:txBody>
      </p:sp>
    </p:spTree>
    <p:extLst>
      <p:ext uri="{BB962C8B-B14F-4D97-AF65-F5344CB8AC3E}">
        <p14:creationId xmlns:p14="http://schemas.microsoft.com/office/powerpoint/2010/main" val="1174490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main data types that are used in </a:t>
            </a:r>
            <a:r>
              <a:rPr lang="en-US" sz="1200" b="0" i="0" kern="1200" dirty="0" err="1">
                <a:solidFill>
                  <a:schemeClr val="tx1"/>
                </a:solidFill>
                <a:effectLst/>
                <a:latin typeface="+mn-lt"/>
                <a:ea typeface="+mn-ea"/>
                <a:cs typeface="+mn-cs"/>
              </a:rPr>
              <a:t>doaj</a:t>
            </a:r>
            <a:r>
              <a:rPr lang="en-US" sz="1200" b="0" i="0" kern="1200" dirty="0">
                <a:solidFill>
                  <a:schemeClr val="tx1"/>
                </a:solidFill>
                <a:effectLst/>
                <a:latin typeface="+mn-lt"/>
                <a:ea typeface="+mn-ea"/>
                <a:cs typeface="+mn-cs"/>
              </a:rPr>
              <a:t>-article-sample database are </a:t>
            </a:r>
            <a:r>
              <a:rPr lang="en-US" dirty="0"/>
              <a:t>INTEGER</a:t>
            </a:r>
            <a:r>
              <a:rPr lang="en-US" sz="1200" b="0" i="0" kern="1200" dirty="0">
                <a:solidFill>
                  <a:schemeClr val="tx1"/>
                </a:solidFill>
                <a:effectLst/>
                <a:latin typeface="+mn-lt"/>
                <a:ea typeface="+mn-ea"/>
                <a:cs typeface="+mn-cs"/>
              </a:rPr>
              <a:t> and </a:t>
            </a:r>
            <a:r>
              <a:rPr lang="en-US" dirty="0"/>
              <a:t>TEXT</a:t>
            </a:r>
            <a:r>
              <a:rPr lang="en-US" sz="1200" b="0" i="0" kern="1200" dirty="0">
                <a:solidFill>
                  <a:schemeClr val="tx1"/>
                </a:solidFill>
                <a:effectLst/>
                <a:latin typeface="+mn-lt"/>
                <a:ea typeface="+mn-ea"/>
                <a:cs typeface="+mn-cs"/>
              </a:rPr>
              <a:t> which define what value the table column can hold.</a:t>
            </a:r>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20</a:t>
            </a:fld>
            <a:endParaRPr lang="en-US"/>
          </a:p>
        </p:txBody>
      </p:sp>
    </p:spTree>
    <p:extLst>
      <p:ext uri="{BB962C8B-B14F-4D97-AF65-F5344CB8AC3E}">
        <p14:creationId xmlns:p14="http://schemas.microsoft.com/office/powerpoint/2010/main" val="3147768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B1BECCEC-BFB7-4FB4-A42F-6C39E283B562}" type="datetime1">
              <a:rPr lang="en-US" smtClean="0"/>
              <a:t>5/17/22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0"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65B360ED-D5BA-477B-A634-05CFD86014BB}" type="datetime1">
              <a:rPr lang="en-US" smtClean="0"/>
              <a:t>5/17/22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27F0ADBA-61B7-4169-A6DC-8E8D875BF441}" type="datetime1">
              <a:rPr lang="en-US" smtClean="0"/>
              <a:t>5/17/22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B4B2DC1B-950F-4ED0-B548-3BC7EC9858AF}" type="datetime1">
              <a:rPr lang="en-US" smtClean="0"/>
              <a:t>5/17/22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FCEB75B1-0DA4-4186-82B8-0B2AD66E937D}" type="datetime1">
              <a:rPr lang="en-US" smtClean="0"/>
              <a:t>5/17/22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8000"/>
          </a:xfrm>
          <a:prstGeom prst="rect">
            <a:avLst/>
          </a:prstGeom>
        </p:spPr>
      </p:pic>
      <p:pic>
        <p:nvPicPr>
          <p:cNvPr id="17" name="bg object 17"/>
          <p:cNvPicPr/>
          <p:nvPr/>
        </p:nvPicPr>
        <p:blipFill>
          <a:blip r:embed="rId8" cstate="print"/>
          <a:stretch>
            <a:fillRect/>
          </a:stretch>
        </p:blipFill>
        <p:spPr>
          <a:xfrm>
            <a:off x="0" y="2019300"/>
            <a:ext cx="12192000" cy="4105275"/>
          </a:xfrm>
          <a:prstGeom prst="rect">
            <a:avLst/>
          </a:prstGeom>
        </p:spPr>
      </p:pic>
      <p:pic>
        <p:nvPicPr>
          <p:cNvPr id="18" name="bg object 18"/>
          <p:cNvPicPr/>
          <p:nvPr/>
        </p:nvPicPr>
        <p:blipFill>
          <a:blip r:embed="rId9" cstate="print"/>
          <a:stretch>
            <a:fillRect/>
          </a:stretch>
        </p:blipFill>
        <p:spPr>
          <a:xfrm>
            <a:off x="0" y="6124577"/>
            <a:ext cx="12191999" cy="731520"/>
          </a:xfrm>
          <a:prstGeom prst="rect">
            <a:avLst/>
          </a:prstGeom>
        </p:spPr>
      </p:pic>
      <p:sp>
        <p:nvSpPr>
          <p:cNvPr id="19" name="bg object 19"/>
          <p:cNvSpPr/>
          <p:nvPr/>
        </p:nvSpPr>
        <p:spPr>
          <a:xfrm>
            <a:off x="4763" y="6122987"/>
            <a:ext cx="12187555" cy="12700"/>
          </a:xfrm>
          <a:custGeom>
            <a:avLst/>
            <a:gdLst/>
            <a:ahLst/>
            <a:cxnLst/>
            <a:rect l="l" t="t" r="r" b="b"/>
            <a:pathLst>
              <a:path w="12187555" h="12700">
                <a:moveTo>
                  <a:pt x="0" y="12700"/>
                </a:moveTo>
                <a:lnTo>
                  <a:pt x="12187236" y="12700"/>
                </a:lnTo>
                <a:lnTo>
                  <a:pt x="12187236" y="0"/>
                </a:lnTo>
                <a:lnTo>
                  <a:pt x="0" y="0"/>
                </a:lnTo>
                <a:lnTo>
                  <a:pt x="0" y="12700"/>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1729359" y="2295525"/>
            <a:ext cx="8733281" cy="1033145"/>
          </a:xfrm>
          <a:prstGeom prst="rect">
            <a:avLst/>
          </a:prstGeom>
        </p:spPr>
        <p:txBody>
          <a:bodyPr wrap="square" lIns="0" tIns="0" rIns="0" bIns="0">
            <a:spAutoFit/>
          </a:bodyPr>
          <a:lstStyle>
            <a:lvl1pPr>
              <a:defRPr sz="6600" b="0"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314960" y="2000313"/>
            <a:ext cx="11562079" cy="3997325"/>
          </a:xfrm>
          <a:prstGeom prst="rect">
            <a:avLst/>
          </a:prstGeom>
        </p:spPr>
        <p:txBody>
          <a:bodyPr wrap="square" lIns="0" tIns="0" rIns="0" bIns="0">
            <a:spAutoFit/>
          </a:bodyPr>
          <a:lstStyle>
            <a:lvl1pPr>
              <a:defRPr sz="20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CBA782B8-B039-483A-90DD-849F7B67DBC1}" type="datetime1">
              <a:rPr lang="en-US" smtClean="0"/>
              <a:t>5/17/22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librarycarpentry.org/lc-sql/" TargetMode="External"/><Relationship Id="rId2" Type="http://schemas.openxmlformats.org/officeDocument/2006/relationships/hyperlink" Target="https://carpentries.typeform.com/to/wi32rS?slug=2021-08-06-unt-online" TargetMode="External"/><Relationship Id="rId1" Type="http://schemas.openxmlformats.org/officeDocument/2006/relationships/slideLayout" Target="../slideLayouts/slideLayout5.xml"/><Relationship Id="rId4" Type="http://schemas.openxmlformats.org/officeDocument/2006/relationships/hyperlink" Target="https://docs.carpentries.org/topic_folders/policies/code-of-conduct.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librarycarpentry.org/lc-sql/setup.html" TargetMode="External"/><Relationship Id="rId4" Type="http://schemas.openxmlformats.org/officeDocument/2006/relationships/hyperlink" Target="https://sqlitebrowser.org/dl/"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hyperlink" Target="https://gateway.okhistory.org/ark:/67531/metadc427038/"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zenodo.org/record/2822005#.YRqN3YhKhaQ"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45.png"/></Relationships>
</file>

<file path=ppt/slides/_rels/slide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48.png"/></Relationships>
</file>

<file path=ppt/slides/_rels/slide4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hyperlink" Target="https://texashistory.unt.edu/ark:/67531/metadc3588/" TargetMode="External"/><Relationship Id="rId2" Type="http://schemas.openxmlformats.org/officeDocument/2006/relationships/image" Target="../media/image50.jp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image" Target="../media/image52.png"/></Relationships>
</file>

<file path=ppt/slides/_rels/slide5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3.xml"/><Relationship Id="rId1" Type="http://schemas.openxmlformats.org/officeDocument/2006/relationships/slideLayout" Target="../slideLayouts/slideLayout4.xml"/><Relationship Id="rId4" Type="http://schemas.openxmlformats.org/officeDocument/2006/relationships/image" Target="../media/image59.png"/></Relationships>
</file>

<file path=ppt/slides/_rels/slide5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4.xml"/><Relationship Id="rId1" Type="http://schemas.openxmlformats.org/officeDocument/2006/relationships/slideLayout" Target="../slideLayouts/slideLayout4.xml"/><Relationship Id="rId4" Type="http://schemas.openxmlformats.org/officeDocument/2006/relationships/image" Target="../media/image61.png"/></Relationships>
</file>

<file path=ppt/slides/_rels/slide59.xml.rels><?xml version="1.0" encoding="UTF-8" standalone="yes"?>
<Relationships xmlns="http://schemas.openxmlformats.org/package/2006/relationships"><Relationship Id="rId3" Type="http://schemas.openxmlformats.org/officeDocument/2006/relationships/image" Target="../media/image62.jp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7.xml"/><Relationship Id="rId1" Type="http://schemas.openxmlformats.org/officeDocument/2006/relationships/slideLayout" Target="../slideLayouts/slideLayout4.xml"/><Relationship Id="rId4" Type="http://schemas.openxmlformats.org/officeDocument/2006/relationships/image" Target="../media/image65.png"/></Relationships>
</file>

<file path=ppt/slides/_rels/slide6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8.xml"/><Relationship Id="rId1" Type="http://schemas.openxmlformats.org/officeDocument/2006/relationships/slideLayout" Target="../slideLayouts/slideLayout4.xml"/><Relationship Id="rId4" Type="http://schemas.openxmlformats.org/officeDocument/2006/relationships/image" Target="../media/image67.png"/></Relationships>
</file>

<file path=ppt/slides/_rels/slide6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9.xml"/><Relationship Id="rId1" Type="http://schemas.openxmlformats.org/officeDocument/2006/relationships/slideLayout" Target="../slideLayouts/slideLayout4.xml"/><Relationship Id="rId4" Type="http://schemas.openxmlformats.org/officeDocument/2006/relationships/image" Target="../media/image69.png"/></Relationships>
</file>

<file path=ppt/slides/_rels/slide64.xml.rels><?xml version="1.0" encoding="UTF-8" standalone="yes"?>
<Relationships xmlns="http://schemas.openxmlformats.org/package/2006/relationships"><Relationship Id="rId3" Type="http://schemas.openxmlformats.org/officeDocument/2006/relationships/image" Target="../media/image70.jp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1.xml"/><Relationship Id="rId1" Type="http://schemas.openxmlformats.org/officeDocument/2006/relationships/slideLayout" Target="../slideLayouts/slideLayout4.xml"/><Relationship Id="rId4" Type="http://schemas.openxmlformats.org/officeDocument/2006/relationships/image" Target="../media/image72.png"/></Relationships>
</file>

<file path=ppt/slides/_rels/slide6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53.xml"/><Relationship Id="rId1" Type="http://schemas.openxmlformats.org/officeDocument/2006/relationships/slideLayout" Target="../slideLayouts/slideLayout4.xml"/><Relationship Id="rId4" Type="http://schemas.openxmlformats.org/officeDocument/2006/relationships/image" Target="../media/image75.png"/></Relationships>
</file>

<file path=ppt/slides/_rels/slide6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54.xml"/><Relationship Id="rId1" Type="http://schemas.openxmlformats.org/officeDocument/2006/relationships/slideLayout" Target="../slideLayouts/slideLayout4.xml"/><Relationship Id="rId4" Type="http://schemas.openxmlformats.org/officeDocument/2006/relationships/image" Target="../media/image77.png"/></Relationships>
</file>

<file path=ppt/slides/_rels/slide6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55.xml"/><Relationship Id="rId1" Type="http://schemas.openxmlformats.org/officeDocument/2006/relationships/slideLayout" Target="../slideLayouts/slideLayout4.xml"/><Relationship Id="rId4" Type="http://schemas.openxmlformats.org/officeDocument/2006/relationships/image" Target="../media/image7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hyperlink" Target="https://librarycarpentry.org/lc-sql/11-extra-challenges/index.html" TargetMode="External"/><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424176" y="3529076"/>
            <a:ext cx="8637270" cy="0"/>
          </a:xfrm>
          <a:custGeom>
            <a:avLst/>
            <a:gdLst/>
            <a:ahLst/>
            <a:cxnLst/>
            <a:rect l="l" t="t" r="r" b="b"/>
            <a:pathLst>
              <a:path w="8637270">
                <a:moveTo>
                  <a:pt x="0" y="0"/>
                </a:moveTo>
                <a:lnTo>
                  <a:pt x="8637016" y="0"/>
                </a:lnTo>
              </a:path>
            </a:pathLst>
          </a:custGeom>
          <a:ln w="31750">
            <a:solidFill>
              <a:srgbClr val="B71E42"/>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3970" rIns="0" bIns="0" rtlCol="0">
            <a:spAutoFit/>
          </a:bodyPr>
          <a:lstStyle/>
          <a:p>
            <a:pPr marL="781685">
              <a:lnSpc>
                <a:spcPct val="100000"/>
              </a:lnSpc>
              <a:spcBef>
                <a:spcPts val="110"/>
              </a:spcBef>
            </a:pPr>
            <a:r>
              <a:rPr spc="5" dirty="0">
                <a:latin typeface="+mj-lt"/>
              </a:rPr>
              <a:t>LIBRARY</a:t>
            </a:r>
            <a:r>
              <a:rPr spc="-204" dirty="0">
                <a:latin typeface="+mj-lt"/>
              </a:rPr>
              <a:t> </a:t>
            </a:r>
            <a:r>
              <a:rPr spc="195" dirty="0">
                <a:latin typeface="+mj-lt"/>
              </a:rPr>
              <a:t>CARPENTRY</a:t>
            </a:r>
          </a:p>
        </p:txBody>
      </p:sp>
      <p:pic>
        <p:nvPicPr>
          <p:cNvPr id="6" name="object 6"/>
          <p:cNvPicPr/>
          <p:nvPr/>
        </p:nvPicPr>
        <p:blipFill>
          <a:blip r:embed="rId2" cstate="print"/>
          <a:stretch>
            <a:fillRect/>
          </a:stretch>
        </p:blipFill>
        <p:spPr>
          <a:xfrm>
            <a:off x="314325" y="4352925"/>
            <a:ext cx="2305050" cy="1428750"/>
          </a:xfrm>
          <a:prstGeom prst="rect">
            <a:avLst/>
          </a:prstGeom>
        </p:spPr>
      </p:pic>
      <p:sp>
        <p:nvSpPr>
          <p:cNvPr id="7" name="TextBox 6"/>
          <p:cNvSpPr txBox="1"/>
          <p:nvPr/>
        </p:nvSpPr>
        <p:spPr>
          <a:xfrm>
            <a:off x="5346435" y="3801934"/>
            <a:ext cx="1499128" cy="1107996"/>
          </a:xfrm>
          <a:prstGeom prst="rect">
            <a:avLst/>
          </a:prstGeom>
          <a:noFill/>
        </p:spPr>
        <p:txBody>
          <a:bodyPr wrap="none" rtlCol="0">
            <a:spAutoFit/>
          </a:bodyPr>
          <a:lstStyle/>
          <a:p>
            <a:r>
              <a:rPr lang="en-US" sz="6600" dirty="0"/>
              <a:t>SQL</a:t>
            </a:r>
          </a:p>
        </p:txBody>
      </p:sp>
      <p:sp>
        <p:nvSpPr>
          <p:cNvPr id="8" name="TextBox 7"/>
          <p:cNvSpPr txBox="1"/>
          <p:nvPr/>
        </p:nvSpPr>
        <p:spPr>
          <a:xfrm>
            <a:off x="8458200" y="4876800"/>
            <a:ext cx="3352800" cy="646331"/>
          </a:xfrm>
          <a:prstGeom prst="rect">
            <a:avLst/>
          </a:prstGeom>
          <a:noFill/>
        </p:spPr>
        <p:txBody>
          <a:bodyPr wrap="square" rtlCol="0">
            <a:spAutoFit/>
          </a:bodyPr>
          <a:lstStyle/>
          <a:p>
            <a:r>
              <a:rPr lang="en-US" dirty="0"/>
              <a:t>University of North Texas Libraries</a:t>
            </a:r>
            <a:br>
              <a:rPr lang="en-US" dirty="0"/>
            </a:br>
            <a:r>
              <a:rPr lang="en-US" dirty="0"/>
              <a:t>Thursday, May 19, 2022</a:t>
            </a:r>
          </a:p>
        </p:txBody>
      </p:sp>
      <p:sp>
        <p:nvSpPr>
          <p:cNvPr id="10" name="Slide Number Placeholder 9"/>
          <p:cNvSpPr>
            <a:spLocks noGrp="1"/>
          </p:cNvSpPr>
          <p:nvPr>
            <p:ph type="sldNum" sz="quarter" idx="7"/>
          </p:nvPr>
        </p:nvSpPr>
        <p:spPr/>
        <p:txBody>
          <a:bodyPr/>
          <a:lstStyle/>
          <a:p>
            <a:fld id="{B6F15528-21DE-4FAA-801E-634DDDAF4B2B}"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5" name="TextBox 4"/>
          <p:cNvSpPr txBox="1"/>
          <p:nvPr/>
        </p:nvSpPr>
        <p:spPr>
          <a:xfrm>
            <a:off x="1462150" y="1143000"/>
            <a:ext cx="5105400" cy="584775"/>
          </a:xfrm>
          <a:prstGeom prst="rect">
            <a:avLst/>
          </a:prstGeom>
          <a:noFill/>
        </p:spPr>
        <p:txBody>
          <a:bodyPr wrap="square" rtlCol="0">
            <a:spAutoFit/>
          </a:bodyPr>
          <a:lstStyle/>
          <a:p>
            <a:r>
              <a:rPr lang="en-US" sz="3200" dirty="0"/>
              <a:t>INTRODUCTION TO SQL</a:t>
            </a:r>
          </a:p>
        </p:txBody>
      </p:sp>
      <p:sp>
        <p:nvSpPr>
          <p:cNvPr id="6" name="TextBox 5"/>
          <p:cNvSpPr txBox="1"/>
          <p:nvPr/>
        </p:nvSpPr>
        <p:spPr>
          <a:xfrm>
            <a:off x="1462150" y="2209800"/>
            <a:ext cx="10844150" cy="3754874"/>
          </a:xfrm>
          <a:prstGeom prst="rect">
            <a:avLst/>
          </a:prstGeom>
          <a:noFill/>
        </p:spPr>
        <p:txBody>
          <a:bodyPr wrap="square" rtlCol="0">
            <a:spAutoFit/>
          </a:bodyPr>
          <a:lstStyle/>
          <a:p>
            <a:pPr marL="285750" indent="-285750">
              <a:buFont typeface="Arial" panose="020B0604020202020204" pitchFamily="34" charset="0"/>
              <a:buChar char="•"/>
            </a:pPr>
            <a:r>
              <a:rPr lang="en-US" sz="2000" b="1" dirty="0"/>
              <a:t>S</a:t>
            </a:r>
            <a:r>
              <a:rPr lang="en-US" sz="2000" dirty="0"/>
              <a:t>tructured </a:t>
            </a:r>
            <a:r>
              <a:rPr lang="en-US" sz="2000" b="1" dirty="0"/>
              <a:t>Q</a:t>
            </a:r>
            <a:r>
              <a:rPr lang="en-US" sz="2000" dirty="0"/>
              <a:t>uery </a:t>
            </a:r>
            <a:r>
              <a:rPr lang="en-US" sz="2000" b="1" dirty="0"/>
              <a:t>L</a:t>
            </a:r>
            <a:r>
              <a:rPr lang="en-US" sz="2000" dirty="0"/>
              <a:t>anguage, or SQL</a:t>
            </a:r>
            <a:br>
              <a:rPr lang="en-US" sz="2000" dirty="0"/>
            </a:br>
            <a:endParaRPr lang="en-US" sz="2000" dirty="0"/>
          </a:p>
          <a:p>
            <a:pPr marL="285750" indent="-285750">
              <a:buFont typeface="Arial" panose="020B0604020202020204" pitchFamily="34" charset="0"/>
              <a:buChar char="•"/>
            </a:pPr>
            <a:r>
              <a:rPr lang="en-US" sz="2000" dirty="0"/>
              <a:t>Used to communicate with relational databases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Performs tasks like updating or retrieving data – optimized for handling large amounts of data</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Not a general programming language – keeps data separate from analysis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SQL </a:t>
            </a:r>
            <a:r>
              <a:rPr lang="en-US" sz="2000" i="1" dirty="0"/>
              <a:t>queries</a:t>
            </a:r>
            <a:r>
              <a:rPr lang="en-US" sz="2000" dirty="0"/>
              <a:t> can be called from programming languages, like Python, to interact with databases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Several variants – all support the same basic statements</a:t>
            </a:r>
          </a:p>
          <a:p>
            <a:pPr marL="285750" indent="-285750">
              <a:buFont typeface="Arial" panose="020B0604020202020204" pitchFamily="34" charset="0"/>
              <a:buChar char="•"/>
            </a:pPr>
            <a:endParaRPr lang="en-US" dirty="0"/>
          </a:p>
        </p:txBody>
      </p:sp>
      <p:sp>
        <p:nvSpPr>
          <p:cNvPr id="8" name="Slide Number Placeholder 7"/>
          <p:cNvSpPr>
            <a:spLocks noGrp="1"/>
          </p:cNvSpPr>
          <p:nvPr>
            <p:ph type="sldNum" sz="quarter" idx="7"/>
          </p:nvPr>
        </p:nvSpPr>
        <p:spPr/>
        <p:txBody>
          <a:bodyPr/>
          <a:lstStyle/>
          <a:p>
            <a:fld id="{B6F15528-21DE-4FAA-801E-634DDDAF4B2B}"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5" name="TextBox 4"/>
          <p:cNvSpPr txBox="1"/>
          <p:nvPr/>
        </p:nvSpPr>
        <p:spPr>
          <a:xfrm>
            <a:off x="1465325" y="1143000"/>
            <a:ext cx="4800600" cy="523220"/>
          </a:xfrm>
          <a:prstGeom prst="rect">
            <a:avLst/>
          </a:prstGeom>
          <a:noFill/>
        </p:spPr>
        <p:txBody>
          <a:bodyPr wrap="square" rtlCol="0">
            <a:spAutoFit/>
          </a:bodyPr>
          <a:lstStyle/>
          <a:p>
            <a:r>
              <a:rPr lang="en-US" sz="2800" dirty="0"/>
              <a:t>RELATIONAL DATABASES</a:t>
            </a:r>
          </a:p>
        </p:txBody>
      </p:sp>
      <p:sp>
        <p:nvSpPr>
          <p:cNvPr id="6" name="TextBox 5"/>
          <p:cNvSpPr txBox="1"/>
          <p:nvPr/>
        </p:nvSpPr>
        <p:spPr>
          <a:xfrm>
            <a:off x="1462150" y="2133600"/>
            <a:ext cx="10120250" cy="4031873"/>
          </a:xfrm>
          <a:prstGeom prst="rect">
            <a:avLst/>
          </a:prstGeom>
          <a:noFill/>
        </p:spPr>
        <p:txBody>
          <a:bodyPr wrap="square" rtlCol="0">
            <a:spAutoFit/>
          </a:bodyPr>
          <a:lstStyle/>
          <a:p>
            <a:pPr marL="285750" indent="-285750">
              <a:buFont typeface="Arial" panose="020B0604020202020204" pitchFamily="34" charset="0"/>
              <a:buChar char="•"/>
            </a:pPr>
            <a:r>
              <a:rPr lang="en-US" sz="2000" dirty="0"/>
              <a:t>Consist of one or more tables of data</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Tables have </a:t>
            </a:r>
            <a:r>
              <a:rPr lang="en-US" sz="2000" i="1" dirty="0"/>
              <a:t>fields</a:t>
            </a:r>
            <a:r>
              <a:rPr lang="en-US" sz="2000" dirty="0"/>
              <a:t> (columns) and </a:t>
            </a:r>
            <a:r>
              <a:rPr lang="en-US" sz="2000" i="1" dirty="0"/>
              <a:t>records</a:t>
            </a:r>
            <a:r>
              <a:rPr lang="en-US" sz="2000" dirty="0"/>
              <a:t> (rows)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Every field has a data </a:t>
            </a:r>
            <a:r>
              <a:rPr lang="en-US" sz="2000" i="1" dirty="0"/>
              <a:t>type</a:t>
            </a:r>
          </a:p>
          <a:p>
            <a:pPr marL="285750" indent="-285750">
              <a:buFont typeface="Arial" panose="020B0604020202020204" pitchFamily="34" charset="0"/>
              <a:buChar char="•"/>
            </a:pPr>
            <a:endParaRPr lang="en-US" sz="2000" i="1" dirty="0"/>
          </a:p>
          <a:p>
            <a:pPr marL="285750" indent="-285750">
              <a:buFont typeface="Arial" panose="020B0604020202020204" pitchFamily="34" charset="0"/>
              <a:buChar char="•"/>
            </a:pPr>
            <a:r>
              <a:rPr lang="en-US" sz="2000" dirty="0"/>
              <a:t>Every value in the same field of each record has the same type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Tables are linked via matching fields, e.g. Title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i="1" dirty="0"/>
              <a:t>Queries </a:t>
            </a:r>
            <a:r>
              <a:rPr lang="en-US" sz="2000" dirty="0"/>
              <a:t>are commands that find information or make calculations</a:t>
            </a:r>
          </a:p>
          <a:p>
            <a:pPr marL="285750" indent="-285750">
              <a:buFont typeface="Arial" panose="020B0604020202020204" pitchFamily="34" charset="0"/>
              <a:buChar char="•"/>
            </a:pPr>
            <a:endParaRPr lang="en-US" i="1" dirty="0"/>
          </a:p>
          <a:p>
            <a:pPr marL="285750" indent="-285750">
              <a:buFont typeface="Arial" panose="020B0604020202020204" pitchFamily="34" charset="0"/>
              <a:buChar char="•"/>
            </a:pPr>
            <a:endParaRPr lang="en-US" dirty="0"/>
          </a:p>
        </p:txBody>
      </p:sp>
      <p:sp>
        <p:nvSpPr>
          <p:cNvPr id="8" name="Slide Number Placeholder 7"/>
          <p:cNvSpPr>
            <a:spLocks noGrp="1"/>
          </p:cNvSpPr>
          <p:nvPr>
            <p:ph type="sldNum" sz="quarter" idx="7"/>
          </p:nvPr>
        </p:nvSpPr>
        <p:spPr/>
        <p:txBody>
          <a:bodyPr/>
          <a:lstStyle/>
          <a:p>
            <a:fld id="{B6F15528-21DE-4FAA-801E-634DDDAF4B2B}"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62150" y="1295400"/>
            <a:ext cx="6386450" cy="523220"/>
          </a:xfrm>
          <a:prstGeom prst="rect">
            <a:avLst/>
          </a:prstGeom>
          <a:noFill/>
        </p:spPr>
        <p:txBody>
          <a:bodyPr wrap="square" rtlCol="0">
            <a:spAutoFit/>
          </a:bodyPr>
          <a:lstStyle/>
          <a:p>
            <a:r>
              <a:rPr lang="en-US" sz="2800" dirty="0"/>
              <a:t>DATABASE MANAGEMENT SYSTEMS</a:t>
            </a:r>
          </a:p>
        </p:txBody>
      </p:sp>
      <p:sp>
        <p:nvSpPr>
          <p:cNvPr id="6"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8" name="TextBox 7"/>
          <p:cNvSpPr txBox="1"/>
          <p:nvPr/>
        </p:nvSpPr>
        <p:spPr>
          <a:xfrm>
            <a:off x="1524000" y="2438400"/>
            <a:ext cx="9982200"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t>SQL is the standard language for relational database management systems</a:t>
            </a:r>
          </a:p>
          <a:p>
            <a:pPr marL="285750"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dirty="0"/>
              <a:t>Common examples: MySQL, MS Access, SQL Server, Oracle, </a:t>
            </a:r>
            <a:r>
              <a:rPr lang="en-US" sz="2000" dirty="0" err="1"/>
              <a:t>Filemaker</a:t>
            </a:r>
            <a:r>
              <a:rPr lang="en-US" sz="2000" dirty="0"/>
              <a:t> Pro</a:t>
            </a:r>
          </a:p>
          <a:p>
            <a:pPr marL="742950" lvl="1"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SQLite – what we will use in today’s workshop</a:t>
            </a:r>
          </a:p>
          <a:p>
            <a:endParaRPr lang="en-US" sz="2000" dirty="0"/>
          </a:p>
          <a:p>
            <a:pPr marL="285750" indent="-285750">
              <a:buFont typeface="Arial" panose="020B0604020202020204" pitchFamily="34" charset="0"/>
              <a:buChar char="•"/>
            </a:pPr>
            <a:r>
              <a:rPr lang="en-US" sz="2000" dirty="0"/>
              <a:t>Differences are only details of import/export of data and datatypes, proprietary extensions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First step in building custom web applications that serve data to uses</a:t>
            </a:r>
            <a:br>
              <a:rPr lang="en-US" sz="2000" dirty="0"/>
            </a:br>
            <a:endParaRPr lang="en-US" sz="2000" dirty="0"/>
          </a:p>
          <a:p>
            <a:pPr marL="742950" lvl="1" indent="-285750">
              <a:buFont typeface="Arial" panose="020B0604020202020204" pitchFamily="34" charset="0"/>
              <a:buChar char="•"/>
            </a:pPr>
            <a:r>
              <a:rPr lang="en-US" sz="2000" dirty="0"/>
              <a:t> WordPress, ecommerce sites like Amazon run on an SQL databases</a:t>
            </a:r>
          </a:p>
        </p:txBody>
      </p:sp>
      <p:sp>
        <p:nvSpPr>
          <p:cNvPr id="10" name="Slide Number Placeholder 9"/>
          <p:cNvSpPr>
            <a:spLocks noGrp="1"/>
          </p:cNvSpPr>
          <p:nvPr>
            <p:ph type="sldNum" sz="quarter" idx="7"/>
          </p:nvPr>
        </p:nvSpPr>
        <p:spPr/>
        <p:txBody>
          <a:bodyPr/>
          <a:lstStyle/>
          <a:p>
            <a:fld id="{B6F15528-21DE-4FAA-801E-634DDDAF4B2B}" type="slidenum">
              <a:rPr lang="en-US" smtClean="0"/>
              <a:t>12</a:t>
            </a:fld>
            <a:endParaRPr lang="en-US"/>
          </a:p>
        </p:txBody>
      </p:sp>
    </p:spTree>
    <p:extLst>
      <p:ext uri="{BB962C8B-B14F-4D97-AF65-F5344CB8AC3E}">
        <p14:creationId xmlns:p14="http://schemas.microsoft.com/office/powerpoint/2010/main" val="2019168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6" name="TextBox 5"/>
          <p:cNvSpPr txBox="1"/>
          <p:nvPr/>
        </p:nvSpPr>
        <p:spPr>
          <a:xfrm>
            <a:off x="1462150" y="1219200"/>
            <a:ext cx="7543800" cy="523220"/>
          </a:xfrm>
          <a:prstGeom prst="rect">
            <a:avLst/>
          </a:prstGeom>
          <a:noFill/>
        </p:spPr>
        <p:txBody>
          <a:bodyPr wrap="square" rtlCol="0">
            <a:spAutoFit/>
          </a:bodyPr>
          <a:lstStyle/>
          <a:p>
            <a:r>
              <a:rPr lang="en-US" sz="2800" dirty="0"/>
              <a:t>INTRODUCTION TO DB BROWSER FOR SQLite</a:t>
            </a:r>
          </a:p>
        </p:txBody>
      </p:sp>
      <p:sp>
        <p:nvSpPr>
          <p:cNvPr id="7" name="TextBox 6"/>
          <p:cNvSpPr txBox="1"/>
          <p:nvPr/>
        </p:nvSpPr>
        <p:spPr>
          <a:xfrm>
            <a:off x="1676400" y="2362200"/>
            <a:ext cx="9393300" cy="3447098"/>
          </a:xfrm>
          <a:prstGeom prst="rect">
            <a:avLst/>
          </a:prstGeom>
          <a:noFill/>
        </p:spPr>
        <p:txBody>
          <a:bodyPr wrap="square" rtlCol="0">
            <a:spAutoFit/>
          </a:bodyPr>
          <a:lstStyle/>
          <a:p>
            <a:r>
              <a:rPr lang="en-US" sz="2000" b="1" dirty="0"/>
              <a:t>Open the database file</a:t>
            </a:r>
            <a:br>
              <a:rPr lang="en-US" sz="2000" dirty="0"/>
            </a:br>
            <a:endParaRPr lang="en-US" sz="2000" dirty="0"/>
          </a:p>
          <a:p>
            <a:pPr marL="285750" indent="-285750">
              <a:buFont typeface="Arial" panose="020B0604020202020204" pitchFamily="34" charset="0"/>
              <a:buChar char="•"/>
            </a:pPr>
            <a:r>
              <a:rPr lang="en-US" sz="2000" dirty="0"/>
              <a:t>Open DB Browser for SQLite</a:t>
            </a:r>
            <a:br>
              <a:rPr lang="en-US" sz="2000" dirty="0"/>
            </a:br>
            <a:endParaRPr lang="en-US" sz="2000" dirty="0"/>
          </a:p>
          <a:p>
            <a:pPr marL="285750" indent="-285750">
              <a:buFont typeface="Arial" panose="020B0604020202020204" pitchFamily="34" charset="0"/>
              <a:buChar char="•"/>
            </a:pPr>
            <a:r>
              <a:rPr lang="en-US" sz="2000" dirty="0"/>
              <a:t>Choose “File” &gt; “Open Database” from the menu bar at the top of your screen.</a:t>
            </a:r>
            <a:br>
              <a:rPr lang="en-US" sz="2000" dirty="0"/>
            </a:br>
            <a:endParaRPr lang="en-US" sz="2000" dirty="0"/>
          </a:p>
          <a:p>
            <a:pPr marL="285750" indent="-285750">
              <a:buFont typeface="Arial" panose="020B0604020202020204" pitchFamily="34" charset="0"/>
              <a:buChar char="•"/>
            </a:pPr>
            <a:r>
              <a:rPr lang="en-US" sz="2000" dirty="0"/>
              <a:t>Navigate to where you saved the </a:t>
            </a:r>
            <a:r>
              <a:rPr lang="en-US" sz="2000" dirty="0" err="1"/>
              <a:t>doaj</a:t>
            </a:r>
            <a:r>
              <a:rPr lang="en-US" sz="2000" dirty="0"/>
              <a:t>-article-sample folder and/or files. For example, your Desktop.</a:t>
            </a:r>
            <a:br>
              <a:rPr lang="en-US" sz="2000" dirty="0"/>
            </a:br>
            <a:endParaRPr lang="en-US" sz="2000" dirty="0"/>
          </a:p>
          <a:p>
            <a:pPr marL="285750" indent="-285750">
              <a:buFont typeface="Arial" panose="020B0604020202020204" pitchFamily="34" charset="0"/>
              <a:buChar char="•"/>
            </a:pPr>
            <a:r>
              <a:rPr lang="en-US" sz="2000" dirty="0"/>
              <a:t>Select “</a:t>
            </a:r>
            <a:r>
              <a:rPr lang="en-US" sz="2000" dirty="0" err="1"/>
              <a:t>doaj</a:t>
            </a:r>
            <a:r>
              <a:rPr lang="en-US" sz="2000" dirty="0"/>
              <a:t>-article-</a:t>
            </a:r>
            <a:r>
              <a:rPr lang="en-US" sz="2000" dirty="0" err="1"/>
              <a:t>sample.db</a:t>
            </a:r>
            <a:r>
              <a:rPr lang="en-US" sz="2000" dirty="0"/>
              <a:t>”.</a:t>
            </a:r>
          </a:p>
          <a:p>
            <a:endParaRPr lang="en-US" dirty="0"/>
          </a:p>
        </p:txBody>
      </p:sp>
      <p:sp>
        <p:nvSpPr>
          <p:cNvPr id="10" name="Slide Number Placeholder 9"/>
          <p:cNvSpPr>
            <a:spLocks noGrp="1"/>
          </p:cNvSpPr>
          <p:nvPr>
            <p:ph type="sldNum" sz="quarter" idx="7"/>
          </p:nvPr>
        </p:nvSpPr>
        <p:spPr/>
        <p:txBody>
          <a:bodyPr/>
          <a:lstStyle/>
          <a:p>
            <a:fld id="{B6F15528-21DE-4FAA-801E-634DDDAF4B2B}" type="slidenum">
              <a:rPr lang="en-US" smtClean="0"/>
              <a:t>13</a:t>
            </a:fld>
            <a:endParaRPr lang="en-US"/>
          </a:p>
        </p:txBody>
      </p:sp>
    </p:spTree>
    <p:extLst>
      <p:ext uri="{BB962C8B-B14F-4D97-AF65-F5344CB8AC3E}">
        <p14:creationId xmlns:p14="http://schemas.microsoft.com/office/powerpoint/2010/main" val="1895829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3" name="TextBox 2"/>
          <p:cNvSpPr txBox="1"/>
          <p:nvPr/>
        </p:nvSpPr>
        <p:spPr>
          <a:xfrm>
            <a:off x="1462150" y="1219200"/>
            <a:ext cx="7543800" cy="523220"/>
          </a:xfrm>
          <a:prstGeom prst="rect">
            <a:avLst/>
          </a:prstGeom>
          <a:noFill/>
        </p:spPr>
        <p:txBody>
          <a:bodyPr wrap="square" rtlCol="0">
            <a:spAutoFit/>
          </a:bodyPr>
          <a:lstStyle/>
          <a:p>
            <a:r>
              <a:rPr lang="en-US" sz="2800" dirty="0">
                <a:latin typeface="+mj-lt"/>
              </a:rPr>
              <a:t>INTRODUCTION TO DB BROWSER FOR SQLite</a:t>
            </a:r>
          </a:p>
        </p:txBody>
      </p:sp>
      <p:sp>
        <p:nvSpPr>
          <p:cNvPr id="4" name="TextBox 3"/>
          <p:cNvSpPr txBox="1"/>
          <p:nvPr/>
        </p:nvSpPr>
        <p:spPr>
          <a:xfrm>
            <a:off x="1728850" y="2209800"/>
            <a:ext cx="10005950"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t>See Tables on left side of the screen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To see contents of table, click on the table and click Browse Data</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Write a query, click on Execute SQL tab</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Two ways to add new data:</a:t>
            </a:r>
          </a:p>
          <a:p>
            <a:pPr marL="285750"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dirty="0"/>
              <a:t>Enter data into a CSV file and append</a:t>
            </a:r>
          </a:p>
          <a:p>
            <a:pPr marL="1200150" lvl="2" indent="-285750">
              <a:buFont typeface="Arial" panose="020B0604020202020204" pitchFamily="34" charset="0"/>
              <a:buChar char="•"/>
            </a:pPr>
            <a:r>
              <a:rPr lang="en-US" sz="2000" dirty="0"/>
              <a:t>Adding data from a CSV file: Choose “File” &gt; “Import” &gt; “Table” from CSV file</a:t>
            </a:r>
            <a:br>
              <a:rPr lang="en-US" sz="2000" dirty="0"/>
            </a:br>
            <a:endParaRPr lang="en-US" sz="2000" dirty="0"/>
          </a:p>
          <a:p>
            <a:pPr marL="742950" lvl="1" indent="-285750">
              <a:buFont typeface="Arial" panose="020B0604020202020204" pitchFamily="34" charset="0"/>
              <a:buChar char="•"/>
            </a:pPr>
            <a:r>
              <a:rPr lang="en-US" sz="2000" dirty="0"/>
              <a:t>Click the “Browse Data” tab, then click the “New Record” button</a:t>
            </a:r>
          </a:p>
          <a:p>
            <a:pPr marL="285750" indent="-285750">
              <a:buFont typeface="Arial" panose="020B0604020202020204" pitchFamily="34" charset="0"/>
              <a:buChar char="•"/>
            </a:pPr>
            <a:endParaRPr lang="en-US" sz="2000" dirty="0"/>
          </a:p>
        </p:txBody>
      </p:sp>
      <p:sp>
        <p:nvSpPr>
          <p:cNvPr id="6" name="Slide Number Placeholder 5"/>
          <p:cNvSpPr>
            <a:spLocks noGrp="1"/>
          </p:cNvSpPr>
          <p:nvPr>
            <p:ph type="sldNum" sz="quarter" idx="7"/>
          </p:nvPr>
        </p:nvSpPr>
        <p:spPr/>
        <p:txBody>
          <a:bodyPr/>
          <a:lstStyle/>
          <a:p>
            <a:fld id="{B6F15528-21DE-4FAA-801E-634DDDAF4B2B}" type="slidenum">
              <a:rPr lang="en-US" smtClean="0"/>
              <a:t>14</a:t>
            </a:fld>
            <a:endParaRPr lang="en-US"/>
          </a:p>
        </p:txBody>
      </p:sp>
    </p:spTree>
    <p:extLst>
      <p:ext uri="{BB962C8B-B14F-4D97-AF65-F5344CB8AC3E}">
        <p14:creationId xmlns:p14="http://schemas.microsoft.com/office/powerpoint/2010/main" val="2367385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609600"/>
            <a:ext cx="7659169" cy="4772691"/>
          </a:xfrm>
          <a:prstGeom prst="rect">
            <a:avLst/>
          </a:prstGeom>
        </p:spPr>
      </p:pic>
      <p:sp>
        <p:nvSpPr>
          <p:cNvPr id="4" name="Slide Number Placeholder 3"/>
          <p:cNvSpPr>
            <a:spLocks noGrp="1"/>
          </p:cNvSpPr>
          <p:nvPr>
            <p:ph type="sldNum" sz="quarter" idx="7"/>
          </p:nvPr>
        </p:nvSpPr>
        <p:spPr/>
        <p:txBody>
          <a:bodyPr/>
          <a:lstStyle/>
          <a:p>
            <a:fld id="{B6F15528-21DE-4FAA-801E-634DDDAF4B2B}" type="slidenum">
              <a:rPr lang="en-US" smtClean="0"/>
              <a:t>15</a:t>
            </a:fld>
            <a:endParaRPr lang="en-US"/>
          </a:p>
        </p:txBody>
      </p:sp>
    </p:spTree>
    <p:extLst>
      <p:ext uri="{BB962C8B-B14F-4D97-AF65-F5344CB8AC3E}">
        <p14:creationId xmlns:p14="http://schemas.microsoft.com/office/powerpoint/2010/main" val="3601886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76200"/>
            <a:ext cx="10058400" cy="5749883"/>
          </a:xfrm>
          <a:prstGeom prst="rect">
            <a:avLst/>
          </a:prstGeom>
        </p:spPr>
      </p:pic>
      <p:sp>
        <p:nvSpPr>
          <p:cNvPr id="7" name="Slide Number Placeholder 6"/>
          <p:cNvSpPr>
            <a:spLocks noGrp="1"/>
          </p:cNvSpPr>
          <p:nvPr>
            <p:ph type="sldNum" sz="quarter" idx="7"/>
          </p:nvPr>
        </p:nvSpPr>
        <p:spPr/>
        <p:txBody>
          <a:bodyPr/>
          <a:lstStyle/>
          <a:p>
            <a:fld id="{B6F15528-21DE-4FAA-801E-634DDDAF4B2B}" type="slidenum">
              <a:rPr lang="en-US" smtClean="0"/>
              <a:t>16</a:t>
            </a:fld>
            <a:endParaRPr lang="en-US"/>
          </a:p>
        </p:txBody>
      </p:sp>
    </p:spTree>
    <p:extLst>
      <p:ext uri="{BB962C8B-B14F-4D97-AF65-F5344CB8AC3E}">
        <p14:creationId xmlns:p14="http://schemas.microsoft.com/office/powerpoint/2010/main" val="1812319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19200"/>
            <a:ext cx="4419600" cy="523220"/>
          </a:xfrm>
          <a:prstGeom prst="rect">
            <a:avLst/>
          </a:prstGeom>
          <a:noFill/>
        </p:spPr>
        <p:txBody>
          <a:bodyPr wrap="square" rtlCol="0">
            <a:spAutoFit/>
          </a:bodyPr>
          <a:lstStyle/>
          <a:p>
            <a:r>
              <a:rPr lang="en-US" sz="2800" dirty="0">
                <a:latin typeface="+mj-lt"/>
              </a:rPr>
              <a:t>DATASET DESCRIPTION</a:t>
            </a:r>
          </a:p>
        </p:txBody>
      </p:sp>
      <p:sp>
        <p:nvSpPr>
          <p:cNvPr id="5" name="TextBox 4"/>
          <p:cNvSpPr txBox="1"/>
          <p:nvPr/>
        </p:nvSpPr>
        <p:spPr>
          <a:xfrm>
            <a:off x="1462150" y="2438400"/>
            <a:ext cx="6234050"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a:t>5 CSV (comma-separate values) files: articles, journals, languages, licenses, publishers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information in these tables are from a sample of 51 different journals published during 2015.</a:t>
            </a:r>
            <a:br>
              <a:rPr lang="en-US" sz="2000" dirty="0"/>
            </a:br>
            <a:endParaRPr lang="en-US" sz="2000" dirty="0"/>
          </a:p>
          <a:p>
            <a:pPr marL="285750" indent="-285750">
              <a:buFont typeface="Arial" panose="020B0604020202020204" pitchFamily="34" charset="0"/>
              <a:buChar char="•"/>
            </a:pPr>
            <a:r>
              <a:rPr lang="en-US" sz="2000" dirty="0"/>
              <a:t>CSV - plain text file that stores tables and spreadsheet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200" y="2319927"/>
            <a:ext cx="3639154" cy="3013925"/>
          </a:xfrm>
          <a:prstGeom prst="rect">
            <a:avLst/>
          </a:prstGeom>
        </p:spPr>
      </p:pic>
      <p:sp>
        <p:nvSpPr>
          <p:cNvPr id="8" name="Slide Number Placeholder 7"/>
          <p:cNvSpPr>
            <a:spLocks noGrp="1"/>
          </p:cNvSpPr>
          <p:nvPr>
            <p:ph type="sldNum" sz="quarter" idx="7"/>
          </p:nvPr>
        </p:nvSpPr>
        <p:spPr/>
        <p:txBody>
          <a:bodyPr/>
          <a:lstStyle/>
          <a:p>
            <a:fld id="{B6F15528-21DE-4FAA-801E-634DDDAF4B2B}" type="slidenum">
              <a:rPr lang="en-US" smtClean="0"/>
              <a:t>17</a:t>
            </a:fld>
            <a:endParaRPr lang="en-US"/>
          </a:p>
        </p:txBody>
      </p:sp>
    </p:spTree>
    <p:extLst>
      <p:ext uri="{BB962C8B-B14F-4D97-AF65-F5344CB8AC3E}">
        <p14:creationId xmlns:p14="http://schemas.microsoft.com/office/powerpoint/2010/main" val="3711579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304800"/>
            <a:ext cx="7334561" cy="5391216"/>
          </a:xfrm>
          <a:prstGeom prst="rect">
            <a:avLst/>
          </a:prstGeom>
        </p:spPr>
      </p:pic>
      <p:sp>
        <p:nvSpPr>
          <p:cNvPr id="4" name="Slide Number Placeholder 3"/>
          <p:cNvSpPr>
            <a:spLocks noGrp="1"/>
          </p:cNvSpPr>
          <p:nvPr>
            <p:ph type="sldNum" sz="quarter" idx="7"/>
          </p:nvPr>
        </p:nvSpPr>
        <p:spPr/>
        <p:txBody>
          <a:bodyPr/>
          <a:lstStyle/>
          <a:p>
            <a:fld id="{B6F15528-21DE-4FAA-801E-634DDDAF4B2B}" type="slidenum">
              <a:rPr lang="en-US" smtClean="0"/>
              <a:t>18</a:t>
            </a:fld>
            <a:endParaRPr lang="en-US"/>
          </a:p>
        </p:txBody>
      </p:sp>
    </p:spTree>
    <p:extLst>
      <p:ext uri="{BB962C8B-B14F-4D97-AF65-F5344CB8AC3E}">
        <p14:creationId xmlns:p14="http://schemas.microsoft.com/office/powerpoint/2010/main" val="802034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19200"/>
            <a:ext cx="4419600" cy="523220"/>
          </a:xfrm>
          <a:prstGeom prst="rect">
            <a:avLst/>
          </a:prstGeom>
          <a:noFill/>
        </p:spPr>
        <p:txBody>
          <a:bodyPr wrap="square" rtlCol="0">
            <a:spAutoFit/>
          </a:bodyPr>
          <a:lstStyle/>
          <a:p>
            <a:r>
              <a:rPr lang="en-US" sz="2800" dirty="0">
                <a:latin typeface="+mj-lt"/>
              </a:rPr>
              <a:t>DATASET DESCRIPTION</a:t>
            </a:r>
          </a:p>
        </p:txBody>
      </p:sp>
      <p:sp>
        <p:nvSpPr>
          <p:cNvPr id="5" name="TextBox 4"/>
          <p:cNvSpPr txBox="1"/>
          <p:nvPr/>
        </p:nvSpPr>
        <p:spPr>
          <a:xfrm>
            <a:off x="1462150" y="2438400"/>
            <a:ext cx="6234050" cy="707886"/>
          </a:xfrm>
          <a:prstGeom prst="rect">
            <a:avLst/>
          </a:prstGeom>
          <a:noFill/>
        </p:spPr>
        <p:txBody>
          <a:bodyPr wrap="square" rtlCol="0">
            <a:spAutoFit/>
          </a:bodyPr>
          <a:lstStyle/>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p:sp>
        <p:nvSpPr>
          <p:cNvPr id="3" name="TextBox 2"/>
          <p:cNvSpPr txBox="1"/>
          <p:nvPr/>
        </p:nvSpPr>
        <p:spPr>
          <a:xfrm>
            <a:off x="1600200" y="2057400"/>
            <a:ext cx="8077200" cy="4339650"/>
          </a:xfrm>
          <a:prstGeom prst="rect">
            <a:avLst/>
          </a:prstGeom>
          <a:noFill/>
        </p:spPr>
        <p:txBody>
          <a:bodyPr wrap="square" rtlCol="0">
            <a:spAutoFit/>
          </a:bodyPr>
          <a:lstStyle/>
          <a:p>
            <a:r>
              <a:rPr lang="en-US" sz="1200" b="1" dirty="0"/>
              <a:t>articles</a:t>
            </a:r>
          </a:p>
          <a:p>
            <a:pPr marL="742950" lvl="1" indent="-285750">
              <a:buFont typeface="Arial" panose="020B0604020202020204" pitchFamily="34" charset="0"/>
              <a:buChar char="•"/>
            </a:pPr>
            <a:r>
              <a:rPr lang="en-US" sz="1200" dirty="0"/>
              <a:t>Contains individual article Titles and the associated citations and metadata</a:t>
            </a:r>
          </a:p>
          <a:p>
            <a:pPr marL="742950" lvl="1" indent="-285750">
              <a:buFont typeface="Arial" panose="020B0604020202020204" pitchFamily="34" charset="0"/>
              <a:buChar char="•"/>
            </a:pPr>
            <a:r>
              <a:rPr lang="en-US" sz="1200" dirty="0"/>
              <a:t>(16 fields, 1001 records)</a:t>
            </a:r>
          </a:p>
          <a:p>
            <a:pPr marL="742950" lvl="1" indent="-285750">
              <a:buFont typeface="Arial" panose="020B0604020202020204" pitchFamily="34" charset="0"/>
              <a:buChar char="•"/>
            </a:pPr>
            <a:r>
              <a:rPr lang="en-US" sz="1200" dirty="0"/>
              <a:t>Field names: id, Title, Authors, DOI, URL, Subjects, ISSNs, Citation, </a:t>
            </a:r>
            <a:r>
              <a:rPr lang="en-US" sz="1200" dirty="0" err="1"/>
              <a:t>LanguageID</a:t>
            </a:r>
            <a:r>
              <a:rPr lang="en-US" sz="1200" dirty="0"/>
              <a:t>, </a:t>
            </a:r>
            <a:r>
              <a:rPr lang="en-US" sz="1200" dirty="0" err="1"/>
              <a:t>LicenseID</a:t>
            </a:r>
            <a:r>
              <a:rPr lang="en-US" sz="1200" dirty="0"/>
              <a:t>, </a:t>
            </a:r>
            <a:r>
              <a:rPr lang="en-US" sz="1200" dirty="0" err="1"/>
              <a:t>Author_Count</a:t>
            </a:r>
            <a:r>
              <a:rPr lang="en-US" sz="1200" dirty="0"/>
              <a:t>, </a:t>
            </a:r>
            <a:r>
              <a:rPr lang="en-US" sz="1200" dirty="0" err="1"/>
              <a:t>First_Author</a:t>
            </a:r>
            <a:r>
              <a:rPr lang="en-US" sz="1200" dirty="0"/>
              <a:t>, </a:t>
            </a:r>
            <a:r>
              <a:rPr lang="en-US" sz="1200" dirty="0" err="1"/>
              <a:t>Citation_Count</a:t>
            </a:r>
            <a:r>
              <a:rPr lang="en-US" sz="1200" dirty="0"/>
              <a:t>, Day, Month, Year</a:t>
            </a:r>
          </a:p>
          <a:p>
            <a:r>
              <a:rPr lang="en-US" sz="1200" b="1" dirty="0"/>
              <a:t>journals</a:t>
            </a:r>
          </a:p>
          <a:p>
            <a:pPr marL="742950" lvl="1" indent="-285750">
              <a:buFont typeface="Arial" panose="020B0604020202020204" pitchFamily="34" charset="0"/>
              <a:buChar char="•"/>
            </a:pPr>
            <a:r>
              <a:rPr lang="en-US" sz="1200" dirty="0"/>
              <a:t>Contains various journal Titles and associated metadata.</a:t>
            </a:r>
          </a:p>
          <a:p>
            <a:pPr marL="742950" lvl="1" indent="-285750">
              <a:buFont typeface="Arial" panose="020B0604020202020204" pitchFamily="34" charset="0"/>
              <a:buChar char="•"/>
            </a:pPr>
            <a:r>
              <a:rPr lang="en-US" sz="1200" dirty="0"/>
              <a:t>(5 fields, 51 records)</a:t>
            </a:r>
          </a:p>
          <a:p>
            <a:pPr marL="742950" lvl="1" indent="-285750">
              <a:buFont typeface="Arial" panose="020B0604020202020204" pitchFamily="34" charset="0"/>
              <a:buChar char="•"/>
            </a:pPr>
            <a:r>
              <a:rPr lang="en-US" sz="1200" dirty="0"/>
              <a:t>Field names: id, ISSN-L,ISSNs, </a:t>
            </a:r>
            <a:r>
              <a:rPr lang="en-US" sz="1200" dirty="0" err="1"/>
              <a:t>PublisherID</a:t>
            </a:r>
            <a:r>
              <a:rPr lang="en-US" sz="1200" dirty="0"/>
              <a:t>, </a:t>
            </a:r>
            <a:r>
              <a:rPr lang="en-US" sz="1200" dirty="0" err="1"/>
              <a:t>Journal_Title</a:t>
            </a:r>
            <a:endParaRPr lang="en-US" sz="1200" dirty="0"/>
          </a:p>
          <a:p>
            <a:r>
              <a:rPr lang="en-US" sz="1200" b="1" dirty="0"/>
              <a:t>languages</a:t>
            </a:r>
          </a:p>
          <a:p>
            <a:pPr marL="742950" lvl="1" indent="-285750">
              <a:buFont typeface="Arial" panose="020B0604020202020204" pitchFamily="34" charset="0"/>
              <a:buChar char="•"/>
            </a:pPr>
            <a:r>
              <a:rPr lang="en-US" sz="1200" dirty="0"/>
              <a:t>ID table which associates language codes with id numbers</a:t>
            </a:r>
          </a:p>
          <a:p>
            <a:pPr marL="742950" lvl="1" indent="-285750">
              <a:buFont typeface="Arial" panose="020B0604020202020204" pitchFamily="34" charset="0"/>
              <a:buChar char="•"/>
            </a:pPr>
            <a:r>
              <a:rPr lang="en-US" sz="1200" dirty="0"/>
              <a:t>(2 fields, 4 records)</a:t>
            </a:r>
          </a:p>
          <a:p>
            <a:pPr marL="742950" lvl="1" indent="-285750">
              <a:buFont typeface="Arial" panose="020B0604020202020204" pitchFamily="34" charset="0"/>
              <a:buChar char="•"/>
            </a:pPr>
            <a:r>
              <a:rPr lang="en-US" sz="1200" dirty="0"/>
              <a:t>Field names: id, Language</a:t>
            </a:r>
          </a:p>
          <a:p>
            <a:r>
              <a:rPr lang="en-US" sz="1200" b="1" dirty="0"/>
              <a:t>licenses</a:t>
            </a:r>
          </a:p>
          <a:p>
            <a:pPr marL="628650" lvl="1" indent="-171450">
              <a:buFont typeface="Arial" panose="020B0604020202020204" pitchFamily="34" charset="0"/>
              <a:buChar char="•"/>
            </a:pPr>
            <a:r>
              <a:rPr lang="en-US" sz="1200" dirty="0"/>
              <a:t>ID table which associates License codes with id numbers</a:t>
            </a:r>
          </a:p>
          <a:p>
            <a:pPr marL="628650" lvl="1" indent="-171450">
              <a:buFont typeface="Arial" panose="020B0604020202020204" pitchFamily="34" charset="0"/>
              <a:buChar char="•"/>
            </a:pPr>
            <a:r>
              <a:rPr lang="en-US" sz="1200" dirty="0"/>
              <a:t>(2 fields, 4 records)</a:t>
            </a:r>
          </a:p>
          <a:p>
            <a:pPr marL="628650" lvl="1" indent="-171450">
              <a:buFont typeface="Arial" panose="020B0604020202020204" pitchFamily="34" charset="0"/>
              <a:buChar char="•"/>
            </a:pPr>
            <a:r>
              <a:rPr lang="en-US" sz="1200" dirty="0"/>
              <a:t>Field names: id, </a:t>
            </a:r>
            <a:r>
              <a:rPr lang="en-US" sz="1200" dirty="0" err="1"/>
              <a:t>Licence</a:t>
            </a:r>
            <a:endParaRPr lang="en-US" sz="1200" dirty="0"/>
          </a:p>
          <a:p>
            <a:r>
              <a:rPr lang="en-US" sz="1200" b="1" dirty="0"/>
              <a:t>publishers</a:t>
            </a:r>
          </a:p>
          <a:p>
            <a:pPr marL="628650" lvl="1" indent="-171450">
              <a:buFont typeface="Arial" panose="020B0604020202020204" pitchFamily="34" charset="0"/>
              <a:buChar char="•"/>
            </a:pPr>
            <a:r>
              <a:rPr lang="en-US" sz="1200" dirty="0"/>
              <a:t>ID table which associates Publisher names with id numbers</a:t>
            </a:r>
          </a:p>
          <a:p>
            <a:pPr marL="628650" lvl="1" indent="-171450">
              <a:buFont typeface="Arial" panose="020B0604020202020204" pitchFamily="34" charset="0"/>
              <a:buChar char="•"/>
            </a:pPr>
            <a:r>
              <a:rPr lang="en-US" sz="1200" dirty="0"/>
              <a:t>(2 fields, 6 records)</a:t>
            </a:r>
          </a:p>
          <a:p>
            <a:pPr marL="628650" lvl="1" indent="-171450">
              <a:buFont typeface="Arial" panose="020B0604020202020204" pitchFamily="34" charset="0"/>
              <a:buChar char="•"/>
            </a:pPr>
            <a:r>
              <a:rPr lang="en-US" sz="1200" dirty="0"/>
              <a:t>Field names: id, Publisher</a:t>
            </a:r>
          </a:p>
          <a:p>
            <a:endParaRPr lang="en-US" sz="1200" dirty="0"/>
          </a:p>
          <a:p>
            <a:endParaRPr lang="en-US" sz="1200" dirty="0"/>
          </a:p>
        </p:txBody>
      </p:sp>
      <p:sp>
        <p:nvSpPr>
          <p:cNvPr id="12" name="Slide Number Placeholder 11"/>
          <p:cNvSpPr>
            <a:spLocks noGrp="1"/>
          </p:cNvSpPr>
          <p:nvPr>
            <p:ph type="sldNum" sz="quarter" idx="7"/>
          </p:nvPr>
        </p:nvSpPr>
        <p:spPr/>
        <p:txBody>
          <a:bodyPr/>
          <a:lstStyle/>
          <a:p>
            <a:fld id="{B6F15528-21DE-4FAA-801E-634DDDAF4B2B}" type="slidenum">
              <a:rPr lang="en-US" smtClean="0"/>
              <a:t>19</a:t>
            </a:fld>
            <a:endParaRPr lang="en-US"/>
          </a:p>
        </p:txBody>
      </p:sp>
    </p:spTree>
    <p:extLst>
      <p:ext uri="{BB962C8B-B14F-4D97-AF65-F5344CB8AC3E}">
        <p14:creationId xmlns:p14="http://schemas.microsoft.com/office/powerpoint/2010/main" val="2066255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12532" y="971930"/>
            <a:ext cx="10446068" cy="3655488"/>
          </a:xfrm>
          <a:prstGeom prst="rect">
            <a:avLst/>
          </a:prstGeom>
        </p:spPr>
        <p:txBody>
          <a:bodyPr vert="horz" wrap="square" lIns="0" tIns="13335" rIns="0" bIns="0" rtlCol="0">
            <a:spAutoFit/>
          </a:bodyPr>
          <a:lstStyle/>
          <a:p>
            <a:pPr marL="12700">
              <a:lnSpc>
                <a:spcPts val="2865"/>
              </a:lnSpc>
              <a:spcBef>
                <a:spcPts val="105"/>
              </a:spcBef>
            </a:pPr>
            <a:r>
              <a:rPr lang="en-US" sz="2800" spc="280" dirty="0">
                <a:latin typeface="+mj-lt"/>
                <a:cs typeface="Trebuchet MS"/>
              </a:rPr>
              <a:t>Complete the pre-workshop survey:</a:t>
            </a:r>
            <a:endParaRPr sz="2800" dirty="0">
              <a:latin typeface="+mj-lt"/>
              <a:cs typeface="Trebuchet MS"/>
            </a:endParaRPr>
          </a:p>
          <a:p>
            <a:pPr marL="12700">
              <a:lnSpc>
                <a:spcPts val="2865"/>
              </a:lnSpc>
            </a:pPr>
            <a:r>
              <a:rPr lang="en-US" sz="2400" u="heavy" spc="-165" dirty="0">
                <a:solidFill>
                  <a:srgbClr val="F92B5C"/>
                </a:solidFill>
                <a:uFill>
                  <a:solidFill>
                    <a:srgbClr val="F92B5C"/>
                  </a:solidFill>
                </a:uFill>
                <a:cs typeface="Trebuchet MS"/>
                <a:hlinkClick r:id="rId2"/>
              </a:rPr>
              <a:t>https://carpentries.typeform.com/to/wi32rS?slug=2021-08-06-unt-online</a:t>
            </a:r>
            <a:endParaRPr lang="en-US" sz="2400" u="heavy" spc="-165" dirty="0">
              <a:solidFill>
                <a:srgbClr val="F92B5C"/>
              </a:solidFill>
              <a:uFill>
                <a:solidFill>
                  <a:srgbClr val="F92B5C"/>
                </a:solidFill>
              </a:uFill>
              <a:cs typeface="Trebuchet MS"/>
            </a:endParaRPr>
          </a:p>
          <a:p>
            <a:pPr marL="12700">
              <a:lnSpc>
                <a:spcPts val="2865"/>
              </a:lnSpc>
            </a:pPr>
            <a:endParaRPr lang="en-US" sz="2400" u="heavy" spc="-165" dirty="0">
              <a:solidFill>
                <a:srgbClr val="F92B5C"/>
              </a:solidFill>
              <a:uFill>
                <a:solidFill>
                  <a:srgbClr val="F92B5C"/>
                </a:solidFill>
              </a:uFill>
              <a:cs typeface="Trebuchet MS"/>
            </a:endParaRPr>
          </a:p>
          <a:p>
            <a:pPr marL="12700">
              <a:lnSpc>
                <a:spcPts val="2865"/>
              </a:lnSpc>
            </a:pPr>
            <a:endParaRPr lang="en-US" sz="2400" u="heavy" spc="-165" dirty="0">
              <a:solidFill>
                <a:srgbClr val="F92B5C"/>
              </a:solidFill>
              <a:uFill>
                <a:solidFill>
                  <a:srgbClr val="F92B5C"/>
                </a:solidFill>
              </a:uFill>
              <a:latin typeface="Trebuchet MS"/>
              <a:cs typeface="Trebuchet MS"/>
            </a:endParaRPr>
          </a:p>
          <a:p>
            <a:pPr marL="12700">
              <a:lnSpc>
                <a:spcPts val="2865"/>
              </a:lnSpc>
            </a:pPr>
            <a:r>
              <a:rPr lang="en-US" sz="2800" dirty="0">
                <a:latin typeface="+mj-lt"/>
                <a:cs typeface="Trebuchet MS"/>
              </a:rPr>
              <a:t>Link to material covered today:</a:t>
            </a:r>
            <a:endParaRPr sz="2800" dirty="0">
              <a:latin typeface="+mj-lt"/>
              <a:cs typeface="Trebuchet MS"/>
            </a:endParaRPr>
          </a:p>
          <a:p>
            <a:pPr>
              <a:lnSpc>
                <a:spcPct val="100000"/>
              </a:lnSpc>
              <a:spcBef>
                <a:spcPts val="10"/>
              </a:spcBef>
            </a:pPr>
            <a:r>
              <a:rPr lang="en-US" sz="2250" dirty="0">
                <a:latin typeface="Trebuchet MS"/>
                <a:cs typeface="Trebuchet MS"/>
                <a:hlinkClick r:id="rId3"/>
              </a:rPr>
              <a:t>https://librarycarpentry.org/lc-sql/</a:t>
            </a:r>
            <a:endParaRPr lang="en-US" sz="2250" dirty="0">
              <a:latin typeface="Trebuchet MS"/>
              <a:cs typeface="Trebuchet MS"/>
            </a:endParaRPr>
          </a:p>
          <a:p>
            <a:pPr>
              <a:lnSpc>
                <a:spcPct val="100000"/>
              </a:lnSpc>
              <a:spcBef>
                <a:spcPts val="10"/>
              </a:spcBef>
            </a:pPr>
            <a:endParaRPr lang="en-US" sz="2250" dirty="0">
              <a:latin typeface="Trebuchet MS"/>
              <a:cs typeface="Trebuchet MS"/>
            </a:endParaRPr>
          </a:p>
          <a:p>
            <a:pPr>
              <a:lnSpc>
                <a:spcPct val="100000"/>
              </a:lnSpc>
              <a:spcBef>
                <a:spcPts val="10"/>
              </a:spcBef>
            </a:pPr>
            <a:endParaRPr sz="2250" dirty="0">
              <a:latin typeface="Trebuchet MS"/>
              <a:cs typeface="Trebuchet MS"/>
            </a:endParaRPr>
          </a:p>
          <a:p>
            <a:pPr marL="12700" marR="5080">
              <a:lnSpc>
                <a:spcPts val="2860"/>
              </a:lnSpc>
            </a:pPr>
            <a:r>
              <a:rPr sz="2800" spc="-10" dirty="0">
                <a:latin typeface="+mj-lt"/>
                <a:cs typeface="Trebuchet MS"/>
              </a:rPr>
              <a:t>Workshop</a:t>
            </a:r>
            <a:r>
              <a:rPr sz="2800" spc="-60" dirty="0">
                <a:latin typeface="+mj-lt"/>
                <a:cs typeface="Trebuchet MS"/>
              </a:rPr>
              <a:t> </a:t>
            </a:r>
            <a:r>
              <a:rPr sz="2800" spc="-150" dirty="0">
                <a:latin typeface="+mj-lt"/>
                <a:cs typeface="Trebuchet MS"/>
              </a:rPr>
              <a:t>attendees</a:t>
            </a:r>
            <a:r>
              <a:rPr sz="2800" spc="-75" dirty="0">
                <a:latin typeface="+mj-lt"/>
                <a:cs typeface="Trebuchet MS"/>
              </a:rPr>
              <a:t> </a:t>
            </a:r>
            <a:r>
              <a:rPr sz="2800" spc="-140" dirty="0">
                <a:latin typeface="+mj-lt"/>
                <a:cs typeface="Trebuchet MS"/>
              </a:rPr>
              <a:t>are</a:t>
            </a:r>
            <a:r>
              <a:rPr sz="2800" spc="-80" dirty="0">
                <a:latin typeface="+mj-lt"/>
                <a:cs typeface="Trebuchet MS"/>
              </a:rPr>
              <a:t> </a:t>
            </a:r>
            <a:r>
              <a:rPr sz="2800" spc="-135" dirty="0">
                <a:latin typeface="+mj-lt"/>
                <a:cs typeface="Trebuchet MS"/>
              </a:rPr>
              <a:t>expected</a:t>
            </a:r>
            <a:r>
              <a:rPr sz="2800" dirty="0">
                <a:latin typeface="+mj-lt"/>
                <a:cs typeface="Trebuchet MS"/>
              </a:rPr>
              <a:t> </a:t>
            </a:r>
            <a:r>
              <a:rPr sz="2800" spc="-50" dirty="0">
                <a:latin typeface="+mj-lt"/>
                <a:cs typeface="Trebuchet MS"/>
              </a:rPr>
              <a:t>to</a:t>
            </a:r>
            <a:r>
              <a:rPr sz="2800" spc="-100" dirty="0">
                <a:latin typeface="+mj-lt"/>
                <a:cs typeface="Trebuchet MS"/>
              </a:rPr>
              <a:t> </a:t>
            </a:r>
            <a:r>
              <a:rPr sz="2800" spc="-105" dirty="0">
                <a:latin typeface="+mj-lt"/>
                <a:cs typeface="Trebuchet MS"/>
              </a:rPr>
              <a:t>follow</a:t>
            </a:r>
            <a:r>
              <a:rPr sz="2800" spc="-125" dirty="0">
                <a:latin typeface="+mj-lt"/>
                <a:cs typeface="Trebuchet MS"/>
              </a:rPr>
              <a:t> </a:t>
            </a:r>
            <a:r>
              <a:rPr sz="2800" spc="-135" dirty="0">
                <a:latin typeface="+mj-lt"/>
                <a:cs typeface="Trebuchet MS"/>
              </a:rPr>
              <a:t>the</a:t>
            </a:r>
            <a:r>
              <a:rPr sz="2800" spc="-85" dirty="0">
                <a:latin typeface="+mj-lt"/>
                <a:cs typeface="Trebuchet MS"/>
              </a:rPr>
              <a:t> </a:t>
            </a:r>
            <a:r>
              <a:rPr sz="2800" spc="-75" dirty="0">
                <a:latin typeface="+mj-lt"/>
                <a:cs typeface="Trebuchet MS"/>
              </a:rPr>
              <a:t>Carpentries</a:t>
            </a:r>
            <a:r>
              <a:rPr sz="2800" spc="-145" dirty="0">
                <a:latin typeface="+mj-lt"/>
                <a:cs typeface="Trebuchet MS"/>
              </a:rPr>
              <a:t> </a:t>
            </a:r>
            <a:r>
              <a:rPr sz="2800" spc="-100" dirty="0">
                <a:latin typeface="+mj-lt"/>
                <a:cs typeface="Trebuchet MS"/>
              </a:rPr>
              <a:t>code</a:t>
            </a:r>
            <a:r>
              <a:rPr sz="2800" spc="-80" dirty="0">
                <a:latin typeface="+mj-lt"/>
                <a:cs typeface="Trebuchet MS"/>
              </a:rPr>
              <a:t> </a:t>
            </a:r>
            <a:r>
              <a:rPr sz="2800" spc="-114" dirty="0">
                <a:latin typeface="+mj-lt"/>
                <a:cs typeface="Trebuchet MS"/>
              </a:rPr>
              <a:t>of</a:t>
            </a:r>
            <a:r>
              <a:rPr sz="2800" spc="-55" dirty="0">
                <a:latin typeface="+mj-lt"/>
                <a:cs typeface="Trebuchet MS"/>
              </a:rPr>
              <a:t> </a:t>
            </a:r>
            <a:r>
              <a:rPr sz="2800" spc="-135" dirty="0">
                <a:latin typeface="+mj-lt"/>
                <a:cs typeface="Trebuchet MS"/>
              </a:rPr>
              <a:t>conduct: </a:t>
            </a:r>
            <a:r>
              <a:rPr sz="2800" spc="-710" dirty="0">
                <a:latin typeface="+mj-lt"/>
                <a:cs typeface="Trebuchet MS"/>
              </a:rPr>
              <a:t> </a:t>
            </a:r>
            <a:r>
              <a:rPr sz="2400" u="heavy" spc="-155" dirty="0">
                <a:solidFill>
                  <a:srgbClr val="F92B5C"/>
                </a:solidFill>
                <a:uFill>
                  <a:solidFill>
                    <a:srgbClr val="F92B5C"/>
                  </a:solidFill>
                </a:uFill>
                <a:cs typeface="Trebuchet MS"/>
                <a:hlinkClick r:id="rId4"/>
              </a:rPr>
              <a:t>https://docs.carpentries.org/topic_folders/policies/code-of-conduct.html</a:t>
            </a:r>
            <a:endParaRPr sz="2400" dirty="0">
              <a:cs typeface="Trebuchet MS"/>
            </a:endParaRPr>
          </a:p>
        </p:txBody>
      </p:sp>
      <p:sp>
        <p:nvSpPr>
          <p:cNvPr id="4" name="Slide Number Placeholder 3"/>
          <p:cNvSpPr>
            <a:spLocks noGrp="1"/>
          </p:cNvSpPr>
          <p:nvPr>
            <p:ph type="sldNum" sz="quarter" idx="7"/>
          </p:nvPr>
        </p:nvSpPr>
        <p:spPr/>
        <p:txBody>
          <a:bodyPr/>
          <a:lstStyle/>
          <a:p>
            <a:fld id="{B6F15528-21DE-4FAA-801E-634DDDAF4B2B}"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81000"/>
            <a:ext cx="10058400" cy="4479287"/>
          </a:xfrm>
          <a:prstGeom prst="rect">
            <a:avLst/>
          </a:prstGeom>
        </p:spPr>
      </p:pic>
      <p:sp>
        <p:nvSpPr>
          <p:cNvPr id="4" name="TextBox 3"/>
          <p:cNvSpPr txBox="1"/>
          <p:nvPr/>
        </p:nvSpPr>
        <p:spPr>
          <a:xfrm>
            <a:off x="1143000" y="5181600"/>
            <a:ext cx="6705600" cy="369332"/>
          </a:xfrm>
          <a:prstGeom prst="rect">
            <a:avLst/>
          </a:prstGeom>
          <a:noFill/>
        </p:spPr>
        <p:txBody>
          <a:bodyPr wrap="square" rtlCol="0">
            <a:spAutoFit/>
          </a:bodyPr>
          <a:lstStyle/>
          <a:p>
            <a:r>
              <a:rPr lang="en-US" dirty="0"/>
              <a:t>Highlighted are main data types in our </a:t>
            </a:r>
            <a:r>
              <a:rPr lang="en-US" dirty="0" err="1"/>
              <a:t>doaj</a:t>
            </a:r>
            <a:r>
              <a:rPr lang="en-US" dirty="0"/>
              <a:t>-article-sample database.</a:t>
            </a:r>
          </a:p>
        </p:txBody>
      </p:sp>
      <p:sp>
        <p:nvSpPr>
          <p:cNvPr id="6" name="Slide Number Placeholder 5"/>
          <p:cNvSpPr>
            <a:spLocks noGrp="1"/>
          </p:cNvSpPr>
          <p:nvPr>
            <p:ph type="sldNum" sz="quarter" idx="7"/>
          </p:nvPr>
        </p:nvSpPr>
        <p:spPr/>
        <p:txBody>
          <a:bodyPr/>
          <a:lstStyle/>
          <a:p>
            <a:fld id="{B6F15528-21DE-4FAA-801E-634DDDAF4B2B}" type="slidenum">
              <a:rPr lang="en-US" smtClean="0"/>
              <a:t>20</a:t>
            </a:fld>
            <a:endParaRPr lang="en-US"/>
          </a:p>
        </p:txBody>
      </p:sp>
    </p:spTree>
    <p:extLst>
      <p:ext uri="{BB962C8B-B14F-4D97-AF65-F5344CB8AC3E}">
        <p14:creationId xmlns:p14="http://schemas.microsoft.com/office/powerpoint/2010/main" val="1834401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62150" y="1295400"/>
            <a:ext cx="3276600" cy="523220"/>
          </a:xfrm>
          <a:prstGeom prst="rect">
            <a:avLst/>
          </a:prstGeom>
          <a:noFill/>
        </p:spPr>
        <p:txBody>
          <a:bodyPr wrap="square" rtlCol="0">
            <a:spAutoFit/>
          </a:bodyPr>
          <a:lstStyle/>
          <a:p>
            <a:r>
              <a:rPr lang="en-US" sz="2800" dirty="0"/>
              <a:t>MINI BREAK</a:t>
            </a:r>
          </a:p>
        </p:txBody>
      </p:sp>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838200"/>
            <a:ext cx="3657600" cy="4876800"/>
          </a:xfrm>
          <a:prstGeom prst="rect">
            <a:avLst/>
          </a:prstGeom>
        </p:spPr>
      </p:pic>
      <p:sp>
        <p:nvSpPr>
          <p:cNvPr id="5" name="TextBox 4"/>
          <p:cNvSpPr txBox="1"/>
          <p:nvPr/>
        </p:nvSpPr>
        <p:spPr>
          <a:xfrm>
            <a:off x="8153400" y="5322477"/>
            <a:ext cx="3657600" cy="369332"/>
          </a:xfrm>
          <a:prstGeom prst="rect">
            <a:avLst/>
          </a:prstGeom>
          <a:noFill/>
        </p:spPr>
        <p:txBody>
          <a:bodyPr wrap="square" rtlCol="0">
            <a:spAutoFit/>
          </a:bodyPr>
          <a:lstStyle/>
          <a:p>
            <a:r>
              <a:rPr lang="en-US" dirty="0"/>
              <a:t>Description:</a:t>
            </a:r>
            <a:r>
              <a:rPr lang="en-US" baseline="0" dirty="0"/>
              <a:t> dog wearing sunglasses </a:t>
            </a:r>
            <a:endParaRPr lang="en-US" dirty="0"/>
          </a:p>
        </p:txBody>
      </p:sp>
      <p:sp>
        <p:nvSpPr>
          <p:cNvPr id="7" name="Slide Number Placeholder 6"/>
          <p:cNvSpPr>
            <a:spLocks noGrp="1"/>
          </p:cNvSpPr>
          <p:nvPr>
            <p:ph type="sldNum" sz="quarter" idx="7"/>
          </p:nvPr>
        </p:nvSpPr>
        <p:spPr/>
        <p:txBody>
          <a:bodyPr/>
          <a:lstStyle/>
          <a:p>
            <a:fld id="{B6F15528-21DE-4FAA-801E-634DDDAF4B2B}" type="slidenum">
              <a:rPr lang="en-US" smtClean="0"/>
              <a:t>21</a:t>
            </a:fld>
            <a:endParaRPr lang="en-US"/>
          </a:p>
        </p:txBody>
      </p:sp>
    </p:spTree>
    <p:extLst>
      <p:ext uri="{BB962C8B-B14F-4D97-AF65-F5344CB8AC3E}">
        <p14:creationId xmlns:p14="http://schemas.microsoft.com/office/powerpoint/2010/main" val="3620996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62150" y="1219200"/>
            <a:ext cx="5715000" cy="523220"/>
          </a:xfrm>
          <a:prstGeom prst="rect">
            <a:avLst/>
          </a:prstGeom>
          <a:noFill/>
        </p:spPr>
        <p:txBody>
          <a:bodyPr wrap="square" rtlCol="0">
            <a:spAutoFit/>
          </a:bodyPr>
          <a:lstStyle/>
          <a:p>
            <a:r>
              <a:rPr lang="en-US" sz="2800" dirty="0"/>
              <a:t>SELECTING AND SORTING DATA</a:t>
            </a:r>
          </a:p>
        </p:txBody>
      </p:sp>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5" name="TextBox 4"/>
          <p:cNvSpPr txBox="1"/>
          <p:nvPr/>
        </p:nvSpPr>
        <p:spPr>
          <a:xfrm>
            <a:off x="1462150" y="1962933"/>
            <a:ext cx="10120250" cy="4647426"/>
          </a:xfrm>
          <a:prstGeom prst="rect">
            <a:avLst/>
          </a:prstGeom>
          <a:noFill/>
        </p:spPr>
        <p:txBody>
          <a:bodyPr wrap="square" rtlCol="0">
            <a:spAutoFit/>
          </a:bodyPr>
          <a:lstStyle/>
          <a:p>
            <a:pPr marL="285750" indent="-285750">
              <a:buFont typeface="Arial" panose="020B0604020202020204" pitchFamily="34" charset="0"/>
              <a:buChar char="•"/>
            </a:pPr>
            <a:r>
              <a:rPr lang="en-US" sz="2000" dirty="0"/>
              <a:t>A </a:t>
            </a:r>
            <a:r>
              <a:rPr lang="en-US" sz="2000" i="1" dirty="0"/>
              <a:t>Query</a:t>
            </a:r>
            <a:r>
              <a:rPr lang="en-US" sz="2000" dirty="0"/>
              <a:t> is a question or request for data</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Query a database by asking the same question using a common language - SQL in this case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Queries can have multiple </a:t>
            </a:r>
            <a:r>
              <a:rPr lang="en-US" sz="2000" i="1" dirty="0"/>
              <a:t>statements</a:t>
            </a:r>
          </a:p>
          <a:p>
            <a:pPr marL="285750" indent="-285750">
              <a:buFont typeface="Arial" panose="020B0604020202020204" pitchFamily="34" charset="0"/>
              <a:buChar char="•"/>
            </a:pPr>
            <a:endParaRPr lang="en-US" sz="2000" i="1" dirty="0"/>
          </a:p>
          <a:p>
            <a:pPr marL="285750" indent="-285750">
              <a:buFont typeface="Arial" panose="020B0604020202020204" pitchFamily="34" charset="0"/>
              <a:buChar char="•"/>
            </a:pPr>
            <a:r>
              <a:rPr lang="en-US" sz="2000" dirty="0"/>
              <a:t>SQL statement types can be grouped into five different categories: </a:t>
            </a:r>
            <a:br>
              <a:rPr lang="en-US" sz="2000" dirty="0"/>
            </a:br>
            <a:endParaRPr lang="en-US" sz="2000" dirty="0"/>
          </a:p>
          <a:p>
            <a:pPr marL="742950" lvl="1" indent="-285750">
              <a:buFont typeface="Arial" panose="020B0604020202020204" pitchFamily="34" charset="0"/>
              <a:buChar char="•"/>
            </a:pPr>
            <a:r>
              <a:rPr lang="en-US" sz="2000" dirty="0"/>
              <a:t>Data definition language (DDL)</a:t>
            </a:r>
          </a:p>
          <a:p>
            <a:pPr marL="742950" lvl="1" indent="-285750">
              <a:buFont typeface="Arial" panose="020B0604020202020204" pitchFamily="34" charset="0"/>
              <a:buChar char="•"/>
            </a:pPr>
            <a:r>
              <a:rPr lang="en-US" sz="2000" dirty="0"/>
              <a:t>Data manipulation language (DML) – Managing data within tables</a:t>
            </a:r>
          </a:p>
          <a:p>
            <a:pPr marL="742950" lvl="1" indent="-285750">
              <a:buFont typeface="Arial" panose="020B0604020202020204" pitchFamily="34" charset="0"/>
              <a:buChar char="•"/>
            </a:pPr>
            <a:r>
              <a:rPr lang="en-US" sz="2000" dirty="0"/>
              <a:t>Data Control Language (DCL)</a:t>
            </a:r>
          </a:p>
          <a:p>
            <a:pPr marL="742950" lvl="1" indent="-285750">
              <a:buFont typeface="Arial" panose="020B0604020202020204" pitchFamily="34" charset="0"/>
              <a:buChar char="•"/>
            </a:pPr>
            <a:r>
              <a:rPr lang="en-US" sz="2000" dirty="0"/>
              <a:t>Transaction Control Statement (TCS)</a:t>
            </a:r>
          </a:p>
          <a:p>
            <a:pPr marL="742950" lvl="1" indent="-285750">
              <a:buFont typeface="Arial" panose="020B0604020202020204" pitchFamily="34" charset="0"/>
              <a:buChar char="•"/>
            </a:pPr>
            <a:r>
              <a:rPr lang="en-US" sz="2000" dirty="0"/>
              <a:t>Session Control Statements (SCS)</a:t>
            </a:r>
            <a:endParaRPr lang="en-US" sz="2000" i="1"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7" name="Slide Number Placeholder 6"/>
          <p:cNvSpPr>
            <a:spLocks noGrp="1"/>
          </p:cNvSpPr>
          <p:nvPr>
            <p:ph type="sldNum" sz="quarter" idx="7"/>
          </p:nvPr>
        </p:nvSpPr>
        <p:spPr/>
        <p:txBody>
          <a:bodyPr/>
          <a:lstStyle/>
          <a:p>
            <a:fld id="{B6F15528-21DE-4FAA-801E-634DDDAF4B2B}" type="slidenum">
              <a:rPr lang="en-US" smtClean="0"/>
              <a:t>22</a:t>
            </a:fld>
            <a:endParaRPr lang="en-US"/>
          </a:p>
        </p:txBody>
      </p:sp>
    </p:spTree>
    <p:extLst>
      <p:ext uri="{BB962C8B-B14F-4D97-AF65-F5344CB8AC3E}">
        <p14:creationId xmlns:p14="http://schemas.microsoft.com/office/powerpoint/2010/main" val="4134470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3" name="TextBox 2"/>
          <p:cNvSpPr txBox="1"/>
          <p:nvPr/>
        </p:nvSpPr>
        <p:spPr>
          <a:xfrm>
            <a:off x="1462150" y="1219200"/>
            <a:ext cx="5715000" cy="523220"/>
          </a:xfrm>
          <a:prstGeom prst="rect">
            <a:avLst/>
          </a:prstGeom>
          <a:noFill/>
        </p:spPr>
        <p:txBody>
          <a:bodyPr wrap="square" rtlCol="0">
            <a:spAutoFit/>
          </a:bodyPr>
          <a:lstStyle/>
          <a:p>
            <a:r>
              <a:rPr lang="en-US" sz="2800" dirty="0"/>
              <a:t>WRITE YOUR FIRST QUERY</a:t>
            </a:r>
          </a:p>
        </p:txBody>
      </p:sp>
      <p:sp>
        <p:nvSpPr>
          <p:cNvPr id="5" name="TextBox 4"/>
          <p:cNvSpPr txBox="1"/>
          <p:nvPr/>
        </p:nvSpPr>
        <p:spPr>
          <a:xfrm>
            <a:off x="1462150" y="2286000"/>
            <a:ext cx="8977250" cy="400110"/>
          </a:xfrm>
          <a:prstGeom prst="rect">
            <a:avLst/>
          </a:prstGeom>
          <a:noFill/>
        </p:spPr>
        <p:txBody>
          <a:bodyPr wrap="square" rtlCol="0">
            <a:spAutoFit/>
          </a:bodyPr>
          <a:lstStyle/>
          <a:p>
            <a:r>
              <a:rPr lang="en-US" sz="2000" i="1" dirty="0"/>
              <a:t>Write a SQL query that selects only the “Title” column from the “articles” table.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2971800"/>
            <a:ext cx="5696745" cy="1571844"/>
          </a:xfrm>
          <a:prstGeom prst="rect">
            <a:avLst/>
          </a:prstGeom>
        </p:spPr>
      </p:pic>
      <p:sp>
        <p:nvSpPr>
          <p:cNvPr id="10" name="Slide Number Placeholder 9"/>
          <p:cNvSpPr>
            <a:spLocks noGrp="1"/>
          </p:cNvSpPr>
          <p:nvPr>
            <p:ph type="sldNum" sz="quarter" idx="7"/>
          </p:nvPr>
        </p:nvSpPr>
        <p:spPr>
          <a:xfrm>
            <a:off x="8778240" y="6377940"/>
            <a:ext cx="2804160" cy="276999"/>
          </a:xfrm>
        </p:spPr>
        <p:txBody>
          <a:bodyPr/>
          <a:lstStyle/>
          <a:p>
            <a:fld id="{B6F15528-21DE-4FAA-801E-634DDDAF4B2B}" type="slidenum">
              <a:rPr lang="en-US" smtClean="0">
                <a:solidFill>
                  <a:schemeClr val="bg1"/>
                </a:solidFill>
              </a:rPr>
              <a:t>23</a:t>
            </a:fld>
            <a:endParaRPr lang="en-US" dirty="0">
              <a:solidFill>
                <a:schemeClr val="bg1"/>
              </a:solidFill>
            </a:endParaRPr>
          </a:p>
        </p:txBody>
      </p:sp>
      <p:sp>
        <p:nvSpPr>
          <p:cNvPr id="11" name="Rectangle 10"/>
          <p:cNvSpPr/>
          <p:nvPr/>
        </p:nvSpPr>
        <p:spPr>
          <a:xfrm flipH="1">
            <a:off x="609600" y="3166427"/>
            <a:ext cx="2565687"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#1</a:t>
            </a:r>
          </a:p>
        </p:txBody>
      </p:sp>
    </p:spTree>
    <p:extLst>
      <p:ext uri="{BB962C8B-B14F-4D97-AF65-F5344CB8AC3E}">
        <p14:creationId xmlns:p14="http://schemas.microsoft.com/office/powerpoint/2010/main" val="494425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33600" y="4267200"/>
            <a:ext cx="9746974"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t>Capitalization of SELECT and FROM is only for readability and represents good style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Some tables and columns require capitalization and some do not</a:t>
            </a:r>
            <a:br>
              <a:rPr lang="en-US" sz="2000" dirty="0"/>
            </a:br>
            <a:endParaRPr lang="en-US" sz="2000" dirty="0"/>
          </a:p>
          <a:p>
            <a:pPr marL="285750" indent="-285750">
              <a:buFont typeface="Arial" panose="020B0604020202020204" pitchFamily="34" charset="0"/>
              <a:buChar char="•"/>
            </a:pPr>
            <a:r>
              <a:rPr lang="en-US" sz="2000" dirty="0"/>
              <a:t>Final statement in query should end with a semi-colon (;)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381000"/>
            <a:ext cx="6020696" cy="3505200"/>
          </a:xfrm>
          <a:prstGeom prst="rect">
            <a:avLst/>
          </a:prstGeom>
        </p:spPr>
      </p:pic>
      <p:sp>
        <p:nvSpPr>
          <p:cNvPr id="6" name="Slide Number Placeholder 5"/>
          <p:cNvSpPr>
            <a:spLocks noGrp="1"/>
          </p:cNvSpPr>
          <p:nvPr>
            <p:ph type="sldNum" sz="quarter" idx="7"/>
          </p:nvPr>
        </p:nvSpPr>
        <p:spPr/>
        <p:txBody>
          <a:bodyPr/>
          <a:lstStyle/>
          <a:p>
            <a:fld id="{B6F15528-21DE-4FAA-801E-634DDDAF4B2B}" type="slidenum">
              <a:rPr lang="en-US" smtClean="0"/>
              <a:t>24</a:t>
            </a:fld>
            <a:endParaRPr lang="en-US"/>
          </a:p>
        </p:txBody>
      </p:sp>
    </p:spTree>
    <p:extLst>
      <p:ext uri="{BB962C8B-B14F-4D97-AF65-F5344CB8AC3E}">
        <p14:creationId xmlns:p14="http://schemas.microsoft.com/office/powerpoint/2010/main" val="2579090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0825" y="1295400"/>
            <a:ext cx="4648200" cy="523220"/>
          </a:xfrm>
          <a:prstGeom prst="rect">
            <a:avLst/>
          </a:prstGeom>
          <a:noFill/>
        </p:spPr>
        <p:txBody>
          <a:bodyPr wrap="square" rtlCol="0">
            <a:spAutoFit/>
          </a:bodyPr>
          <a:lstStyle/>
          <a:p>
            <a:r>
              <a:rPr lang="en-US" sz="2800" dirty="0"/>
              <a:t>GOOD STYLE</a:t>
            </a:r>
          </a:p>
        </p:txBody>
      </p:sp>
      <p:sp>
        <p:nvSpPr>
          <p:cNvPr id="3" name="object 2"/>
          <p:cNvSpPr/>
          <p:nvPr/>
        </p:nvSpPr>
        <p:spPr>
          <a:xfrm>
            <a:off x="1520825" y="1908757"/>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600200" y="2362200"/>
            <a:ext cx="9220200" cy="4001095"/>
          </a:xfrm>
          <a:prstGeom prst="rect">
            <a:avLst/>
          </a:prstGeom>
          <a:noFill/>
        </p:spPr>
        <p:txBody>
          <a:bodyPr wrap="square" rtlCol="0">
            <a:spAutoFit/>
          </a:bodyPr>
          <a:lstStyle/>
          <a:p>
            <a:pPr marL="285750" indent="-285750">
              <a:buFont typeface="Arial" panose="020B0604020202020204" pitchFamily="34" charset="0"/>
              <a:buChar char="•"/>
            </a:pPr>
            <a:r>
              <a:rPr lang="en-US" sz="2000" dirty="0"/>
              <a:t>Many variations in SQL queries</a:t>
            </a:r>
            <a:br>
              <a:rPr lang="en-US" sz="2000" dirty="0"/>
            </a:br>
            <a:endParaRPr lang="en-US" sz="2000" dirty="0"/>
          </a:p>
          <a:p>
            <a:pPr marL="285750" indent="-285750">
              <a:buFont typeface="Arial" panose="020B0604020202020204" pitchFamily="34" charset="0"/>
              <a:buChar char="•"/>
            </a:pPr>
            <a:r>
              <a:rPr lang="en-US" sz="2000" dirty="0"/>
              <a:t>Good style makes your queries easier to read</a:t>
            </a:r>
            <a:br>
              <a:rPr lang="en-US" sz="2000" dirty="0"/>
            </a:br>
            <a:endParaRPr lang="en-US" sz="2000" dirty="0"/>
          </a:p>
          <a:p>
            <a:pPr marL="285750" indent="-285750">
              <a:buFont typeface="Arial" panose="020B0604020202020204" pitchFamily="34" charset="0"/>
              <a:buChar char="•"/>
            </a:pPr>
            <a:r>
              <a:rPr lang="en-US" sz="2000" dirty="0"/>
              <a:t>Choose column names that are short (one or two words) when designing your tables</a:t>
            </a:r>
            <a:br>
              <a:rPr lang="en-US" sz="2000" dirty="0"/>
            </a:br>
            <a:endParaRPr lang="en-US" sz="2000" dirty="0"/>
          </a:p>
          <a:p>
            <a:pPr marL="285750" indent="-285750">
              <a:buFont typeface="Arial" panose="020B0604020202020204" pitchFamily="34" charset="0"/>
              <a:buChar char="•"/>
            </a:pPr>
            <a:r>
              <a:rPr lang="en-US" sz="2000" dirty="0"/>
              <a:t>Spaces in column names will create errors, use </a:t>
            </a:r>
            <a:r>
              <a:rPr lang="en-US" sz="2000" dirty="0" err="1"/>
              <a:t>CamelCase</a:t>
            </a:r>
            <a:r>
              <a:rPr lang="en-US" sz="2000" dirty="0"/>
              <a:t> or </a:t>
            </a:r>
            <a:r>
              <a:rPr lang="en-US" sz="2000" dirty="0" err="1"/>
              <a:t>An_Underscore</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SQL keywords/commands are case-</a:t>
            </a:r>
            <a:r>
              <a:rPr lang="en-US" sz="2000" dirty="0" err="1"/>
              <a:t>insenstitive</a:t>
            </a:r>
            <a:r>
              <a:rPr lang="en-US" sz="2000" dirty="0"/>
              <a:t>, but it matters in some SQL programs. Check capitalization if your query isn’t working.</a:t>
            </a:r>
            <a:br>
              <a:rPr lang="en-US" dirty="0"/>
            </a:br>
            <a:endParaRPr lang="en-US" dirty="0"/>
          </a:p>
          <a:p>
            <a:pPr marL="285750" indent="-285750">
              <a:buFont typeface="Arial" panose="020B0604020202020204" pitchFamily="34" charset="0"/>
              <a:buChar char="•"/>
            </a:pPr>
            <a:endParaRPr lang="en-US" dirty="0"/>
          </a:p>
          <a:p>
            <a:endParaRPr lang="en-US" dirty="0"/>
          </a:p>
        </p:txBody>
      </p:sp>
      <p:sp>
        <p:nvSpPr>
          <p:cNvPr id="6" name="Slide Number Placeholder 5"/>
          <p:cNvSpPr>
            <a:spLocks noGrp="1"/>
          </p:cNvSpPr>
          <p:nvPr>
            <p:ph type="sldNum" sz="quarter" idx="7"/>
          </p:nvPr>
        </p:nvSpPr>
        <p:spPr/>
        <p:txBody>
          <a:bodyPr/>
          <a:lstStyle/>
          <a:p>
            <a:fld id="{B6F15528-21DE-4FAA-801E-634DDDAF4B2B}" type="slidenum">
              <a:rPr lang="en-US" smtClean="0"/>
              <a:t>25</a:t>
            </a:fld>
            <a:endParaRPr lang="en-US"/>
          </a:p>
        </p:txBody>
      </p:sp>
    </p:spTree>
    <p:extLst>
      <p:ext uri="{BB962C8B-B14F-4D97-AF65-F5344CB8AC3E}">
        <p14:creationId xmlns:p14="http://schemas.microsoft.com/office/powerpoint/2010/main" val="4040112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0825" y="1295400"/>
            <a:ext cx="4648200" cy="523220"/>
          </a:xfrm>
          <a:prstGeom prst="rect">
            <a:avLst/>
          </a:prstGeom>
          <a:noFill/>
        </p:spPr>
        <p:txBody>
          <a:bodyPr wrap="square" rtlCol="0">
            <a:spAutoFit/>
          </a:bodyPr>
          <a:lstStyle/>
          <a:p>
            <a:r>
              <a:rPr lang="en-US" sz="2800" dirty="0"/>
              <a:t>READABILITY</a:t>
            </a:r>
          </a:p>
        </p:txBody>
      </p:sp>
      <p:sp>
        <p:nvSpPr>
          <p:cNvPr id="3" name="object 2"/>
          <p:cNvSpPr/>
          <p:nvPr/>
        </p:nvSpPr>
        <p:spPr>
          <a:xfrm>
            <a:off x="1520825" y="1908757"/>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47800" y="2153560"/>
            <a:ext cx="9220200" cy="1538883"/>
          </a:xfrm>
          <a:prstGeom prst="rect">
            <a:avLst/>
          </a:prstGeom>
          <a:noFill/>
        </p:spPr>
        <p:txBody>
          <a:bodyPr wrap="square" rtlCol="0">
            <a:spAutoFit/>
          </a:bodyPr>
          <a:lstStyle/>
          <a:p>
            <a:pPr marL="342900" indent="-342900">
              <a:buFont typeface="Arial" panose="020B0604020202020204" pitchFamily="34" charset="0"/>
              <a:buChar char="•"/>
            </a:pPr>
            <a:r>
              <a:rPr lang="en-US" sz="2000" dirty="0"/>
              <a:t>General consensus with SQL - if you can break it into components on multiple lines, queries become easier to read</a:t>
            </a:r>
            <a:br>
              <a:rPr lang="en-US" dirty="0"/>
            </a:br>
            <a:endParaRPr lang="en-US" dirty="0"/>
          </a:p>
          <a:p>
            <a:pPr marL="285750" indent="-285750">
              <a:buFont typeface="Arial" panose="020B0604020202020204" pitchFamily="34" charset="0"/>
              <a:buChar char="•"/>
            </a:pPr>
            <a:endParaRPr lang="en-US" dirty="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2995006"/>
            <a:ext cx="10058400" cy="86335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7800" y="4024273"/>
            <a:ext cx="7620000" cy="1890034"/>
          </a:xfrm>
          <a:prstGeom prst="rect">
            <a:avLst/>
          </a:prstGeom>
        </p:spPr>
      </p:pic>
      <p:sp>
        <p:nvSpPr>
          <p:cNvPr id="8" name="Slide Number Placeholder 7"/>
          <p:cNvSpPr>
            <a:spLocks noGrp="1"/>
          </p:cNvSpPr>
          <p:nvPr>
            <p:ph type="sldNum" sz="quarter" idx="7"/>
          </p:nvPr>
        </p:nvSpPr>
        <p:spPr/>
        <p:txBody>
          <a:bodyPr/>
          <a:lstStyle/>
          <a:p>
            <a:fld id="{B6F15528-21DE-4FAA-801E-634DDDAF4B2B}" type="slidenum">
              <a:rPr lang="en-US" smtClean="0"/>
              <a:t>26</a:t>
            </a:fld>
            <a:endParaRPr lang="en-US"/>
          </a:p>
        </p:txBody>
      </p:sp>
    </p:spTree>
    <p:extLst>
      <p:ext uri="{BB962C8B-B14F-4D97-AF65-F5344CB8AC3E}">
        <p14:creationId xmlns:p14="http://schemas.microsoft.com/office/powerpoint/2010/main" val="26364914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3" name="TextBox 2"/>
          <p:cNvSpPr txBox="1"/>
          <p:nvPr/>
        </p:nvSpPr>
        <p:spPr>
          <a:xfrm>
            <a:off x="1462150" y="1219200"/>
            <a:ext cx="5715000" cy="523220"/>
          </a:xfrm>
          <a:prstGeom prst="rect">
            <a:avLst/>
          </a:prstGeom>
          <a:noFill/>
        </p:spPr>
        <p:txBody>
          <a:bodyPr wrap="square" rtlCol="0">
            <a:spAutoFit/>
          </a:bodyPr>
          <a:lstStyle/>
          <a:p>
            <a:r>
              <a:rPr lang="en-US" sz="2800" dirty="0"/>
              <a:t>MORE SELECTION QUERIES</a:t>
            </a:r>
          </a:p>
        </p:txBody>
      </p:sp>
      <p:sp>
        <p:nvSpPr>
          <p:cNvPr id="5" name="TextBox 4"/>
          <p:cNvSpPr txBox="1"/>
          <p:nvPr/>
        </p:nvSpPr>
        <p:spPr>
          <a:xfrm>
            <a:off x="1462150" y="2286000"/>
            <a:ext cx="897725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Add more fields to retrieve more information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2819400"/>
            <a:ext cx="4563112" cy="1219370"/>
          </a:xfrm>
          <a:prstGeom prst="rect">
            <a:avLst/>
          </a:prstGeom>
        </p:spPr>
      </p:pic>
      <p:sp>
        <p:nvSpPr>
          <p:cNvPr id="9" name="TextBox 8"/>
          <p:cNvSpPr txBox="1"/>
          <p:nvPr/>
        </p:nvSpPr>
        <p:spPr>
          <a:xfrm>
            <a:off x="1519556" y="4218700"/>
            <a:ext cx="7258684"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wildcard (*) to select all of the columns in a table</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800" y="4800600"/>
            <a:ext cx="2191056" cy="1171739"/>
          </a:xfrm>
          <a:prstGeom prst="rect">
            <a:avLst/>
          </a:prstGeom>
        </p:spPr>
      </p:pic>
      <p:sp>
        <p:nvSpPr>
          <p:cNvPr id="12" name="Slide Number Placeholder 11"/>
          <p:cNvSpPr>
            <a:spLocks noGrp="1"/>
          </p:cNvSpPr>
          <p:nvPr>
            <p:ph type="sldNum" sz="quarter" idx="7"/>
          </p:nvPr>
        </p:nvSpPr>
        <p:spPr/>
        <p:txBody>
          <a:bodyPr/>
          <a:lstStyle/>
          <a:p>
            <a:fld id="{B6F15528-21DE-4FAA-801E-634DDDAF4B2B}" type="slidenum">
              <a:rPr lang="en-US" smtClean="0"/>
              <a:t>27</a:t>
            </a:fld>
            <a:endParaRPr lang="en-US"/>
          </a:p>
        </p:txBody>
      </p:sp>
      <p:sp>
        <p:nvSpPr>
          <p:cNvPr id="13" name="Rectangle 12"/>
          <p:cNvSpPr/>
          <p:nvPr/>
        </p:nvSpPr>
        <p:spPr>
          <a:xfrm flipH="1">
            <a:off x="609600" y="2990740"/>
            <a:ext cx="11430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#2</a:t>
            </a:r>
          </a:p>
        </p:txBody>
      </p:sp>
      <p:sp>
        <p:nvSpPr>
          <p:cNvPr id="14" name="Rectangle 13"/>
          <p:cNvSpPr/>
          <p:nvPr/>
        </p:nvSpPr>
        <p:spPr>
          <a:xfrm flipH="1">
            <a:off x="609600" y="4800600"/>
            <a:ext cx="11430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#3</a:t>
            </a:r>
          </a:p>
        </p:txBody>
      </p:sp>
    </p:spTree>
    <p:extLst>
      <p:ext uri="{BB962C8B-B14F-4D97-AF65-F5344CB8AC3E}">
        <p14:creationId xmlns:p14="http://schemas.microsoft.com/office/powerpoint/2010/main" val="2196908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3" name="TextBox 2"/>
          <p:cNvSpPr txBox="1"/>
          <p:nvPr/>
        </p:nvSpPr>
        <p:spPr>
          <a:xfrm>
            <a:off x="1462150" y="1219200"/>
            <a:ext cx="5715000" cy="523220"/>
          </a:xfrm>
          <a:prstGeom prst="rect">
            <a:avLst/>
          </a:prstGeom>
          <a:noFill/>
        </p:spPr>
        <p:txBody>
          <a:bodyPr wrap="square" rtlCol="0">
            <a:spAutoFit/>
          </a:bodyPr>
          <a:lstStyle/>
          <a:p>
            <a:r>
              <a:rPr lang="en-US" sz="2800" dirty="0"/>
              <a:t>UNIQUE VALUES</a:t>
            </a:r>
          </a:p>
        </p:txBody>
      </p:sp>
      <p:sp>
        <p:nvSpPr>
          <p:cNvPr id="5" name="TextBox 4"/>
          <p:cNvSpPr txBox="1"/>
          <p:nvPr/>
        </p:nvSpPr>
        <p:spPr>
          <a:xfrm>
            <a:off x="1462150" y="2215767"/>
            <a:ext cx="897725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Add DISTINCT to find only unique records</a:t>
            </a:r>
          </a:p>
        </p:txBody>
      </p:sp>
      <p:sp>
        <p:nvSpPr>
          <p:cNvPr id="9" name="TextBox 8"/>
          <p:cNvSpPr txBox="1"/>
          <p:nvPr/>
        </p:nvSpPr>
        <p:spPr>
          <a:xfrm>
            <a:off x="1445584" y="4131573"/>
            <a:ext cx="9222415"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If we select more than one column, then the distinct pairs of values are returned.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2775735"/>
            <a:ext cx="2962688" cy="124794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3600" y="4595542"/>
            <a:ext cx="3896269" cy="1276528"/>
          </a:xfrm>
          <a:prstGeom prst="rect">
            <a:avLst/>
          </a:prstGeom>
        </p:spPr>
      </p:pic>
      <p:sp>
        <p:nvSpPr>
          <p:cNvPr id="11" name="Slide Number Placeholder 10"/>
          <p:cNvSpPr>
            <a:spLocks noGrp="1"/>
          </p:cNvSpPr>
          <p:nvPr>
            <p:ph type="sldNum" sz="quarter" idx="7"/>
          </p:nvPr>
        </p:nvSpPr>
        <p:spPr/>
        <p:txBody>
          <a:bodyPr/>
          <a:lstStyle/>
          <a:p>
            <a:fld id="{B6F15528-21DE-4FAA-801E-634DDDAF4B2B}" type="slidenum">
              <a:rPr lang="en-US" smtClean="0"/>
              <a:t>28</a:t>
            </a:fld>
            <a:endParaRPr lang="en-US"/>
          </a:p>
        </p:txBody>
      </p:sp>
      <p:sp>
        <p:nvSpPr>
          <p:cNvPr id="12" name="Rectangle 11"/>
          <p:cNvSpPr/>
          <p:nvPr/>
        </p:nvSpPr>
        <p:spPr>
          <a:xfrm flipH="1">
            <a:off x="609600" y="2848420"/>
            <a:ext cx="11430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#4</a:t>
            </a:r>
          </a:p>
        </p:txBody>
      </p:sp>
      <p:sp>
        <p:nvSpPr>
          <p:cNvPr id="13" name="Rectangle 12"/>
          <p:cNvSpPr/>
          <p:nvPr/>
        </p:nvSpPr>
        <p:spPr>
          <a:xfrm flipH="1">
            <a:off x="593035" y="4774660"/>
            <a:ext cx="11430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#5</a:t>
            </a:r>
          </a:p>
        </p:txBody>
      </p:sp>
    </p:spTree>
    <p:extLst>
      <p:ext uri="{BB962C8B-B14F-4D97-AF65-F5344CB8AC3E}">
        <p14:creationId xmlns:p14="http://schemas.microsoft.com/office/powerpoint/2010/main" val="9854020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3" name="TextBox 2"/>
          <p:cNvSpPr txBox="1"/>
          <p:nvPr/>
        </p:nvSpPr>
        <p:spPr>
          <a:xfrm>
            <a:off x="1462150" y="1219200"/>
            <a:ext cx="5715000" cy="523220"/>
          </a:xfrm>
          <a:prstGeom prst="rect">
            <a:avLst/>
          </a:prstGeom>
          <a:noFill/>
        </p:spPr>
        <p:txBody>
          <a:bodyPr wrap="square" rtlCol="0">
            <a:spAutoFit/>
          </a:bodyPr>
          <a:lstStyle/>
          <a:p>
            <a:r>
              <a:rPr lang="en-US" sz="2800" dirty="0"/>
              <a:t>SORTING</a:t>
            </a:r>
          </a:p>
        </p:txBody>
      </p:sp>
      <p:sp>
        <p:nvSpPr>
          <p:cNvPr id="5" name="TextBox 4"/>
          <p:cNvSpPr txBox="1"/>
          <p:nvPr/>
        </p:nvSpPr>
        <p:spPr>
          <a:xfrm>
            <a:off x="1462150" y="2870682"/>
            <a:ext cx="10120250" cy="646331"/>
          </a:xfrm>
          <a:prstGeom prst="rect">
            <a:avLst/>
          </a:prstGeom>
          <a:noFill/>
        </p:spPr>
        <p:txBody>
          <a:bodyPr wrap="square" rtlCol="0">
            <a:spAutoFit/>
          </a:bodyPr>
          <a:lstStyle/>
          <a:p>
            <a:r>
              <a:rPr lang="en-US" i="1" dirty="0"/>
              <a:t>Create a query that sorts the articles table in ascending order by ISSNs using the ASC keyword in conjunction with ORDER BY.</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3733800"/>
            <a:ext cx="2619741" cy="1381318"/>
          </a:xfrm>
          <a:prstGeom prst="rect">
            <a:avLst/>
          </a:prstGeom>
        </p:spPr>
      </p:pic>
      <p:sp>
        <p:nvSpPr>
          <p:cNvPr id="14" name="Slide Number Placeholder 13"/>
          <p:cNvSpPr>
            <a:spLocks noGrp="1"/>
          </p:cNvSpPr>
          <p:nvPr>
            <p:ph type="sldNum" sz="quarter" idx="7"/>
          </p:nvPr>
        </p:nvSpPr>
        <p:spPr/>
        <p:txBody>
          <a:bodyPr/>
          <a:lstStyle/>
          <a:p>
            <a:fld id="{B6F15528-21DE-4FAA-801E-634DDDAF4B2B}" type="slidenum">
              <a:rPr lang="en-US" smtClean="0"/>
              <a:t>29</a:t>
            </a:fld>
            <a:endParaRPr lang="en-US"/>
          </a:p>
        </p:txBody>
      </p:sp>
      <p:sp>
        <p:nvSpPr>
          <p:cNvPr id="15" name="Rectangle 14"/>
          <p:cNvSpPr/>
          <p:nvPr/>
        </p:nvSpPr>
        <p:spPr>
          <a:xfrm flipH="1">
            <a:off x="609600" y="4054429"/>
            <a:ext cx="11430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#6</a:t>
            </a:r>
          </a:p>
        </p:txBody>
      </p:sp>
      <p:sp>
        <p:nvSpPr>
          <p:cNvPr id="18" name="TextBox 17"/>
          <p:cNvSpPr txBox="1"/>
          <p:nvPr/>
        </p:nvSpPr>
        <p:spPr>
          <a:xfrm>
            <a:off x="1462150" y="5401864"/>
            <a:ext cx="8458200"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ASC is the default</a:t>
            </a:r>
          </a:p>
        </p:txBody>
      </p:sp>
      <p:sp>
        <p:nvSpPr>
          <p:cNvPr id="19" name="TextBox 18"/>
          <p:cNvSpPr txBox="1"/>
          <p:nvPr/>
        </p:nvSpPr>
        <p:spPr>
          <a:xfrm>
            <a:off x="1462150" y="2276782"/>
            <a:ext cx="9157250" cy="400110"/>
          </a:xfrm>
          <a:prstGeom prst="rect">
            <a:avLst/>
          </a:prstGeom>
          <a:noFill/>
        </p:spPr>
        <p:txBody>
          <a:bodyPr wrap="none" rtlCol="0">
            <a:spAutoFit/>
          </a:bodyPr>
          <a:lstStyle/>
          <a:p>
            <a:pPr marL="342900" indent="-342900">
              <a:buFont typeface="Arial" panose="020B0604020202020204" pitchFamily="34" charset="0"/>
              <a:buChar char="•"/>
            </a:pPr>
            <a:r>
              <a:rPr lang="en-US" sz="2000" dirty="0"/>
              <a:t>Sort the results of queries using the keyword ORDER BY, also referred to as a </a:t>
            </a:r>
            <a:r>
              <a:rPr lang="en-US" sz="2000" i="1" dirty="0"/>
              <a:t>clause</a:t>
            </a:r>
          </a:p>
        </p:txBody>
      </p:sp>
    </p:spTree>
    <p:extLst>
      <p:ext uri="{BB962C8B-B14F-4D97-AF65-F5344CB8AC3E}">
        <p14:creationId xmlns:p14="http://schemas.microsoft.com/office/powerpoint/2010/main" val="3951527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838200"/>
            <a:ext cx="8733281" cy="1033145"/>
          </a:xfrm>
        </p:spPr>
        <p:txBody>
          <a:bodyPr/>
          <a:lstStyle/>
          <a:p>
            <a:r>
              <a:rPr lang="en-US" dirty="0">
                <a:latin typeface="+mj-lt"/>
              </a:rPr>
              <a:t>Setup</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2286000"/>
            <a:ext cx="10058400" cy="1312226"/>
          </a:xfrm>
          <a:prstGeom prst="rect">
            <a:avLst/>
          </a:prstGeom>
        </p:spPr>
      </p:pic>
      <p:sp>
        <p:nvSpPr>
          <p:cNvPr id="5" name="TextBox 4"/>
          <p:cNvSpPr txBox="1"/>
          <p:nvPr/>
        </p:nvSpPr>
        <p:spPr>
          <a:xfrm>
            <a:off x="1371600" y="3886200"/>
            <a:ext cx="88392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DB Browser for SQLite download page</a:t>
            </a:r>
            <a:br>
              <a:rPr lang="en-US" dirty="0"/>
            </a:br>
            <a:r>
              <a:rPr lang="en-US" dirty="0">
                <a:hlinkClick r:id="rId4"/>
              </a:rPr>
              <a:t>https://sqlitebrowser.org/dl/</a:t>
            </a:r>
            <a:br>
              <a:rPr lang="en-US" dirty="0"/>
            </a:br>
            <a:endParaRPr lang="en-US" dirty="0"/>
          </a:p>
          <a:p>
            <a:pPr marL="285750" indent="-285750">
              <a:buFont typeface="Arial" panose="020B0604020202020204" pitchFamily="34" charset="0"/>
              <a:buChar char="•"/>
            </a:pPr>
            <a:r>
              <a:rPr lang="en-US" dirty="0"/>
              <a:t>Library Carpentry: SQL setup page</a:t>
            </a:r>
            <a:br>
              <a:rPr lang="en-US" dirty="0">
                <a:hlinkClick r:id="rId5"/>
              </a:rPr>
            </a:br>
            <a:r>
              <a:rPr lang="en-US" dirty="0">
                <a:hlinkClick r:id="rId5"/>
              </a:rPr>
              <a:t>https://librarycarpentry.org/lc-sql/setup.html</a:t>
            </a:r>
            <a:endParaRPr lang="en-US" dirty="0"/>
          </a:p>
        </p:txBody>
      </p:sp>
      <p:sp>
        <p:nvSpPr>
          <p:cNvPr id="8" name="Slide Number Placeholder 7"/>
          <p:cNvSpPr>
            <a:spLocks noGrp="1"/>
          </p:cNvSpPr>
          <p:nvPr>
            <p:ph type="sldNum" sz="quarter" idx="7"/>
          </p:nvPr>
        </p:nvSpPr>
        <p:spPr/>
        <p:txBody>
          <a:bodyPr/>
          <a:lstStyle/>
          <a:p>
            <a:fld id="{B6F15528-21DE-4FAA-801E-634DDDAF4B2B}" type="slidenum">
              <a:rPr lang="en-US" smtClean="0"/>
              <a:t>3</a:t>
            </a:fld>
            <a:endParaRPr lang="en-US"/>
          </a:p>
        </p:txBody>
      </p:sp>
    </p:spTree>
    <p:extLst>
      <p:ext uri="{BB962C8B-B14F-4D97-AF65-F5344CB8AC3E}">
        <p14:creationId xmlns:p14="http://schemas.microsoft.com/office/powerpoint/2010/main" val="22188073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3" name="TextBox 2"/>
          <p:cNvSpPr txBox="1"/>
          <p:nvPr/>
        </p:nvSpPr>
        <p:spPr>
          <a:xfrm>
            <a:off x="1462150" y="1219200"/>
            <a:ext cx="5715000" cy="523220"/>
          </a:xfrm>
          <a:prstGeom prst="rect">
            <a:avLst/>
          </a:prstGeom>
          <a:noFill/>
        </p:spPr>
        <p:txBody>
          <a:bodyPr wrap="square" rtlCol="0">
            <a:spAutoFit/>
          </a:bodyPr>
          <a:lstStyle/>
          <a:p>
            <a:r>
              <a:rPr lang="en-US" sz="2800" dirty="0"/>
              <a:t>SORTING</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8837" y="3191978"/>
            <a:ext cx="2695951" cy="1381318"/>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7150" y="3257055"/>
            <a:ext cx="3810532" cy="1300801"/>
          </a:xfrm>
          <a:prstGeom prst="rect">
            <a:avLst/>
          </a:prstGeom>
        </p:spPr>
      </p:pic>
      <p:sp>
        <p:nvSpPr>
          <p:cNvPr id="12" name="TextBox 11"/>
          <p:cNvSpPr txBox="1"/>
          <p:nvPr/>
        </p:nvSpPr>
        <p:spPr>
          <a:xfrm>
            <a:off x="7010400" y="2431766"/>
            <a:ext cx="4862450"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Sort several fields in different directions</a:t>
            </a:r>
          </a:p>
        </p:txBody>
      </p:sp>
      <p:sp>
        <p:nvSpPr>
          <p:cNvPr id="14" name="Slide Number Placeholder 13"/>
          <p:cNvSpPr>
            <a:spLocks noGrp="1"/>
          </p:cNvSpPr>
          <p:nvPr>
            <p:ph type="sldNum" sz="quarter" idx="7"/>
          </p:nvPr>
        </p:nvSpPr>
        <p:spPr/>
        <p:txBody>
          <a:bodyPr/>
          <a:lstStyle/>
          <a:p>
            <a:fld id="{B6F15528-21DE-4FAA-801E-634DDDAF4B2B}" type="slidenum">
              <a:rPr lang="en-US" smtClean="0"/>
              <a:t>30</a:t>
            </a:fld>
            <a:endParaRPr lang="en-US"/>
          </a:p>
        </p:txBody>
      </p:sp>
      <p:sp>
        <p:nvSpPr>
          <p:cNvPr id="16" name="Rectangle 15"/>
          <p:cNvSpPr/>
          <p:nvPr/>
        </p:nvSpPr>
        <p:spPr>
          <a:xfrm flipH="1">
            <a:off x="282707" y="3372280"/>
            <a:ext cx="11430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#7</a:t>
            </a:r>
          </a:p>
        </p:txBody>
      </p:sp>
      <p:sp>
        <p:nvSpPr>
          <p:cNvPr id="17" name="Rectangle 16"/>
          <p:cNvSpPr/>
          <p:nvPr/>
        </p:nvSpPr>
        <p:spPr>
          <a:xfrm flipH="1">
            <a:off x="5297788" y="3372280"/>
            <a:ext cx="11430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#8</a:t>
            </a:r>
          </a:p>
        </p:txBody>
      </p:sp>
      <p:sp>
        <p:nvSpPr>
          <p:cNvPr id="4" name="TextBox 3"/>
          <p:cNvSpPr txBox="1"/>
          <p:nvPr/>
        </p:nvSpPr>
        <p:spPr>
          <a:xfrm>
            <a:off x="1295400" y="2428094"/>
            <a:ext cx="4672433" cy="400110"/>
          </a:xfrm>
          <a:prstGeom prst="rect">
            <a:avLst/>
          </a:prstGeom>
          <a:noFill/>
        </p:spPr>
        <p:txBody>
          <a:bodyPr wrap="none" rtlCol="0">
            <a:spAutoFit/>
          </a:bodyPr>
          <a:lstStyle/>
          <a:p>
            <a:pPr marL="342900" indent="-342900">
              <a:buFont typeface="Arial" panose="020B0604020202020204" pitchFamily="34" charset="0"/>
              <a:buChar char="•"/>
            </a:pPr>
            <a:r>
              <a:rPr lang="en-US" sz="2000" dirty="0"/>
              <a:t>Add DESC to sort in a different direction</a:t>
            </a:r>
          </a:p>
        </p:txBody>
      </p:sp>
    </p:spTree>
    <p:extLst>
      <p:ext uri="{BB962C8B-B14F-4D97-AF65-F5344CB8AC3E}">
        <p14:creationId xmlns:p14="http://schemas.microsoft.com/office/powerpoint/2010/main" val="39778929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3" name="TextBox 2"/>
          <p:cNvSpPr txBox="1"/>
          <p:nvPr/>
        </p:nvSpPr>
        <p:spPr>
          <a:xfrm>
            <a:off x="1462150" y="1219200"/>
            <a:ext cx="5715000" cy="523220"/>
          </a:xfrm>
          <a:prstGeom prst="rect">
            <a:avLst/>
          </a:prstGeom>
          <a:noFill/>
        </p:spPr>
        <p:txBody>
          <a:bodyPr wrap="square" rtlCol="0">
            <a:spAutoFit/>
          </a:bodyPr>
          <a:lstStyle/>
          <a:p>
            <a:r>
              <a:rPr lang="en-US" sz="2800" dirty="0"/>
              <a:t>CHALLENGE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2150" y="2209800"/>
            <a:ext cx="10058400" cy="103805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2150" y="3604978"/>
            <a:ext cx="10058400" cy="1653922"/>
          </a:xfrm>
          <a:prstGeom prst="rect">
            <a:avLst/>
          </a:prstGeom>
        </p:spPr>
      </p:pic>
      <p:sp>
        <p:nvSpPr>
          <p:cNvPr id="8" name="Slide Number Placeholder 7"/>
          <p:cNvSpPr>
            <a:spLocks noGrp="1"/>
          </p:cNvSpPr>
          <p:nvPr>
            <p:ph type="sldNum" sz="quarter" idx="7"/>
          </p:nvPr>
        </p:nvSpPr>
        <p:spPr/>
        <p:txBody>
          <a:bodyPr/>
          <a:lstStyle/>
          <a:p>
            <a:fld id="{B6F15528-21DE-4FAA-801E-634DDDAF4B2B}" type="slidenum">
              <a:rPr lang="en-US" smtClean="0"/>
              <a:t>31</a:t>
            </a:fld>
            <a:endParaRPr lang="en-US"/>
          </a:p>
        </p:txBody>
      </p:sp>
      <p:sp>
        <p:nvSpPr>
          <p:cNvPr id="10" name="Rectangle 9"/>
          <p:cNvSpPr/>
          <p:nvPr/>
        </p:nvSpPr>
        <p:spPr>
          <a:xfrm flipH="1">
            <a:off x="228600" y="2267162"/>
            <a:ext cx="11430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#8</a:t>
            </a:r>
          </a:p>
        </p:txBody>
      </p:sp>
    </p:spTree>
    <p:extLst>
      <p:ext uri="{BB962C8B-B14F-4D97-AF65-F5344CB8AC3E}">
        <p14:creationId xmlns:p14="http://schemas.microsoft.com/office/powerpoint/2010/main" val="325216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3276600" cy="523220"/>
          </a:xfrm>
          <a:prstGeom prst="rect">
            <a:avLst/>
          </a:prstGeom>
          <a:noFill/>
        </p:spPr>
        <p:txBody>
          <a:bodyPr wrap="square" rtlCol="0">
            <a:spAutoFit/>
          </a:bodyPr>
          <a:lstStyle/>
          <a:p>
            <a:r>
              <a:rPr lang="en-US" sz="2800" dirty="0"/>
              <a:t>MINI BREAK</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304800"/>
            <a:ext cx="3315466" cy="5181600"/>
          </a:xfrm>
          <a:prstGeom prst="rect">
            <a:avLst/>
          </a:prstGeom>
        </p:spPr>
      </p:pic>
      <p:sp>
        <p:nvSpPr>
          <p:cNvPr id="6" name="TextBox 5"/>
          <p:cNvSpPr txBox="1"/>
          <p:nvPr/>
        </p:nvSpPr>
        <p:spPr>
          <a:xfrm>
            <a:off x="8460623" y="5715000"/>
            <a:ext cx="3962400" cy="261610"/>
          </a:xfrm>
          <a:prstGeom prst="rect">
            <a:avLst/>
          </a:prstGeom>
          <a:noFill/>
        </p:spPr>
        <p:txBody>
          <a:bodyPr wrap="square" rtlCol="0">
            <a:spAutoFit/>
          </a:bodyPr>
          <a:lstStyle/>
          <a:p>
            <a:r>
              <a:rPr lang="en-US" sz="1100" dirty="0">
                <a:hlinkClick r:id="rId4"/>
              </a:rPr>
              <a:t>https://gateway.okhistory.org/ark:/67531/metadc427038/</a:t>
            </a:r>
            <a:endParaRPr lang="en-US" sz="1100" dirty="0"/>
          </a:p>
        </p:txBody>
      </p:sp>
      <p:sp>
        <p:nvSpPr>
          <p:cNvPr id="7" name="TextBox 6"/>
          <p:cNvSpPr txBox="1"/>
          <p:nvPr/>
        </p:nvSpPr>
        <p:spPr>
          <a:xfrm>
            <a:off x="457200" y="5486400"/>
            <a:ext cx="4419600" cy="369332"/>
          </a:xfrm>
          <a:prstGeom prst="rect">
            <a:avLst/>
          </a:prstGeom>
          <a:noFill/>
        </p:spPr>
        <p:txBody>
          <a:bodyPr wrap="square" rtlCol="0">
            <a:spAutoFit/>
          </a:bodyPr>
          <a:lstStyle/>
          <a:p>
            <a:r>
              <a:rPr lang="en-US" dirty="0"/>
              <a:t>Description: Monkey hugging a kitten</a:t>
            </a:r>
          </a:p>
        </p:txBody>
      </p:sp>
      <p:sp>
        <p:nvSpPr>
          <p:cNvPr id="9" name="Slide Number Placeholder 8"/>
          <p:cNvSpPr>
            <a:spLocks noGrp="1"/>
          </p:cNvSpPr>
          <p:nvPr>
            <p:ph type="sldNum" sz="quarter" idx="7"/>
          </p:nvPr>
        </p:nvSpPr>
        <p:spPr/>
        <p:txBody>
          <a:bodyPr/>
          <a:lstStyle/>
          <a:p>
            <a:fld id="{B6F15528-21DE-4FAA-801E-634DDDAF4B2B}" type="slidenum">
              <a:rPr lang="en-US" smtClean="0"/>
              <a:t>32</a:t>
            </a:fld>
            <a:endParaRPr lang="en-US"/>
          </a:p>
        </p:txBody>
      </p:sp>
    </p:spTree>
    <p:extLst>
      <p:ext uri="{BB962C8B-B14F-4D97-AF65-F5344CB8AC3E}">
        <p14:creationId xmlns:p14="http://schemas.microsoft.com/office/powerpoint/2010/main" val="20078720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7"/>
          </p:nvPr>
        </p:nvSpPr>
        <p:spPr/>
        <p:txBody>
          <a:bodyPr/>
          <a:lstStyle/>
          <a:p>
            <a:fld id="{B6F15528-21DE-4FAA-801E-634DDDAF4B2B}" type="slidenum">
              <a:rPr lang="en-US" smtClean="0"/>
              <a:t>33</a:t>
            </a:fld>
            <a:endParaRPr lang="en-US"/>
          </a:p>
        </p:txBody>
      </p:sp>
      <p:sp>
        <p:nvSpPr>
          <p:cNvPr id="4"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5" name="TextBox 4"/>
          <p:cNvSpPr txBox="1"/>
          <p:nvPr/>
        </p:nvSpPr>
        <p:spPr>
          <a:xfrm>
            <a:off x="1462150" y="1219200"/>
            <a:ext cx="5715000" cy="523220"/>
          </a:xfrm>
          <a:prstGeom prst="rect">
            <a:avLst/>
          </a:prstGeom>
          <a:noFill/>
        </p:spPr>
        <p:txBody>
          <a:bodyPr wrap="square" rtlCol="0">
            <a:spAutoFit/>
          </a:bodyPr>
          <a:lstStyle/>
          <a:p>
            <a:r>
              <a:rPr lang="en-US" sz="2800" dirty="0"/>
              <a:t>FILTERING</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1748" y="3827076"/>
            <a:ext cx="2419688" cy="1409897"/>
          </a:xfrm>
          <a:prstGeom prst="rect">
            <a:avLst/>
          </a:prstGeom>
        </p:spPr>
      </p:pic>
      <p:sp>
        <p:nvSpPr>
          <p:cNvPr id="7" name="Rectangle 6"/>
          <p:cNvSpPr/>
          <p:nvPr/>
        </p:nvSpPr>
        <p:spPr>
          <a:xfrm flipH="1">
            <a:off x="457200" y="3896084"/>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#10</a:t>
            </a:r>
          </a:p>
        </p:txBody>
      </p:sp>
      <p:sp>
        <p:nvSpPr>
          <p:cNvPr id="8" name="TextBox 7"/>
          <p:cNvSpPr txBox="1"/>
          <p:nvPr/>
        </p:nvSpPr>
        <p:spPr>
          <a:xfrm>
            <a:off x="1462150" y="2286000"/>
            <a:ext cx="768185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Find data for a specific set of conditions using the WHERE clause</a:t>
            </a:r>
          </a:p>
        </p:txBody>
      </p:sp>
      <p:sp>
        <p:nvSpPr>
          <p:cNvPr id="9" name="TextBox 8"/>
          <p:cNvSpPr txBox="1"/>
          <p:nvPr/>
        </p:nvSpPr>
        <p:spPr>
          <a:xfrm>
            <a:off x="1462150" y="3124200"/>
            <a:ext cx="10806050" cy="400110"/>
          </a:xfrm>
          <a:prstGeom prst="rect">
            <a:avLst/>
          </a:prstGeom>
          <a:noFill/>
        </p:spPr>
        <p:txBody>
          <a:bodyPr wrap="square" rtlCol="0">
            <a:spAutoFit/>
          </a:bodyPr>
          <a:lstStyle/>
          <a:p>
            <a:r>
              <a:rPr lang="en-US" sz="2000" i="1" dirty="0"/>
              <a:t>Write a query that returns only articles from the journal </a:t>
            </a:r>
            <a:r>
              <a:rPr lang="en-US" sz="2000" i="1" dirty="0" err="1"/>
              <a:t>Acta</a:t>
            </a:r>
            <a:r>
              <a:rPr lang="en-US" sz="2000" i="1" dirty="0"/>
              <a:t> </a:t>
            </a:r>
            <a:r>
              <a:rPr lang="en-US" sz="2000" i="1" dirty="0" err="1"/>
              <a:t>Crystallographica</a:t>
            </a:r>
            <a:r>
              <a:rPr lang="en-US" sz="2000" i="1" dirty="0"/>
              <a:t> (ISSN 2056-9890).</a:t>
            </a:r>
          </a:p>
        </p:txBody>
      </p:sp>
    </p:spTree>
    <p:extLst>
      <p:ext uri="{BB962C8B-B14F-4D97-AF65-F5344CB8AC3E}">
        <p14:creationId xmlns:p14="http://schemas.microsoft.com/office/powerpoint/2010/main" val="39269129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7"/>
          </p:nvPr>
        </p:nvSpPr>
        <p:spPr/>
        <p:txBody>
          <a:bodyPr/>
          <a:lstStyle/>
          <a:p>
            <a:fld id="{B6F15528-21DE-4FAA-801E-634DDDAF4B2B}" type="slidenum">
              <a:rPr lang="en-US" smtClean="0"/>
              <a:t>34</a:t>
            </a:fld>
            <a:endParaRPr lang="en-US"/>
          </a:p>
        </p:txBody>
      </p:sp>
      <p:sp>
        <p:nvSpPr>
          <p:cNvPr id="4"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5" name="TextBox 4"/>
          <p:cNvSpPr txBox="1"/>
          <p:nvPr/>
        </p:nvSpPr>
        <p:spPr>
          <a:xfrm>
            <a:off x="1462150" y="1219200"/>
            <a:ext cx="5715000" cy="523220"/>
          </a:xfrm>
          <a:prstGeom prst="rect">
            <a:avLst/>
          </a:prstGeom>
          <a:noFill/>
        </p:spPr>
        <p:txBody>
          <a:bodyPr wrap="square" rtlCol="0">
            <a:spAutoFit/>
          </a:bodyPr>
          <a:lstStyle/>
          <a:p>
            <a:r>
              <a:rPr lang="en-US" sz="2800" dirty="0"/>
              <a:t>FILTERING</a:t>
            </a:r>
          </a:p>
        </p:txBody>
      </p:sp>
      <p:sp>
        <p:nvSpPr>
          <p:cNvPr id="2" name="TextBox 1"/>
          <p:cNvSpPr txBox="1"/>
          <p:nvPr/>
        </p:nvSpPr>
        <p:spPr>
          <a:xfrm>
            <a:off x="1752600" y="2144019"/>
            <a:ext cx="79248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Add additional conditions using AND, OR, and/or NOT in clauses </a:t>
            </a:r>
          </a:p>
        </p:txBody>
      </p:sp>
      <p:sp>
        <p:nvSpPr>
          <p:cNvPr id="6" name="TextBox 5"/>
          <p:cNvSpPr txBox="1"/>
          <p:nvPr/>
        </p:nvSpPr>
        <p:spPr>
          <a:xfrm>
            <a:off x="394277" y="2663010"/>
            <a:ext cx="11522204" cy="1015663"/>
          </a:xfrm>
          <a:prstGeom prst="rect">
            <a:avLst/>
          </a:prstGeom>
          <a:noFill/>
        </p:spPr>
        <p:txBody>
          <a:bodyPr wrap="square" rtlCol="0">
            <a:spAutoFit/>
          </a:bodyPr>
          <a:lstStyle/>
          <a:p>
            <a:r>
              <a:rPr lang="en-US" sz="2000" i="1" dirty="0"/>
              <a:t>11: Write a query that returns only articles from the journal </a:t>
            </a:r>
            <a:r>
              <a:rPr lang="en-US" sz="2000" i="1" dirty="0" err="1"/>
              <a:t>Acta</a:t>
            </a:r>
            <a:r>
              <a:rPr lang="en-US" sz="2000" i="1" dirty="0"/>
              <a:t> </a:t>
            </a:r>
            <a:r>
              <a:rPr lang="en-US" sz="2000" i="1" dirty="0" err="1"/>
              <a:t>Crystallographica</a:t>
            </a:r>
            <a:r>
              <a:rPr lang="en-US" sz="2000" i="1" dirty="0"/>
              <a:t> (ISSN 2056-9890) published after October. 12: Write a query that returns articles from Humanities</a:t>
            </a:r>
            <a:r>
              <a:rPr lang="en-US" sz="2000" dirty="0"/>
              <a:t> and </a:t>
            </a:r>
            <a:r>
              <a:rPr lang="en-US" sz="2000" i="1" dirty="0"/>
              <a:t>Religions journals (ISSNs “</a:t>
            </a:r>
            <a:r>
              <a:rPr lang="en-US" sz="2000" dirty="0"/>
              <a:t>2076-0787” and “2077-1444”)</a:t>
            </a:r>
            <a:endParaRPr lang="en-US" sz="2000" i="1" dirty="0"/>
          </a:p>
        </p:txBody>
      </p:sp>
      <p:sp>
        <p:nvSpPr>
          <p:cNvPr id="7" name="Rectangle 6"/>
          <p:cNvSpPr/>
          <p:nvPr/>
        </p:nvSpPr>
        <p:spPr>
          <a:xfrm flipH="1">
            <a:off x="0" y="3702612"/>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#11</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3812636"/>
            <a:ext cx="4067743" cy="1352739"/>
          </a:xfrm>
          <a:prstGeom prst="rect">
            <a:avLst/>
          </a:prstGeom>
        </p:spPr>
      </p:pic>
      <p:sp>
        <p:nvSpPr>
          <p:cNvPr id="9" name="TextBox 8"/>
          <p:cNvSpPr txBox="1"/>
          <p:nvPr/>
        </p:nvSpPr>
        <p:spPr>
          <a:xfrm>
            <a:off x="1752600" y="5325842"/>
            <a:ext cx="10269224" cy="646331"/>
          </a:xfrm>
          <a:prstGeom prst="rect">
            <a:avLst/>
          </a:prstGeom>
          <a:noFill/>
        </p:spPr>
        <p:txBody>
          <a:bodyPr wrap="square" rtlCol="0">
            <a:spAutoFit/>
          </a:bodyPr>
          <a:lstStyle/>
          <a:p>
            <a:pPr marL="285750" indent="-285750">
              <a:buFont typeface="Arial" panose="020B0604020202020204" pitchFamily="34" charset="0"/>
              <a:buChar char="•"/>
            </a:pPr>
            <a:r>
              <a:rPr lang="en-US" dirty="0"/>
              <a:t>Parentheses are used merely for readability in this case but can be required by the SQL interpreter in order to disambiguate formulas.</a:t>
            </a:r>
          </a:p>
        </p:txBody>
      </p:sp>
      <p:sp>
        <p:nvSpPr>
          <p:cNvPr id="10" name="Rectangle 9"/>
          <p:cNvSpPr/>
          <p:nvPr/>
        </p:nvSpPr>
        <p:spPr>
          <a:xfrm flipH="1">
            <a:off x="5542025" y="3782306"/>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#12</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3343" y="3737232"/>
            <a:ext cx="5058481" cy="1428949"/>
          </a:xfrm>
          <a:prstGeom prst="rect">
            <a:avLst/>
          </a:prstGeom>
        </p:spPr>
      </p:pic>
    </p:spTree>
    <p:extLst>
      <p:ext uri="{BB962C8B-B14F-4D97-AF65-F5344CB8AC3E}">
        <p14:creationId xmlns:p14="http://schemas.microsoft.com/office/powerpoint/2010/main" val="33366434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7"/>
          </p:nvPr>
        </p:nvSpPr>
        <p:spPr/>
        <p:txBody>
          <a:bodyPr/>
          <a:lstStyle/>
          <a:p>
            <a:fld id="{B6F15528-21DE-4FAA-801E-634DDDAF4B2B}" type="slidenum">
              <a:rPr lang="en-US" smtClean="0"/>
              <a:t>35</a:t>
            </a:fld>
            <a:endParaRPr lang="en-US"/>
          </a:p>
        </p:txBody>
      </p:sp>
      <p:sp>
        <p:nvSpPr>
          <p:cNvPr id="4"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5" name="TextBox 4"/>
          <p:cNvSpPr txBox="1"/>
          <p:nvPr/>
        </p:nvSpPr>
        <p:spPr>
          <a:xfrm>
            <a:off x="1462150" y="1219200"/>
            <a:ext cx="5715000" cy="523220"/>
          </a:xfrm>
          <a:prstGeom prst="rect">
            <a:avLst/>
          </a:prstGeom>
          <a:noFill/>
        </p:spPr>
        <p:txBody>
          <a:bodyPr wrap="square" rtlCol="0">
            <a:spAutoFit/>
          </a:bodyPr>
          <a:lstStyle/>
          <a:p>
            <a:r>
              <a:rPr lang="en-US" sz="2800" dirty="0"/>
              <a:t>FILTERING</a:t>
            </a:r>
          </a:p>
        </p:txBody>
      </p:sp>
      <p:sp>
        <p:nvSpPr>
          <p:cNvPr id="7" name="Rectangle 6"/>
          <p:cNvSpPr/>
          <p:nvPr/>
        </p:nvSpPr>
        <p:spPr>
          <a:xfrm flipH="1">
            <a:off x="609600" y="3911334"/>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#13</a:t>
            </a:r>
          </a:p>
        </p:txBody>
      </p:sp>
      <p:sp>
        <p:nvSpPr>
          <p:cNvPr id="2" name="TextBox 1"/>
          <p:cNvSpPr txBox="1"/>
          <p:nvPr/>
        </p:nvSpPr>
        <p:spPr>
          <a:xfrm>
            <a:off x="1462150" y="2133600"/>
            <a:ext cx="989165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comparison keywords; such as LIKE, IN, BETWEEN … AND, IS NULL; when you do know the value you are searching for.</a:t>
            </a:r>
          </a:p>
        </p:txBody>
      </p:sp>
      <p:sp>
        <p:nvSpPr>
          <p:cNvPr id="9" name="TextBox 8"/>
          <p:cNvSpPr txBox="1"/>
          <p:nvPr/>
        </p:nvSpPr>
        <p:spPr>
          <a:xfrm>
            <a:off x="1676400" y="3200400"/>
            <a:ext cx="9601200" cy="400110"/>
          </a:xfrm>
          <a:prstGeom prst="rect">
            <a:avLst/>
          </a:prstGeom>
          <a:noFill/>
        </p:spPr>
        <p:txBody>
          <a:bodyPr wrap="square" rtlCol="0">
            <a:spAutoFit/>
          </a:bodyPr>
          <a:lstStyle/>
          <a:p>
            <a:r>
              <a:rPr lang="en-US" sz="2000" i="1" dirty="0"/>
              <a:t>Write a query that returns all of the data where the subject contains “Crystal Structure.”</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3746817"/>
            <a:ext cx="3953427" cy="1390844"/>
          </a:xfrm>
          <a:prstGeom prst="rect">
            <a:avLst/>
          </a:prstGeom>
        </p:spPr>
      </p:pic>
      <p:sp>
        <p:nvSpPr>
          <p:cNvPr id="11" name="TextBox 10"/>
          <p:cNvSpPr txBox="1"/>
          <p:nvPr/>
        </p:nvSpPr>
        <p:spPr>
          <a:xfrm>
            <a:off x="1752600" y="5334000"/>
            <a:ext cx="76200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The wildcard character “%” is used to match zero to many characters.</a:t>
            </a:r>
          </a:p>
        </p:txBody>
      </p:sp>
    </p:spTree>
    <p:extLst>
      <p:ext uri="{BB962C8B-B14F-4D97-AF65-F5344CB8AC3E}">
        <p14:creationId xmlns:p14="http://schemas.microsoft.com/office/powerpoint/2010/main" val="40329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3" name="TextBox 2"/>
          <p:cNvSpPr txBox="1"/>
          <p:nvPr/>
        </p:nvSpPr>
        <p:spPr>
          <a:xfrm>
            <a:off x="1462150" y="1219200"/>
            <a:ext cx="5715000" cy="523220"/>
          </a:xfrm>
          <a:prstGeom prst="rect">
            <a:avLst/>
          </a:prstGeom>
          <a:noFill/>
        </p:spPr>
        <p:txBody>
          <a:bodyPr wrap="square" rtlCol="0">
            <a:spAutoFit/>
          </a:bodyPr>
          <a:lstStyle/>
          <a:p>
            <a:r>
              <a:rPr lang="en-US" sz="2800" dirty="0"/>
              <a:t>CHALLENGE</a:t>
            </a:r>
          </a:p>
        </p:txBody>
      </p:sp>
      <p:sp>
        <p:nvSpPr>
          <p:cNvPr id="8" name="Slide Number Placeholder 7"/>
          <p:cNvSpPr>
            <a:spLocks noGrp="1"/>
          </p:cNvSpPr>
          <p:nvPr>
            <p:ph type="sldNum" sz="quarter" idx="7"/>
          </p:nvPr>
        </p:nvSpPr>
        <p:spPr/>
        <p:txBody>
          <a:bodyPr/>
          <a:lstStyle/>
          <a:p>
            <a:fld id="{B6F15528-21DE-4FAA-801E-634DDDAF4B2B}" type="slidenum">
              <a:rPr lang="en-US" smtClean="0"/>
              <a:t>36</a:t>
            </a:fld>
            <a:endParaRPr lang="en-US"/>
          </a:p>
        </p:txBody>
      </p:sp>
      <p:sp>
        <p:nvSpPr>
          <p:cNvPr id="10" name="Rectangle 9"/>
          <p:cNvSpPr/>
          <p:nvPr/>
        </p:nvSpPr>
        <p:spPr>
          <a:xfrm flipH="1">
            <a:off x="0" y="2267162"/>
            <a:ext cx="13716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#14</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465501"/>
            <a:ext cx="10058400" cy="102636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3733800"/>
            <a:ext cx="10058400" cy="1646697"/>
          </a:xfrm>
          <a:prstGeom prst="rect">
            <a:avLst/>
          </a:prstGeom>
        </p:spPr>
      </p:pic>
    </p:spTree>
    <p:extLst>
      <p:ext uri="{BB962C8B-B14F-4D97-AF65-F5344CB8AC3E}">
        <p14:creationId xmlns:p14="http://schemas.microsoft.com/office/powerpoint/2010/main" val="2622408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3276600" cy="523220"/>
          </a:xfrm>
          <a:prstGeom prst="rect">
            <a:avLst/>
          </a:prstGeom>
          <a:noFill/>
        </p:spPr>
        <p:txBody>
          <a:bodyPr wrap="square" rtlCol="0">
            <a:spAutoFit/>
          </a:bodyPr>
          <a:lstStyle/>
          <a:p>
            <a:r>
              <a:rPr lang="en-US" sz="2800" dirty="0"/>
              <a:t>MINI BREAK</a:t>
            </a:r>
          </a:p>
        </p:txBody>
      </p:sp>
      <p:sp>
        <p:nvSpPr>
          <p:cNvPr id="6" name="TextBox 5"/>
          <p:cNvSpPr txBox="1"/>
          <p:nvPr/>
        </p:nvSpPr>
        <p:spPr>
          <a:xfrm>
            <a:off x="8460623" y="5715000"/>
            <a:ext cx="3962400" cy="261610"/>
          </a:xfrm>
          <a:prstGeom prst="rect">
            <a:avLst/>
          </a:prstGeom>
          <a:noFill/>
        </p:spPr>
        <p:txBody>
          <a:bodyPr wrap="square" rtlCol="0">
            <a:spAutoFit/>
          </a:bodyPr>
          <a:lstStyle/>
          <a:p>
            <a:r>
              <a:rPr lang="en-US" sz="1100" dirty="0"/>
              <a:t>https://gateway.okhistory.org/ark:/67531/metadc1474023/</a:t>
            </a:r>
          </a:p>
        </p:txBody>
      </p:sp>
      <p:sp>
        <p:nvSpPr>
          <p:cNvPr id="7" name="TextBox 6"/>
          <p:cNvSpPr txBox="1"/>
          <p:nvPr/>
        </p:nvSpPr>
        <p:spPr>
          <a:xfrm>
            <a:off x="890650" y="5486400"/>
            <a:ext cx="4419600" cy="369332"/>
          </a:xfrm>
          <a:prstGeom prst="rect">
            <a:avLst/>
          </a:prstGeom>
          <a:noFill/>
        </p:spPr>
        <p:txBody>
          <a:bodyPr wrap="square" rtlCol="0">
            <a:spAutoFit/>
          </a:bodyPr>
          <a:lstStyle/>
          <a:p>
            <a:r>
              <a:rPr lang="en-US" dirty="0"/>
              <a:t>Description: circus ponies</a:t>
            </a:r>
          </a:p>
        </p:txBody>
      </p:sp>
      <p:sp>
        <p:nvSpPr>
          <p:cNvPr id="9" name="Slide Number Placeholder 8"/>
          <p:cNvSpPr>
            <a:spLocks noGrp="1"/>
          </p:cNvSpPr>
          <p:nvPr>
            <p:ph type="sldNum" sz="quarter" idx="7"/>
          </p:nvPr>
        </p:nvSpPr>
        <p:spPr/>
        <p:txBody>
          <a:bodyPr/>
          <a:lstStyle/>
          <a:p>
            <a:fld id="{B6F15528-21DE-4FAA-801E-634DDDAF4B2B}" type="slidenum">
              <a:rPr lang="en-US" smtClean="0"/>
              <a:t>37</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2115910"/>
            <a:ext cx="4465602" cy="3408742"/>
          </a:xfrm>
          <a:prstGeom prst="rect">
            <a:avLst/>
          </a:prstGeom>
        </p:spPr>
      </p:pic>
    </p:spTree>
    <p:extLst>
      <p:ext uri="{BB962C8B-B14F-4D97-AF65-F5344CB8AC3E}">
        <p14:creationId xmlns:p14="http://schemas.microsoft.com/office/powerpoint/2010/main" val="41173421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143000"/>
            <a:ext cx="6005450" cy="523220"/>
          </a:xfrm>
          <a:prstGeom prst="rect">
            <a:avLst/>
          </a:prstGeom>
          <a:noFill/>
        </p:spPr>
        <p:txBody>
          <a:bodyPr wrap="square" rtlCol="0">
            <a:spAutoFit/>
          </a:bodyPr>
          <a:lstStyle/>
          <a:p>
            <a:r>
              <a:rPr lang="en-US" sz="2800" dirty="0"/>
              <a:t>ORDERING</a:t>
            </a:r>
          </a:p>
        </p:txBody>
      </p:sp>
      <p:sp>
        <p:nvSpPr>
          <p:cNvPr id="9" name="Slide Number Placeholder 8"/>
          <p:cNvSpPr>
            <a:spLocks noGrp="1"/>
          </p:cNvSpPr>
          <p:nvPr>
            <p:ph type="sldNum" sz="quarter" idx="7"/>
          </p:nvPr>
        </p:nvSpPr>
        <p:spPr/>
        <p:txBody>
          <a:bodyPr/>
          <a:lstStyle/>
          <a:p>
            <a:fld id="{B6F15528-21DE-4FAA-801E-634DDDAF4B2B}" type="slidenum">
              <a:rPr lang="en-US" smtClean="0"/>
              <a:t>38</a:t>
            </a:fld>
            <a:endParaRPr lang="en-US"/>
          </a:p>
        </p:txBody>
      </p:sp>
      <p:sp>
        <p:nvSpPr>
          <p:cNvPr id="5" name="TextBox 4"/>
          <p:cNvSpPr txBox="1"/>
          <p:nvPr/>
        </p:nvSpPr>
        <p:spPr>
          <a:xfrm>
            <a:off x="1462150" y="1967789"/>
            <a:ext cx="3200400" cy="400110"/>
          </a:xfrm>
          <a:prstGeom prst="rect">
            <a:avLst/>
          </a:prstGeom>
          <a:noFill/>
        </p:spPr>
        <p:txBody>
          <a:bodyPr wrap="square" rtlCol="0">
            <a:spAutoFit/>
          </a:bodyPr>
          <a:lstStyle/>
          <a:p>
            <a:r>
              <a:rPr lang="en-US" sz="2000" dirty="0"/>
              <a:t>Order of execution</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2576005"/>
            <a:ext cx="3410426" cy="1648055"/>
          </a:xfrm>
          <a:prstGeom prst="rect">
            <a:avLst/>
          </a:prstGeom>
        </p:spPr>
      </p:pic>
      <p:sp>
        <p:nvSpPr>
          <p:cNvPr id="10" name="Rectangle 9"/>
          <p:cNvSpPr/>
          <p:nvPr/>
        </p:nvSpPr>
        <p:spPr>
          <a:xfrm flipH="1">
            <a:off x="656635" y="2825099"/>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#14</a:t>
            </a:r>
          </a:p>
        </p:txBody>
      </p:sp>
      <p:sp>
        <p:nvSpPr>
          <p:cNvPr id="16" name="TextBox 15"/>
          <p:cNvSpPr txBox="1"/>
          <p:nvPr/>
        </p:nvSpPr>
        <p:spPr>
          <a:xfrm>
            <a:off x="1618422" y="4403174"/>
            <a:ext cx="9525000" cy="1908215"/>
          </a:xfrm>
          <a:prstGeom prst="rect">
            <a:avLst/>
          </a:prstGeom>
          <a:noFill/>
        </p:spPr>
        <p:txBody>
          <a:bodyPr wrap="square" rtlCol="0">
            <a:spAutoFit/>
          </a:bodyPr>
          <a:lstStyle/>
          <a:p>
            <a:pPr marL="285750" indent="-285750">
              <a:buFont typeface="Arial" panose="020B0604020202020204" pitchFamily="34" charset="0"/>
              <a:buChar char="•"/>
            </a:pPr>
            <a:r>
              <a:rPr lang="en-US" sz="2000" dirty="0"/>
              <a:t>It isn’t necessary to display the </a:t>
            </a:r>
            <a:r>
              <a:rPr lang="en-US" sz="2000" dirty="0" err="1"/>
              <a:t>First_Author</a:t>
            </a:r>
            <a:r>
              <a:rPr lang="en-US" sz="2000" dirty="0"/>
              <a:t> column in order to sort by it</a:t>
            </a:r>
            <a:br>
              <a:rPr lang="en-US" sz="2000" dirty="0"/>
            </a:br>
            <a:endParaRPr lang="en-US" sz="2000" dirty="0"/>
          </a:p>
          <a:p>
            <a:pPr marL="285750" indent="-285750">
              <a:buFont typeface="Arial" panose="020B0604020202020204" pitchFamily="34" charset="0"/>
              <a:buChar char="•"/>
            </a:pPr>
            <a:r>
              <a:rPr lang="en-US" sz="2000" dirty="0"/>
              <a:t>Sorting occurs earlier in the computational pipeline</a:t>
            </a:r>
            <a:br>
              <a:rPr lang="en-US" sz="2000" dirty="0"/>
            </a:br>
            <a:endParaRPr lang="en-US" sz="2000" dirty="0"/>
          </a:p>
          <a:p>
            <a:pPr marL="285750" indent="-285750">
              <a:buFont typeface="Arial" panose="020B0604020202020204" pitchFamily="34" charset="0"/>
              <a:buChar char="•"/>
            </a:pPr>
            <a:r>
              <a:rPr lang="en-US" sz="2000" dirty="0"/>
              <a:t>Clauses are written in a fixed order: SELECT, FROM, WHERE, then ORDER BY</a:t>
            </a:r>
            <a:br>
              <a:rPr lang="en-US" dirty="0"/>
            </a:br>
            <a:endParaRPr lang="en-US" dirty="0"/>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0922" y="2566066"/>
            <a:ext cx="4953691" cy="1629002"/>
          </a:xfrm>
          <a:prstGeom prst="rect">
            <a:avLst/>
          </a:prstGeom>
        </p:spPr>
      </p:pic>
    </p:spTree>
    <p:extLst>
      <p:ext uri="{BB962C8B-B14F-4D97-AF65-F5344CB8AC3E}">
        <p14:creationId xmlns:p14="http://schemas.microsoft.com/office/powerpoint/2010/main" val="504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143000"/>
            <a:ext cx="6005450" cy="523220"/>
          </a:xfrm>
          <a:prstGeom prst="rect">
            <a:avLst/>
          </a:prstGeom>
          <a:noFill/>
        </p:spPr>
        <p:txBody>
          <a:bodyPr wrap="square" rtlCol="0">
            <a:spAutoFit/>
          </a:bodyPr>
          <a:lstStyle/>
          <a:p>
            <a:r>
              <a:rPr lang="en-US" sz="2800" dirty="0"/>
              <a:t>COMPLEX QUERIES</a:t>
            </a:r>
          </a:p>
        </p:txBody>
      </p:sp>
      <p:sp>
        <p:nvSpPr>
          <p:cNvPr id="9" name="Slide Number Placeholder 8"/>
          <p:cNvSpPr>
            <a:spLocks noGrp="1"/>
          </p:cNvSpPr>
          <p:nvPr>
            <p:ph type="sldNum" sz="quarter" idx="7"/>
          </p:nvPr>
        </p:nvSpPr>
        <p:spPr/>
        <p:txBody>
          <a:bodyPr/>
          <a:lstStyle/>
          <a:p>
            <a:fld id="{B6F15528-21DE-4FAA-801E-634DDDAF4B2B}" type="slidenum">
              <a:rPr lang="en-US" smtClean="0"/>
              <a:t>39</a:t>
            </a:fld>
            <a:endParaRPr lang="en-US"/>
          </a:p>
        </p:txBody>
      </p:sp>
      <p:sp>
        <p:nvSpPr>
          <p:cNvPr id="5" name="TextBox 4"/>
          <p:cNvSpPr txBox="1"/>
          <p:nvPr/>
        </p:nvSpPr>
        <p:spPr>
          <a:xfrm>
            <a:off x="1524000" y="2128307"/>
            <a:ext cx="9220200"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a:t>SQL offers the flexibility of iteratively adding new conditions, but this can make them difficult to read and inefficient.</a:t>
            </a:r>
          </a:p>
          <a:p>
            <a:br>
              <a:rPr lang="en-US" sz="2000" dirty="0"/>
            </a:br>
            <a:endParaRPr lang="en-US" sz="2000" dirty="0"/>
          </a:p>
          <a:p>
            <a:pPr marL="285750" indent="-285750">
              <a:buFont typeface="Arial" panose="020B0604020202020204" pitchFamily="34" charset="0"/>
              <a:buChar char="•"/>
            </a:pPr>
            <a:r>
              <a:rPr lang="en-US" sz="2000" dirty="0"/>
              <a:t>Make complex queries more readable by:</a:t>
            </a:r>
            <a:br>
              <a:rPr lang="en-US" sz="2000" dirty="0"/>
            </a:br>
            <a:br>
              <a:rPr lang="en-US" sz="2000" dirty="0"/>
            </a:br>
            <a:r>
              <a:rPr lang="en-US" sz="2000" dirty="0"/>
              <a:t>1. Rewriting so the logic is easy to follow</a:t>
            </a:r>
            <a:br>
              <a:rPr lang="en-US" sz="2000" dirty="0"/>
            </a:br>
            <a:br>
              <a:rPr lang="en-US" sz="2000" dirty="0"/>
            </a:br>
            <a:r>
              <a:rPr lang="en-US" sz="2000" dirty="0"/>
              <a:t>2. Adding comments for context and clarity</a:t>
            </a:r>
          </a:p>
          <a:p>
            <a:br>
              <a:rPr lang="en-US" sz="2000" dirty="0"/>
            </a:br>
            <a:endParaRPr lang="en-US" sz="2000" dirty="0"/>
          </a:p>
          <a:p>
            <a:pPr marL="285750" indent="-285750">
              <a:buFont typeface="Arial" panose="020B0604020202020204" pitchFamily="34" charset="0"/>
              <a:buChar char="•"/>
            </a:pPr>
            <a:r>
              <a:rPr lang="en-US" sz="2000" dirty="0"/>
              <a:t>Start with a simple query, add clauses one by one to test effectiveness</a:t>
            </a:r>
          </a:p>
          <a:p>
            <a:pPr marL="285750" indent="-285750">
              <a:buFont typeface="Arial" panose="020B0604020202020204" pitchFamily="34" charset="0"/>
              <a:buChar char="•"/>
            </a:pPr>
            <a:endParaRPr lang="en-US" sz="2000" dirty="0"/>
          </a:p>
          <a:p>
            <a:endParaRPr lang="en-US" sz="2000" dirty="0"/>
          </a:p>
        </p:txBody>
      </p:sp>
    </p:spTree>
    <p:extLst>
      <p:ext uri="{BB962C8B-B14F-4D97-AF65-F5344CB8AC3E}">
        <p14:creationId xmlns:p14="http://schemas.microsoft.com/office/powerpoint/2010/main" val="440596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209800"/>
            <a:ext cx="10058400" cy="1982096"/>
          </a:xfrm>
          <a:prstGeom prst="rect">
            <a:avLst/>
          </a:prstGeom>
        </p:spPr>
      </p:pic>
      <p:sp>
        <p:nvSpPr>
          <p:cNvPr id="5" name="TextBox 4"/>
          <p:cNvSpPr txBox="1"/>
          <p:nvPr/>
        </p:nvSpPr>
        <p:spPr>
          <a:xfrm>
            <a:off x="1447800" y="4495800"/>
            <a:ext cx="7162800" cy="369332"/>
          </a:xfrm>
          <a:prstGeom prst="rect">
            <a:avLst/>
          </a:prstGeom>
          <a:noFill/>
        </p:spPr>
        <p:txBody>
          <a:bodyPr wrap="square" rtlCol="0">
            <a:spAutoFit/>
          </a:bodyPr>
          <a:lstStyle/>
          <a:p>
            <a:r>
              <a:rPr lang="en-US" dirty="0">
                <a:hlinkClick r:id="rId3"/>
              </a:rPr>
              <a:t>https://zenodo.org/record/2822005#.YRqN3YhKhaQ</a:t>
            </a:r>
            <a:endParaRPr lang="en-US" dirty="0"/>
          </a:p>
        </p:txBody>
      </p:sp>
      <p:sp>
        <p:nvSpPr>
          <p:cNvPr id="8" name="Slide Number Placeholder 7"/>
          <p:cNvSpPr>
            <a:spLocks noGrp="1"/>
          </p:cNvSpPr>
          <p:nvPr>
            <p:ph type="sldNum" sz="quarter" idx="7"/>
          </p:nvPr>
        </p:nvSpPr>
        <p:spPr/>
        <p:txBody>
          <a:bodyPr/>
          <a:lstStyle/>
          <a:p>
            <a:fld id="{B6F15528-21DE-4FAA-801E-634DDDAF4B2B}" type="slidenum">
              <a:rPr lang="en-US" smtClean="0"/>
              <a:t>4</a:t>
            </a:fld>
            <a:endParaRPr lang="en-US"/>
          </a:p>
        </p:txBody>
      </p:sp>
    </p:spTree>
    <p:extLst>
      <p:ext uri="{BB962C8B-B14F-4D97-AF65-F5344CB8AC3E}">
        <p14:creationId xmlns:p14="http://schemas.microsoft.com/office/powerpoint/2010/main" val="19366098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143000"/>
            <a:ext cx="6005450" cy="523220"/>
          </a:xfrm>
          <a:prstGeom prst="rect">
            <a:avLst/>
          </a:prstGeom>
          <a:noFill/>
        </p:spPr>
        <p:txBody>
          <a:bodyPr wrap="square" rtlCol="0">
            <a:spAutoFit/>
          </a:bodyPr>
          <a:lstStyle/>
          <a:p>
            <a:r>
              <a:rPr lang="en-US" sz="2800" dirty="0"/>
              <a:t>COMPLEX QUERIES</a:t>
            </a:r>
          </a:p>
        </p:txBody>
      </p:sp>
      <p:sp>
        <p:nvSpPr>
          <p:cNvPr id="9" name="Slide Number Placeholder 8"/>
          <p:cNvSpPr>
            <a:spLocks noGrp="1"/>
          </p:cNvSpPr>
          <p:nvPr>
            <p:ph type="sldNum" sz="quarter" idx="7"/>
          </p:nvPr>
        </p:nvSpPr>
        <p:spPr/>
        <p:txBody>
          <a:bodyPr/>
          <a:lstStyle/>
          <a:p>
            <a:fld id="{B6F15528-21DE-4FAA-801E-634DDDAF4B2B}" type="slidenum">
              <a:rPr lang="en-US" smtClean="0"/>
              <a:t>40</a:t>
            </a:fld>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2362200"/>
            <a:ext cx="7725853" cy="140037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791" y="4519554"/>
            <a:ext cx="6001588" cy="1352739"/>
          </a:xfrm>
          <a:prstGeom prst="rect">
            <a:avLst/>
          </a:prstGeom>
        </p:spPr>
      </p:pic>
      <p:sp>
        <p:nvSpPr>
          <p:cNvPr id="7" name="Rectangle 6"/>
          <p:cNvSpPr/>
          <p:nvPr/>
        </p:nvSpPr>
        <p:spPr>
          <a:xfrm flipH="1">
            <a:off x="278296" y="2600720"/>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#15</a:t>
            </a:r>
          </a:p>
        </p:txBody>
      </p:sp>
      <p:sp>
        <p:nvSpPr>
          <p:cNvPr id="8" name="Rectangle 7"/>
          <p:cNvSpPr/>
          <p:nvPr/>
        </p:nvSpPr>
        <p:spPr>
          <a:xfrm flipH="1">
            <a:off x="278296" y="4608589"/>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#16</a:t>
            </a:r>
          </a:p>
        </p:txBody>
      </p:sp>
      <p:sp>
        <p:nvSpPr>
          <p:cNvPr id="6" name="TextBox 5"/>
          <p:cNvSpPr txBox="1"/>
          <p:nvPr/>
        </p:nvSpPr>
        <p:spPr>
          <a:xfrm>
            <a:off x="685800" y="3915253"/>
            <a:ext cx="105918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Queries 15 and 16 return the same results; adding IN to the WHERE clause improves readability</a:t>
            </a:r>
          </a:p>
        </p:txBody>
      </p:sp>
    </p:spTree>
    <p:extLst>
      <p:ext uri="{BB962C8B-B14F-4D97-AF65-F5344CB8AC3E}">
        <p14:creationId xmlns:p14="http://schemas.microsoft.com/office/powerpoint/2010/main" val="100774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143000"/>
            <a:ext cx="6005450" cy="523220"/>
          </a:xfrm>
          <a:prstGeom prst="rect">
            <a:avLst/>
          </a:prstGeom>
          <a:noFill/>
        </p:spPr>
        <p:txBody>
          <a:bodyPr wrap="square" rtlCol="0">
            <a:spAutoFit/>
          </a:bodyPr>
          <a:lstStyle/>
          <a:p>
            <a:r>
              <a:rPr lang="en-US" sz="2800" dirty="0"/>
              <a:t>COMMENTING</a:t>
            </a:r>
          </a:p>
        </p:txBody>
      </p:sp>
      <p:sp>
        <p:nvSpPr>
          <p:cNvPr id="9" name="Slide Number Placeholder 8"/>
          <p:cNvSpPr>
            <a:spLocks noGrp="1"/>
          </p:cNvSpPr>
          <p:nvPr>
            <p:ph type="sldNum" sz="quarter" idx="7"/>
          </p:nvPr>
        </p:nvSpPr>
        <p:spPr/>
        <p:txBody>
          <a:bodyPr/>
          <a:lstStyle/>
          <a:p>
            <a:fld id="{B6F15528-21DE-4FAA-801E-634DDDAF4B2B}" type="slidenum">
              <a:rPr lang="en-US" smtClean="0"/>
              <a:t>41</a:t>
            </a:fld>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2039133"/>
            <a:ext cx="8021169" cy="4029637"/>
          </a:xfrm>
          <a:prstGeom prst="rect">
            <a:avLst/>
          </a:prstGeom>
        </p:spPr>
      </p:pic>
      <p:sp>
        <p:nvSpPr>
          <p:cNvPr id="6" name="TextBox 5"/>
          <p:cNvSpPr txBox="1"/>
          <p:nvPr/>
        </p:nvSpPr>
        <p:spPr>
          <a:xfrm>
            <a:off x="3810000" y="185601"/>
            <a:ext cx="8534400"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t>Comments explain the logic of a query and do not affect the executable code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Comments begin using – and end at the end of the line</a:t>
            </a:r>
            <a:br>
              <a:rPr lang="en-US" sz="2000" dirty="0"/>
            </a:br>
            <a:endParaRPr lang="en-US" sz="2000" dirty="0"/>
          </a:p>
          <a:p>
            <a:pPr marL="285750" indent="-285750">
              <a:buFont typeface="Arial" panose="020B0604020202020204" pitchFamily="34" charset="0"/>
              <a:buChar char="•"/>
            </a:pPr>
            <a:r>
              <a:rPr lang="en-US" sz="2000" dirty="0"/>
              <a:t>Enclose a line in /* and */ to make an entire paragraph a comment</a:t>
            </a:r>
          </a:p>
        </p:txBody>
      </p:sp>
      <p:sp>
        <p:nvSpPr>
          <p:cNvPr id="7" name="Rectangle 6"/>
          <p:cNvSpPr/>
          <p:nvPr/>
        </p:nvSpPr>
        <p:spPr>
          <a:xfrm flipH="1">
            <a:off x="304800" y="3467186"/>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#17</a:t>
            </a:r>
          </a:p>
        </p:txBody>
      </p:sp>
      <p:pic>
        <p:nvPicPr>
          <p:cNvPr id="8" name="Picture 7">
            <a:extLst>
              <a:ext uri="{FF2B5EF4-FFF2-40B4-BE49-F238E27FC236}">
                <a16:creationId xmlns:a16="http://schemas.microsoft.com/office/drawing/2014/main" id="{6F967223-9213-4C72-8E0A-CB8FF0C302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5337" y="3207500"/>
            <a:ext cx="6897063" cy="2534004"/>
          </a:xfrm>
          <a:prstGeom prst="rect">
            <a:avLst/>
          </a:prstGeom>
        </p:spPr>
      </p:pic>
    </p:spTree>
    <p:extLst>
      <p:ext uri="{BB962C8B-B14F-4D97-AF65-F5344CB8AC3E}">
        <p14:creationId xmlns:p14="http://schemas.microsoft.com/office/powerpoint/2010/main" val="3206556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62150" y="1215156"/>
            <a:ext cx="3276600" cy="523220"/>
          </a:xfrm>
          <a:prstGeom prst="rect">
            <a:avLst/>
          </a:prstGeom>
          <a:noFill/>
        </p:spPr>
        <p:txBody>
          <a:bodyPr wrap="square" rtlCol="0">
            <a:spAutoFit/>
          </a:bodyPr>
          <a:lstStyle/>
          <a:p>
            <a:r>
              <a:rPr lang="en-US" sz="2800" dirty="0"/>
              <a:t>BREAK (10 minutes)</a:t>
            </a:r>
          </a:p>
        </p:txBody>
      </p:sp>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533400"/>
            <a:ext cx="6502400" cy="4876800"/>
          </a:xfrm>
          <a:prstGeom prst="rect">
            <a:avLst/>
          </a:prstGeom>
        </p:spPr>
      </p:pic>
      <p:sp>
        <p:nvSpPr>
          <p:cNvPr id="5" name="TextBox 4"/>
          <p:cNvSpPr txBox="1"/>
          <p:nvPr/>
        </p:nvSpPr>
        <p:spPr>
          <a:xfrm>
            <a:off x="190500" y="5638800"/>
            <a:ext cx="7848600" cy="369332"/>
          </a:xfrm>
          <a:prstGeom prst="rect">
            <a:avLst/>
          </a:prstGeom>
          <a:noFill/>
        </p:spPr>
        <p:txBody>
          <a:bodyPr wrap="square" rtlCol="0">
            <a:spAutoFit/>
          </a:bodyPr>
          <a:lstStyle/>
          <a:p>
            <a:r>
              <a:rPr lang="en-US" dirty="0"/>
              <a:t>Description:</a:t>
            </a:r>
            <a:r>
              <a:rPr lang="en-US" baseline="0" dirty="0"/>
              <a:t> </a:t>
            </a:r>
            <a:r>
              <a:rPr lang="en-US" dirty="0"/>
              <a:t>Squirrel</a:t>
            </a:r>
            <a:r>
              <a:rPr lang="en-US" baseline="0" dirty="0"/>
              <a:t> relaxing on bench on UNT Library Mall on a hot day</a:t>
            </a:r>
            <a:endParaRPr lang="en-US" dirty="0"/>
          </a:p>
        </p:txBody>
      </p:sp>
      <p:sp>
        <p:nvSpPr>
          <p:cNvPr id="7" name="Slide Number Placeholder 6"/>
          <p:cNvSpPr>
            <a:spLocks noGrp="1"/>
          </p:cNvSpPr>
          <p:nvPr>
            <p:ph type="sldNum" sz="quarter" idx="7"/>
          </p:nvPr>
        </p:nvSpPr>
        <p:spPr/>
        <p:txBody>
          <a:bodyPr/>
          <a:lstStyle/>
          <a:p>
            <a:fld id="{B6F15528-21DE-4FAA-801E-634DDDAF4B2B}" type="slidenum">
              <a:rPr lang="en-US" smtClean="0"/>
              <a:t>42</a:t>
            </a:fld>
            <a:endParaRPr lang="en-US"/>
          </a:p>
        </p:txBody>
      </p:sp>
    </p:spTree>
    <p:extLst>
      <p:ext uri="{BB962C8B-B14F-4D97-AF65-F5344CB8AC3E}">
        <p14:creationId xmlns:p14="http://schemas.microsoft.com/office/powerpoint/2010/main" val="23540933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p:txBody>
          <a:bodyPr/>
          <a:lstStyle/>
          <a:p>
            <a:fld id="{B6F15528-21DE-4FAA-801E-634DDDAF4B2B}" type="slidenum">
              <a:rPr lang="en-US" smtClean="0"/>
              <a:t>43</a:t>
            </a:fld>
            <a:endParaRPr lang="en-US"/>
          </a:p>
        </p:txBody>
      </p:sp>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143000"/>
            <a:ext cx="7620000" cy="523220"/>
          </a:xfrm>
          <a:prstGeom prst="rect">
            <a:avLst/>
          </a:prstGeom>
          <a:noFill/>
        </p:spPr>
        <p:txBody>
          <a:bodyPr wrap="square" rtlCol="0">
            <a:spAutoFit/>
          </a:bodyPr>
          <a:lstStyle/>
          <a:p>
            <a:r>
              <a:rPr lang="en-US" sz="2800" dirty="0"/>
              <a:t>AGGREGATING AND CALCULATING VALUES</a:t>
            </a:r>
          </a:p>
        </p:txBody>
      </p:sp>
      <p:sp>
        <p:nvSpPr>
          <p:cNvPr id="6" name="TextBox 5"/>
          <p:cNvSpPr txBox="1"/>
          <p:nvPr/>
        </p:nvSpPr>
        <p:spPr>
          <a:xfrm>
            <a:off x="1591235" y="2286000"/>
            <a:ext cx="7988597" cy="3477875"/>
          </a:xfrm>
          <a:prstGeom prst="rect">
            <a:avLst/>
          </a:prstGeom>
          <a:noFill/>
        </p:spPr>
        <p:txBody>
          <a:bodyPr wrap="none" rtlCol="0">
            <a:spAutoFit/>
          </a:bodyPr>
          <a:lstStyle/>
          <a:p>
            <a:pPr marL="285750" indent="-285750">
              <a:buFont typeface="Arial" panose="020B0604020202020204" pitchFamily="34" charset="0"/>
              <a:buChar char="•"/>
            </a:pPr>
            <a:r>
              <a:rPr lang="en-US" sz="2000" dirty="0"/>
              <a:t>Most common functions are MAX, MIN, AVG, COUNT, SUM</a:t>
            </a:r>
            <a:br>
              <a:rPr lang="en-US" sz="2000" dirty="0"/>
            </a:br>
            <a:endParaRPr lang="en-US" sz="2000" dirty="0"/>
          </a:p>
          <a:p>
            <a:pPr marL="742950" lvl="1" indent="-285750">
              <a:buFont typeface="Arial" panose="020B0604020202020204" pitchFamily="34" charset="0"/>
              <a:buChar char="•"/>
            </a:pPr>
            <a:r>
              <a:rPr lang="en-US" sz="2000" dirty="0"/>
              <a:t>MAX (find the maximum value in a field)</a:t>
            </a:r>
            <a:br>
              <a:rPr lang="en-US" sz="2000" dirty="0"/>
            </a:br>
            <a:endParaRPr lang="en-US" sz="2000" dirty="0"/>
          </a:p>
          <a:p>
            <a:pPr marL="742950" lvl="1" indent="-285750">
              <a:buFont typeface="Arial" panose="020B0604020202020204" pitchFamily="34" charset="0"/>
              <a:buChar char="•"/>
            </a:pPr>
            <a:r>
              <a:rPr lang="en-US" sz="2000" dirty="0"/>
              <a:t>MIN (find the minimum value in a field)</a:t>
            </a:r>
            <a:br>
              <a:rPr lang="en-US" sz="2000" dirty="0"/>
            </a:br>
            <a:endParaRPr lang="en-US" sz="2000" dirty="0"/>
          </a:p>
          <a:p>
            <a:pPr marL="742950" lvl="1" indent="-285750">
              <a:buFont typeface="Arial" panose="020B0604020202020204" pitchFamily="34" charset="0"/>
              <a:buChar char="•"/>
            </a:pPr>
            <a:r>
              <a:rPr lang="en-US" sz="2000" dirty="0"/>
              <a:t>AVG (find the average value of a field)</a:t>
            </a:r>
            <a:br>
              <a:rPr lang="en-US" sz="2000" dirty="0"/>
            </a:br>
            <a:endParaRPr lang="en-US" sz="2000" dirty="0"/>
          </a:p>
          <a:p>
            <a:pPr marL="742950" lvl="1" indent="-285750">
              <a:buFont typeface="Arial" panose="020B0604020202020204" pitchFamily="34" charset="0"/>
              <a:buChar char="•"/>
            </a:pPr>
            <a:r>
              <a:rPr lang="en-US" sz="2000" dirty="0"/>
              <a:t>COUNT (count the number of values in a field and present the total)</a:t>
            </a:r>
            <a:br>
              <a:rPr lang="en-US" sz="2000" dirty="0"/>
            </a:br>
            <a:endParaRPr lang="en-US" sz="2000" dirty="0"/>
          </a:p>
          <a:p>
            <a:pPr marL="742950" lvl="1" indent="-285750">
              <a:buFont typeface="Arial" panose="020B0604020202020204" pitchFamily="34" charset="0"/>
              <a:buChar char="•"/>
            </a:pPr>
            <a:r>
              <a:rPr lang="en-US" sz="2000" dirty="0"/>
              <a:t>SUM (add up the values in a field and present the sum).</a:t>
            </a:r>
          </a:p>
        </p:txBody>
      </p:sp>
    </p:spTree>
    <p:extLst>
      <p:ext uri="{BB962C8B-B14F-4D97-AF65-F5344CB8AC3E}">
        <p14:creationId xmlns:p14="http://schemas.microsoft.com/office/powerpoint/2010/main" val="18109082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p:txBody>
          <a:bodyPr/>
          <a:lstStyle/>
          <a:p>
            <a:fld id="{B6F15528-21DE-4FAA-801E-634DDDAF4B2B}" type="slidenum">
              <a:rPr lang="en-US" smtClean="0"/>
              <a:t>44</a:t>
            </a:fld>
            <a:endParaRPr lang="en-US"/>
          </a:p>
        </p:txBody>
      </p:sp>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143000"/>
            <a:ext cx="7620000" cy="523220"/>
          </a:xfrm>
          <a:prstGeom prst="rect">
            <a:avLst/>
          </a:prstGeom>
          <a:noFill/>
        </p:spPr>
        <p:txBody>
          <a:bodyPr wrap="square" rtlCol="0">
            <a:spAutoFit/>
          </a:bodyPr>
          <a:lstStyle/>
          <a:p>
            <a:r>
              <a:rPr lang="en-US" sz="2800" dirty="0"/>
              <a:t>AGGREGATING AND CALCULATING VALUES</a:t>
            </a:r>
          </a:p>
        </p:txBody>
      </p:sp>
      <p:sp>
        <p:nvSpPr>
          <p:cNvPr id="5" name="TextBox 4"/>
          <p:cNvSpPr txBox="1"/>
          <p:nvPr/>
        </p:nvSpPr>
        <p:spPr>
          <a:xfrm>
            <a:off x="1600200" y="2286000"/>
            <a:ext cx="9753600" cy="400110"/>
          </a:xfrm>
          <a:prstGeom prst="rect">
            <a:avLst/>
          </a:prstGeom>
          <a:noFill/>
        </p:spPr>
        <p:txBody>
          <a:bodyPr wrap="square" rtlCol="0">
            <a:spAutoFit/>
          </a:bodyPr>
          <a:lstStyle/>
          <a:p>
            <a:r>
              <a:rPr lang="en-US" sz="2000" i="1" dirty="0"/>
              <a:t>Write a query that returns the average </a:t>
            </a:r>
            <a:r>
              <a:rPr lang="en-US" sz="2000" i="1" dirty="0" err="1"/>
              <a:t>Citation_Count</a:t>
            </a:r>
            <a:r>
              <a:rPr lang="en-US" sz="2000" i="1" dirty="0"/>
              <a:t> for each journal in “articles”.</a:t>
            </a:r>
          </a:p>
        </p:txBody>
      </p:sp>
      <p:sp>
        <p:nvSpPr>
          <p:cNvPr id="7" name="Rectangle 6"/>
          <p:cNvSpPr/>
          <p:nvPr/>
        </p:nvSpPr>
        <p:spPr>
          <a:xfrm>
            <a:off x="1462150" y="4572000"/>
            <a:ext cx="8209812" cy="1323439"/>
          </a:xfrm>
          <a:prstGeom prst="rect">
            <a:avLst/>
          </a:prstGeom>
        </p:spPr>
        <p:txBody>
          <a:bodyPr wrap="none">
            <a:spAutoFit/>
          </a:bodyPr>
          <a:lstStyle/>
          <a:p>
            <a:pPr marL="342900" indent="-342900">
              <a:buFont typeface="Arial" panose="020B0604020202020204" pitchFamily="34" charset="0"/>
              <a:buChar char="•"/>
            </a:pPr>
            <a:r>
              <a:rPr lang="en-US" sz="2000" dirty="0"/>
              <a:t>GROUP BY is used by SQL to arrange identical data into groups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This process is also called </a:t>
            </a:r>
            <a:r>
              <a:rPr lang="en-US" sz="2000" i="1" dirty="0"/>
              <a:t>aggregation </a:t>
            </a:r>
            <a:r>
              <a:rPr lang="en-US" sz="2000" dirty="0"/>
              <a:t>– combining results based on value</a:t>
            </a:r>
            <a:br>
              <a:rPr lang="en-US" sz="2000" dirty="0"/>
            </a:br>
            <a:r>
              <a:rPr lang="en-US" sz="2000" dirty="0"/>
              <a:t> and calculating combined values in groups</a:t>
            </a:r>
            <a:endParaRPr lang="en-US" sz="2000" i="1"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2914580"/>
            <a:ext cx="3315163" cy="1428949"/>
          </a:xfrm>
          <a:prstGeom prst="rect">
            <a:avLst/>
          </a:prstGeom>
        </p:spPr>
      </p:pic>
      <p:sp>
        <p:nvSpPr>
          <p:cNvPr id="10" name="Rectangle 9"/>
          <p:cNvSpPr/>
          <p:nvPr/>
        </p:nvSpPr>
        <p:spPr>
          <a:xfrm flipH="1">
            <a:off x="876300" y="3155292"/>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#18</a:t>
            </a:r>
          </a:p>
        </p:txBody>
      </p:sp>
    </p:spTree>
    <p:extLst>
      <p:ext uri="{BB962C8B-B14F-4D97-AF65-F5344CB8AC3E}">
        <p14:creationId xmlns:p14="http://schemas.microsoft.com/office/powerpoint/2010/main" val="29004057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p:txBody>
          <a:bodyPr/>
          <a:lstStyle/>
          <a:p>
            <a:fld id="{B6F15528-21DE-4FAA-801E-634DDDAF4B2B}" type="slidenum">
              <a:rPr lang="en-US" smtClean="0"/>
              <a:t>45</a:t>
            </a:fld>
            <a:endParaRPr lang="en-US"/>
          </a:p>
        </p:txBody>
      </p:sp>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143000"/>
            <a:ext cx="7620000" cy="523220"/>
          </a:xfrm>
          <a:prstGeom prst="rect">
            <a:avLst/>
          </a:prstGeom>
          <a:noFill/>
        </p:spPr>
        <p:txBody>
          <a:bodyPr wrap="square" rtlCol="0">
            <a:spAutoFit/>
          </a:bodyPr>
          <a:lstStyle/>
          <a:p>
            <a:r>
              <a:rPr lang="en-US" sz="2800" dirty="0"/>
              <a:t>AGGREGATING AND CALCULATING VALUES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0726" y="2564425"/>
            <a:ext cx="3562847" cy="1638529"/>
          </a:xfrm>
          <a:prstGeom prst="rect">
            <a:avLst/>
          </a:prstGeom>
        </p:spPr>
      </p:pic>
      <p:sp>
        <p:nvSpPr>
          <p:cNvPr id="7" name="TextBox 6"/>
          <p:cNvSpPr txBox="1"/>
          <p:nvPr/>
        </p:nvSpPr>
        <p:spPr>
          <a:xfrm>
            <a:off x="1676400" y="4648200"/>
            <a:ext cx="66294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ORDER BY clause to make results more useful</a:t>
            </a:r>
          </a:p>
        </p:txBody>
      </p:sp>
      <p:sp>
        <p:nvSpPr>
          <p:cNvPr id="8" name="Rectangle 7"/>
          <p:cNvSpPr/>
          <p:nvPr/>
        </p:nvSpPr>
        <p:spPr>
          <a:xfrm flipH="1">
            <a:off x="1462150" y="2922024"/>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#19</a:t>
            </a:r>
          </a:p>
        </p:txBody>
      </p:sp>
    </p:spTree>
    <p:extLst>
      <p:ext uri="{BB962C8B-B14F-4D97-AF65-F5344CB8AC3E}">
        <p14:creationId xmlns:p14="http://schemas.microsoft.com/office/powerpoint/2010/main" val="12785571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p:txBody>
          <a:bodyPr/>
          <a:lstStyle/>
          <a:p>
            <a:fld id="{B6F15528-21DE-4FAA-801E-634DDDAF4B2B}" type="slidenum">
              <a:rPr lang="en-US" smtClean="0"/>
              <a:t>46</a:t>
            </a:fld>
            <a:endParaRPr lang="en-US"/>
          </a:p>
        </p:txBody>
      </p:sp>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143000"/>
            <a:ext cx="7620000" cy="523220"/>
          </a:xfrm>
          <a:prstGeom prst="rect">
            <a:avLst/>
          </a:prstGeom>
          <a:noFill/>
        </p:spPr>
        <p:txBody>
          <a:bodyPr wrap="square" rtlCol="0">
            <a:spAutoFit/>
          </a:bodyPr>
          <a:lstStyle/>
          <a:p>
            <a:r>
              <a:rPr lang="en-US" sz="2800" dirty="0"/>
              <a:t>AGGREGATING AND CALCULATING VALUES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8101" y="2201442"/>
            <a:ext cx="10058400" cy="151647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8101" y="3732542"/>
            <a:ext cx="10058400" cy="2169628"/>
          </a:xfrm>
          <a:prstGeom prst="rect">
            <a:avLst/>
          </a:prstGeom>
        </p:spPr>
      </p:pic>
    </p:spTree>
    <p:extLst>
      <p:ext uri="{BB962C8B-B14F-4D97-AF65-F5344CB8AC3E}">
        <p14:creationId xmlns:p14="http://schemas.microsoft.com/office/powerpoint/2010/main" val="3182456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p:txBody>
          <a:bodyPr/>
          <a:lstStyle/>
          <a:p>
            <a:fld id="{B6F15528-21DE-4FAA-801E-634DDDAF4B2B}" type="slidenum">
              <a:rPr lang="en-US" smtClean="0"/>
              <a:t>47</a:t>
            </a:fld>
            <a:endParaRPr lang="en-US"/>
          </a:p>
        </p:txBody>
      </p:sp>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143000"/>
            <a:ext cx="7620000" cy="523220"/>
          </a:xfrm>
          <a:prstGeom prst="rect">
            <a:avLst/>
          </a:prstGeom>
          <a:noFill/>
        </p:spPr>
        <p:txBody>
          <a:bodyPr wrap="square" rtlCol="0">
            <a:spAutoFit/>
          </a:bodyPr>
          <a:lstStyle/>
          <a:p>
            <a:r>
              <a:rPr lang="en-US" sz="2800" dirty="0"/>
              <a:t>AGGREGATING AND CALCULATING VALUES</a:t>
            </a:r>
          </a:p>
        </p:txBody>
      </p:sp>
      <p:sp>
        <p:nvSpPr>
          <p:cNvPr id="7" name="TextBox 6"/>
          <p:cNvSpPr txBox="1"/>
          <p:nvPr/>
        </p:nvSpPr>
        <p:spPr>
          <a:xfrm>
            <a:off x="1462150" y="2122217"/>
            <a:ext cx="9739250" cy="400110"/>
          </a:xfrm>
          <a:prstGeom prst="rect">
            <a:avLst/>
          </a:prstGeom>
          <a:noFill/>
        </p:spPr>
        <p:txBody>
          <a:bodyPr wrap="square" rtlCol="0">
            <a:spAutoFit/>
          </a:bodyPr>
          <a:lstStyle/>
          <a:p>
            <a:pPr marL="342900" indent="-342900">
              <a:buFont typeface="Arial" panose="020B0604020202020204" pitchFamily="34" charset="0"/>
              <a:buChar char="•"/>
            </a:pPr>
            <a:r>
              <a:rPr lang="en-US" sz="2000" i="1" dirty="0"/>
              <a:t>Having</a:t>
            </a:r>
            <a:r>
              <a:rPr lang="en-US" sz="2000" dirty="0"/>
              <a:t> keyword filters results based on aggregate functions – works like </a:t>
            </a:r>
            <a:r>
              <a:rPr lang="en-US" sz="2000" i="1" dirty="0"/>
              <a:t>WHERE </a:t>
            </a:r>
            <a:r>
              <a:rPr lang="en-US" sz="2000" dirty="0"/>
              <a:t>clause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2807" y="2726810"/>
            <a:ext cx="2905530" cy="1609950"/>
          </a:xfrm>
          <a:prstGeom prst="rect">
            <a:avLst/>
          </a:prstGeom>
        </p:spPr>
      </p:pic>
      <p:sp>
        <p:nvSpPr>
          <p:cNvPr id="10" name="Rectangle 9"/>
          <p:cNvSpPr/>
          <p:nvPr/>
        </p:nvSpPr>
        <p:spPr>
          <a:xfrm flipH="1">
            <a:off x="1676400" y="2931607"/>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r>
              <a:rPr lang="en-US" sz="5400" dirty="0">
                <a:ln w="0"/>
                <a:effectLst>
                  <a:outerShdw blurRad="38100" dist="19050" dir="2700000" algn="tl" rotWithShape="0">
                    <a:schemeClr val="dk1">
                      <a:alpha val="40000"/>
                    </a:schemeClr>
                  </a:outerShdw>
                </a:effectLst>
              </a:rPr>
              <a:t>20</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2" name="TextBox 11"/>
          <p:cNvSpPr txBox="1"/>
          <p:nvPr/>
        </p:nvSpPr>
        <p:spPr>
          <a:xfrm>
            <a:off x="1426291" y="4506170"/>
            <a:ext cx="9525000"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t>Query #20 returns only information about journals with 10 or more published articles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i="1" dirty="0"/>
              <a:t>Having</a:t>
            </a:r>
            <a:r>
              <a:rPr lang="en-US" sz="2000" dirty="0"/>
              <a:t> appears after GROUP BY statement: the data are retrieved (SELECT), can be filtered (WHERE), then joined in groups (GROUP BY); finally, we only select some of these groups (HAVING).</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42168436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p:txBody>
          <a:bodyPr/>
          <a:lstStyle/>
          <a:p>
            <a:fld id="{B6F15528-21DE-4FAA-801E-634DDDAF4B2B}" type="slidenum">
              <a:rPr lang="en-US" smtClean="0"/>
              <a:t>48</a:t>
            </a:fld>
            <a:endParaRPr lang="en-US"/>
          </a:p>
        </p:txBody>
      </p:sp>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143000"/>
            <a:ext cx="7620000" cy="523220"/>
          </a:xfrm>
          <a:prstGeom prst="rect">
            <a:avLst/>
          </a:prstGeom>
          <a:noFill/>
        </p:spPr>
        <p:txBody>
          <a:bodyPr wrap="square" rtlCol="0">
            <a:spAutoFit/>
          </a:bodyPr>
          <a:lstStyle/>
          <a:p>
            <a:r>
              <a:rPr lang="en-US" sz="2800" dirty="0"/>
              <a:t>AGGREGATING AND CALCULATING VALUES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6725" y="2234521"/>
            <a:ext cx="10058400" cy="122204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6725" y="3643026"/>
            <a:ext cx="10058400" cy="2213021"/>
          </a:xfrm>
          <a:prstGeom prst="rect">
            <a:avLst/>
          </a:prstGeom>
        </p:spPr>
      </p:pic>
    </p:spTree>
    <p:extLst>
      <p:ext uri="{BB962C8B-B14F-4D97-AF65-F5344CB8AC3E}">
        <p14:creationId xmlns:p14="http://schemas.microsoft.com/office/powerpoint/2010/main" val="1599368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p:txBody>
          <a:bodyPr/>
          <a:lstStyle/>
          <a:p>
            <a:fld id="{B6F15528-21DE-4FAA-801E-634DDDAF4B2B}" type="slidenum">
              <a:rPr lang="en-US" smtClean="0"/>
              <a:t>49</a:t>
            </a:fld>
            <a:endParaRPr lang="en-US"/>
          </a:p>
        </p:txBody>
      </p:sp>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143000"/>
            <a:ext cx="7620000" cy="523220"/>
          </a:xfrm>
          <a:prstGeom prst="rect">
            <a:avLst/>
          </a:prstGeom>
          <a:noFill/>
        </p:spPr>
        <p:txBody>
          <a:bodyPr wrap="square" rtlCol="0">
            <a:spAutoFit/>
          </a:bodyPr>
          <a:lstStyle/>
          <a:p>
            <a:r>
              <a:rPr lang="en-US" sz="2800" dirty="0"/>
              <a:t>CALCULATIONS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2877709"/>
            <a:ext cx="5106113" cy="1381318"/>
          </a:xfrm>
          <a:prstGeom prst="rect">
            <a:avLst/>
          </a:prstGeom>
        </p:spPr>
      </p:pic>
      <p:sp>
        <p:nvSpPr>
          <p:cNvPr id="9" name="Rectangle 8"/>
          <p:cNvSpPr/>
          <p:nvPr/>
        </p:nvSpPr>
        <p:spPr>
          <a:xfrm flipH="1">
            <a:off x="1462150" y="2900231"/>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r>
              <a:rPr lang="en-US" sz="5400" dirty="0">
                <a:ln w="0"/>
                <a:effectLst>
                  <a:outerShdw blurRad="38100" dist="19050" dir="2700000" algn="tl" rotWithShape="0">
                    <a:schemeClr val="dk1">
                      <a:alpha val="40000"/>
                    </a:schemeClr>
                  </a:outerShdw>
                </a:effectLst>
              </a:rPr>
              <a:t>21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0" name="TextBox 9"/>
          <p:cNvSpPr txBox="1"/>
          <p:nvPr/>
        </p:nvSpPr>
        <p:spPr>
          <a:xfrm>
            <a:off x="1462150" y="2322628"/>
            <a:ext cx="8001000" cy="400110"/>
          </a:xfrm>
          <a:prstGeom prst="rect">
            <a:avLst/>
          </a:prstGeom>
          <a:noFill/>
        </p:spPr>
        <p:txBody>
          <a:bodyPr wrap="square" rtlCol="0">
            <a:spAutoFit/>
          </a:bodyPr>
          <a:lstStyle/>
          <a:p>
            <a:pPr marL="342900" indent="-342900">
              <a:buFont typeface="Arial" panose="020B0604020202020204" pitchFamily="34" charset="0"/>
              <a:buChar char="•"/>
            </a:pPr>
            <a:r>
              <a:rPr lang="en-US" sz="2000" i="1" dirty="0"/>
              <a:t>Computed columns </a:t>
            </a:r>
            <a:r>
              <a:rPr lang="en-US" sz="2000" dirty="0"/>
              <a:t>are calculations within queries</a:t>
            </a:r>
          </a:p>
        </p:txBody>
      </p:sp>
      <p:sp>
        <p:nvSpPr>
          <p:cNvPr id="11" name="TextBox 10"/>
          <p:cNvSpPr txBox="1"/>
          <p:nvPr/>
        </p:nvSpPr>
        <p:spPr>
          <a:xfrm>
            <a:off x="1462150" y="4436520"/>
            <a:ext cx="9607550"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t>Expressions on a column or columns get new values during a query</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Arithmetic operators (like +, -, *, /, square root SQLRT or the modulo operator %) are also useful for calculating new values</a:t>
            </a:r>
          </a:p>
        </p:txBody>
      </p:sp>
    </p:spTree>
    <p:extLst>
      <p:ext uri="{BB962C8B-B14F-4D97-AF65-F5344CB8AC3E}">
        <p14:creationId xmlns:p14="http://schemas.microsoft.com/office/powerpoint/2010/main" val="352925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3" name="object 3"/>
          <p:cNvSpPr txBox="1"/>
          <p:nvPr/>
        </p:nvSpPr>
        <p:spPr>
          <a:xfrm>
            <a:off x="1374139" y="909002"/>
            <a:ext cx="8845550" cy="4231030"/>
          </a:xfrm>
          <a:prstGeom prst="rect">
            <a:avLst/>
          </a:prstGeom>
        </p:spPr>
        <p:txBody>
          <a:bodyPr vert="horz" wrap="square" lIns="0" tIns="15875" rIns="0" bIns="0" rtlCol="0">
            <a:spAutoFit/>
          </a:bodyPr>
          <a:lstStyle/>
          <a:p>
            <a:pPr marL="12700">
              <a:lnSpc>
                <a:spcPct val="100000"/>
              </a:lnSpc>
              <a:spcBef>
                <a:spcPts val="125"/>
              </a:spcBef>
            </a:pPr>
            <a:r>
              <a:rPr sz="3200" spc="210" dirty="0">
                <a:latin typeface="+mj-lt"/>
                <a:cs typeface="Trebuchet MS"/>
              </a:rPr>
              <a:t>INTRODUCTIONS</a:t>
            </a:r>
            <a:endParaRPr lang="en-US" sz="3200" spc="210" dirty="0">
              <a:latin typeface="+mj-lt"/>
              <a:cs typeface="Trebuchet MS"/>
            </a:endParaRPr>
          </a:p>
          <a:p>
            <a:pPr marL="12700">
              <a:lnSpc>
                <a:spcPct val="100000"/>
              </a:lnSpc>
              <a:spcBef>
                <a:spcPts val="125"/>
              </a:spcBef>
            </a:pPr>
            <a:endParaRPr sz="4650" dirty="0">
              <a:cs typeface="Trebuchet MS"/>
            </a:endParaRPr>
          </a:p>
          <a:p>
            <a:pPr marL="457200" indent="-457200">
              <a:lnSpc>
                <a:spcPct val="100000"/>
              </a:lnSpc>
              <a:spcBef>
                <a:spcPts val="40"/>
              </a:spcBef>
              <a:buFont typeface="Arial" panose="020B0604020202020204" pitchFamily="34" charset="0"/>
              <a:buChar char="•"/>
            </a:pPr>
            <a:r>
              <a:rPr lang="en-US" sz="3200" dirty="0">
                <a:cs typeface="Trebuchet MS"/>
              </a:rPr>
              <a:t>Name, pronouns if you choose, location</a:t>
            </a:r>
          </a:p>
          <a:p>
            <a:pPr marL="457200" indent="-457200">
              <a:lnSpc>
                <a:spcPct val="100000"/>
              </a:lnSpc>
              <a:spcBef>
                <a:spcPts val="40"/>
              </a:spcBef>
              <a:buFont typeface="Arial" panose="020B0604020202020204" pitchFamily="34" charset="0"/>
              <a:buChar char="•"/>
            </a:pPr>
            <a:endParaRPr sz="3200" dirty="0">
              <a:cs typeface="Trebuchet MS"/>
            </a:endParaRPr>
          </a:p>
          <a:p>
            <a:pPr marL="469265" marR="5080" indent="-457200">
              <a:lnSpc>
                <a:spcPct val="101699"/>
              </a:lnSpc>
              <a:buFont typeface="Arial" panose="020B0604020202020204" pitchFamily="34" charset="0"/>
              <a:buChar char="•"/>
              <a:tabLst>
                <a:tab pos="299085" algn="l"/>
              </a:tabLst>
            </a:pPr>
            <a:r>
              <a:rPr sz="3200" spc="55" dirty="0">
                <a:cs typeface="Trebuchet MS"/>
              </a:rPr>
              <a:t>One</a:t>
            </a:r>
            <a:r>
              <a:rPr sz="3200" spc="-114" dirty="0">
                <a:cs typeface="Trebuchet MS"/>
              </a:rPr>
              <a:t> </a:t>
            </a:r>
            <a:r>
              <a:rPr sz="3200" spc="-180" dirty="0">
                <a:cs typeface="Trebuchet MS"/>
              </a:rPr>
              <a:t>thing</a:t>
            </a:r>
            <a:r>
              <a:rPr sz="3200" spc="-170" dirty="0">
                <a:cs typeface="Trebuchet MS"/>
              </a:rPr>
              <a:t> </a:t>
            </a:r>
            <a:r>
              <a:rPr sz="3200" spc="-100" dirty="0">
                <a:cs typeface="Trebuchet MS"/>
              </a:rPr>
              <a:t>you</a:t>
            </a:r>
            <a:r>
              <a:rPr sz="3200" spc="-185" dirty="0">
                <a:cs typeface="Trebuchet MS"/>
              </a:rPr>
              <a:t> </a:t>
            </a:r>
            <a:r>
              <a:rPr sz="3200" spc="-114" dirty="0">
                <a:cs typeface="Trebuchet MS"/>
              </a:rPr>
              <a:t>would</a:t>
            </a:r>
            <a:r>
              <a:rPr sz="3200" spc="-135" dirty="0">
                <a:cs typeface="Trebuchet MS"/>
              </a:rPr>
              <a:t> </a:t>
            </a:r>
            <a:r>
              <a:rPr sz="3200" spc="-210" dirty="0">
                <a:cs typeface="Trebuchet MS"/>
              </a:rPr>
              <a:t>like</a:t>
            </a:r>
            <a:r>
              <a:rPr sz="3200" spc="-114" dirty="0">
                <a:cs typeface="Trebuchet MS"/>
              </a:rPr>
              <a:t> </a:t>
            </a:r>
            <a:r>
              <a:rPr sz="3200" spc="-80" dirty="0">
                <a:cs typeface="Trebuchet MS"/>
              </a:rPr>
              <a:t>to</a:t>
            </a:r>
            <a:r>
              <a:rPr sz="3200" spc="-55" dirty="0">
                <a:cs typeface="Trebuchet MS"/>
              </a:rPr>
              <a:t> </a:t>
            </a:r>
            <a:r>
              <a:rPr sz="3200" spc="-195" dirty="0">
                <a:cs typeface="Trebuchet MS"/>
              </a:rPr>
              <a:t>automate</a:t>
            </a:r>
            <a:r>
              <a:rPr sz="3200" spc="-114" dirty="0">
                <a:cs typeface="Trebuchet MS"/>
              </a:rPr>
              <a:t> </a:t>
            </a:r>
            <a:r>
              <a:rPr sz="3200" spc="-190" dirty="0">
                <a:cs typeface="Trebuchet MS"/>
              </a:rPr>
              <a:t>in</a:t>
            </a:r>
            <a:r>
              <a:rPr sz="3200" spc="-105" dirty="0">
                <a:cs typeface="Trebuchet MS"/>
              </a:rPr>
              <a:t> </a:t>
            </a:r>
            <a:r>
              <a:rPr sz="3200" spc="-60" dirty="0">
                <a:cs typeface="Trebuchet MS"/>
              </a:rPr>
              <a:t>your</a:t>
            </a:r>
            <a:r>
              <a:rPr sz="3200" spc="-220" dirty="0">
                <a:cs typeface="Trebuchet MS"/>
              </a:rPr>
              <a:t> </a:t>
            </a:r>
            <a:r>
              <a:rPr sz="3200" spc="-25" dirty="0">
                <a:cs typeface="Trebuchet MS"/>
              </a:rPr>
              <a:t>work </a:t>
            </a:r>
            <a:r>
              <a:rPr sz="3200" spc="-950" dirty="0">
                <a:cs typeface="Trebuchet MS"/>
              </a:rPr>
              <a:t> </a:t>
            </a:r>
            <a:r>
              <a:rPr sz="3200" spc="-210" dirty="0">
                <a:cs typeface="Trebuchet MS"/>
              </a:rPr>
              <a:t>and/or</a:t>
            </a:r>
            <a:r>
              <a:rPr sz="3200" spc="-220" dirty="0">
                <a:cs typeface="Trebuchet MS"/>
              </a:rPr>
              <a:t> </a:t>
            </a:r>
            <a:r>
              <a:rPr sz="3200" spc="-175" dirty="0">
                <a:cs typeface="Trebuchet MS"/>
              </a:rPr>
              <a:t>what</a:t>
            </a:r>
            <a:r>
              <a:rPr sz="3200" spc="-95" dirty="0">
                <a:cs typeface="Trebuchet MS"/>
              </a:rPr>
              <a:t> </a:t>
            </a:r>
            <a:r>
              <a:rPr sz="3200" spc="-100" dirty="0">
                <a:cs typeface="Trebuchet MS"/>
              </a:rPr>
              <a:t>you</a:t>
            </a:r>
            <a:r>
              <a:rPr sz="3200" spc="-185" dirty="0">
                <a:cs typeface="Trebuchet MS"/>
              </a:rPr>
              <a:t> </a:t>
            </a:r>
            <a:r>
              <a:rPr sz="3200" spc="-95" dirty="0">
                <a:cs typeface="Trebuchet MS"/>
              </a:rPr>
              <a:t>hope</a:t>
            </a:r>
            <a:r>
              <a:rPr sz="3200" spc="-190" dirty="0">
                <a:cs typeface="Trebuchet MS"/>
              </a:rPr>
              <a:t> </a:t>
            </a:r>
            <a:r>
              <a:rPr sz="3200" spc="-85" dirty="0">
                <a:cs typeface="Trebuchet MS"/>
              </a:rPr>
              <a:t>to</a:t>
            </a:r>
            <a:r>
              <a:rPr sz="3200" spc="-125" dirty="0">
                <a:cs typeface="Trebuchet MS"/>
              </a:rPr>
              <a:t> </a:t>
            </a:r>
            <a:r>
              <a:rPr sz="3200" spc="-180" dirty="0">
                <a:cs typeface="Trebuchet MS"/>
              </a:rPr>
              <a:t>learn</a:t>
            </a:r>
            <a:r>
              <a:rPr sz="3200" spc="-110" dirty="0">
                <a:cs typeface="Trebuchet MS"/>
              </a:rPr>
              <a:t> </a:t>
            </a:r>
            <a:r>
              <a:rPr sz="3200" spc="-190" dirty="0">
                <a:cs typeface="Trebuchet MS"/>
              </a:rPr>
              <a:t>today</a:t>
            </a:r>
            <a:endParaRPr lang="en-US" sz="3200" spc="-190" dirty="0">
              <a:cs typeface="Trebuchet MS"/>
            </a:endParaRPr>
          </a:p>
          <a:p>
            <a:pPr marL="469265" marR="5080" indent="-457200">
              <a:lnSpc>
                <a:spcPct val="101699"/>
              </a:lnSpc>
              <a:buFont typeface="Arial" panose="020B0604020202020204" pitchFamily="34" charset="0"/>
              <a:buChar char="•"/>
              <a:tabLst>
                <a:tab pos="299085" algn="l"/>
              </a:tabLst>
            </a:pPr>
            <a:endParaRPr lang="en-US" sz="3200" spc="-190" dirty="0">
              <a:cs typeface="Trebuchet MS"/>
            </a:endParaRPr>
          </a:p>
          <a:p>
            <a:pPr marL="469265" marR="5080" indent="-457200">
              <a:lnSpc>
                <a:spcPct val="101699"/>
              </a:lnSpc>
              <a:buFont typeface="Arial" panose="020B0604020202020204" pitchFamily="34" charset="0"/>
              <a:buChar char="•"/>
              <a:tabLst>
                <a:tab pos="299085" algn="l"/>
              </a:tabLst>
            </a:pPr>
            <a:endParaRPr sz="3200" dirty="0">
              <a:cs typeface="Trebuchet MS"/>
            </a:endParaRPr>
          </a:p>
        </p:txBody>
      </p:sp>
      <p:sp>
        <p:nvSpPr>
          <p:cNvPr id="5" name="Slide Number Placeholder 4"/>
          <p:cNvSpPr>
            <a:spLocks noGrp="1"/>
          </p:cNvSpPr>
          <p:nvPr>
            <p:ph type="sldNum" sz="quarter" idx="7"/>
          </p:nvPr>
        </p:nvSpPr>
        <p:spPr/>
        <p:txBody>
          <a:bodyPr/>
          <a:lstStyle/>
          <a:p>
            <a:fld id="{B6F15528-21DE-4FAA-801E-634DDDAF4B2B}" type="slidenum">
              <a:rPr lang="en-US" smtClean="0"/>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3276600" cy="523220"/>
          </a:xfrm>
          <a:prstGeom prst="rect">
            <a:avLst/>
          </a:prstGeom>
          <a:noFill/>
        </p:spPr>
        <p:txBody>
          <a:bodyPr wrap="square" rtlCol="0">
            <a:spAutoFit/>
          </a:bodyPr>
          <a:lstStyle/>
          <a:p>
            <a:r>
              <a:rPr lang="en-US" sz="2800" dirty="0"/>
              <a:t>MINI BREAK</a:t>
            </a:r>
          </a:p>
        </p:txBody>
      </p:sp>
      <p:sp>
        <p:nvSpPr>
          <p:cNvPr id="9" name="Slide Number Placeholder 8"/>
          <p:cNvSpPr>
            <a:spLocks noGrp="1"/>
          </p:cNvSpPr>
          <p:nvPr>
            <p:ph type="sldNum" sz="quarter" idx="7"/>
          </p:nvPr>
        </p:nvSpPr>
        <p:spPr/>
        <p:txBody>
          <a:bodyPr/>
          <a:lstStyle/>
          <a:p>
            <a:fld id="{B6F15528-21DE-4FAA-801E-634DDDAF4B2B}" type="slidenum">
              <a:rPr lang="en-US" smtClean="0"/>
              <a:t>50</a:t>
            </a:fld>
            <a:endParaRPr lang="en-US"/>
          </a:p>
        </p:txBody>
      </p:sp>
      <p:sp>
        <p:nvSpPr>
          <p:cNvPr id="2" name="TextBox 1"/>
          <p:cNvSpPr txBox="1"/>
          <p:nvPr/>
        </p:nvSpPr>
        <p:spPr>
          <a:xfrm>
            <a:off x="509650" y="5609511"/>
            <a:ext cx="5181600" cy="253916"/>
          </a:xfrm>
          <a:prstGeom prst="rect">
            <a:avLst/>
          </a:prstGeom>
          <a:noFill/>
        </p:spPr>
        <p:txBody>
          <a:bodyPr wrap="square" rtlCol="0">
            <a:spAutoFit/>
          </a:bodyPr>
          <a:lstStyle/>
          <a:p>
            <a:r>
              <a:rPr lang="en-US" sz="1050" dirty="0"/>
              <a:t>Description: photograph of miniature book and ruler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2286000"/>
            <a:ext cx="4552950" cy="2488946"/>
          </a:xfrm>
          <a:prstGeom prst="rect">
            <a:avLst/>
          </a:prstGeom>
        </p:spPr>
      </p:pic>
      <p:sp>
        <p:nvSpPr>
          <p:cNvPr id="6" name="TextBox 5"/>
          <p:cNvSpPr txBox="1"/>
          <p:nvPr/>
        </p:nvSpPr>
        <p:spPr>
          <a:xfrm>
            <a:off x="8153400" y="5609511"/>
            <a:ext cx="3810000" cy="246221"/>
          </a:xfrm>
          <a:prstGeom prst="rect">
            <a:avLst/>
          </a:prstGeom>
          <a:noFill/>
        </p:spPr>
        <p:txBody>
          <a:bodyPr wrap="square" rtlCol="0">
            <a:spAutoFit/>
          </a:bodyPr>
          <a:lstStyle/>
          <a:p>
            <a:r>
              <a:rPr lang="en-US" sz="1000" dirty="0">
                <a:hlinkClick r:id="rId3"/>
              </a:rPr>
              <a:t>https://texashistory.unt.edu/ark:/67531/metadc3588/</a:t>
            </a:r>
            <a:endParaRPr lang="en-US" sz="1000" dirty="0"/>
          </a:p>
        </p:txBody>
      </p:sp>
    </p:spTree>
    <p:extLst>
      <p:ext uri="{BB962C8B-B14F-4D97-AF65-F5344CB8AC3E}">
        <p14:creationId xmlns:p14="http://schemas.microsoft.com/office/powerpoint/2010/main" val="34058044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3276600" cy="523220"/>
          </a:xfrm>
          <a:prstGeom prst="rect">
            <a:avLst/>
          </a:prstGeom>
          <a:noFill/>
        </p:spPr>
        <p:txBody>
          <a:bodyPr wrap="square" rtlCol="0">
            <a:spAutoFit/>
          </a:bodyPr>
          <a:lstStyle/>
          <a:p>
            <a:r>
              <a:rPr lang="en-US" sz="2800" dirty="0"/>
              <a:t>JOINS AND ALIASES</a:t>
            </a:r>
          </a:p>
        </p:txBody>
      </p:sp>
      <p:sp>
        <p:nvSpPr>
          <p:cNvPr id="9" name="Slide Number Placeholder 8"/>
          <p:cNvSpPr>
            <a:spLocks noGrp="1"/>
          </p:cNvSpPr>
          <p:nvPr>
            <p:ph type="sldNum" sz="quarter" idx="7"/>
          </p:nvPr>
        </p:nvSpPr>
        <p:spPr/>
        <p:txBody>
          <a:bodyPr/>
          <a:lstStyle/>
          <a:p>
            <a:fld id="{B6F15528-21DE-4FAA-801E-634DDDAF4B2B}" type="slidenum">
              <a:rPr lang="en-US" smtClean="0"/>
              <a:t>51</a:t>
            </a:fld>
            <a:endParaRPr lang="en-US"/>
          </a:p>
        </p:txBody>
      </p:sp>
      <p:sp>
        <p:nvSpPr>
          <p:cNvPr id="2" name="TextBox 1"/>
          <p:cNvSpPr txBox="1"/>
          <p:nvPr/>
        </p:nvSpPr>
        <p:spPr>
          <a:xfrm>
            <a:off x="1462150" y="2362200"/>
            <a:ext cx="9129650" cy="3754874"/>
          </a:xfrm>
          <a:prstGeom prst="rect">
            <a:avLst/>
          </a:prstGeom>
          <a:noFill/>
        </p:spPr>
        <p:txBody>
          <a:bodyPr wrap="square" rtlCol="0">
            <a:spAutoFit/>
          </a:bodyPr>
          <a:lstStyle/>
          <a:p>
            <a:pPr marL="285750" indent="-285750">
              <a:buFont typeface="Arial" panose="020B0604020202020204" pitchFamily="34" charset="0"/>
              <a:buChar char="•"/>
            </a:pPr>
            <a:r>
              <a:rPr lang="en-US" sz="2000" dirty="0"/>
              <a:t>JOIN clause allows us to combine columns from one or more tables in a database by using values common to each</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Follows the FROM clause in a SQL statement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Tell the computer which columns provide the link between the two tables using the word 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Creating aliases allows us to spend less time typing, and more time querying!</a:t>
            </a:r>
          </a:p>
          <a:p>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1224074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3276600" cy="523220"/>
          </a:xfrm>
          <a:prstGeom prst="rect">
            <a:avLst/>
          </a:prstGeom>
          <a:noFill/>
        </p:spPr>
        <p:txBody>
          <a:bodyPr wrap="square" rtlCol="0">
            <a:spAutoFit/>
          </a:bodyPr>
          <a:lstStyle/>
          <a:p>
            <a:r>
              <a:rPr lang="en-US" sz="2800" dirty="0"/>
              <a:t>JOINS AND ALIASES</a:t>
            </a:r>
          </a:p>
        </p:txBody>
      </p:sp>
      <p:sp>
        <p:nvSpPr>
          <p:cNvPr id="9" name="Slide Number Placeholder 8"/>
          <p:cNvSpPr>
            <a:spLocks noGrp="1"/>
          </p:cNvSpPr>
          <p:nvPr>
            <p:ph type="sldNum" sz="quarter" idx="7"/>
          </p:nvPr>
        </p:nvSpPr>
        <p:spPr/>
        <p:txBody>
          <a:bodyPr/>
          <a:lstStyle/>
          <a:p>
            <a:fld id="{B6F15528-21DE-4FAA-801E-634DDDAF4B2B}" type="slidenum">
              <a:rPr lang="en-US" smtClean="0"/>
              <a:t>52</a:t>
            </a:fld>
            <a:endParaRPr lang="en-US"/>
          </a:p>
        </p:txBody>
      </p:sp>
      <p:sp>
        <p:nvSpPr>
          <p:cNvPr id="2" name="TextBox 1"/>
          <p:cNvSpPr txBox="1"/>
          <p:nvPr/>
        </p:nvSpPr>
        <p:spPr>
          <a:xfrm>
            <a:off x="1981200" y="2113896"/>
            <a:ext cx="8077200" cy="400110"/>
          </a:xfrm>
          <a:prstGeom prst="rect">
            <a:avLst/>
          </a:prstGeom>
          <a:noFill/>
        </p:spPr>
        <p:txBody>
          <a:bodyPr wrap="square" rtlCol="0">
            <a:spAutoFit/>
          </a:bodyPr>
          <a:lstStyle/>
          <a:p>
            <a:r>
              <a:rPr lang="en-US" sz="2000" i="1" dirty="0"/>
              <a:t>Write a query that joins the articles table with the journals table.</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2875365"/>
            <a:ext cx="3486637" cy="1629002"/>
          </a:xfrm>
          <a:prstGeom prst="rect">
            <a:avLst/>
          </a:prstGeom>
        </p:spPr>
      </p:pic>
      <p:sp>
        <p:nvSpPr>
          <p:cNvPr id="11" name="Rectangle 10"/>
          <p:cNvSpPr/>
          <p:nvPr/>
        </p:nvSpPr>
        <p:spPr>
          <a:xfrm flipH="1">
            <a:off x="557784" y="3043535"/>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r>
              <a:rPr lang="en-US" sz="5400" dirty="0">
                <a:ln w="0"/>
                <a:effectLst>
                  <a:outerShdw blurRad="38100" dist="19050" dir="2700000" algn="tl" rotWithShape="0">
                    <a:schemeClr val="dk1">
                      <a:alpha val="40000"/>
                    </a:schemeClr>
                  </a:outerShdw>
                </a:effectLst>
              </a:rPr>
              <a:t>22</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2" name="TextBox 11"/>
          <p:cNvSpPr txBox="1"/>
          <p:nvPr/>
        </p:nvSpPr>
        <p:spPr>
          <a:xfrm>
            <a:off x="557784" y="4595779"/>
            <a:ext cx="6019800"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ISSNs columns in both these tables link them</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ON, like WHERE filters, according to a test condition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13" name="TextBox 12"/>
          <p:cNvSpPr txBox="1"/>
          <p:nvPr/>
        </p:nvSpPr>
        <p:spPr>
          <a:xfrm>
            <a:off x="6721918" y="4595779"/>
            <a:ext cx="5317681" cy="369332"/>
          </a:xfrm>
          <a:prstGeom prst="rect">
            <a:avLst/>
          </a:prstGeom>
          <a:noFill/>
        </p:spPr>
        <p:txBody>
          <a:bodyPr wrap="square" rtlCol="0">
            <a:spAutoFit/>
          </a:bodyPr>
          <a:lstStyle/>
          <a:p>
            <a:pPr marL="285750" indent="-285750">
              <a:buFont typeface="Arial" panose="020B0604020202020204" pitchFamily="34" charset="0"/>
              <a:buChar char="•"/>
            </a:pPr>
            <a:r>
              <a:rPr lang="en-US" dirty="0"/>
              <a:t>Use the </a:t>
            </a:r>
            <a:r>
              <a:rPr lang="en-US" dirty="0" err="1"/>
              <a:t>table.column</a:t>
            </a:r>
            <a:r>
              <a:rPr lang="en-US" dirty="0"/>
              <a:t> format or the word USING </a:t>
            </a:r>
          </a:p>
        </p:txBody>
      </p:sp>
      <p:sp>
        <p:nvSpPr>
          <p:cNvPr id="14" name="Rectangle 13"/>
          <p:cNvSpPr/>
          <p:nvPr/>
        </p:nvSpPr>
        <p:spPr>
          <a:xfrm flipH="1">
            <a:off x="6019800" y="3119242"/>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r>
              <a:rPr lang="en-US" sz="5400" dirty="0">
                <a:ln w="0"/>
                <a:effectLst>
                  <a:outerShdw blurRad="38100" dist="19050" dir="2700000" algn="tl" rotWithShape="0">
                    <a:schemeClr val="dk1">
                      <a:alpha val="40000"/>
                    </a:schemeClr>
                  </a:outerShdw>
                </a:effectLst>
              </a:rPr>
              <a:t>23</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8922" y="2875365"/>
            <a:ext cx="2038635" cy="1600423"/>
          </a:xfrm>
          <a:prstGeom prst="rect">
            <a:avLst/>
          </a:prstGeom>
        </p:spPr>
      </p:pic>
    </p:spTree>
    <p:extLst>
      <p:ext uri="{BB962C8B-B14F-4D97-AF65-F5344CB8AC3E}">
        <p14:creationId xmlns:p14="http://schemas.microsoft.com/office/powerpoint/2010/main" val="37835807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3276600" cy="523220"/>
          </a:xfrm>
          <a:prstGeom prst="rect">
            <a:avLst/>
          </a:prstGeom>
          <a:noFill/>
        </p:spPr>
        <p:txBody>
          <a:bodyPr wrap="square" rtlCol="0">
            <a:spAutoFit/>
          </a:bodyPr>
          <a:lstStyle/>
          <a:p>
            <a:r>
              <a:rPr lang="en-US" sz="2800" dirty="0"/>
              <a:t>JOINS AND ALIASES</a:t>
            </a:r>
          </a:p>
        </p:txBody>
      </p:sp>
      <p:sp>
        <p:nvSpPr>
          <p:cNvPr id="9" name="Slide Number Placeholder 8"/>
          <p:cNvSpPr>
            <a:spLocks noGrp="1"/>
          </p:cNvSpPr>
          <p:nvPr>
            <p:ph type="sldNum" sz="quarter" idx="7"/>
          </p:nvPr>
        </p:nvSpPr>
        <p:spPr/>
        <p:txBody>
          <a:bodyPr/>
          <a:lstStyle/>
          <a:p>
            <a:fld id="{B6F15528-21DE-4FAA-801E-634DDDAF4B2B}" type="slidenum">
              <a:rPr lang="en-US" smtClean="0"/>
              <a:t>53</a:t>
            </a:fld>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2944422"/>
            <a:ext cx="10058400" cy="1587685"/>
          </a:xfrm>
          <a:prstGeom prst="rect">
            <a:avLst/>
          </a:prstGeom>
        </p:spPr>
      </p:pic>
      <p:sp>
        <p:nvSpPr>
          <p:cNvPr id="6" name="Rectangle 5"/>
          <p:cNvSpPr/>
          <p:nvPr/>
        </p:nvSpPr>
        <p:spPr>
          <a:xfrm flipH="1">
            <a:off x="304800" y="3276599"/>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r>
              <a:rPr lang="en-US" sz="5400" dirty="0">
                <a:ln w="0"/>
                <a:effectLst>
                  <a:outerShdw blurRad="38100" dist="19050" dir="2700000" algn="tl" rotWithShape="0">
                    <a:schemeClr val="dk1">
                      <a:alpha val="40000"/>
                    </a:schemeClr>
                  </a:outerShdw>
                </a:effectLst>
              </a:rPr>
              <a:t>24</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p:cNvSpPr txBox="1"/>
          <p:nvPr/>
        </p:nvSpPr>
        <p:spPr>
          <a:xfrm>
            <a:off x="1462150" y="2198494"/>
            <a:ext cx="7316090"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Use </a:t>
            </a:r>
            <a:r>
              <a:rPr lang="en-US" sz="2000" dirty="0" err="1"/>
              <a:t>table.colname</a:t>
            </a:r>
            <a:r>
              <a:rPr lang="en-US" sz="2000" dirty="0"/>
              <a:t> to join in the SELECT clause</a:t>
            </a:r>
          </a:p>
        </p:txBody>
      </p:sp>
    </p:spTree>
    <p:extLst>
      <p:ext uri="{BB962C8B-B14F-4D97-AF65-F5344CB8AC3E}">
        <p14:creationId xmlns:p14="http://schemas.microsoft.com/office/powerpoint/2010/main" val="15479440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3276600" cy="523220"/>
          </a:xfrm>
          <a:prstGeom prst="rect">
            <a:avLst/>
          </a:prstGeom>
          <a:noFill/>
        </p:spPr>
        <p:txBody>
          <a:bodyPr wrap="square" rtlCol="0">
            <a:spAutoFit/>
          </a:bodyPr>
          <a:lstStyle/>
          <a:p>
            <a:r>
              <a:rPr lang="en-US" sz="2800" dirty="0"/>
              <a:t>JOINS AND ALIASES</a:t>
            </a:r>
          </a:p>
        </p:txBody>
      </p:sp>
      <p:sp>
        <p:nvSpPr>
          <p:cNvPr id="9" name="Slide Number Placeholder 8"/>
          <p:cNvSpPr>
            <a:spLocks noGrp="1"/>
          </p:cNvSpPr>
          <p:nvPr>
            <p:ph type="sldNum" sz="quarter" idx="7"/>
          </p:nvPr>
        </p:nvSpPr>
        <p:spPr/>
        <p:txBody>
          <a:bodyPr/>
          <a:lstStyle/>
          <a:p>
            <a:fld id="{B6F15528-21DE-4FAA-801E-634DDDAF4B2B}" type="slidenum">
              <a:rPr lang="en-US" smtClean="0"/>
              <a:t>54</a:t>
            </a:fld>
            <a:endParaRPr lang="en-US"/>
          </a:p>
        </p:txBody>
      </p:sp>
      <p:sp>
        <p:nvSpPr>
          <p:cNvPr id="2" name="TextBox 1"/>
          <p:cNvSpPr txBox="1"/>
          <p:nvPr/>
        </p:nvSpPr>
        <p:spPr>
          <a:xfrm>
            <a:off x="1462150" y="2138242"/>
            <a:ext cx="7848600"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Joins can be combined with sorting, filtering, and aggregation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7288" y="2774538"/>
            <a:ext cx="7697274" cy="1848108"/>
          </a:xfrm>
          <a:prstGeom prst="rect">
            <a:avLst/>
          </a:prstGeom>
        </p:spPr>
      </p:pic>
      <p:sp>
        <p:nvSpPr>
          <p:cNvPr id="8" name="Rectangle 7"/>
          <p:cNvSpPr/>
          <p:nvPr/>
        </p:nvSpPr>
        <p:spPr>
          <a:xfrm flipH="1">
            <a:off x="457200" y="3236927"/>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r>
              <a:rPr lang="en-US" sz="5400" dirty="0">
                <a:ln w="0"/>
                <a:effectLst>
                  <a:outerShdw blurRad="38100" dist="19050" dir="2700000" algn="tl" rotWithShape="0">
                    <a:schemeClr val="dk1">
                      <a:alpha val="40000"/>
                    </a:schemeClr>
                  </a:outerShdw>
                </a:effectLst>
              </a:rPr>
              <a:t>25</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TextBox 6"/>
          <p:cNvSpPr txBox="1"/>
          <p:nvPr/>
        </p:nvSpPr>
        <p:spPr>
          <a:xfrm>
            <a:off x="466344" y="5100183"/>
            <a:ext cx="121920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ROUND function rounds the </a:t>
            </a:r>
            <a:r>
              <a:rPr lang="en-US" sz="2000" dirty="0" err="1"/>
              <a:t>Author_Count</a:t>
            </a:r>
            <a:r>
              <a:rPr lang="en-US" sz="2000" dirty="0"/>
              <a:t> number returned by the AVG function by 2 decimal places.</a:t>
            </a:r>
          </a:p>
        </p:txBody>
      </p:sp>
    </p:spTree>
    <p:extLst>
      <p:ext uri="{BB962C8B-B14F-4D97-AF65-F5344CB8AC3E}">
        <p14:creationId xmlns:p14="http://schemas.microsoft.com/office/powerpoint/2010/main" val="538940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3276600" cy="523220"/>
          </a:xfrm>
          <a:prstGeom prst="rect">
            <a:avLst/>
          </a:prstGeom>
          <a:noFill/>
        </p:spPr>
        <p:txBody>
          <a:bodyPr wrap="square" rtlCol="0">
            <a:spAutoFit/>
          </a:bodyPr>
          <a:lstStyle/>
          <a:p>
            <a:r>
              <a:rPr lang="en-US" sz="2800" dirty="0"/>
              <a:t>JOINS AND ALIASES</a:t>
            </a:r>
          </a:p>
        </p:txBody>
      </p:sp>
      <p:sp>
        <p:nvSpPr>
          <p:cNvPr id="9" name="Slide Number Placeholder 8"/>
          <p:cNvSpPr>
            <a:spLocks noGrp="1"/>
          </p:cNvSpPr>
          <p:nvPr>
            <p:ph type="sldNum" sz="quarter" idx="7"/>
          </p:nvPr>
        </p:nvSpPr>
        <p:spPr/>
        <p:txBody>
          <a:bodyPr/>
          <a:lstStyle/>
          <a:p>
            <a:fld id="{B6F15528-21DE-4FAA-801E-634DDDAF4B2B}" type="slidenum">
              <a:rPr lang="en-US" smtClean="0"/>
              <a:t>55</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6725" y="2187592"/>
            <a:ext cx="10058400" cy="128514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6725" y="3593859"/>
            <a:ext cx="10058400" cy="2259929"/>
          </a:xfrm>
          <a:prstGeom prst="rect">
            <a:avLst/>
          </a:prstGeom>
        </p:spPr>
      </p:pic>
    </p:spTree>
    <p:extLst>
      <p:ext uri="{BB962C8B-B14F-4D97-AF65-F5344CB8AC3E}">
        <p14:creationId xmlns:p14="http://schemas.microsoft.com/office/powerpoint/2010/main" val="1227191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3276600" cy="523220"/>
          </a:xfrm>
          <a:prstGeom prst="rect">
            <a:avLst/>
          </a:prstGeom>
          <a:noFill/>
        </p:spPr>
        <p:txBody>
          <a:bodyPr wrap="square" rtlCol="0">
            <a:spAutoFit/>
          </a:bodyPr>
          <a:lstStyle/>
          <a:p>
            <a:r>
              <a:rPr lang="en-US" sz="2800" dirty="0"/>
              <a:t>JOINS AND ALIASES</a:t>
            </a:r>
          </a:p>
        </p:txBody>
      </p:sp>
      <p:sp>
        <p:nvSpPr>
          <p:cNvPr id="9" name="Slide Number Placeholder 8"/>
          <p:cNvSpPr>
            <a:spLocks noGrp="1"/>
          </p:cNvSpPr>
          <p:nvPr>
            <p:ph type="sldNum" sz="quarter" idx="7"/>
          </p:nvPr>
        </p:nvSpPr>
        <p:spPr/>
        <p:txBody>
          <a:bodyPr/>
          <a:lstStyle/>
          <a:p>
            <a:fld id="{B6F15528-21DE-4FAA-801E-634DDDAF4B2B}" type="slidenum">
              <a:rPr lang="en-US" smtClean="0"/>
              <a:t>56</a:t>
            </a:fld>
            <a:endParaRPr lang="en-US"/>
          </a:p>
        </p:txBody>
      </p:sp>
      <p:sp>
        <p:nvSpPr>
          <p:cNvPr id="2" name="TextBox 1"/>
          <p:cNvSpPr txBox="1"/>
          <p:nvPr/>
        </p:nvSpPr>
        <p:spPr>
          <a:xfrm>
            <a:off x="1828800" y="2362200"/>
            <a:ext cx="74676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You can also JOIN multiple tables: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2466" y="3042499"/>
            <a:ext cx="8087854" cy="2095792"/>
          </a:xfrm>
          <a:prstGeom prst="rect">
            <a:avLst/>
          </a:prstGeom>
        </p:spPr>
      </p:pic>
      <p:sp>
        <p:nvSpPr>
          <p:cNvPr id="7" name="Rectangle 6"/>
          <p:cNvSpPr/>
          <p:nvPr/>
        </p:nvSpPr>
        <p:spPr>
          <a:xfrm flipH="1">
            <a:off x="381000" y="3498261"/>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r>
              <a:rPr lang="en-US" sz="5400" dirty="0">
                <a:ln w="0"/>
                <a:effectLst>
                  <a:outerShdw blurRad="38100" dist="19050" dir="2700000" algn="tl" rotWithShape="0">
                    <a:schemeClr val="dk1">
                      <a:alpha val="40000"/>
                    </a:schemeClr>
                  </a:outerShdw>
                </a:effectLst>
              </a:rPr>
              <a:t>26</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047112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3276600" cy="523220"/>
          </a:xfrm>
          <a:prstGeom prst="rect">
            <a:avLst/>
          </a:prstGeom>
          <a:noFill/>
        </p:spPr>
        <p:txBody>
          <a:bodyPr wrap="square" rtlCol="0">
            <a:spAutoFit/>
          </a:bodyPr>
          <a:lstStyle/>
          <a:p>
            <a:r>
              <a:rPr lang="en-US" sz="2800" dirty="0"/>
              <a:t>JOINS AND ALIASES</a:t>
            </a:r>
          </a:p>
        </p:txBody>
      </p:sp>
      <p:sp>
        <p:nvSpPr>
          <p:cNvPr id="9" name="Slide Number Placeholder 8"/>
          <p:cNvSpPr>
            <a:spLocks noGrp="1"/>
          </p:cNvSpPr>
          <p:nvPr>
            <p:ph type="sldNum" sz="quarter" idx="7"/>
          </p:nvPr>
        </p:nvSpPr>
        <p:spPr/>
        <p:txBody>
          <a:bodyPr/>
          <a:lstStyle/>
          <a:p>
            <a:fld id="{B6F15528-21DE-4FAA-801E-634DDDAF4B2B}" type="slidenum">
              <a:rPr lang="en-US" smtClean="0"/>
              <a:t>57</a:t>
            </a:fld>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6054" y="1886733"/>
            <a:ext cx="10058400" cy="118132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6054" y="2971800"/>
            <a:ext cx="10058400" cy="2954275"/>
          </a:xfrm>
          <a:prstGeom prst="rect">
            <a:avLst/>
          </a:prstGeom>
        </p:spPr>
      </p:pic>
    </p:spTree>
    <p:extLst>
      <p:ext uri="{BB962C8B-B14F-4D97-AF65-F5344CB8AC3E}">
        <p14:creationId xmlns:p14="http://schemas.microsoft.com/office/powerpoint/2010/main" val="197339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3276600" cy="523220"/>
          </a:xfrm>
          <a:prstGeom prst="rect">
            <a:avLst/>
          </a:prstGeom>
          <a:noFill/>
        </p:spPr>
        <p:txBody>
          <a:bodyPr wrap="square" rtlCol="0">
            <a:spAutoFit/>
          </a:bodyPr>
          <a:lstStyle/>
          <a:p>
            <a:r>
              <a:rPr lang="en-US" sz="2800" dirty="0"/>
              <a:t>JOINS AND ALIASES</a:t>
            </a:r>
          </a:p>
        </p:txBody>
      </p:sp>
      <p:sp>
        <p:nvSpPr>
          <p:cNvPr id="9" name="Slide Number Placeholder 8"/>
          <p:cNvSpPr>
            <a:spLocks noGrp="1"/>
          </p:cNvSpPr>
          <p:nvPr>
            <p:ph type="sldNum" sz="quarter" idx="7"/>
          </p:nvPr>
        </p:nvSpPr>
        <p:spPr/>
        <p:txBody>
          <a:bodyPr/>
          <a:lstStyle/>
          <a:p>
            <a:fld id="{B6F15528-21DE-4FAA-801E-634DDDAF4B2B}" type="slidenum">
              <a:rPr lang="en-US" smtClean="0"/>
              <a:t>58</a:t>
            </a:fld>
            <a:endParaRPr lang="en-US"/>
          </a:p>
        </p:txBody>
      </p:sp>
      <p:sp>
        <p:nvSpPr>
          <p:cNvPr id="2" name="TextBox 1"/>
          <p:cNvSpPr txBox="1"/>
          <p:nvPr/>
        </p:nvSpPr>
        <p:spPr>
          <a:xfrm>
            <a:off x="1178935" y="1972672"/>
            <a:ext cx="1012025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To make things clearer as queries become more complex, use aliases to assign new names to items in the query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624" y="3733800"/>
            <a:ext cx="4620270" cy="158137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0" y="3743327"/>
            <a:ext cx="7106642" cy="1571844"/>
          </a:xfrm>
          <a:prstGeom prst="rect">
            <a:avLst/>
          </a:prstGeom>
        </p:spPr>
      </p:pic>
      <p:sp>
        <p:nvSpPr>
          <p:cNvPr id="7" name="TextBox 6"/>
          <p:cNvSpPr txBox="1"/>
          <p:nvPr/>
        </p:nvSpPr>
        <p:spPr>
          <a:xfrm>
            <a:off x="2437759" y="3227154"/>
            <a:ext cx="3276600" cy="400110"/>
          </a:xfrm>
          <a:prstGeom prst="rect">
            <a:avLst/>
          </a:prstGeom>
          <a:noFill/>
        </p:spPr>
        <p:txBody>
          <a:bodyPr wrap="square" rtlCol="0">
            <a:spAutoFit/>
          </a:bodyPr>
          <a:lstStyle/>
          <a:p>
            <a:r>
              <a:rPr lang="en-US" sz="2000" dirty="0"/>
              <a:t>Table names</a:t>
            </a:r>
          </a:p>
        </p:txBody>
      </p:sp>
      <p:sp>
        <p:nvSpPr>
          <p:cNvPr id="8" name="TextBox 7"/>
          <p:cNvSpPr txBox="1"/>
          <p:nvPr/>
        </p:nvSpPr>
        <p:spPr>
          <a:xfrm>
            <a:off x="8077200" y="3163788"/>
            <a:ext cx="2743200" cy="400110"/>
          </a:xfrm>
          <a:prstGeom prst="rect">
            <a:avLst/>
          </a:prstGeom>
          <a:noFill/>
        </p:spPr>
        <p:txBody>
          <a:bodyPr wrap="square" rtlCol="0">
            <a:spAutoFit/>
          </a:bodyPr>
          <a:lstStyle/>
          <a:p>
            <a:r>
              <a:rPr lang="en-US" sz="2000" dirty="0"/>
              <a:t>Column names</a:t>
            </a:r>
          </a:p>
        </p:txBody>
      </p:sp>
      <p:sp>
        <p:nvSpPr>
          <p:cNvPr id="10" name="Rectangle 9"/>
          <p:cNvSpPr/>
          <p:nvPr/>
        </p:nvSpPr>
        <p:spPr>
          <a:xfrm flipH="1">
            <a:off x="455035" y="2834610"/>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r>
              <a:rPr lang="en-US" sz="5400" dirty="0">
                <a:ln w="0"/>
                <a:effectLst>
                  <a:outerShdw blurRad="38100" dist="19050" dir="2700000" algn="tl" rotWithShape="0">
                    <a:schemeClr val="dk1">
                      <a:alpha val="40000"/>
                    </a:schemeClr>
                  </a:outerShdw>
                </a:effectLst>
              </a:rPr>
              <a:t>27</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flipH="1">
            <a:off x="5447979" y="2772170"/>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r>
              <a:rPr lang="en-US" sz="5400" dirty="0">
                <a:ln w="0"/>
                <a:effectLst>
                  <a:outerShdw blurRad="38100" dist="19050" dir="2700000" algn="tl" rotWithShape="0">
                    <a:schemeClr val="dk1">
                      <a:alpha val="40000"/>
                    </a:schemeClr>
                  </a:outerShdw>
                </a:effectLst>
              </a:rPr>
              <a:t>28</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2" name="TextBox 11"/>
          <p:cNvSpPr txBox="1"/>
          <p:nvPr/>
        </p:nvSpPr>
        <p:spPr>
          <a:xfrm>
            <a:off x="1447479" y="5494600"/>
            <a:ext cx="94488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AS is not required for the query to work but is an example of good style</a:t>
            </a:r>
          </a:p>
        </p:txBody>
      </p:sp>
    </p:spTree>
    <p:extLst>
      <p:ext uri="{BB962C8B-B14F-4D97-AF65-F5344CB8AC3E}">
        <p14:creationId xmlns:p14="http://schemas.microsoft.com/office/powerpoint/2010/main" val="23384176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3276600" cy="523220"/>
          </a:xfrm>
          <a:prstGeom prst="rect">
            <a:avLst/>
          </a:prstGeom>
          <a:noFill/>
        </p:spPr>
        <p:txBody>
          <a:bodyPr wrap="square" rtlCol="0">
            <a:spAutoFit/>
          </a:bodyPr>
          <a:lstStyle/>
          <a:p>
            <a:r>
              <a:rPr lang="en-US" sz="2800" dirty="0"/>
              <a:t>MINI BREAK</a:t>
            </a:r>
          </a:p>
        </p:txBody>
      </p:sp>
      <p:sp>
        <p:nvSpPr>
          <p:cNvPr id="9" name="Slide Number Placeholder 8"/>
          <p:cNvSpPr>
            <a:spLocks noGrp="1"/>
          </p:cNvSpPr>
          <p:nvPr>
            <p:ph type="sldNum" sz="quarter" idx="7"/>
          </p:nvPr>
        </p:nvSpPr>
        <p:spPr/>
        <p:txBody>
          <a:bodyPr/>
          <a:lstStyle/>
          <a:p>
            <a:fld id="{B6F15528-21DE-4FAA-801E-634DDDAF4B2B}" type="slidenum">
              <a:rPr lang="en-US" smtClean="0"/>
              <a:t>59</a:t>
            </a:fld>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0" y="2438400"/>
            <a:ext cx="4445807" cy="2919413"/>
          </a:xfrm>
          <a:prstGeom prst="rect">
            <a:avLst/>
          </a:prstGeom>
        </p:spPr>
      </p:pic>
      <p:sp>
        <p:nvSpPr>
          <p:cNvPr id="5" name="TextBox 4"/>
          <p:cNvSpPr txBox="1"/>
          <p:nvPr/>
        </p:nvSpPr>
        <p:spPr>
          <a:xfrm>
            <a:off x="8716114" y="5562600"/>
            <a:ext cx="2956560" cy="230832"/>
          </a:xfrm>
          <a:prstGeom prst="rect">
            <a:avLst/>
          </a:prstGeom>
          <a:noFill/>
        </p:spPr>
        <p:txBody>
          <a:bodyPr wrap="square" rtlCol="0">
            <a:spAutoFit/>
          </a:bodyPr>
          <a:lstStyle/>
          <a:p>
            <a:r>
              <a:rPr lang="en-US" sz="900" dirty="0"/>
              <a:t>https://texashistory.unt.edu/ark:/67531/metapth908662/</a:t>
            </a:r>
          </a:p>
        </p:txBody>
      </p:sp>
      <p:sp>
        <p:nvSpPr>
          <p:cNvPr id="6" name="TextBox 5"/>
          <p:cNvSpPr txBox="1"/>
          <p:nvPr/>
        </p:nvSpPr>
        <p:spPr>
          <a:xfrm>
            <a:off x="381000" y="5579165"/>
            <a:ext cx="3352800" cy="230832"/>
          </a:xfrm>
          <a:prstGeom prst="rect">
            <a:avLst/>
          </a:prstGeom>
          <a:noFill/>
        </p:spPr>
        <p:txBody>
          <a:bodyPr wrap="square" rtlCol="0">
            <a:spAutoFit/>
          </a:bodyPr>
          <a:lstStyle/>
          <a:p>
            <a:r>
              <a:rPr lang="en-US" sz="900" dirty="0"/>
              <a:t>Description: orange and white cat inside a clothes dryer</a:t>
            </a:r>
          </a:p>
        </p:txBody>
      </p:sp>
    </p:spTree>
    <p:extLst>
      <p:ext uri="{BB962C8B-B14F-4D97-AF65-F5344CB8AC3E}">
        <p14:creationId xmlns:p14="http://schemas.microsoft.com/office/powerpoint/2010/main" val="25089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640" y="1143000"/>
            <a:ext cx="3962400" cy="492443"/>
          </a:xfrm>
        </p:spPr>
        <p:txBody>
          <a:bodyPr/>
          <a:lstStyle/>
          <a:p>
            <a:r>
              <a:rPr lang="en-US" sz="3200" dirty="0">
                <a:latin typeface="+mj-lt"/>
              </a:rPr>
              <a:t>THIS IS ME:</a:t>
            </a:r>
          </a:p>
        </p:txBody>
      </p:sp>
      <p:sp>
        <p:nvSpPr>
          <p:cNvPr id="4" name="TextBox 3"/>
          <p:cNvSpPr txBox="1"/>
          <p:nvPr/>
        </p:nvSpPr>
        <p:spPr>
          <a:xfrm>
            <a:off x="1699640" y="2288710"/>
            <a:ext cx="7315200" cy="3447098"/>
          </a:xfrm>
          <a:prstGeom prst="rect">
            <a:avLst/>
          </a:prstGeom>
          <a:noFill/>
        </p:spPr>
        <p:txBody>
          <a:bodyPr wrap="square" rtlCol="0">
            <a:spAutoFit/>
          </a:bodyPr>
          <a:lstStyle/>
          <a:p>
            <a:r>
              <a:rPr lang="en-US" sz="2000" dirty="0"/>
              <a:t>Sarah Lynn Fisher, she/her, sarahlynn.fisher@unt.edu</a:t>
            </a:r>
            <a:br>
              <a:rPr lang="en-US" sz="2000" dirty="0"/>
            </a:br>
            <a:br>
              <a:rPr lang="en-US" sz="2000" dirty="0"/>
            </a:br>
            <a:r>
              <a:rPr lang="en-US" sz="2000" dirty="0"/>
              <a:t>University of North Texas Libraries</a:t>
            </a:r>
            <a:br>
              <a:rPr lang="en-US" sz="2000" dirty="0"/>
            </a:br>
            <a:br>
              <a:rPr lang="en-US" sz="2000" dirty="0"/>
            </a:br>
            <a:r>
              <a:rPr lang="en-US" sz="2000" dirty="0"/>
              <a:t>Program Coordinator – Digital Newspaper Unit</a:t>
            </a:r>
          </a:p>
          <a:p>
            <a:pPr marL="285750" indent="-285750">
              <a:buFont typeface="Arial" panose="020B0604020202020204" pitchFamily="34" charset="0"/>
              <a:buChar char="•"/>
            </a:pPr>
            <a:r>
              <a:rPr lang="en-US" sz="2000" dirty="0"/>
              <a:t>National Digital Newspaper Program – Texas</a:t>
            </a:r>
          </a:p>
          <a:p>
            <a:pPr marL="285750" indent="-285750">
              <a:buFont typeface="Arial" panose="020B0604020202020204" pitchFamily="34" charset="0"/>
              <a:buChar char="•"/>
            </a:pPr>
            <a:r>
              <a:rPr lang="en-US" sz="2000" dirty="0"/>
              <a:t>Texas Digital Newspaper Program</a:t>
            </a:r>
          </a:p>
          <a:p>
            <a:pPr marL="285750" indent="-285750">
              <a:buFont typeface="Arial" panose="020B0604020202020204" pitchFamily="34" charset="0"/>
              <a:buChar char="•"/>
            </a:pPr>
            <a:r>
              <a:rPr lang="en-US" sz="2000" dirty="0"/>
              <a:t>Gateway to Oklahoma History</a:t>
            </a:r>
          </a:p>
          <a:p>
            <a:pPr marL="285750" indent="-285750">
              <a:buFont typeface="Arial" panose="020B0604020202020204" pitchFamily="34" charset="0"/>
              <a:buChar char="•"/>
            </a:pPr>
            <a:endParaRPr lang="en-US" sz="2000" dirty="0"/>
          </a:p>
          <a:p>
            <a:r>
              <a:rPr lang="en-US" sz="2000" dirty="0"/>
              <a:t>Automate microfilm metadata database</a:t>
            </a:r>
          </a:p>
          <a:p>
            <a:pPr marL="285750" indent="-285750">
              <a:buFont typeface="Arial" panose="020B0604020202020204" pitchFamily="34" charset="0"/>
              <a:buChar char="•"/>
            </a:pP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20879" y="762000"/>
            <a:ext cx="1136361" cy="1143000"/>
          </a:xfrm>
          <a:prstGeom prst="rect">
            <a:avLst/>
          </a:prstGeom>
        </p:spPr>
      </p:pic>
      <p:sp>
        <p:nvSpPr>
          <p:cNvPr id="8" name="Slide Number Placeholder 7"/>
          <p:cNvSpPr>
            <a:spLocks noGrp="1"/>
          </p:cNvSpPr>
          <p:nvPr>
            <p:ph type="sldNum" sz="quarter" idx="7"/>
          </p:nvPr>
        </p:nvSpPr>
        <p:spPr/>
        <p:txBody>
          <a:bodyPr/>
          <a:lstStyle/>
          <a:p>
            <a:fld id="{B6F15528-21DE-4FAA-801E-634DDDAF4B2B}" type="slidenum">
              <a:rPr lang="en-US" smtClean="0"/>
              <a:t>6</a:t>
            </a:fld>
            <a:endParaRPr lang="en-US"/>
          </a:p>
        </p:txBody>
      </p:sp>
    </p:spTree>
    <p:extLst>
      <p:ext uri="{BB962C8B-B14F-4D97-AF65-F5344CB8AC3E}">
        <p14:creationId xmlns:p14="http://schemas.microsoft.com/office/powerpoint/2010/main" val="20722551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3276600" cy="523220"/>
          </a:xfrm>
          <a:prstGeom prst="rect">
            <a:avLst/>
          </a:prstGeom>
          <a:noFill/>
        </p:spPr>
        <p:txBody>
          <a:bodyPr wrap="square" rtlCol="0">
            <a:spAutoFit/>
          </a:bodyPr>
          <a:lstStyle/>
          <a:p>
            <a:r>
              <a:rPr lang="en-US" sz="2800" dirty="0"/>
              <a:t>SAVING QUERIES</a:t>
            </a:r>
          </a:p>
        </p:txBody>
      </p:sp>
      <p:sp>
        <p:nvSpPr>
          <p:cNvPr id="9" name="Slide Number Placeholder 8"/>
          <p:cNvSpPr>
            <a:spLocks noGrp="1"/>
          </p:cNvSpPr>
          <p:nvPr>
            <p:ph type="sldNum" sz="quarter" idx="7"/>
          </p:nvPr>
        </p:nvSpPr>
        <p:spPr/>
        <p:txBody>
          <a:bodyPr/>
          <a:lstStyle/>
          <a:p>
            <a:fld id="{B6F15528-21DE-4FAA-801E-634DDDAF4B2B}" type="slidenum">
              <a:rPr lang="en-US" smtClean="0"/>
              <a:t>60</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3441031"/>
            <a:ext cx="3115110" cy="1609950"/>
          </a:xfrm>
          <a:prstGeom prst="rect">
            <a:avLst/>
          </a:prstGeom>
        </p:spPr>
      </p:pic>
      <p:sp>
        <p:nvSpPr>
          <p:cNvPr id="7" name="Rectangle 6"/>
          <p:cNvSpPr/>
          <p:nvPr/>
        </p:nvSpPr>
        <p:spPr>
          <a:xfrm flipH="1">
            <a:off x="1462150" y="3733800"/>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r>
              <a:rPr lang="en-US" sz="5400" dirty="0">
                <a:ln w="0"/>
                <a:effectLst>
                  <a:outerShdw blurRad="38100" dist="19050" dir="2700000" algn="tl" rotWithShape="0">
                    <a:schemeClr val="dk1">
                      <a:alpha val="40000"/>
                    </a:schemeClr>
                  </a:outerShdw>
                </a:effectLst>
              </a:rPr>
              <a:t>29</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p:cNvSpPr txBox="1"/>
          <p:nvPr/>
        </p:nvSpPr>
        <p:spPr>
          <a:xfrm>
            <a:off x="1462150" y="5345054"/>
            <a:ext cx="105918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Saving a query requires you to add CREATE VIEW </a:t>
            </a:r>
            <a:r>
              <a:rPr lang="en-US" sz="2000" dirty="0" err="1"/>
              <a:t>viewname</a:t>
            </a:r>
            <a:r>
              <a:rPr lang="en-US" sz="2000" dirty="0"/>
              <a:t> AS before the query itself</a:t>
            </a:r>
          </a:p>
        </p:txBody>
      </p:sp>
      <p:sp>
        <p:nvSpPr>
          <p:cNvPr id="8" name="TextBox 7"/>
          <p:cNvSpPr txBox="1"/>
          <p:nvPr/>
        </p:nvSpPr>
        <p:spPr>
          <a:xfrm>
            <a:off x="1600200" y="2131296"/>
            <a:ext cx="8468698"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Views are queries saved in the database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Query a view as a (virtual) table that is populated every time you query it</a:t>
            </a:r>
          </a:p>
        </p:txBody>
      </p:sp>
    </p:spTree>
    <p:extLst>
      <p:ext uri="{BB962C8B-B14F-4D97-AF65-F5344CB8AC3E}">
        <p14:creationId xmlns:p14="http://schemas.microsoft.com/office/powerpoint/2010/main" val="15547398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3276600" cy="523220"/>
          </a:xfrm>
          <a:prstGeom prst="rect">
            <a:avLst/>
          </a:prstGeom>
          <a:noFill/>
        </p:spPr>
        <p:txBody>
          <a:bodyPr wrap="square" rtlCol="0">
            <a:spAutoFit/>
          </a:bodyPr>
          <a:lstStyle/>
          <a:p>
            <a:r>
              <a:rPr lang="en-US" sz="2800" dirty="0"/>
              <a:t>SAVING QUERIES</a:t>
            </a:r>
          </a:p>
        </p:txBody>
      </p:sp>
      <p:sp>
        <p:nvSpPr>
          <p:cNvPr id="9" name="Slide Number Placeholder 8"/>
          <p:cNvSpPr>
            <a:spLocks noGrp="1"/>
          </p:cNvSpPr>
          <p:nvPr>
            <p:ph type="sldNum" sz="quarter" idx="7"/>
          </p:nvPr>
        </p:nvSpPr>
        <p:spPr/>
        <p:txBody>
          <a:bodyPr/>
          <a:lstStyle/>
          <a:p>
            <a:fld id="{B6F15528-21DE-4FAA-801E-634DDDAF4B2B}" type="slidenum">
              <a:rPr lang="en-US" smtClean="0"/>
              <a:t>61</a:t>
            </a:fld>
            <a:endParaRPr lang="en-US"/>
          </a:p>
        </p:txBody>
      </p:sp>
      <p:sp>
        <p:nvSpPr>
          <p:cNvPr id="2" name="TextBox 1"/>
          <p:cNvSpPr txBox="1"/>
          <p:nvPr/>
        </p:nvSpPr>
        <p:spPr>
          <a:xfrm>
            <a:off x="1828800" y="2286000"/>
            <a:ext cx="66294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Access the results of query #29 using shorter notation:</a:t>
            </a:r>
          </a:p>
        </p:txBody>
      </p:sp>
      <p:sp>
        <p:nvSpPr>
          <p:cNvPr id="5" name="TextBox 4"/>
          <p:cNvSpPr txBox="1"/>
          <p:nvPr/>
        </p:nvSpPr>
        <p:spPr>
          <a:xfrm>
            <a:off x="1828800" y="4343400"/>
            <a:ext cx="72390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Remove the above view from the database using DROP VIEW</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9864" y="2855540"/>
            <a:ext cx="2943636" cy="121937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1759" y="4876800"/>
            <a:ext cx="2981741" cy="962159"/>
          </a:xfrm>
          <a:prstGeom prst="rect">
            <a:avLst/>
          </a:prstGeom>
        </p:spPr>
      </p:pic>
      <p:sp>
        <p:nvSpPr>
          <p:cNvPr id="10" name="Rectangle 9"/>
          <p:cNvSpPr/>
          <p:nvPr/>
        </p:nvSpPr>
        <p:spPr>
          <a:xfrm flipH="1">
            <a:off x="609600" y="3053090"/>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r>
              <a:rPr lang="en-US" sz="5400" dirty="0">
                <a:ln w="0"/>
                <a:effectLst>
                  <a:outerShdw blurRad="38100" dist="19050" dir="2700000" algn="tl" rotWithShape="0">
                    <a:schemeClr val="dk1">
                      <a:alpha val="40000"/>
                    </a:schemeClr>
                  </a:outerShdw>
                </a:effectLst>
              </a:rPr>
              <a:t>30</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flipH="1">
            <a:off x="596348" y="4753449"/>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r>
              <a:rPr lang="en-US" sz="5400" dirty="0">
                <a:ln w="0"/>
                <a:effectLst>
                  <a:outerShdw blurRad="38100" dist="19050" dir="2700000" algn="tl" rotWithShape="0">
                    <a:schemeClr val="dk1">
                      <a:alpha val="40000"/>
                    </a:schemeClr>
                  </a:outerShdw>
                </a:effectLst>
              </a:rPr>
              <a:t>31</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357911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3276600" cy="523220"/>
          </a:xfrm>
          <a:prstGeom prst="rect">
            <a:avLst/>
          </a:prstGeom>
          <a:noFill/>
        </p:spPr>
        <p:txBody>
          <a:bodyPr wrap="square" rtlCol="0">
            <a:spAutoFit/>
          </a:bodyPr>
          <a:lstStyle/>
          <a:p>
            <a:r>
              <a:rPr lang="en-US" sz="2800" dirty="0"/>
              <a:t>SAVING QUERIES</a:t>
            </a:r>
          </a:p>
        </p:txBody>
      </p:sp>
      <p:sp>
        <p:nvSpPr>
          <p:cNvPr id="9" name="Slide Number Placeholder 8"/>
          <p:cNvSpPr>
            <a:spLocks noGrp="1"/>
          </p:cNvSpPr>
          <p:nvPr>
            <p:ph type="sldNum" sz="quarter" idx="7"/>
          </p:nvPr>
        </p:nvSpPr>
        <p:spPr/>
        <p:txBody>
          <a:bodyPr/>
          <a:lstStyle/>
          <a:p>
            <a:fld id="{B6F15528-21DE-4FAA-801E-634DDDAF4B2B}" type="slidenum">
              <a:rPr lang="en-US" smtClean="0"/>
              <a:t>62</a:t>
            </a:fld>
            <a:endParaRPr lang="en-US"/>
          </a:p>
        </p:txBody>
      </p:sp>
      <p:pic>
        <p:nvPicPr>
          <p:cNvPr id="5" name="Picture 4">
            <a:extLst>
              <a:ext uri="{FF2B5EF4-FFF2-40B4-BE49-F238E27FC236}">
                <a16:creationId xmlns:a16="http://schemas.microsoft.com/office/drawing/2014/main" id="{5FEED00F-2C4B-4E7E-92BA-CECED6FACC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137160"/>
            <a:ext cx="4370766" cy="5714998"/>
          </a:xfrm>
          <a:prstGeom prst="rect">
            <a:avLst/>
          </a:prstGeom>
        </p:spPr>
      </p:pic>
      <p:pic>
        <p:nvPicPr>
          <p:cNvPr id="7" name="Picture 6">
            <a:extLst>
              <a:ext uri="{FF2B5EF4-FFF2-40B4-BE49-F238E27FC236}">
                <a16:creationId xmlns:a16="http://schemas.microsoft.com/office/drawing/2014/main" id="{8C23586F-23D4-4585-B6EB-CC0B67B28C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2378459"/>
            <a:ext cx="9173855" cy="3048425"/>
          </a:xfrm>
          <a:prstGeom prst="rect">
            <a:avLst/>
          </a:prstGeom>
        </p:spPr>
      </p:pic>
    </p:spTree>
    <p:extLst>
      <p:ext uri="{BB962C8B-B14F-4D97-AF65-F5344CB8AC3E}">
        <p14:creationId xmlns:p14="http://schemas.microsoft.com/office/powerpoint/2010/main" val="386241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3276600" cy="523220"/>
          </a:xfrm>
          <a:prstGeom prst="rect">
            <a:avLst/>
          </a:prstGeom>
          <a:noFill/>
        </p:spPr>
        <p:txBody>
          <a:bodyPr wrap="square" rtlCol="0">
            <a:spAutoFit/>
          </a:bodyPr>
          <a:lstStyle/>
          <a:p>
            <a:r>
              <a:rPr lang="en-US" sz="2800" dirty="0"/>
              <a:t>SAVING QUERIES</a:t>
            </a:r>
          </a:p>
        </p:txBody>
      </p:sp>
      <p:sp>
        <p:nvSpPr>
          <p:cNvPr id="9" name="Slide Number Placeholder 8"/>
          <p:cNvSpPr>
            <a:spLocks noGrp="1"/>
          </p:cNvSpPr>
          <p:nvPr>
            <p:ph type="sldNum" sz="quarter" idx="7"/>
          </p:nvPr>
        </p:nvSpPr>
        <p:spPr/>
        <p:txBody>
          <a:bodyPr/>
          <a:lstStyle/>
          <a:p>
            <a:fld id="{B6F15528-21DE-4FAA-801E-634DDDAF4B2B}" type="slidenum">
              <a:rPr lang="en-US" smtClean="0"/>
              <a:t>63</a:t>
            </a:fld>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209800"/>
            <a:ext cx="10058400" cy="104731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3061" y="3505200"/>
            <a:ext cx="10058400" cy="2303125"/>
          </a:xfrm>
          <a:prstGeom prst="rect">
            <a:avLst/>
          </a:prstGeom>
        </p:spPr>
      </p:pic>
    </p:spTree>
    <p:extLst>
      <p:ext uri="{BB962C8B-B14F-4D97-AF65-F5344CB8AC3E}">
        <p14:creationId xmlns:p14="http://schemas.microsoft.com/office/powerpoint/2010/main" val="62816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3276600" cy="523220"/>
          </a:xfrm>
          <a:prstGeom prst="rect">
            <a:avLst/>
          </a:prstGeom>
          <a:noFill/>
        </p:spPr>
        <p:txBody>
          <a:bodyPr wrap="square" rtlCol="0">
            <a:spAutoFit/>
          </a:bodyPr>
          <a:lstStyle/>
          <a:p>
            <a:r>
              <a:rPr lang="en-US" sz="2800" dirty="0"/>
              <a:t>MINI BREAK</a:t>
            </a:r>
          </a:p>
        </p:txBody>
      </p:sp>
      <p:sp>
        <p:nvSpPr>
          <p:cNvPr id="9" name="Slide Number Placeholder 8"/>
          <p:cNvSpPr>
            <a:spLocks noGrp="1"/>
          </p:cNvSpPr>
          <p:nvPr>
            <p:ph type="sldNum" sz="quarter" idx="7"/>
          </p:nvPr>
        </p:nvSpPr>
        <p:spPr/>
        <p:txBody>
          <a:bodyPr/>
          <a:lstStyle/>
          <a:p>
            <a:fld id="{B6F15528-21DE-4FAA-801E-634DDDAF4B2B}" type="slidenum">
              <a:rPr lang="en-US" smtClean="0"/>
              <a:t>64</a:t>
            </a:fld>
            <a:endParaRPr lang="en-US"/>
          </a:p>
        </p:txBody>
      </p:sp>
      <p:sp>
        <p:nvSpPr>
          <p:cNvPr id="5" name="TextBox 4"/>
          <p:cNvSpPr txBox="1"/>
          <p:nvPr/>
        </p:nvSpPr>
        <p:spPr>
          <a:xfrm>
            <a:off x="8716114" y="5562600"/>
            <a:ext cx="2956560" cy="230832"/>
          </a:xfrm>
          <a:prstGeom prst="rect">
            <a:avLst/>
          </a:prstGeom>
          <a:noFill/>
        </p:spPr>
        <p:txBody>
          <a:bodyPr wrap="square" rtlCol="0">
            <a:spAutoFit/>
          </a:bodyPr>
          <a:lstStyle/>
          <a:p>
            <a:r>
              <a:rPr lang="en-US" sz="900" dirty="0"/>
              <a:t>https://texashistory.unt.edu/ark:/67531/metadc1752551/</a:t>
            </a:r>
          </a:p>
        </p:txBody>
      </p:sp>
      <p:sp>
        <p:nvSpPr>
          <p:cNvPr id="6" name="TextBox 5"/>
          <p:cNvSpPr txBox="1"/>
          <p:nvPr/>
        </p:nvSpPr>
        <p:spPr>
          <a:xfrm>
            <a:off x="381000" y="5579165"/>
            <a:ext cx="3352800" cy="369332"/>
          </a:xfrm>
          <a:prstGeom prst="rect">
            <a:avLst/>
          </a:prstGeom>
          <a:noFill/>
        </p:spPr>
        <p:txBody>
          <a:bodyPr wrap="square" rtlCol="0">
            <a:spAutoFit/>
          </a:bodyPr>
          <a:lstStyle/>
          <a:p>
            <a:r>
              <a:rPr lang="en-US" sz="900" dirty="0"/>
              <a:t>Description: Photograph of Julia </a:t>
            </a:r>
            <a:r>
              <a:rPr lang="en-US" sz="900" dirty="0" err="1"/>
              <a:t>Muegge's</a:t>
            </a:r>
            <a:r>
              <a:rPr lang="en-US" sz="900" dirty="0"/>
              <a:t> dog sleeping on a dog bed and covered by a blanket.</a:t>
            </a:r>
          </a:p>
        </p:txBody>
      </p:sp>
      <p:pic>
        <p:nvPicPr>
          <p:cNvPr id="8" name="Picture 7">
            <a:extLst>
              <a:ext uri="{FF2B5EF4-FFF2-40B4-BE49-F238E27FC236}">
                <a16:creationId xmlns:a16="http://schemas.microsoft.com/office/drawing/2014/main" id="{E380F2AA-B2CD-4093-8708-B7082F7445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2114297"/>
            <a:ext cx="2857500" cy="3695700"/>
          </a:xfrm>
          <a:prstGeom prst="rect">
            <a:avLst/>
          </a:prstGeom>
        </p:spPr>
      </p:pic>
    </p:spTree>
    <p:extLst>
      <p:ext uri="{BB962C8B-B14F-4D97-AF65-F5344CB8AC3E}">
        <p14:creationId xmlns:p14="http://schemas.microsoft.com/office/powerpoint/2010/main" val="22756680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6234050" cy="523220"/>
          </a:xfrm>
          <a:prstGeom prst="rect">
            <a:avLst/>
          </a:prstGeom>
          <a:noFill/>
        </p:spPr>
        <p:txBody>
          <a:bodyPr wrap="square" rtlCol="0">
            <a:spAutoFit/>
          </a:bodyPr>
          <a:lstStyle/>
          <a:p>
            <a:r>
              <a:rPr lang="en-US" sz="2800" dirty="0"/>
              <a:t>CREATING TABLES AND MODIFYING DATA</a:t>
            </a:r>
          </a:p>
        </p:txBody>
      </p:sp>
      <p:sp>
        <p:nvSpPr>
          <p:cNvPr id="9" name="Slide Number Placeholder 8"/>
          <p:cNvSpPr>
            <a:spLocks noGrp="1"/>
          </p:cNvSpPr>
          <p:nvPr>
            <p:ph type="sldNum" sz="quarter" idx="7"/>
          </p:nvPr>
        </p:nvSpPr>
        <p:spPr/>
        <p:txBody>
          <a:bodyPr/>
          <a:lstStyle/>
          <a:p>
            <a:fld id="{B6F15528-21DE-4FAA-801E-634DDDAF4B2B}" type="slidenum">
              <a:rPr lang="en-US" smtClean="0"/>
              <a:t>65</a:t>
            </a:fld>
            <a:endParaRPr lang="en-US"/>
          </a:p>
        </p:txBody>
      </p:sp>
      <p:sp>
        <p:nvSpPr>
          <p:cNvPr id="6" name="TextBox 5">
            <a:extLst>
              <a:ext uri="{FF2B5EF4-FFF2-40B4-BE49-F238E27FC236}">
                <a16:creationId xmlns:a16="http://schemas.microsoft.com/office/drawing/2014/main" id="{4C51B3DA-7D9B-48DA-8774-9F6D5233F4FF}"/>
              </a:ext>
            </a:extLst>
          </p:cNvPr>
          <p:cNvSpPr txBox="1"/>
          <p:nvPr/>
        </p:nvSpPr>
        <p:spPr>
          <a:xfrm>
            <a:off x="1462150" y="2209800"/>
            <a:ext cx="7834250"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CREATE TABLE</a:t>
            </a:r>
          </a:p>
          <a:p>
            <a:pPr marL="1257300" lvl="2" indent="-342900">
              <a:buFont typeface="Arial" panose="020B0604020202020204" pitchFamily="34" charset="0"/>
              <a:buChar char="•"/>
            </a:pPr>
            <a:r>
              <a:rPr lang="en-US" sz="2000" dirty="0"/>
              <a:t>Two words for a single command</a:t>
            </a:r>
          </a:p>
          <a:p>
            <a:pPr marL="1257300" lvl="2" indent="-342900">
              <a:buFont typeface="Arial" panose="020B0604020202020204" pitchFamily="34" charset="0"/>
              <a:buChar char="•"/>
            </a:pPr>
            <a:r>
              <a:rPr lang="en-US" sz="2000" dirty="0"/>
              <a:t>Creates a new table</a:t>
            </a:r>
          </a:p>
          <a:p>
            <a:pPr marL="1257300" lvl="2" indent="-342900">
              <a:buFont typeface="Arial" panose="020B0604020202020204" pitchFamily="34" charset="0"/>
              <a:buChar char="•"/>
            </a:pPr>
            <a:r>
              <a:rPr lang="en-US" sz="2000" dirty="0"/>
              <a:t>Arguments are names and types of the table’s columns</a:t>
            </a:r>
          </a:p>
          <a:p>
            <a:pPr marL="1714500" lvl="3" indent="-342900">
              <a:buFont typeface="Arial" panose="020B0604020202020204" pitchFamily="34" charset="0"/>
              <a:buChar char="•"/>
            </a:pPr>
            <a:endParaRPr lang="en-US" sz="2000" dirty="0"/>
          </a:p>
        </p:txBody>
      </p:sp>
      <p:pic>
        <p:nvPicPr>
          <p:cNvPr id="8" name="Picture 7">
            <a:extLst>
              <a:ext uri="{FF2B5EF4-FFF2-40B4-BE49-F238E27FC236}">
                <a16:creationId xmlns:a16="http://schemas.microsoft.com/office/drawing/2014/main" id="{DAD83D3E-A15E-47E7-ACD4-66029DDD20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0099" y="3688480"/>
            <a:ext cx="8611802" cy="1019317"/>
          </a:xfrm>
          <a:prstGeom prst="rect">
            <a:avLst/>
          </a:prstGeom>
        </p:spPr>
      </p:pic>
      <p:pic>
        <p:nvPicPr>
          <p:cNvPr id="11" name="Picture 10">
            <a:extLst>
              <a:ext uri="{FF2B5EF4-FFF2-40B4-BE49-F238E27FC236}">
                <a16:creationId xmlns:a16="http://schemas.microsoft.com/office/drawing/2014/main" id="{95E056AC-102A-42A7-AC99-80E09AACE0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5885" y="4953000"/>
            <a:ext cx="2819794" cy="1009791"/>
          </a:xfrm>
          <a:prstGeom prst="rect">
            <a:avLst/>
          </a:prstGeom>
        </p:spPr>
      </p:pic>
      <p:sp>
        <p:nvSpPr>
          <p:cNvPr id="12" name="Rectangle 11">
            <a:extLst>
              <a:ext uri="{FF2B5EF4-FFF2-40B4-BE49-F238E27FC236}">
                <a16:creationId xmlns:a16="http://schemas.microsoft.com/office/drawing/2014/main" id="{360A5EA7-752B-4F21-86EE-097608DD10F6}"/>
              </a:ext>
            </a:extLst>
          </p:cNvPr>
          <p:cNvSpPr/>
          <p:nvPr/>
        </p:nvSpPr>
        <p:spPr>
          <a:xfrm flipH="1">
            <a:off x="343397" y="3812742"/>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r>
              <a:rPr lang="en-US" sz="5400" dirty="0">
                <a:ln w="0"/>
                <a:effectLst>
                  <a:outerShdw blurRad="38100" dist="19050" dir="2700000" algn="tl" rotWithShape="0">
                    <a:schemeClr val="dk1">
                      <a:alpha val="40000"/>
                    </a:schemeClr>
                  </a:outerShdw>
                </a:effectLst>
              </a:rPr>
              <a:t>32</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4180C9A7-6FEB-4EC8-825A-986AE9E47D0E}"/>
              </a:ext>
            </a:extLst>
          </p:cNvPr>
          <p:cNvSpPr/>
          <p:nvPr/>
        </p:nvSpPr>
        <p:spPr>
          <a:xfrm flipH="1">
            <a:off x="308268" y="4859899"/>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r>
              <a:rPr lang="en-US" sz="5400" dirty="0">
                <a:ln w="0"/>
                <a:effectLst>
                  <a:outerShdw blurRad="38100" dist="19050" dir="2700000" algn="tl" rotWithShape="0">
                    <a:schemeClr val="dk1">
                      <a:alpha val="40000"/>
                    </a:schemeClr>
                  </a:outerShdw>
                </a:effectLst>
              </a:rPr>
              <a:t>33</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736D8874-2CA3-43BE-AC43-5283073E47D8}"/>
              </a:ext>
            </a:extLst>
          </p:cNvPr>
          <p:cNvSpPr txBox="1"/>
          <p:nvPr/>
        </p:nvSpPr>
        <p:spPr>
          <a:xfrm>
            <a:off x="5181600" y="4953000"/>
            <a:ext cx="2971800"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Removes a table</a:t>
            </a:r>
            <a:br>
              <a:rPr lang="en-US" sz="2000" dirty="0"/>
            </a:br>
            <a:endParaRPr lang="en-US" sz="2000" dirty="0"/>
          </a:p>
          <a:p>
            <a:pPr marL="342900" indent="-342900">
              <a:buFont typeface="Arial" panose="020B0604020202020204" pitchFamily="34" charset="0"/>
              <a:buChar char="•"/>
            </a:pPr>
            <a:r>
              <a:rPr lang="en-US" sz="2000" dirty="0"/>
              <a:t>Use with care!</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2385914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6234050" cy="523220"/>
          </a:xfrm>
          <a:prstGeom prst="rect">
            <a:avLst/>
          </a:prstGeom>
          <a:noFill/>
        </p:spPr>
        <p:txBody>
          <a:bodyPr wrap="square" rtlCol="0">
            <a:spAutoFit/>
          </a:bodyPr>
          <a:lstStyle/>
          <a:p>
            <a:r>
              <a:rPr lang="en-US" sz="2800" dirty="0"/>
              <a:t>CREATING TABLES AND MODIFYING DATA</a:t>
            </a:r>
          </a:p>
        </p:txBody>
      </p:sp>
      <p:sp>
        <p:nvSpPr>
          <p:cNvPr id="9" name="Slide Number Placeholder 8"/>
          <p:cNvSpPr>
            <a:spLocks noGrp="1"/>
          </p:cNvSpPr>
          <p:nvPr>
            <p:ph type="sldNum" sz="quarter" idx="7"/>
          </p:nvPr>
        </p:nvSpPr>
        <p:spPr/>
        <p:txBody>
          <a:bodyPr/>
          <a:lstStyle/>
          <a:p>
            <a:fld id="{B6F15528-21DE-4FAA-801E-634DDDAF4B2B}" type="slidenum">
              <a:rPr lang="en-US" smtClean="0"/>
              <a:t>66</a:t>
            </a:fld>
            <a:endParaRPr lang="en-US"/>
          </a:p>
        </p:txBody>
      </p:sp>
      <p:pic>
        <p:nvPicPr>
          <p:cNvPr id="5" name="Picture 4">
            <a:extLst>
              <a:ext uri="{FF2B5EF4-FFF2-40B4-BE49-F238E27FC236}">
                <a16:creationId xmlns:a16="http://schemas.microsoft.com/office/drawing/2014/main" id="{CD38FAE0-4275-426F-A6CA-8078AECE81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926817"/>
            <a:ext cx="7944959" cy="2476846"/>
          </a:xfrm>
          <a:prstGeom prst="rect">
            <a:avLst/>
          </a:prstGeom>
        </p:spPr>
      </p:pic>
      <p:sp>
        <p:nvSpPr>
          <p:cNvPr id="6" name="TextBox 5">
            <a:extLst>
              <a:ext uri="{FF2B5EF4-FFF2-40B4-BE49-F238E27FC236}">
                <a16:creationId xmlns:a16="http://schemas.microsoft.com/office/drawing/2014/main" id="{C998D19D-2FD2-4ABA-8E94-6EFC1A6292B3}"/>
              </a:ext>
            </a:extLst>
          </p:cNvPr>
          <p:cNvSpPr txBox="1"/>
          <p:nvPr/>
        </p:nvSpPr>
        <p:spPr>
          <a:xfrm>
            <a:off x="1462150" y="2232833"/>
            <a:ext cx="882485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Can specify several kinds of constraints on its columns when creating a table</a:t>
            </a:r>
          </a:p>
        </p:txBody>
      </p:sp>
      <p:sp>
        <p:nvSpPr>
          <p:cNvPr id="8" name="Rectangle 7">
            <a:extLst>
              <a:ext uri="{FF2B5EF4-FFF2-40B4-BE49-F238E27FC236}">
                <a16:creationId xmlns:a16="http://schemas.microsoft.com/office/drawing/2014/main" id="{35078EF8-509E-4BA0-A30C-2A20F000EC7B}"/>
              </a:ext>
            </a:extLst>
          </p:cNvPr>
          <p:cNvSpPr/>
          <p:nvPr/>
        </p:nvSpPr>
        <p:spPr>
          <a:xfrm flipH="1">
            <a:off x="178904" y="3653643"/>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r>
              <a:rPr lang="en-US" sz="5400" dirty="0">
                <a:ln w="0"/>
                <a:effectLst>
                  <a:outerShdw blurRad="38100" dist="19050" dir="2700000" algn="tl" rotWithShape="0">
                    <a:schemeClr val="dk1">
                      <a:alpha val="40000"/>
                    </a:schemeClr>
                  </a:outerShdw>
                </a:effectLst>
              </a:rPr>
              <a:t>34</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166561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6234050" cy="523220"/>
          </a:xfrm>
          <a:prstGeom prst="rect">
            <a:avLst/>
          </a:prstGeom>
          <a:noFill/>
        </p:spPr>
        <p:txBody>
          <a:bodyPr wrap="square" rtlCol="0">
            <a:spAutoFit/>
          </a:bodyPr>
          <a:lstStyle/>
          <a:p>
            <a:r>
              <a:rPr lang="en-US" sz="2800" dirty="0"/>
              <a:t>CREATING TABLES AND MODIFYING DATA</a:t>
            </a:r>
          </a:p>
        </p:txBody>
      </p:sp>
      <p:sp>
        <p:nvSpPr>
          <p:cNvPr id="9" name="Slide Number Placeholder 8"/>
          <p:cNvSpPr>
            <a:spLocks noGrp="1"/>
          </p:cNvSpPr>
          <p:nvPr>
            <p:ph type="sldNum" sz="quarter" idx="7"/>
          </p:nvPr>
        </p:nvSpPr>
        <p:spPr/>
        <p:txBody>
          <a:bodyPr/>
          <a:lstStyle/>
          <a:p>
            <a:fld id="{B6F15528-21DE-4FAA-801E-634DDDAF4B2B}" type="slidenum">
              <a:rPr lang="en-US" smtClean="0"/>
              <a:t>67</a:t>
            </a:fld>
            <a:endParaRPr lang="en-US"/>
          </a:p>
        </p:txBody>
      </p:sp>
      <p:pic>
        <p:nvPicPr>
          <p:cNvPr id="5" name="Picture 4">
            <a:extLst>
              <a:ext uri="{FF2B5EF4-FFF2-40B4-BE49-F238E27FC236}">
                <a16:creationId xmlns:a16="http://schemas.microsoft.com/office/drawing/2014/main" id="{DEA52C9E-8E52-4FE4-9AC6-8FA2FEE15C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2150" y="2367361"/>
            <a:ext cx="6554115" cy="1638529"/>
          </a:xfrm>
          <a:prstGeom prst="rect">
            <a:avLst/>
          </a:prstGeom>
        </p:spPr>
      </p:pic>
      <p:pic>
        <p:nvPicPr>
          <p:cNvPr id="7" name="Picture 6">
            <a:extLst>
              <a:ext uri="{FF2B5EF4-FFF2-40B4-BE49-F238E27FC236}">
                <a16:creationId xmlns:a16="http://schemas.microsoft.com/office/drawing/2014/main" id="{1AF7FFCF-D4AB-454A-A9BD-E73F1B2738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2150" y="4144383"/>
            <a:ext cx="6163535" cy="1162212"/>
          </a:xfrm>
          <a:prstGeom prst="rect">
            <a:avLst/>
          </a:prstGeom>
        </p:spPr>
      </p:pic>
      <p:sp>
        <p:nvSpPr>
          <p:cNvPr id="8" name="TextBox 7">
            <a:extLst>
              <a:ext uri="{FF2B5EF4-FFF2-40B4-BE49-F238E27FC236}">
                <a16:creationId xmlns:a16="http://schemas.microsoft.com/office/drawing/2014/main" id="{44D395EE-EA59-49C4-9207-8802BE65FE30}"/>
              </a:ext>
            </a:extLst>
          </p:cNvPr>
          <p:cNvSpPr txBox="1"/>
          <p:nvPr/>
        </p:nvSpPr>
        <p:spPr>
          <a:xfrm>
            <a:off x="1447800" y="5389776"/>
            <a:ext cx="8062850" cy="984885"/>
          </a:xfrm>
          <a:prstGeom prst="rect">
            <a:avLst/>
          </a:prstGeom>
          <a:noFill/>
        </p:spPr>
        <p:txBody>
          <a:bodyPr wrap="square" rtlCol="0">
            <a:spAutoFit/>
          </a:bodyPr>
          <a:lstStyle/>
          <a:p>
            <a:pPr marL="285750" indent="-285750">
              <a:buFont typeface="Arial" panose="020B0604020202020204" pitchFamily="34" charset="0"/>
              <a:buChar char="•"/>
            </a:pPr>
            <a:r>
              <a:rPr lang="en-US" sz="2000" dirty="0"/>
              <a:t>Query 35 inserts rows into the “journals” table</a:t>
            </a:r>
          </a:p>
          <a:p>
            <a:pPr marL="285750" indent="-285750">
              <a:buFont typeface="Arial" panose="020B0604020202020204" pitchFamily="34" charset="0"/>
              <a:buChar char="•"/>
            </a:pPr>
            <a:r>
              <a:rPr lang="en-US" sz="2000" dirty="0"/>
              <a:t>Query 36 inserts values into one table directly from another</a:t>
            </a:r>
          </a:p>
          <a:p>
            <a:pPr marL="285750" indent="-285750">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FE3BA451-336F-4CC3-8000-35A1314CB11D}"/>
              </a:ext>
            </a:extLst>
          </p:cNvPr>
          <p:cNvSpPr/>
          <p:nvPr/>
        </p:nvSpPr>
        <p:spPr>
          <a:xfrm flipH="1">
            <a:off x="76200" y="2638140"/>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r>
              <a:rPr lang="en-US" sz="5400" dirty="0">
                <a:ln w="0"/>
                <a:effectLst>
                  <a:outerShdw blurRad="38100" dist="19050" dir="2700000" algn="tl" rotWithShape="0">
                    <a:schemeClr val="dk1">
                      <a:alpha val="40000"/>
                    </a:schemeClr>
                  </a:outerShdw>
                </a:effectLst>
              </a:rPr>
              <a:t>35</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a:extLst>
              <a:ext uri="{FF2B5EF4-FFF2-40B4-BE49-F238E27FC236}">
                <a16:creationId xmlns:a16="http://schemas.microsoft.com/office/drawing/2014/main" id="{722EE551-CC12-43A1-AEC4-5497E244D0F6}"/>
              </a:ext>
            </a:extLst>
          </p:cNvPr>
          <p:cNvSpPr/>
          <p:nvPr/>
        </p:nvSpPr>
        <p:spPr>
          <a:xfrm flipH="1">
            <a:off x="0" y="4313605"/>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r>
              <a:rPr lang="en-US" sz="5400" dirty="0">
                <a:ln w="0"/>
                <a:effectLst>
                  <a:outerShdw blurRad="38100" dist="19050" dir="2700000" algn="tl" rotWithShape="0">
                    <a:schemeClr val="dk1">
                      <a:alpha val="40000"/>
                    </a:schemeClr>
                  </a:outerShdw>
                </a:effectLst>
              </a:rPr>
              <a:t>36</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2" name="TextBox 11">
            <a:extLst>
              <a:ext uri="{FF2B5EF4-FFF2-40B4-BE49-F238E27FC236}">
                <a16:creationId xmlns:a16="http://schemas.microsoft.com/office/drawing/2014/main" id="{1547915A-79FF-480C-9292-A56485C24E20}"/>
              </a:ext>
            </a:extLst>
          </p:cNvPr>
          <p:cNvSpPr txBox="1"/>
          <p:nvPr/>
        </p:nvSpPr>
        <p:spPr>
          <a:xfrm>
            <a:off x="1462150" y="1968969"/>
            <a:ext cx="813905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Add, change or remove records using INSERT, UPDATE, and DELETE</a:t>
            </a:r>
          </a:p>
        </p:txBody>
      </p:sp>
    </p:spTree>
    <p:extLst>
      <p:ext uri="{BB962C8B-B14F-4D97-AF65-F5344CB8AC3E}">
        <p14:creationId xmlns:p14="http://schemas.microsoft.com/office/powerpoint/2010/main" val="6588834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6234050" cy="523220"/>
          </a:xfrm>
          <a:prstGeom prst="rect">
            <a:avLst/>
          </a:prstGeom>
          <a:noFill/>
        </p:spPr>
        <p:txBody>
          <a:bodyPr wrap="square" rtlCol="0">
            <a:spAutoFit/>
          </a:bodyPr>
          <a:lstStyle/>
          <a:p>
            <a:r>
              <a:rPr lang="en-US" sz="2800" dirty="0"/>
              <a:t>CREATING TABLES AND MODIFYING DATA</a:t>
            </a:r>
          </a:p>
        </p:txBody>
      </p:sp>
      <p:sp>
        <p:nvSpPr>
          <p:cNvPr id="9" name="Slide Number Placeholder 8"/>
          <p:cNvSpPr>
            <a:spLocks noGrp="1"/>
          </p:cNvSpPr>
          <p:nvPr>
            <p:ph type="sldNum" sz="quarter" idx="7"/>
          </p:nvPr>
        </p:nvSpPr>
        <p:spPr/>
        <p:txBody>
          <a:bodyPr/>
          <a:lstStyle/>
          <a:p>
            <a:fld id="{B6F15528-21DE-4FAA-801E-634DDDAF4B2B}" type="slidenum">
              <a:rPr lang="en-US" smtClean="0"/>
              <a:t>68</a:t>
            </a:fld>
            <a:endParaRPr lang="en-US"/>
          </a:p>
        </p:txBody>
      </p:sp>
      <p:pic>
        <p:nvPicPr>
          <p:cNvPr id="7" name="Picture 6">
            <a:extLst>
              <a:ext uri="{FF2B5EF4-FFF2-40B4-BE49-F238E27FC236}">
                <a16:creationId xmlns:a16="http://schemas.microsoft.com/office/drawing/2014/main" id="{B0E9B372-56F2-46D1-84B3-B1EAA9B9F9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2539117"/>
            <a:ext cx="6420746" cy="914528"/>
          </a:xfrm>
          <a:prstGeom prst="rect">
            <a:avLst/>
          </a:prstGeom>
        </p:spPr>
      </p:pic>
      <p:pic>
        <p:nvPicPr>
          <p:cNvPr id="10" name="Picture 9">
            <a:extLst>
              <a:ext uri="{FF2B5EF4-FFF2-40B4-BE49-F238E27FC236}">
                <a16:creationId xmlns:a16="http://schemas.microsoft.com/office/drawing/2014/main" id="{92E62A2D-35F4-4AA9-AB4E-C802CFDB4A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7000" y="4549700"/>
            <a:ext cx="4896533" cy="943107"/>
          </a:xfrm>
          <a:prstGeom prst="rect">
            <a:avLst/>
          </a:prstGeom>
        </p:spPr>
      </p:pic>
      <p:sp>
        <p:nvSpPr>
          <p:cNvPr id="11" name="Rectangle 10">
            <a:extLst>
              <a:ext uri="{FF2B5EF4-FFF2-40B4-BE49-F238E27FC236}">
                <a16:creationId xmlns:a16="http://schemas.microsoft.com/office/drawing/2014/main" id="{6181500E-3B84-4FE5-8FC1-32F9E34361BB}"/>
              </a:ext>
            </a:extLst>
          </p:cNvPr>
          <p:cNvSpPr/>
          <p:nvPr/>
        </p:nvSpPr>
        <p:spPr>
          <a:xfrm flipH="1">
            <a:off x="998883" y="2485144"/>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r>
              <a:rPr lang="en-US" sz="5400" dirty="0">
                <a:ln w="0"/>
                <a:effectLst>
                  <a:outerShdw blurRad="38100" dist="19050" dir="2700000" algn="tl" rotWithShape="0">
                    <a:schemeClr val="dk1">
                      <a:alpha val="40000"/>
                    </a:schemeClr>
                  </a:outerShdw>
                </a:effectLst>
              </a:rPr>
              <a:t>37</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09055BC7-C940-4E76-87DD-973AA5B2CCAC}"/>
              </a:ext>
            </a:extLst>
          </p:cNvPr>
          <p:cNvSpPr/>
          <p:nvPr/>
        </p:nvSpPr>
        <p:spPr>
          <a:xfrm flipH="1">
            <a:off x="1143000" y="4534685"/>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r>
              <a:rPr lang="en-US" sz="5400" dirty="0">
                <a:ln w="0"/>
                <a:effectLst>
                  <a:outerShdw blurRad="38100" dist="19050" dir="2700000" algn="tl" rotWithShape="0">
                    <a:schemeClr val="dk1">
                      <a:alpha val="40000"/>
                    </a:schemeClr>
                  </a:outerShdw>
                </a:effectLst>
              </a:rPr>
              <a:t>38</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3" name="TextBox 12">
            <a:extLst>
              <a:ext uri="{FF2B5EF4-FFF2-40B4-BE49-F238E27FC236}">
                <a16:creationId xmlns:a16="http://schemas.microsoft.com/office/drawing/2014/main" id="{9F4926F4-03F0-4D87-84BD-220781CE5A05}"/>
              </a:ext>
            </a:extLst>
          </p:cNvPr>
          <p:cNvSpPr txBox="1"/>
          <p:nvPr/>
        </p:nvSpPr>
        <p:spPr>
          <a:xfrm>
            <a:off x="1600200" y="2066279"/>
            <a:ext cx="768185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UPDATE to modify existing records – good for correcting typos</a:t>
            </a:r>
          </a:p>
        </p:txBody>
      </p:sp>
      <p:sp>
        <p:nvSpPr>
          <p:cNvPr id="14" name="TextBox 13">
            <a:extLst>
              <a:ext uri="{FF2B5EF4-FFF2-40B4-BE49-F238E27FC236}">
                <a16:creationId xmlns:a16="http://schemas.microsoft.com/office/drawing/2014/main" id="{29692E70-A33E-4674-A659-E61E33B6BBBB}"/>
              </a:ext>
            </a:extLst>
          </p:cNvPr>
          <p:cNvSpPr txBox="1"/>
          <p:nvPr/>
        </p:nvSpPr>
        <p:spPr>
          <a:xfrm>
            <a:off x="1143000" y="3625144"/>
            <a:ext cx="10820400" cy="707886"/>
          </a:xfrm>
          <a:prstGeom prst="rect">
            <a:avLst/>
          </a:prstGeom>
          <a:noFill/>
        </p:spPr>
        <p:txBody>
          <a:bodyPr wrap="square" rtlCol="0">
            <a:spAutoFit/>
          </a:bodyPr>
          <a:lstStyle/>
          <a:p>
            <a:r>
              <a:rPr lang="en-US" sz="2000" dirty="0"/>
              <a:t>Tell the database which table to update, what the values should be for the fields, and conditions WHERE values should be updated. (Otherwise all will be modified!)</a:t>
            </a:r>
          </a:p>
        </p:txBody>
      </p:sp>
      <p:sp>
        <p:nvSpPr>
          <p:cNvPr id="15" name="TextBox 14">
            <a:extLst>
              <a:ext uri="{FF2B5EF4-FFF2-40B4-BE49-F238E27FC236}">
                <a16:creationId xmlns:a16="http://schemas.microsoft.com/office/drawing/2014/main" id="{EDFD4C38-5995-4A65-9CE2-727E7A6CD944}"/>
              </a:ext>
            </a:extLst>
          </p:cNvPr>
          <p:cNvSpPr txBox="1"/>
          <p:nvPr/>
        </p:nvSpPr>
        <p:spPr>
          <a:xfrm>
            <a:off x="1462150" y="5587903"/>
            <a:ext cx="67818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DELETE and WHERE clause to match records to discard</a:t>
            </a:r>
          </a:p>
        </p:txBody>
      </p:sp>
    </p:spTree>
    <p:extLst>
      <p:ext uri="{BB962C8B-B14F-4D97-AF65-F5344CB8AC3E}">
        <p14:creationId xmlns:p14="http://schemas.microsoft.com/office/powerpoint/2010/main" val="30600950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6234050" cy="523220"/>
          </a:xfrm>
          <a:prstGeom prst="rect">
            <a:avLst/>
          </a:prstGeom>
          <a:noFill/>
        </p:spPr>
        <p:txBody>
          <a:bodyPr wrap="square" rtlCol="0">
            <a:spAutoFit/>
          </a:bodyPr>
          <a:lstStyle/>
          <a:p>
            <a:r>
              <a:rPr lang="en-US" sz="2800" dirty="0"/>
              <a:t>CREATING TABLES AND MODIFYING DATA</a:t>
            </a:r>
          </a:p>
        </p:txBody>
      </p:sp>
      <p:sp>
        <p:nvSpPr>
          <p:cNvPr id="9" name="Slide Number Placeholder 8"/>
          <p:cNvSpPr>
            <a:spLocks noGrp="1"/>
          </p:cNvSpPr>
          <p:nvPr>
            <p:ph type="sldNum" sz="quarter" idx="7"/>
          </p:nvPr>
        </p:nvSpPr>
        <p:spPr/>
        <p:txBody>
          <a:bodyPr/>
          <a:lstStyle/>
          <a:p>
            <a:fld id="{B6F15528-21DE-4FAA-801E-634DDDAF4B2B}" type="slidenum">
              <a:rPr lang="en-US" smtClean="0"/>
              <a:t>69</a:t>
            </a:fld>
            <a:endParaRPr lang="en-US"/>
          </a:p>
        </p:txBody>
      </p:sp>
      <p:pic>
        <p:nvPicPr>
          <p:cNvPr id="5" name="Picture 4">
            <a:extLst>
              <a:ext uri="{FF2B5EF4-FFF2-40B4-BE49-F238E27FC236}">
                <a16:creationId xmlns:a16="http://schemas.microsoft.com/office/drawing/2014/main" id="{331553E0-87E9-4E47-9679-A1ECD7AFD1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43" y="2057400"/>
            <a:ext cx="11661913" cy="1260305"/>
          </a:xfrm>
          <a:prstGeom prst="rect">
            <a:avLst/>
          </a:prstGeom>
        </p:spPr>
      </p:pic>
      <p:pic>
        <p:nvPicPr>
          <p:cNvPr id="7" name="Picture 6">
            <a:extLst>
              <a:ext uri="{FF2B5EF4-FFF2-40B4-BE49-F238E27FC236}">
                <a16:creationId xmlns:a16="http://schemas.microsoft.com/office/drawing/2014/main" id="{74E01470-AFC8-4B9A-A4F5-17F278D49C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521" y="3522428"/>
            <a:ext cx="11926956" cy="1798375"/>
          </a:xfrm>
          <a:prstGeom prst="rect">
            <a:avLst/>
          </a:prstGeom>
        </p:spPr>
      </p:pic>
    </p:spTree>
    <p:extLst>
      <p:ext uri="{BB962C8B-B14F-4D97-AF65-F5344CB8AC3E}">
        <p14:creationId xmlns:p14="http://schemas.microsoft.com/office/powerpoint/2010/main" val="3930049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3" name="object 3"/>
          <p:cNvSpPr txBox="1">
            <a:spLocks noGrp="1"/>
          </p:cNvSpPr>
          <p:nvPr>
            <p:ph type="title"/>
          </p:nvPr>
        </p:nvSpPr>
        <p:spPr>
          <a:xfrm>
            <a:off x="1462150" y="1096579"/>
            <a:ext cx="5122545" cy="518159"/>
          </a:xfrm>
          <a:prstGeom prst="rect">
            <a:avLst/>
          </a:prstGeom>
        </p:spPr>
        <p:txBody>
          <a:bodyPr vert="horz" wrap="square" lIns="0" tIns="16510" rIns="0" bIns="0" rtlCol="0">
            <a:spAutoFit/>
          </a:bodyPr>
          <a:lstStyle/>
          <a:p>
            <a:pPr marL="12700">
              <a:lnSpc>
                <a:spcPct val="100000"/>
              </a:lnSpc>
              <a:spcBef>
                <a:spcPts val="130"/>
              </a:spcBef>
            </a:pPr>
            <a:r>
              <a:rPr sz="3200" spc="330" dirty="0">
                <a:latin typeface="+mj-lt"/>
              </a:rPr>
              <a:t>WHY</a:t>
            </a:r>
            <a:r>
              <a:rPr sz="3200" spc="-170" dirty="0">
                <a:latin typeface="+mj-lt"/>
              </a:rPr>
              <a:t> </a:t>
            </a:r>
            <a:r>
              <a:rPr sz="3200" spc="20" dirty="0">
                <a:latin typeface="+mj-lt"/>
              </a:rPr>
              <a:t>LIBRARY</a:t>
            </a:r>
            <a:r>
              <a:rPr sz="3200" spc="-170" dirty="0">
                <a:latin typeface="+mj-lt"/>
              </a:rPr>
              <a:t> </a:t>
            </a:r>
            <a:r>
              <a:rPr sz="3200" spc="95" dirty="0">
                <a:latin typeface="+mj-lt"/>
              </a:rPr>
              <a:t>CARPENTRY?</a:t>
            </a:r>
            <a:endParaRPr sz="3200" dirty="0">
              <a:latin typeface="+mj-lt"/>
            </a:endParaRPr>
          </a:p>
        </p:txBody>
      </p:sp>
      <p:sp>
        <p:nvSpPr>
          <p:cNvPr id="5" name="TextBox 4"/>
          <p:cNvSpPr txBox="1"/>
          <p:nvPr/>
        </p:nvSpPr>
        <p:spPr>
          <a:xfrm>
            <a:off x="1531619" y="2057400"/>
            <a:ext cx="10521727" cy="4062651"/>
          </a:xfrm>
          <a:prstGeom prst="rect">
            <a:avLst/>
          </a:prstGeom>
          <a:noFill/>
        </p:spPr>
        <p:txBody>
          <a:bodyPr wrap="none" rtlCol="0">
            <a:spAutoFit/>
          </a:bodyPr>
          <a:lstStyle/>
          <a:p>
            <a:r>
              <a:rPr lang="en-US" sz="2000" dirty="0"/>
              <a:t>Library Carpentry workshops teach people working in library- and information-related roles how to:</a:t>
            </a:r>
            <a:br>
              <a:rPr lang="en-US" sz="2000" dirty="0"/>
            </a:br>
            <a:endParaRPr lang="en-US" sz="2000" dirty="0"/>
          </a:p>
          <a:p>
            <a:pPr marL="285750" indent="-285750">
              <a:buFont typeface="Arial" panose="020B0604020202020204" pitchFamily="34" charset="0"/>
              <a:buChar char="•"/>
            </a:pPr>
            <a:r>
              <a:rPr lang="en-US" sz="2000" dirty="0"/>
              <a:t>Cut through the jargon terms and phrases of software development and data science</a:t>
            </a:r>
            <a:br>
              <a:rPr lang="en-US" sz="2000" dirty="0"/>
            </a:br>
            <a:r>
              <a:rPr lang="en-US" sz="2000" dirty="0"/>
              <a:t> and apply concepts from these fields in library tasks;</a:t>
            </a:r>
            <a:br>
              <a:rPr lang="en-US" sz="2000" dirty="0"/>
            </a:br>
            <a:endParaRPr lang="en-US" sz="2000" dirty="0"/>
          </a:p>
          <a:p>
            <a:pPr marL="285750" indent="-285750">
              <a:buFont typeface="Arial" panose="020B0604020202020204" pitchFamily="34" charset="0"/>
              <a:buChar char="•"/>
            </a:pPr>
            <a:r>
              <a:rPr lang="en-US" sz="2000" dirty="0"/>
              <a:t>Identify and use best practices in data structures;</a:t>
            </a:r>
            <a:br>
              <a:rPr lang="en-US" sz="2000" dirty="0"/>
            </a:br>
            <a:endParaRPr lang="en-US" sz="2000" dirty="0"/>
          </a:p>
          <a:p>
            <a:pPr marL="285750" indent="-285750">
              <a:buFont typeface="Arial" panose="020B0604020202020204" pitchFamily="34" charset="0"/>
              <a:buChar char="•"/>
            </a:pPr>
            <a:r>
              <a:rPr lang="en-US" sz="2000" dirty="0"/>
              <a:t>Learn how to programmatically transform and map data from one form to another;</a:t>
            </a:r>
            <a:br>
              <a:rPr lang="en-US" sz="2000" dirty="0"/>
            </a:br>
            <a:endParaRPr lang="en-US" sz="2000" dirty="0"/>
          </a:p>
          <a:p>
            <a:pPr marL="285750" indent="-285750">
              <a:buFont typeface="Arial" panose="020B0604020202020204" pitchFamily="34" charset="0"/>
              <a:buChar char="•"/>
            </a:pPr>
            <a:r>
              <a:rPr lang="en-US" sz="2000" dirty="0"/>
              <a:t>Work effectively with researchers, IT, and systems colleagues;</a:t>
            </a:r>
            <a:br>
              <a:rPr lang="en-US" sz="2000" dirty="0"/>
            </a:br>
            <a:endParaRPr lang="en-US" sz="2000" dirty="0"/>
          </a:p>
          <a:p>
            <a:pPr marL="285750" indent="-285750">
              <a:buFont typeface="Arial" panose="020B0604020202020204" pitchFamily="34" charset="0"/>
              <a:buChar char="•"/>
            </a:pPr>
            <a:r>
              <a:rPr lang="en-US" sz="2000" dirty="0"/>
              <a:t>Automate repetitive, error prone tasks.</a:t>
            </a:r>
          </a:p>
          <a:p>
            <a:endParaRPr lang="en-US" dirty="0"/>
          </a:p>
        </p:txBody>
      </p:sp>
      <p:sp>
        <p:nvSpPr>
          <p:cNvPr id="7" name="Slide Number Placeholder 6"/>
          <p:cNvSpPr>
            <a:spLocks noGrp="1"/>
          </p:cNvSpPr>
          <p:nvPr>
            <p:ph type="sldNum" sz="quarter" idx="7"/>
          </p:nvPr>
        </p:nvSpPr>
        <p:spPr/>
        <p:txBody>
          <a:bodyPr/>
          <a:lstStyle/>
          <a:p>
            <a:fld id="{B6F15528-21DE-4FAA-801E-634DDDAF4B2B}" type="slidenum">
              <a:rPr lang="en-US" smtClean="0"/>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6234050" cy="523220"/>
          </a:xfrm>
          <a:prstGeom prst="rect">
            <a:avLst/>
          </a:prstGeom>
          <a:noFill/>
        </p:spPr>
        <p:txBody>
          <a:bodyPr wrap="square" rtlCol="0">
            <a:spAutoFit/>
          </a:bodyPr>
          <a:lstStyle/>
          <a:p>
            <a:r>
              <a:rPr lang="en-US" sz="2800" dirty="0"/>
              <a:t>CREATING TABLES AND MODIFYING DATA</a:t>
            </a:r>
          </a:p>
        </p:txBody>
      </p:sp>
      <p:sp>
        <p:nvSpPr>
          <p:cNvPr id="9" name="Slide Number Placeholder 8"/>
          <p:cNvSpPr>
            <a:spLocks noGrp="1"/>
          </p:cNvSpPr>
          <p:nvPr>
            <p:ph type="sldNum" sz="quarter" idx="7"/>
          </p:nvPr>
        </p:nvSpPr>
        <p:spPr/>
        <p:txBody>
          <a:bodyPr/>
          <a:lstStyle/>
          <a:p>
            <a:fld id="{B6F15528-21DE-4FAA-801E-634DDDAF4B2B}" type="slidenum">
              <a:rPr lang="en-US" smtClean="0"/>
              <a:t>70</a:t>
            </a:fld>
            <a:endParaRPr lang="en-US"/>
          </a:p>
        </p:txBody>
      </p:sp>
      <p:pic>
        <p:nvPicPr>
          <p:cNvPr id="5" name="Picture 4">
            <a:extLst>
              <a:ext uri="{FF2B5EF4-FFF2-40B4-BE49-F238E27FC236}">
                <a16:creationId xmlns:a16="http://schemas.microsoft.com/office/drawing/2014/main" id="{6284C937-6F4E-4D87-81C7-A7429DB53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699" y="2225869"/>
            <a:ext cx="11032701" cy="4323521"/>
          </a:xfrm>
          <a:prstGeom prst="rect">
            <a:avLst/>
          </a:prstGeom>
        </p:spPr>
      </p:pic>
    </p:spTree>
    <p:extLst>
      <p:ext uri="{BB962C8B-B14F-4D97-AF65-F5344CB8AC3E}">
        <p14:creationId xmlns:p14="http://schemas.microsoft.com/office/powerpoint/2010/main" val="27704246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6234050" cy="523220"/>
          </a:xfrm>
          <a:prstGeom prst="rect">
            <a:avLst/>
          </a:prstGeom>
          <a:noFill/>
        </p:spPr>
        <p:txBody>
          <a:bodyPr wrap="square" rtlCol="0">
            <a:spAutoFit/>
          </a:bodyPr>
          <a:lstStyle/>
          <a:p>
            <a:r>
              <a:rPr lang="en-US" sz="2800" dirty="0"/>
              <a:t>EXTRA CHALLENGES AND SURVEY</a:t>
            </a:r>
          </a:p>
        </p:txBody>
      </p:sp>
      <p:sp>
        <p:nvSpPr>
          <p:cNvPr id="9" name="Slide Number Placeholder 8"/>
          <p:cNvSpPr>
            <a:spLocks noGrp="1"/>
          </p:cNvSpPr>
          <p:nvPr>
            <p:ph type="sldNum" sz="quarter" idx="7"/>
          </p:nvPr>
        </p:nvSpPr>
        <p:spPr/>
        <p:txBody>
          <a:bodyPr/>
          <a:lstStyle/>
          <a:p>
            <a:fld id="{B6F15528-21DE-4FAA-801E-634DDDAF4B2B}" type="slidenum">
              <a:rPr lang="en-US" smtClean="0"/>
              <a:t>71</a:t>
            </a:fld>
            <a:endParaRPr lang="en-US"/>
          </a:p>
        </p:txBody>
      </p:sp>
      <p:sp>
        <p:nvSpPr>
          <p:cNvPr id="2" name="TextBox 1">
            <a:extLst>
              <a:ext uri="{FF2B5EF4-FFF2-40B4-BE49-F238E27FC236}">
                <a16:creationId xmlns:a16="http://schemas.microsoft.com/office/drawing/2014/main" id="{1206322F-5B68-43E9-BDB8-75E6AC9AE210}"/>
              </a:ext>
            </a:extLst>
          </p:cNvPr>
          <p:cNvSpPr txBox="1"/>
          <p:nvPr/>
        </p:nvSpPr>
        <p:spPr>
          <a:xfrm>
            <a:off x="1600200" y="3457158"/>
            <a:ext cx="10058400" cy="646331"/>
          </a:xfrm>
          <a:prstGeom prst="rect">
            <a:avLst/>
          </a:prstGeom>
          <a:noFill/>
        </p:spPr>
        <p:txBody>
          <a:bodyPr wrap="square" rtlCol="0">
            <a:spAutoFit/>
          </a:bodyPr>
          <a:lstStyle/>
          <a:p>
            <a:r>
              <a:rPr lang="en-US" dirty="0"/>
              <a:t>https://</a:t>
            </a:r>
            <a:r>
              <a:rPr lang="en-US" dirty="0" err="1"/>
              <a:t>carpentries.typeform.com</a:t>
            </a:r>
            <a:r>
              <a:rPr lang="en-US" dirty="0"/>
              <a:t>/to/</a:t>
            </a:r>
            <a:r>
              <a:rPr lang="en-US" dirty="0" err="1"/>
              <a:t>UgVdRQ?slug</a:t>
            </a:r>
            <a:r>
              <a:rPr lang="en-US" dirty="0"/>
              <a:t>=2022-05-19-unt-online&amp;typeform-source=</a:t>
            </a:r>
            <a:r>
              <a:rPr lang="en-US" dirty="0" err="1"/>
              <a:t>unt-carpentries.github.io</a:t>
            </a:r>
            <a:endParaRPr lang="en-US" dirty="0"/>
          </a:p>
        </p:txBody>
      </p:sp>
      <p:sp>
        <p:nvSpPr>
          <p:cNvPr id="5" name="TextBox 4">
            <a:extLst>
              <a:ext uri="{FF2B5EF4-FFF2-40B4-BE49-F238E27FC236}">
                <a16:creationId xmlns:a16="http://schemas.microsoft.com/office/drawing/2014/main" id="{280D80D6-64C0-4A8F-9E74-A75004997FFC}"/>
              </a:ext>
            </a:extLst>
          </p:cNvPr>
          <p:cNvSpPr txBox="1"/>
          <p:nvPr/>
        </p:nvSpPr>
        <p:spPr>
          <a:xfrm>
            <a:off x="1600200" y="2362200"/>
            <a:ext cx="7239000" cy="369332"/>
          </a:xfrm>
          <a:prstGeom prst="rect">
            <a:avLst/>
          </a:prstGeom>
          <a:noFill/>
        </p:spPr>
        <p:txBody>
          <a:bodyPr wrap="square" rtlCol="0">
            <a:spAutoFit/>
          </a:bodyPr>
          <a:lstStyle/>
          <a:p>
            <a:r>
              <a:rPr lang="en-US" dirty="0">
                <a:hlinkClick r:id="rId3"/>
              </a:rPr>
              <a:t>https://librarycarpentry.org/lc-sql/11-extra-challenges/index.html</a:t>
            </a:r>
            <a:endParaRPr lang="en-US" dirty="0"/>
          </a:p>
        </p:txBody>
      </p:sp>
    </p:spTree>
    <p:extLst>
      <p:ext uri="{BB962C8B-B14F-4D97-AF65-F5344CB8AC3E}">
        <p14:creationId xmlns:p14="http://schemas.microsoft.com/office/powerpoint/2010/main" val="487521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3" name="object 3"/>
          <p:cNvSpPr txBox="1"/>
          <p:nvPr/>
        </p:nvSpPr>
        <p:spPr>
          <a:xfrm>
            <a:off x="1531619" y="2357056"/>
            <a:ext cx="7383781" cy="3101490"/>
          </a:xfrm>
          <a:prstGeom prst="rect">
            <a:avLst/>
          </a:prstGeom>
        </p:spPr>
        <p:txBody>
          <a:bodyPr vert="horz" wrap="square" lIns="0" tIns="15875" rIns="0" bIns="0" rtlCol="0">
            <a:spAutoFit/>
          </a:bodyPr>
          <a:lstStyle/>
          <a:p>
            <a:pPr marL="285750" indent="-285750">
              <a:buFont typeface="Arial" panose="020B0604020202020204" pitchFamily="34" charset="0"/>
              <a:buChar char="•"/>
            </a:pPr>
            <a:r>
              <a:rPr lang="en-US" sz="2000" dirty="0"/>
              <a:t>Teach skills</a:t>
            </a:r>
            <a:br>
              <a:rPr lang="en-US" sz="2000" dirty="0"/>
            </a:br>
            <a:endParaRPr lang="en-US" sz="2000" dirty="0"/>
          </a:p>
          <a:p>
            <a:pPr marL="285750" indent="-285750">
              <a:buFont typeface="Arial" panose="020B0604020202020204" pitchFamily="34" charset="0"/>
              <a:buChar char="•"/>
            </a:pPr>
            <a:r>
              <a:rPr lang="en-US" sz="2000" dirty="0"/>
              <a:t>Get started and introduce what’s possible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Build confidence in using these skills</a:t>
            </a:r>
            <a:br>
              <a:rPr lang="en-US" sz="2000" dirty="0"/>
            </a:br>
            <a:endParaRPr lang="en-US" sz="2000" dirty="0"/>
          </a:p>
          <a:p>
            <a:pPr marL="285750" indent="-285750">
              <a:buFont typeface="Arial" panose="020B0604020202020204" pitchFamily="34" charset="0"/>
              <a:buChar char="•"/>
            </a:pPr>
            <a:r>
              <a:rPr lang="en-US" sz="2000" dirty="0"/>
              <a:t>Encourage people to continue learning</a:t>
            </a:r>
            <a:br>
              <a:rPr lang="en-US" sz="2000" dirty="0"/>
            </a:br>
            <a:endParaRPr lang="en-US" sz="2000" dirty="0"/>
          </a:p>
          <a:p>
            <a:pPr marL="285750" indent="-285750">
              <a:buFont typeface="Arial" panose="020B0604020202020204" pitchFamily="34" charset="0"/>
              <a:buChar char="•"/>
            </a:pPr>
            <a:r>
              <a:rPr lang="en-US" sz="2000" dirty="0"/>
              <a:t>Positive learning experience</a:t>
            </a:r>
          </a:p>
          <a:p>
            <a:pPr>
              <a:lnSpc>
                <a:spcPct val="100000"/>
              </a:lnSpc>
              <a:spcBef>
                <a:spcPts val="25"/>
              </a:spcBef>
            </a:pPr>
            <a:endParaRPr sz="2050" dirty="0">
              <a:cs typeface="Trebuchet MS"/>
            </a:endParaRPr>
          </a:p>
        </p:txBody>
      </p:sp>
      <p:sp>
        <p:nvSpPr>
          <p:cNvPr id="4" name="object 4"/>
          <p:cNvSpPr txBox="1">
            <a:spLocks noGrp="1"/>
          </p:cNvSpPr>
          <p:nvPr>
            <p:ph type="title"/>
          </p:nvPr>
        </p:nvSpPr>
        <p:spPr>
          <a:xfrm>
            <a:off x="1462150" y="1089217"/>
            <a:ext cx="3699510" cy="518159"/>
          </a:xfrm>
          <a:prstGeom prst="rect">
            <a:avLst/>
          </a:prstGeom>
        </p:spPr>
        <p:txBody>
          <a:bodyPr vert="horz" wrap="square" lIns="0" tIns="16510" rIns="0" bIns="0" rtlCol="0">
            <a:spAutoFit/>
          </a:bodyPr>
          <a:lstStyle/>
          <a:p>
            <a:pPr marL="12700">
              <a:lnSpc>
                <a:spcPct val="100000"/>
              </a:lnSpc>
              <a:spcBef>
                <a:spcPts val="130"/>
              </a:spcBef>
            </a:pPr>
            <a:r>
              <a:rPr sz="3200" spc="225" dirty="0">
                <a:latin typeface="+mj-lt"/>
              </a:rPr>
              <a:t>WORKSHOP</a:t>
            </a:r>
            <a:r>
              <a:rPr sz="3200" spc="-204" dirty="0">
                <a:latin typeface="+mj-lt"/>
              </a:rPr>
              <a:t> </a:t>
            </a:r>
            <a:r>
              <a:rPr sz="3200" spc="145" dirty="0">
                <a:latin typeface="+mj-lt"/>
              </a:rPr>
              <a:t>GOALS</a:t>
            </a:r>
            <a:endParaRPr sz="3200" dirty="0">
              <a:latin typeface="+mj-lt"/>
            </a:endParaRPr>
          </a:p>
        </p:txBody>
      </p:sp>
      <p:sp>
        <p:nvSpPr>
          <p:cNvPr id="6" name="Slide Number Placeholder 5"/>
          <p:cNvSpPr>
            <a:spLocks noGrp="1"/>
          </p:cNvSpPr>
          <p:nvPr>
            <p:ph type="sldNum" sz="quarter" idx="7"/>
          </p:nvPr>
        </p:nvSpPr>
        <p:spPr/>
        <p:txBody>
          <a:bodyPr/>
          <a:lstStyle/>
          <a:p>
            <a:fld id="{B6F15528-21DE-4FAA-801E-634DDDAF4B2B}"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5" name="TextBox 4"/>
          <p:cNvSpPr txBox="1"/>
          <p:nvPr/>
        </p:nvSpPr>
        <p:spPr>
          <a:xfrm>
            <a:off x="1462150" y="1284509"/>
            <a:ext cx="4038600" cy="523220"/>
          </a:xfrm>
          <a:prstGeom prst="rect">
            <a:avLst/>
          </a:prstGeom>
          <a:noFill/>
        </p:spPr>
        <p:txBody>
          <a:bodyPr wrap="square" rtlCol="0">
            <a:spAutoFit/>
          </a:bodyPr>
          <a:lstStyle/>
          <a:p>
            <a:r>
              <a:rPr lang="en-US" sz="2800" dirty="0">
                <a:latin typeface="+mj-lt"/>
              </a:rPr>
              <a:t>WORKSHOP REMINDERS</a:t>
            </a:r>
          </a:p>
        </p:txBody>
      </p:sp>
      <p:sp>
        <p:nvSpPr>
          <p:cNvPr id="6" name="TextBox 5"/>
          <p:cNvSpPr txBox="1"/>
          <p:nvPr/>
        </p:nvSpPr>
        <p:spPr>
          <a:xfrm>
            <a:off x="1462150" y="2590800"/>
            <a:ext cx="9753600"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Raise your hand or post questions in chat and the instructor or a helper will assist you</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Mute yourself if you aren’t speaking</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Post comments in chat - we will do our best to read these out loud at regular intervals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We will take a break at 10:30 a.m. CST</a:t>
            </a:r>
          </a:p>
        </p:txBody>
      </p:sp>
      <p:sp>
        <p:nvSpPr>
          <p:cNvPr id="8" name="Slide Number Placeholder 7"/>
          <p:cNvSpPr>
            <a:spLocks noGrp="1"/>
          </p:cNvSpPr>
          <p:nvPr>
            <p:ph type="sldNum" sz="quarter" idx="7"/>
          </p:nvPr>
        </p:nvSpPr>
        <p:spPr/>
        <p:txBody>
          <a:bodyPr/>
          <a:lstStyle/>
          <a:p>
            <a:fld id="{B6F15528-21DE-4FAA-801E-634DDDAF4B2B}" type="slidenum">
              <a:rPr lang="en-US" smtClean="0"/>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92B5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2286</TotalTime>
  <Words>7754</Words>
  <Application>Microsoft Macintosh PowerPoint</Application>
  <PresentationFormat>Widescreen</PresentationFormat>
  <Paragraphs>728</Paragraphs>
  <Slides>71</Slides>
  <Notes>57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71</vt:i4>
      </vt:variant>
    </vt:vector>
  </HeadingPairs>
  <TitlesOfParts>
    <vt:vector size="75" baseType="lpstr">
      <vt:lpstr>Arial</vt:lpstr>
      <vt:lpstr>Calibri</vt:lpstr>
      <vt:lpstr>Trebuchet MS</vt:lpstr>
      <vt:lpstr>Office Theme</vt:lpstr>
      <vt:lpstr>LIBRARY CARPENTRY</vt:lpstr>
      <vt:lpstr>PowerPoint Presentation</vt:lpstr>
      <vt:lpstr>Setup</vt:lpstr>
      <vt:lpstr>PowerPoint Presentation</vt:lpstr>
      <vt:lpstr>PowerPoint Presentation</vt:lpstr>
      <vt:lpstr>THIS IS ME:</vt:lpstr>
      <vt:lpstr>WHY LIBRARY CARPENTRY?</vt:lpstr>
      <vt:lpstr>WORKSHOP GOALS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CARPENTRY</dc:title>
  <dc:creator>Fisher, Sarah Lynn</dc:creator>
  <cp:lastModifiedBy>Fisher, Sarah Lynn</cp:lastModifiedBy>
  <cp:revision>144</cp:revision>
  <dcterms:created xsi:type="dcterms:W3CDTF">2021-08-16T15:48:12Z</dcterms:created>
  <dcterms:modified xsi:type="dcterms:W3CDTF">2022-05-18T03:40:14Z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2021-01-28T00:00:00Z</vt:filetime>
  </property>
  <property fmtid="{D5CDD505-2E9C-101B-9397-08002B2CF9AE}" pid="3" name="LastSaved">
    <vt:filetime>2021-08-16T00:00:00Z</vt:filetime>
  </property>
</Properties>
</file>