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2"/>
  </p:notesMasterIdLst>
  <p:sldIdLst>
    <p:sldId id="2425" r:id="rId4"/>
    <p:sldId id="2455" r:id="rId5"/>
    <p:sldId id="2457" r:id="rId6"/>
    <p:sldId id="2456" r:id="rId7"/>
    <p:sldId id="758" r:id="rId8"/>
    <p:sldId id="759" r:id="rId9"/>
    <p:sldId id="261" r:id="rId10"/>
    <p:sldId id="7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77" y="27"/>
      </p:cViewPr>
      <p:guideLst>
        <p:guide orient="horz" pos="2160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/>
          <p:cNvSpPr txBox="1"/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fld>
            <a:endParaRPr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/>
                <a:gridCol w="2062662"/>
                <a:gridCol w="2301849"/>
              </a:tblGrid>
              <a:tr h="67627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/>
                <a:gridCol w="2062662"/>
                <a:gridCol w="2301849"/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/>
                <a:gridCol w="2062662"/>
                <a:gridCol w="2301849"/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218456"/>
            <a:ext cx="8229600" cy="666750"/>
          </a:xfrm>
        </p:spPr>
        <p:txBody>
          <a:bodyPr/>
          <a:lstStyle/>
          <a:p>
            <a:r>
              <a:rPr lang="ko-KR" altLang="en-US" dirty="0"/>
              <a:t>강사 프로필</a:t>
            </a:r>
            <a:endParaRPr lang="ko-KR" altLang="en-US" dirty="0"/>
          </a:p>
        </p:txBody>
      </p:sp>
      <p:sp>
        <p:nvSpPr>
          <p:cNvPr id="3" name="Shape 63526"/>
          <p:cNvSpPr/>
          <p:nvPr/>
        </p:nvSpPr>
        <p:spPr>
          <a:xfrm>
            <a:off x="296090" y="1091088"/>
            <a:ext cx="2207678" cy="2677802"/>
          </a:xfrm>
          <a:prstGeom prst="rect">
            <a:avLst/>
          </a:prstGeom>
          <a:solidFill>
            <a:srgbClr val="3484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6298" y="1187978"/>
            <a:ext cx="2007261" cy="2479457"/>
          </a:xfrm>
          <a:prstGeom prst="rect">
            <a:avLst/>
          </a:prstGeom>
        </p:spPr>
      </p:pic>
      <p:sp>
        <p:nvSpPr>
          <p:cNvPr id="5" name="Shape 59502"/>
          <p:cNvSpPr/>
          <p:nvPr/>
        </p:nvSpPr>
        <p:spPr>
          <a:xfrm>
            <a:off x="296089" y="3762526"/>
            <a:ext cx="2207678" cy="635001"/>
          </a:xfrm>
          <a:prstGeom prst="rect">
            <a:avLst/>
          </a:prstGeom>
          <a:solidFill>
            <a:srgbClr val="72B1D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sym typeface="Helvetica Neue Light"/>
              </a:rPr>
              <a:t>김홍태</a:t>
            </a:r>
            <a:endParaRPr kumimoji="0" sz="14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sym typeface="Helvetica Neue Ligh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03975" y="1091087"/>
          <a:ext cx="6264721" cy="522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53"/>
                <a:gridCol w="950375"/>
                <a:gridCol w="4580393"/>
              </a:tblGrid>
              <a:tr h="1867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약력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학력</a:t>
                      </a:r>
                      <a:endParaRPr lang="ko-KR" altLang="en-US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84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950" marR="0" lvl="0" indent="-1079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現 ㈜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더와이랩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대표이사</a:t>
                      </a:r>
                      <a:endParaRPr kumimoji="1" lang="ko-KR" altLang="en-US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7950" marR="0" lvl="0" indent="-1079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삼성엔지니어링 인재개발팀</a:t>
                      </a:r>
                      <a:endParaRPr kumimoji="1" lang="ko-KR" altLang="en-US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7950" marR="0" lvl="0" indent="-1079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대우일렉트로닉스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신사업기획팀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인사기획팀</a:t>
                      </a:r>
                      <a:endParaRPr kumimoji="1" lang="ko-KR" altLang="en-US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7950" marR="0" lvl="0" indent="-1079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삼성전자 반도체총괄 설비구매팀</a:t>
                      </a:r>
                      <a:b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7950" marR="0" lvl="0" indent="-1079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고려대학교 기술경영전문대학원 기술경영학 박사과정 </a:t>
                      </a: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7950" marR="0" lvl="0" indent="-1079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국민대학교 글로벌창업벤처대학원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창업학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석사</a:t>
                      </a:r>
                      <a:endParaRPr kumimoji="1" lang="ko-KR" altLang="en-US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7950" marR="0" lvl="0" indent="-1079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고려대학교 재료금속공학부 학사</a:t>
                      </a:r>
                      <a:endParaRPr kumimoji="1" lang="ko-KR" altLang="en-US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</a:tr>
              <a:tr h="1969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주요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교육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  <a:endParaRPr lang="ko-KR" altLang="en-US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한국토지공사 신입공채 면접위원장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인천항만공사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한국산업인력공단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서울시 시설관리공단 등 공공기관 면접위원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하이닉스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직군 코딩 테스트 이후 역량 면접문제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현대글로비스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 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세방그룹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계열사 임원 대상 면접관 특강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한국오츠카제약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임원 대상 면접관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BGF,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코오롱베니트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DK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유엔씨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동국제강그룹 계열사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AXA, ASML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등 외국계기업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  <a:endParaRPr kumimoji="1" lang="ko-KR" altLang="en-US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삼표그룹 팀장 면접관 교육</a:t>
                      </a:r>
                      <a:endParaRPr kumimoji="1" lang="ko-KR" altLang="en-US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3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컨설팅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  <a:endParaRPr lang="ko-KR" altLang="en-US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채용 컨설팅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코멘토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AI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자기소개서 역량 분석기 알고리즘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검증력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검증 연구 용역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Burberry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  <a:endParaRPr kumimoji="1" lang="ko-KR" altLang="en-US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Lam Research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  <a:endParaRPr kumimoji="1" lang="ko-KR" altLang="en-US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ASML Korea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  <a:endParaRPr kumimoji="1" lang="ko-KR" altLang="en-US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평행 사변형 13"/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취업준비 역량 점검 및 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/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취업관련 개인별 궁금증 및 고민해결을 통한 준비 방향성 수립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면접을 통한 취업 역량 및 준비도 점검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 직무 기반 자기소개서 문항 분석 및 스토리 발굴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5181" y="2234189"/>
          <a:ext cx="8506515" cy="4427911"/>
        </p:xfrm>
        <a:graphic>
          <a:graphicData uri="http://schemas.openxmlformats.org/drawingml/2006/table">
            <a:tbl>
              <a:tblPr firstRow="1" bandRow="1"/>
              <a:tblGrid>
                <a:gridCol w="918773"/>
                <a:gridCol w="4499387"/>
                <a:gridCol w="1280352"/>
                <a:gridCol w="778551"/>
                <a:gridCol w="1029452"/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Q&amp;A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취업 관련 개인별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Q&amp;A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세션을 통한 취업 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궁금점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해결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취업교육 니즈 파악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취업의 핵심 키워드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역량＇의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이해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전체 강의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준비 역량 진단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모의 면접을 통한 취업 준비도 점검</a:t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직무역량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사업분석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조직적합도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문항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 직무 자기소개서  문항분석</a:t>
                      </a:r>
                      <a:endParaRPr lang="ko-KR" altLang="en-US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희망직무 관련 채용 이력  및 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서칭을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통해 자기소개서 문항 파악  </a:t>
                      </a:r>
                      <a:endParaRPr lang="ko-KR" altLang="en-US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각 문항과 관련 역량 매칭</a:t>
                      </a:r>
                      <a:endParaRPr lang="ko-KR" altLang="en-US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경험 표현 스토리라인 설계</a:t>
                      </a:r>
                      <a:endParaRPr lang="ko-KR" altLang="en-US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STAR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자기소개서 작성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 준비 실습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:  1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공통 자기소개서 항목 별 스토리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/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컨설팅 및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/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실습</a:t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5181" y="2234189"/>
          <a:ext cx="8506515" cy="4135079"/>
        </p:xfrm>
        <a:graphic>
          <a:graphicData uri="http://schemas.openxmlformats.org/drawingml/2006/table">
            <a:tbl>
              <a:tblPr firstRow="1" bandRow="1"/>
              <a:tblGrid>
                <a:gridCol w="918773"/>
                <a:gridCol w="4499387"/>
                <a:gridCol w="1280352"/>
                <a:gridCol w="778551"/>
                <a:gridCol w="1029452"/>
              </a:tblGrid>
              <a:tr h="471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피드백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컨설팅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과제로 작성해온 자기소개서 개인별 피드백 및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차 컨설팅</a:t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컨설팅 후 개인별 수정 보완 작업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개인별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초안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6H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스피치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인성 면접을 위한 면접 스피치 훈련</a:t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불안증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극복방법</a:t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생생하고 신뢰감을 주는 표현법</a:t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토론 면접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면접을 위한 스피치 훈련</a:t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스피치 내용구성방법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능력 향상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9" name="평행 사변형 13"/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/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5181" y="2234189"/>
          <a:ext cx="8506515" cy="4316575"/>
        </p:xfrm>
        <a:graphic>
          <a:graphicData uri="http://schemas.openxmlformats.org/drawingml/2006/table">
            <a:tbl>
              <a:tblPr firstRow="1" bandRow="1"/>
              <a:tblGrid>
                <a:gridCol w="918773"/>
                <a:gridCol w="4499387"/>
                <a:gridCol w="1280352"/>
                <a:gridCol w="778551"/>
                <a:gridCol w="1029452"/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전략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면접의 이해 및 면접 전략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면접 시 어려움 및 성공 포인트</a:t>
                      </a:r>
                      <a:b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자기소개서 기반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 자기소개 스피치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  답변작성하기</a:t>
                      </a:r>
                      <a:endParaRPr lang="ko-KR" altLang="en-US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면접문항 탐색</a:t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면접문항에 대한 답변 정리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(STAR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  활용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기출 면접 질문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직무역량 모의면접</a:t>
                      </a:r>
                      <a:endParaRPr lang="ko-KR" altLang="en-US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면접관 평가기준 탐색</a:t>
                      </a:r>
                      <a:endParaRPr lang="ko-KR" altLang="en-US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모의 면접 준비</a:t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상호간의 면접</a:t>
                      </a:r>
                      <a:endParaRPr lang="ko-KR" altLang="en-US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교수자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코칭 및 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4H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  <a:endParaRPr lang="ko-KR" altLang="en-US" sz="2200" dirty="0">
              <a:ln w="18415" cmpd="sng">
                <a:noFill/>
                <a:prstDash val="solid"/>
              </a:ln>
              <a:solidFill>
                <a:srgbClr val="1F497D">
                  <a:lumMod val="50000"/>
                </a:srgbClr>
              </a:solidFill>
              <a:effectLst>
                <a:outerShdw blurRad="38100" dir="3600000" algn="tl" rotWithShape="0">
                  <a:prstClr val="white">
                    <a:alpha val="7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anose="02030600000101010101" pitchFamily="18" charset="-127"/>
              <a:sym typeface="Wingdings" panose="0500000000000000000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/>
              </a:rPr>
              <a:t>Spencer &amp;</a:t>
            </a:r>
            <a:endParaRPr lang="en-US" altLang="ko-KR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/>
            </a:endParaRPr>
          </a:p>
          <a:p>
            <a:pPr marL="269875" indent="-269875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  <a:endParaRPr lang="ko-KR" altLang="en-US" sz="2200" dirty="0">
              <a:ln w="18415" cmpd="sng">
                <a:noFill/>
                <a:prstDash val="solid"/>
              </a:ln>
              <a:solidFill>
                <a:srgbClr val="1F497D">
                  <a:lumMod val="50000"/>
                </a:srgbClr>
              </a:solidFill>
              <a:effectLst>
                <a:outerShdw blurRad="38100" dir="3600000" algn="tl" rotWithShape="0">
                  <a:prstClr val="white">
                    <a:alpha val="7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anose="02030600000101010101" pitchFamily="18" charset="-127"/>
              <a:sym typeface="Wingdings" panose="05000000000000000000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/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/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/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/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37768" tIns="18399" rIns="37768" bIns="18399" numCol="1" anchor="t" anchorCtr="0" compatLnSpc="1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anose="020B0604020202020204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anose="020B0604020202020204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anose="020B0604020202020204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26"/>
            <p:cNvSpPr/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/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7768" tIns="18399" rIns="37768" bIns="18399" numCol="1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Group 15"/>
          <p:cNvGrpSpPr/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37768" tIns="18399" rIns="37768" bIns="18399" numCol="1" anchor="t" anchorCtr="0" compatLnSpc="1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endPara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41164" y="2004585"/>
          <a:ext cx="865124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/>
                <a:gridCol w="1441886"/>
                <a:gridCol w="1441886"/>
                <a:gridCol w="1441886"/>
                <a:gridCol w="1441886"/>
                <a:gridCol w="1441886"/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59485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[ 2d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게임 개발 중 이슈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핀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&amp;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제이크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프로젝트 마감 </a:t>
                      </a:r>
                      <a:r>
                        <a:rPr lang="en-US" altLang="ko-KR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일전</a:t>
                      </a:r>
                      <a:r>
                        <a:rPr lang="en-US" altLang="ko-KR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파트를 담당하던 인원의 진행도가 매우 미흡하여 여러가지가 미구현되었고 버그도 잦았다</a:t>
                      </a:r>
                      <a:endParaRPr lang="ko-KR" altLang="en-US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프로젝트 전반의 코드를 조율하는</a:t>
                      </a:r>
                      <a:r>
                        <a:rPr lang="en-US" altLang="ko-KR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엔지니어를 담당하고 있었음</a:t>
                      </a:r>
                      <a:r>
                        <a:rPr lang="en-US" altLang="ko-KR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i="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팀에서 가장 코드를 전체적으로 살펴보는 능력이 좋았다고 팀장이 판단함</a:t>
                      </a:r>
                      <a:endParaRPr lang="ko-KR" altLang="en-US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지속적으로 해당 인원을 전담해 컨텐츠 개발을 도왔음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마지막 날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구현되지 않은 사항들과 고쳐지지 않은 사항들을 직접 밤을 새서 수정함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결과적으로 프로젝트의 레벨은 떨어졌으나 프로젝트를 완성했음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다시 한다면 해당 인원의 파트분배를 낮추고 퀄리티를 끌어올릴 수 있도록 조율하고싶음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작업에서는 끊임없는 소통으로 서로의 작업 상황을 공유해야 한다는것을 깨달음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작업에 필요한 커뮤니케이션의 필요성을 깨닫고 능력을 키우게됨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[ 2d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게임 개발 중 이슈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Necrodancer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프로젝트 진행 중 서로 다른 사람이 만든 코드가 충돌하는 사건이 발생함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프로젝트의 객체를 잘 연결할 수 있도록 관리하는 역할을 맡음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팀에서 본인의 코드 분석 능력을 높게 평가해 해당 역할을 맡게 됨</a:t>
                      </a:r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해당 객체를 작성한 사람을 찾아가 객체를 파악하고 싱글톤 패턴으로 매니저를 제작해 해당 코드들의 교류를 전부 한 곳에서 관리할수 있도록 함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 두 객체 말고도 다른 객체들의 소통 또한 간편해졌고 결과적으로 팀 전체의 작업이 수월해짐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다시 한다면 객체 전부를 같은 부모를 상속받아 관리를 좀더 용이하게 하고싶은 마음이 큼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프로젝트 진행에 있어 가장 중요한 부분임에도 불구하고 구체적으로 정해놓고 작업을 진행하지 않은 점이 미숙했었음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다른 프로젝트를 진행함에 있어 구조를 좀더 치밀하게 짜야겠다고 느낌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/>
                <a:gridCol w="1441886"/>
                <a:gridCol w="1441886"/>
                <a:gridCol w="1441886"/>
                <a:gridCol w="1441886"/>
                <a:gridCol w="1441886"/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4865</Words>
  <Application>WPS Presentation</Application>
  <PresentationFormat>화면 슬라이드 쇼(4:3)</PresentationFormat>
  <Paragraphs>419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SimSun</vt:lpstr>
      <vt:lpstr>Wingdings</vt:lpstr>
      <vt:lpstr>나눔고딕 ExtraBold</vt:lpstr>
      <vt:lpstr>HY헤드라인M</vt:lpstr>
      <vt:lpstr>Calibri Light</vt:lpstr>
      <vt:lpstr>Calibri</vt:lpstr>
      <vt:lpstr>맑은 고딕</vt:lpstr>
      <vt:lpstr>나눔고딕</vt:lpstr>
      <vt:lpstr>나눔고딕</vt:lpstr>
      <vt:lpstr>Helvetica Neue Light</vt:lpstr>
      <vt:lpstr>Segoe Print</vt:lpstr>
      <vt:lpstr>HY견고딕</vt:lpstr>
      <vt:lpstr>Wingdings</vt:lpstr>
      <vt:lpstr>바탕체</vt:lpstr>
      <vt:lpstr>Microsoft YaHei</vt:lpstr>
      <vt:lpstr/>
      <vt:lpstr>Arial Unicode MS</vt:lpstr>
      <vt:lpstr>Office 테마</vt:lpstr>
      <vt:lpstr>2_Office 테마</vt:lpstr>
      <vt:lpstr>강사 프로필</vt:lpstr>
      <vt:lpstr>세부 프로그램 내용 (취업특강 2)</vt:lpstr>
      <vt:lpstr>세부 프로그램 내용 (취업특강 3)</vt:lpstr>
      <vt:lpstr>세부 프로그램 내용 (취업특강 4)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KimTaeWan</cp:lastModifiedBy>
  <cp:revision>15</cp:revision>
  <dcterms:created xsi:type="dcterms:W3CDTF">2012-09-09T23:52:00Z</dcterms:created>
  <dcterms:modified xsi:type="dcterms:W3CDTF">2020-01-02T08:42:06Z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