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b94fde289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b94fde289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b94fde28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b94fde28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b94fde28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b94fde28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b94fde28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b94fde28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b94fde28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b94fde28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b94fde289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b94fde289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cd39cbb1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cd39cbb1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cd39cbb1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4cd39cbb1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b94fde28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4b94fde28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b94fde28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b94fde28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b94fde28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b94fde28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b94fde28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b94fde28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b94fde289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b94fde289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b94fde28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b94fde28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b94fde28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b94fde28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b94fde28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b94fde28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b94fde28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b94fde28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915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2970490" y="1953964"/>
            <a:ext cx="5999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b="1" i="0" sz="31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971731" y="2651979"/>
            <a:ext cx="5999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0" i="0"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y Two Content">
  <p:cSld name="Grey Two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1" y="209085"/>
            <a:ext cx="9144000" cy="1059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8650" y="1369219"/>
            <a:ext cx="38862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4629150" y="1369219"/>
            <a:ext cx="38862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ld Comparison">
  <p:cSld name="Gold 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832052" y="1651991"/>
            <a:ext cx="3354000" cy="2500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0" y="102393"/>
            <a:ext cx="9144000" cy="788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0" y="112061"/>
            <a:ext cx="9144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943565" y="1774046"/>
            <a:ext cx="31566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 sz="15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 sz="12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 sz="1100"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2"/>
          <p:cNvSpPr/>
          <p:nvPr/>
        </p:nvSpPr>
        <p:spPr>
          <a:xfrm>
            <a:off x="546619" y="4047272"/>
            <a:ext cx="3869400" cy="241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546619" y="1104449"/>
            <a:ext cx="3869400" cy="549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619358" y="1228420"/>
            <a:ext cx="3693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i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8" name="Google Shape;78;p12"/>
          <p:cNvSpPr/>
          <p:nvPr/>
        </p:nvSpPr>
        <p:spPr>
          <a:xfrm>
            <a:off x="4949425" y="1643628"/>
            <a:ext cx="3354000" cy="2500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5060938" y="1765683"/>
            <a:ext cx="31566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 sz="1500"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b="0" i="0" sz="1200"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 sz="1100"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b="0" i="0" sz="11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2"/>
          <p:cNvSpPr/>
          <p:nvPr/>
        </p:nvSpPr>
        <p:spPr>
          <a:xfrm>
            <a:off x="4663992" y="4038908"/>
            <a:ext cx="3869400" cy="241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/>
          <p:nvPr/>
        </p:nvSpPr>
        <p:spPr>
          <a:xfrm>
            <a:off x="4663992" y="1096086"/>
            <a:ext cx="3869400" cy="549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 txBox="1"/>
          <p:nvPr>
            <p:ph idx="4" type="body"/>
          </p:nvPr>
        </p:nvSpPr>
        <p:spPr>
          <a:xfrm>
            <a:off x="4736732" y="1220057"/>
            <a:ext cx="3693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i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y Comparison">
  <p:cSld name="Grey Comparis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832052" y="1651991"/>
            <a:ext cx="3354000" cy="2500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102393"/>
            <a:ext cx="9144000" cy="788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0" y="112061"/>
            <a:ext cx="9144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943565" y="1774046"/>
            <a:ext cx="31566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b="0" i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b="0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b="0"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b="0"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546619" y="4047272"/>
            <a:ext cx="3869400" cy="2412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46619" y="1104449"/>
            <a:ext cx="3869400" cy="549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619358" y="1228420"/>
            <a:ext cx="3693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>
            <a:off x="4949425" y="1643628"/>
            <a:ext cx="3354000" cy="25008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5060938" y="1765683"/>
            <a:ext cx="31566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238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b="0" i="0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b="0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b="0" i="0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b="0"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b="0"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3"/>
          <p:cNvSpPr/>
          <p:nvPr/>
        </p:nvSpPr>
        <p:spPr>
          <a:xfrm>
            <a:off x="4663992" y="4038908"/>
            <a:ext cx="3869400" cy="2412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663992" y="1096086"/>
            <a:ext cx="3869400" cy="549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>
            <p:ph idx="4" type="body"/>
          </p:nvPr>
        </p:nvSpPr>
        <p:spPr>
          <a:xfrm>
            <a:off x="4736732" y="1220057"/>
            <a:ext cx="36933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ld Content with Caption">
  <p:cSld name="Gold Content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4197468" y="1218474"/>
            <a:ext cx="4946400" cy="3682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0" y="125451"/>
            <a:ext cx="9144000" cy="727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0" y="248318"/>
            <a:ext cx="9144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4318321" y="1318835"/>
            <a:ext cx="48258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1" name="Google Shape;101;p14"/>
          <p:cNvSpPr/>
          <p:nvPr>
            <p:ph idx="2" type="pic"/>
          </p:nvPr>
        </p:nvSpPr>
        <p:spPr>
          <a:xfrm>
            <a:off x="381082" y="1218474"/>
            <a:ext cx="3040800" cy="29967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4"/>
          <p:cNvSpPr/>
          <p:nvPr/>
        </p:nvSpPr>
        <p:spPr>
          <a:xfrm>
            <a:off x="4069562" y="975935"/>
            <a:ext cx="5074500" cy="242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4069562" y="4658421"/>
            <a:ext cx="5074500" cy="242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ld Picture with Caption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1476142"/>
            <a:ext cx="3877200" cy="29313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214446" y="208592"/>
            <a:ext cx="3508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5"/>
          <p:cNvSpPr/>
          <p:nvPr>
            <p:ph idx="2" type="pic"/>
          </p:nvPr>
        </p:nvSpPr>
        <p:spPr>
          <a:xfrm>
            <a:off x="4143375" y="0"/>
            <a:ext cx="5160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214446" y="1697774"/>
            <a:ext cx="35082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715125" y="467892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0" y="1408742"/>
            <a:ext cx="3997200" cy="155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-30023" y="4333599"/>
            <a:ext cx="3997200" cy="155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y Picture with Caption">
  <p:cSld name="Grey Picture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1476142"/>
            <a:ext cx="3877200" cy="2931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214446" y="208592"/>
            <a:ext cx="3508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6"/>
          <p:cNvSpPr/>
          <p:nvPr>
            <p:ph idx="2" type="pic"/>
          </p:nvPr>
        </p:nvSpPr>
        <p:spPr>
          <a:xfrm>
            <a:off x="4143375" y="0"/>
            <a:ext cx="5160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214446" y="1697774"/>
            <a:ext cx="3508200" cy="26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6715125" y="467892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1408742"/>
            <a:ext cx="3997200" cy="1551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-30023" y="4333599"/>
            <a:ext cx="3997200" cy="1551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Way Comparison Version 1">
  <p:cSld name="Three Way Comparison Version 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0" y="1929858"/>
            <a:ext cx="9144000" cy="94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0" y="2092815"/>
            <a:ext cx="9144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591872" y="254708"/>
            <a:ext cx="3336900" cy="1470900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80360" y="1634671"/>
            <a:ext cx="35940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63204" y="171074"/>
            <a:ext cx="35940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361163" y="246343"/>
            <a:ext cx="3336900" cy="1470900"/>
          </a:xfrm>
          <a:prstGeom prst="rect">
            <a:avLst/>
          </a:prstGeom>
          <a:solidFill>
            <a:srgbClr val="E90404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5249651" y="1626307"/>
            <a:ext cx="35940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232495" y="162710"/>
            <a:ext cx="35940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418957" y="3111190"/>
            <a:ext cx="4125900" cy="1470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307445" y="4491153"/>
            <a:ext cx="44442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290288" y="3027556"/>
            <a:ext cx="44442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694211" y="438326"/>
            <a:ext cx="31311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5454924" y="421599"/>
            <a:ext cx="31311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3" type="body"/>
          </p:nvPr>
        </p:nvSpPr>
        <p:spPr>
          <a:xfrm>
            <a:off x="2555606" y="3294809"/>
            <a:ext cx="38178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Way Comparison Version 2">
  <p:cSld name="Three Way Comparison Version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0" y="1929858"/>
            <a:ext cx="9144000" cy="949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0" y="2092815"/>
            <a:ext cx="9144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/>
          <p:nvPr/>
        </p:nvSpPr>
        <p:spPr>
          <a:xfrm>
            <a:off x="591872" y="254708"/>
            <a:ext cx="3336900" cy="1470900"/>
          </a:xfrm>
          <a:prstGeom prst="rect">
            <a:avLst/>
          </a:prstGeom>
          <a:solidFill>
            <a:srgbClr val="E90404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80360" y="1634671"/>
            <a:ext cx="35940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63204" y="171074"/>
            <a:ext cx="35940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361163" y="246343"/>
            <a:ext cx="3336900" cy="1470900"/>
          </a:xfrm>
          <a:prstGeom prst="rect">
            <a:avLst/>
          </a:prstGeom>
          <a:solidFill>
            <a:srgbClr val="FA81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249651" y="1626307"/>
            <a:ext cx="35940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232495" y="162710"/>
            <a:ext cx="35940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418957" y="3111190"/>
            <a:ext cx="4125900" cy="1470900"/>
          </a:xfrm>
          <a:prstGeom prst="rect">
            <a:avLst/>
          </a:prstGeom>
          <a:solidFill>
            <a:srgbClr val="00ACAF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307445" y="4491153"/>
            <a:ext cx="44442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2290288" y="3027556"/>
            <a:ext cx="44442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694211" y="438326"/>
            <a:ext cx="31311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2" type="body"/>
          </p:nvPr>
        </p:nvSpPr>
        <p:spPr>
          <a:xfrm>
            <a:off x="5454924" y="421599"/>
            <a:ext cx="31311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body"/>
          </p:nvPr>
        </p:nvSpPr>
        <p:spPr>
          <a:xfrm>
            <a:off x="2555606" y="3294809"/>
            <a:ext cx="38178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/>
          <p:nvPr/>
        </p:nvSpPr>
        <p:spPr>
          <a:xfrm>
            <a:off x="0" y="183995"/>
            <a:ext cx="9144000" cy="1083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 rot="5400000">
            <a:off x="3065400" y="-1067531"/>
            <a:ext cx="3013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>
            <a:off x="6483629" y="1"/>
            <a:ext cx="1971600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 rot="5400000">
            <a:off x="5352555" y="1338086"/>
            <a:ext cx="4233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 rot="5400000">
            <a:off x="1386292" y="-576514"/>
            <a:ext cx="4233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y Side Content &amp; Image Slide">
  <p:cSld name="Grey Side Content &amp; Imag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4426175" y="2571750"/>
            <a:ext cx="4717800" cy="2571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92285" y="391687"/>
            <a:ext cx="3270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i="0" sz="41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92285" y="2969778"/>
            <a:ext cx="3270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b="0" i="0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975475" y="474285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572000" y="2743200"/>
            <a:ext cx="4461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4426683" y="0"/>
            <a:ext cx="47172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4280353" y="2467208"/>
            <a:ext cx="4958100" cy="1923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801065" y="4675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y Content with Caption">
  <p:cSld name="Grey Content with Ca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197468" y="1218474"/>
            <a:ext cx="4946400" cy="368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0" y="125451"/>
            <a:ext cx="9144000" cy="727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0" y="248318"/>
            <a:ext cx="9144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321" y="1318835"/>
            <a:ext cx="4825800" cy="3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381082" y="1218474"/>
            <a:ext cx="3040800" cy="29967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/>
          <p:nvPr/>
        </p:nvSpPr>
        <p:spPr>
          <a:xfrm>
            <a:off x="4069562" y="975935"/>
            <a:ext cx="5074500" cy="2424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4069562" y="4658421"/>
            <a:ext cx="5074500" cy="2424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Slide">
  <p:cSld name="Sub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915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/>
          <p:nvPr/>
        </p:nvSpPr>
        <p:spPr>
          <a:xfrm>
            <a:off x="-1" y="1505414"/>
            <a:ext cx="9144000" cy="2132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1" y="2074662"/>
            <a:ext cx="9144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ld Side Content Slide">
  <p:cSld name="Gold Side Content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4396154" y="0"/>
            <a:ext cx="4747800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392285" y="617500"/>
            <a:ext cx="3270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i="0" sz="41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2285" y="3195592"/>
            <a:ext cx="32709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b="0" i="0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572000" y="400051"/>
            <a:ext cx="44610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>
                <a:solidFill>
                  <a:schemeClr val="dk1"/>
                </a:solidFill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4185997" y="0"/>
            <a:ext cx="49581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4220308" y="4951142"/>
            <a:ext cx="49581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y Side Content Slide">
  <p:cSld name="Grey Side Content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396154" y="0"/>
            <a:ext cx="47478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392285" y="617500"/>
            <a:ext cx="3270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i="0" sz="41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92285" y="3195592"/>
            <a:ext cx="32709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b="0" i="0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0" y="400051"/>
            <a:ext cx="44610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8"/>
          <p:cNvSpPr/>
          <p:nvPr/>
        </p:nvSpPr>
        <p:spPr>
          <a:xfrm>
            <a:off x="4185997" y="0"/>
            <a:ext cx="4958100" cy="1923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220308" y="4951142"/>
            <a:ext cx="4958100" cy="1923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ld Side Content &amp; Image Slide">
  <p:cSld name="Gold Side Content &amp; Imag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4426175" y="2571750"/>
            <a:ext cx="4717800" cy="2571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392285" y="391687"/>
            <a:ext cx="3270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850" lIns="69750" spcFirstLastPara="1" rIns="69750" wrap="square" tIns="3485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i="0" sz="41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92285" y="2969778"/>
            <a:ext cx="32709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b="0" i="0"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975475" y="474285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0" y="2743200"/>
            <a:ext cx="4461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>
                <a:solidFill>
                  <a:schemeClr val="dk1"/>
                </a:solidFill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9"/>
          <p:cNvSpPr/>
          <p:nvPr>
            <p:ph idx="3" type="pic"/>
          </p:nvPr>
        </p:nvSpPr>
        <p:spPr>
          <a:xfrm>
            <a:off x="4426683" y="0"/>
            <a:ext cx="47172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9"/>
          <p:cNvSpPr/>
          <p:nvPr/>
        </p:nvSpPr>
        <p:spPr>
          <a:xfrm>
            <a:off x="4280353" y="2467208"/>
            <a:ext cx="4958100" cy="19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ld 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1" y="209085"/>
            <a:ext cx="9144000" cy="1059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28650" y="1369219"/>
            <a:ext cx="38862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29150" y="1369219"/>
            <a:ext cx="38862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02393"/>
            <a:ext cx="8915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850" lIns="69750" spcFirstLastPara="1" rIns="69750" wrap="square" tIns="3485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850" lIns="69750" spcFirstLastPara="1" rIns="69750" wrap="square" tIns="34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ctrTitle"/>
          </p:nvPr>
        </p:nvSpPr>
        <p:spPr>
          <a:xfrm>
            <a:off x="2970490" y="1953964"/>
            <a:ext cx="5999100" cy="698100"/>
          </a:xfrm>
          <a:prstGeom prst="rect">
            <a:avLst/>
          </a:prstGeom>
        </p:spPr>
        <p:txBody>
          <a:bodyPr anchorCtr="0" anchor="b" bIns="34850" lIns="69750" spcFirstLastPara="1" rIns="69750" wrap="square" tIns="3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Adversarial Training of CNN for Aerial Imagery Object Detection </a:t>
            </a:r>
            <a:endParaRPr/>
          </a:p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2971731" y="2651979"/>
            <a:ext cx="5999100" cy="7680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By: Luke Unterman, Jannat Lnu, </a:t>
            </a:r>
            <a:r>
              <a:rPr lang="en"/>
              <a:t>Jimmy</a:t>
            </a:r>
            <a:r>
              <a:rPr lang="en"/>
              <a:t> Le, My Nguyen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Modified C&amp;W Attack Implementation</a:t>
            </a:r>
            <a:endParaRPr sz="2900"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3544575" y="1384175"/>
            <a:ext cx="5412000" cy="31005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Key modifications</a:t>
            </a:r>
            <a:r>
              <a:rPr lang="en" sz="1500"/>
              <a:t>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Single parameter </a:t>
            </a:r>
            <a:r>
              <a:rPr i="1" lang="en" sz="1500"/>
              <a:t>c </a:t>
            </a:r>
            <a:r>
              <a:rPr lang="en" sz="1500"/>
              <a:t>instead of two </a:t>
            </a:r>
            <a:r>
              <a:rPr lang="en" sz="1500"/>
              <a:t>separate parameters (α, β)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Untargeted approach instead of target misclassification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Optimized for object detection rather than classification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Our approach uses </a:t>
            </a:r>
            <a:r>
              <a:rPr i="1" lang="en" sz="1500"/>
              <a:t>c</a:t>
            </a:r>
            <a:r>
              <a:rPr lang="en" sz="1500"/>
              <a:t> as tradeoff between minimizing image distance and maximizing adversarial impact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Implementation reduces complexity while maintaining attack effectiveness</a:t>
            </a:r>
            <a:endParaRPr sz="1500"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25" y="1691088"/>
            <a:ext cx="2762236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0" y="112061"/>
            <a:ext cx="9144000" cy="8106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943565" y="1774046"/>
            <a:ext cx="3156600" cy="21528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 lnSpcReduction="10000"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Distribution: </a:t>
            </a:r>
            <a:endParaRPr b="1" sz="14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200"/>
              <a:t>6,471 training images, 548 validation images, 3,190 testing images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Advantages: 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Diverse, sufficient data volume, detailed annotations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Disadvantages: 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 imbalance, focus on Chinese environments, no object orientation</a:t>
            </a:r>
            <a:endParaRPr sz="1200"/>
          </a:p>
        </p:txBody>
      </p:sp>
      <p:sp>
        <p:nvSpPr>
          <p:cNvPr id="232" name="Google Shape;232;p31"/>
          <p:cNvSpPr txBox="1"/>
          <p:nvPr>
            <p:ph idx="2" type="body"/>
          </p:nvPr>
        </p:nvSpPr>
        <p:spPr>
          <a:xfrm>
            <a:off x="619358" y="1228420"/>
            <a:ext cx="3693300" cy="303000"/>
          </a:xfrm>
          <a:prstGeom prst="rect">
            <a:avLst/>
          </a:prstGeom>
        </p:spPr>
        <p:txBody>
          <a:bodyPr anchorCtr="0" anchor="b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/>
              <a:t>Primary: *VisDrone-DET2019</a:t>
            </a:r>
            <a:endParaRPr sz="1600"/>
          </a:p>
        </p:txBody>
      </p:sp>
      <p:sp>
        <p:nvSpPr>
          <p:cNvPr id="233" name="Google Shape;233;p31"/>
          <p:cNvSpPr txBox="1"/>
          <p:nvPr>
            <p:ph idx="3" type="body"/>
          </p:nvPr>
        </p:nvSpPr>
        <p:spPr>
          <a:xfrm>
            <a:off x="5060938" y="1765683"/>
            <a:ext cx="3156600" cy="21528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 lnSpcReduction="20000"/>
          </a:bodyPr>
          <a:lstStyle/>
          <a:p>
            <a:pPr indent="-317500" lvl="0" marL="457200" rtl="0" algn="l">
              <a:spcBef>
                <a:spcPts val="7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Distribution: 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11,268 images with 1,793,658 object instances across 18 categories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400"/>
              <a:t>Advantages</a:t>
            </a:r>
            <a:r>
              <a:rPr b="1" lang="en"/>
              <a:t>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Oriented bounding boxes annotations, broader categories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400"/>
              <a:t>Disadvantages</a:t>
            </a:r>
            <a:r>
              <a:rPr b="1" lang="en"/>
              <a:t>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Higher-resolution increases computational requirements, bias to structured objects rather than vehicles</a:t>
            </a:r>
            <a:endParaRPr sz="1200"/>
          </a:p>
        </p:txBody>
      </p:sp>
      <p:sp>
        <p:nvSpPr>
          <p:cNvPr id="234" name="Google Shape;234;p31"/>
          <p:cNvSpPr txBox="1"/>
          <p:nvPr>
            <p:ph idx="4" type="body"/>
          </p:nvPr>
        </p:nvSpPr>
        <p:spPr>
          <a:xfrm>
            <a:off x="4736732" y="1220057"/>
            <a:ext cx="3693300" cy="303000"/>
          </a:xfrm>
          <a:prstGeom prst="rect">
            <a:avLst/>
          </a:prstGeom>
        </p:spPr>
        <p:txBody>
          <a:bodyPr anchorCtr="0" anchor="b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Secondary: DOTA-v2.0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150900" y="1429350"/>
            <a:ext cx="8839500" cy="30105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 lnSpcReduction="10000"/>
          </a:bodyPr>
          <a:lstStyle/>
          <a:p>
            <a:pPr indent="-330200" lvl="0" marL="45720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Primary Metric: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Mean Average Precision (mAP) with IoU threshold of 0.5</a:t>
            </a:r>
            <a:endParaRPr sz="16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Industry standard for object detection evaluation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Formula: mAP = (1/N) ∑ APᵢ</a:t>
            </a:r>
            <a:endParaRPr sz="13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 is number of classes </a:t>
            </a:r>
            <a:endParaRPr sz="12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AP combines precision and recall into single value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Intersection over Union (IoU)</a:t>
            </a:r>
            <a:endParaRPr sz="16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Measures overlap between predicted and ground-truth bounding box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Formula: IoU = Area of Intersection / Area of Union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Threshold of 0.5 </a:t>
            </a:r>
            <a:r>
              <a:rPr lang="en" sz="1300"/>
              <a:t>considered</a:t>
            </a:r>
            <a:r>
              <a:rPr lang="en" sz="1300"/>
              <a:t> standard benchmark in aerial imagery detection </a:t>
            </a:r>
            <a:endParaRPr sz="13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Why these metrics matter for aerial imagery</a:t>
            </a:r>
            <a:r>
              <a:rPr lang="en" sz="1600"/>
              <a:t>: 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Class imbalance is common in aerial datasets (many vehicles, few pedestrians)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Small objects require higher localization precision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Security applications need reliable confidence scores for decision-making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Results: Original Model Performance</a:t>
            </a:r>
            <a:endParaRPr sz="2300"/>
          </a:p>
        </p:txBody>
      </p:sp>
      <p:sp>
        <p:nvSpPr>
          <p:cNvPr id="246" name="Google Shape;246;p33"/>
          <p:cNvSpPr txBox="1"/>
          <p:nvPr>
            <p:ph idx="2" type="body"/>
          </p:nvPr>
        </p:nvSpPr>
        <p:spPr>
          <a:xfrm>
            <a:off x="4629150" y="1369219"/>
            <a:ext cx="3886200" cy="30633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YOLOv11n baseline performance on VisDrone: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mAP@0.5: 0.34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Objects with high AP scores: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Cars: 0.763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Bus: 0.515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Pedestrians: 0.360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Motors: 0.376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Strong performance on larger objects (cars, vans)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Lower performance on smaller objects (pedestrians, bicycles)</a:t>
            </a:r>
            <a:endParaRPr sz="1300"/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75" y="1369213"/>
            <a:ext cx="3209926" cy="91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 title="Figure 3. Left: Class label distribution across all the objects in the VisDrone2019-DET training set. Right: Precision-Recall curve from original model’s predictions for each of the classes in the VisDrone dataset.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038" y="2644175"/>
            <a:ext cx="3200399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/>
          <p:nvPr/>
        </p:nvSpPr>
        <p:spPr>
          <a:xfrm>
            <a:off x="923025" y="2226575"/>
            <a:ext cx="31344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highlight>
                  <a:srgbClr val="FFFFFF"/>
                </a:highlight>
              </a:rPr>
              <a:t>Figure 2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</a:rPr>
              <a:t>. Left: Ground truth aerial image from validation set, annotated with labels. Right: Original fine-tuned model’s predictions for bounding box coordinates, class label, and confidence values.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894950" y="3999975"/>
            <a:ext cx="32004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dk1"/>
                </a:solidFill>
                <a:highlight>
                  <a:srgbClr val="FFFFFF"/>
                </a:highlight>
              </a:rPr>
              <a:t>Figure 3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</a:rPr>
              <a:t>. Left: Class label distribution across all the objects in the VisDrone2019-DET training set. Right: Precision-Recall curve from original model’s predictions for each of the classes in the VisDrone dataset. 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Results: </a:t>
            </a:r>
            <a:r>
              <a:rPr lang="en" sz="2300"/>
              <a:t>Adversarial</a:t>
            </a:r>
            <a:r>
              <a:rPr lang="en" sz="2300"/>
              <a:t> Attack Effects</a:t>
            </a:r>
            <a:endParaRPr sz="2300"/>
          </a:p>
        </p:txBody>
      </p:sp>
      <p:sp>
        <p:nvSpPr>
          <p:cNvPr id="256" name="Google Shape;256;p34"/>
          <p:cNvSpPr txBox="1"/>
          <p:nvPr>
            <p:ph idx="2" type="body"/>
          </p:nvPr>
        </p:nvSpPr>
        <p:spPr>
          <a:xfrm>
            <a:off x="4629150" y="1369219"/>
            <a:ext cx="3886200" cy="30633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 lnSpcReduction="20000"/>
          </a:bodyPr>
          <a:lstStyle/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FGSM Attack Performance Degradation: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ε=0.1: 91.8% mAP reduction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ε=0.2: 96.5% mAP reduction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ε=0.3: 99.9% mAP reduction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ε=0.4: &gt;99.9% mAP reduction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/>
              <a:t>C&amp;W Attack Performance Degradation: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ε=0.1: 66.4% mAP reduction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ε=0.2: 66.9% mAP reduction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ε=0.3: 67.4% mAP reduction</a:t>
            </a:r>
            <a:endParaRPr sz="13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ε=0.4: 67.4% mAP reduction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Example calculation for FGSM (ε=0.1):</a:t>
            </a:r>
            <a:endParaRPr sz="13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Reduction % = (Original mAP - Attack mAP)/Original mAP × 100%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= (0.34015 - 0.027831)/0.34015 × 100%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= 0.312319/0.34015 × 100%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= 91.8%</a:t>
            </a:r>
            <a:endParaRPr sz="1200"/>
          </a:p>
        </p:txBody>
      </p:sp>
      <p:grpSp>
        <p:nvGrpSpPr>
          <p:cNvPr id="257" name="Google Shape;257;p34"/>
          <p:cNvGrpSpPr/>
          <p:nvPr/>
        </p:nvGrpSpPr>
        <p:grpSpPr>
          <a:xfrm>
            <a:off x="511720" y="1689121"/>
            <a:ext cx="3436348" cy="2423526"/>
            <a:chOff x="1041525" y="1430138"/>
            <a:chExt cx="2829900" cy="1453738"/>
          </a:xfrm>
        </p:grpSpPr>
        <p:pic>
          <p:nvPicPr>
            <p:cNvPr id="258" name="Google Shape;258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6775" y="1430138"/>
              <a:ext cx="2819400" cy="10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34"/>
            <p:cNvSpPr txBox="1"/>
            <p:nvPr/>
          </p:nvSpPr>
          <p:spPr>
            <a:xfrm>
              <a:off x="1041525" y="2601875"/>
              <a:ext cx="2829900" cy="2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highlight>
                    <a:srgbClr val="FFFFFF"/>
                  </a:highlight>
                </a:rPr>
                <a:t>Figure 4</a:t>
              </a:r>
              <a:r>
                <a:rPr lang="en" sz="600">
                  <a:solidFill>
                    <a:schemeClr val="dk1"/>
                  </a:solidFill>
                  <a:highlight>
                    <a:srgbClr val="FFFFFF"/>
                  </a:highlight>
                </a:rPr>
                <a:t>. Table detailing the mAP@0.5, mAP@0.5:0.95, precision, and recall values for the fine-tuned YOLO model on the regular, FGSM, and CW validation splits. Each adversarial attack was tested with a range of eps/c values, from [0.1, 0.4] with an increase of 0.1 for each step. </a:t>
              </a:r>
              <a:endParaRPr sz="6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Effectiveness of Adversarial Training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98950" y="1418075"/>
            <a:ext cx="8568900" cy="31569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Original model: 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91.8% mAP reduction under FGSM (ε=0.1)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66.4% mAP reduction under C&amp;W (c=0.1)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Adversarially trained models: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FGSM_ADV</a:t>
            </a:r>
            <a:r>
              <a:rPr lang="en" sz="1600"/>
              <a:t>: Only 32.4% mAP reduction (59.4% improvement)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CW_ADV</a:t>
            </a:r>
            <a:r>
              <a:rPr lang="en" sz="1600"/>
              <a:t>: Only 28.6% mAP </a:t>
            </a:r>
            <a:r>
              <a:rPr lang="en" sz="1600"/>
              <a:t>reduction (37.8% improvement)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image performance: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Original model mAP@0.5: 0.340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Adversarially trained model mAP@0.5: 0.328 (only 3.5% decrease)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Conclusion</a:t>
            </a:r>
            <a:r>
              <a:rPr lang="en" sz="1800"/>
              <a:t>: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Adversarial training provides substantial robustness with minimal impact on clean image performance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/>
        </p:nvSpPr>
        <p:spPr>
          <a:xfrm>
            <a:off x="754675" y="356450"/>
            <a:ext cx="79137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Cross-Attack Robustness Analysis</a:t>
            </a:r>
            <a:endParaRPr b="1" sz="3300">
              <a:solidFill>
                <a:schemeClr val="dk1"/>
              </a:solidFill>
            </a:endParaRPr>
          </a:p>
        </p:txBody>
      </p:sp>
      <p:grpSp>
        <p:nvGrpSpPr>
          <p:cNvPr id="271" name="Google Shape;271;p36"/>
          <p:cNvGrpSpPr/>
          <p:nvPr/>
        </p:nvGrpSpPr>
        <p:grpSpPr>
          <a:xfrm>
            <a:off x="419547" y="1814861"/>
            <a:ext cx="3528349" cy="1366144"/>
            <a:chOff x="324300" y="1713625"/>
            <a:chExt cx="3209924" cy="900675"/>
          </a:xfrm>
        </p:grpSpPr>
        <p:pic>
          <p:nvPicPr>
            <p:cNvPr id="272" name="Google Shape;272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4300" y="1713625"/>
              <a:ext cx="3209924" cy="71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6"/>
            <p:cNvSpPr txBox="1"/>
            <p:nvPr/>
          </p:nvSpPr>
          <p:spPr>
            <a:xfrm>
              <a:off x="371663" y="2428000"/>
              <a:ext cx="3115200" cy="18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</a:rPr>
                <a:t>Table comparing the performance of two fine-tuned models, one trained on FGSM examples and the other trained on C&amp;W examples, over three different validation splits. </a:t>
              </a:r>
              <a:endParaRPr sz="600">
                <a:solidFill>
                  <a:schemeClr val="dk1"/>
                </a:solidFill>
              </a:endParaRPr>
            </a:p>
          </p:txBody>
        </p:sp>
      </p:grpSp>
      <p:sp>
        <p:nvSpPr>
          <p:cNvPr id="274" name="Google Shape;274;p36"/>
          <p:cNvSpPr txBox="1"/>
          <p:nvPr/>
        </p:nvSpPr>
        <p:spPr>
          <a:xfrm>
            <a:off x="4031275" y="1363050"/>
            <a:ext cx="50022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Performance comparison to original model:</a:t>
            </a:r>
            <a:endParaRPr b="1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Both models experience a drop in mAP@0.5 of approximately 0.09 on regular images</a:t>
            </a:r>
            <a:endParaRPr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Cross-attack performance:</a:t>
            </a:r>
            <a:endParaRPr b="1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CW_ADV achieves mAP@0.5 score of ~0.028 when exposed to FGSM attacks (ε=0.1)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Both models achieve mAP@0.5 score of ~0.10 on C&amp;W attacks (c=0.1)</a:t>
            </a:r>
            <a:endParaRPr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Key insights:</a:t>
            </a:r>
            <a:endParaRPr b="1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Models fine-tuned with adversarial examples show robustness to the specific attack methods they were trained on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Limited transferability when exposed to other adversarial methods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CW_ADV's exceptionally high performance when exposed to C&amp;W validation split (0.541 mAP@0.5) suggests potential overfitting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/>
        </p:nvSpPr>
        <p:spPr>
          <a:xfrm>
            <a:off x="534250" y="313125"/>
            <a:ext cx="82083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Limitations &amp; Challenges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365125" y="1268700"/>
            <a:ext cx="84900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Computational costs: 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Adversarial training increases training time by 2.3x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C&amp;W example generation is computationally expensive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Dataset limitations: 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VisDrone class imbalance affects generalization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Chinese environments may not transfer to other regions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Attack coverage: 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Limited to two attack methods (FGSM and C&amp;W)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Modified C&amp;W implementation not as effective as original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Black-box attacks not fully evaluated 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Performance tradeoffs: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Small clean image performance degradation (3.5%)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Some adversarial examples still causes misclassifications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Real-world constraints: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Physical-world attacks not tested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Constrained to RGB imagery only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150900" y="1474450"/>
            <a:ext cx="8873400" cy="30780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DNNs for aerial imagery object detection are highly vulnerable to adversarial attacks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FGSM can reduce performance with imperceptible changes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C&amp;W attacks are slower but also highly effective at fooling models</a:t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Adversarial training significantly improves robustness: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Training on FGSM examples improves resilience to both FGSM and C&amp;W attacks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Minimal performance loss on clean images </a:t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YOLOv11n with adversarial training provides a viable solution for security-critical applications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Balance of speed, accuracy, and adversarial robustness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Important for military, intelligence, and public safety applications</a:t>
            </a:r>
            <a:endParaRPr sz="1500"/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Future Work: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Test against additional attack methods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Explore ensemble approaches combining multiple defensive strategies</a:t>
            </a:r>
            <a:endParaRPr sz="1500"/>
          </a:p>
          <a:p>
            <a:pPr indent="-3238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Evaluate on more diverse datasets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Background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48625" y="1384175"/>
            <a:ext cx="8863800" cy="32310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 lnSpcReduction="10000"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Deep Neural Networks (DNNs) </a:t>
            </a:r>
            <a:r>
              <a:rPr lang="en" sz="1800"/>
              <a:t>have become the de facto standard for object detection in aerial imagery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Multiple levels of nonlinear operations for progressive feature learning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Excellent performance on computer vision, NLP, and audio </a:t>
            </a:r>
            <a:r>
              <a:rPr lang="en" sz="1500"/>
              <a:t>processing</a:t>
            </a:r>
            <a:r>
              <a:rPr lang="en" sz="1500"/>
              <a:t> tasks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DNNs are </a:t>
            </a:r>
            <a:r>
              <a:rPr lang="en" sz="1800" u="sng"/>
              <a:t>vulnerable to </a:t>
            </a:r>
            <a:r>
              <a:rPr lang="en" sz="1800" u="sng"/>
              <a:t>adversarial</a:t>
            </a:r>
            <a:r>
              <a:rPr lang="en" sz="1800" u="sng"/>
              <a:t> attacks </a:t>
            </a:r>
            <a:r>
              <a:rPr lang="en" sz="1800"/>
              <a:t>that alter input images 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Ex: FGSM caused GoogleNet CNN to misclassify a panda as a gibbon with 99.3% confidence 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Vulnerability poses serious threats to military and intelligence applications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Affects UAV and satellite imagery used to identify military land vehicles 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Our focus: Enhancing </a:t>
            </a:r>
            <a:r>
              <a:rPr b="1" lang="en" sz="1800"/>
              <a:t>YOLOv11n</a:t>
            </a:r>
            <a:r>
              <a:rPr lang="en" sz="1800"/>
              <a:t> object detection model’s robustness against adversarial attacks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Architecture selected for its speed and accuracy</a:t>
            </a:r>
            <a:endParaRPr sz="15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Visual Example of Adversarial Attacks</a:t>
            </a:r>
            <a:endParaRPr sz="2900"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28650" y="1369219"/>
            <a:ext cx="3886200" cy="30633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-323850" lvl="0" marL="457200" rtl="0" algn="l">
              <a:spcBef>
                <a:spcPts val="7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Left</a:t>
            </a:r>
            <a:r>
              <a:rPr lang="en" sz="1500"/>
              <a:t>: Original image </a:t>
            </a:r>
            <a:r>
              <a:rPr lang="en" sz="1500"/>
              <a:t>with clear objects (cars, pedestrians)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Right</a:t>
            </a:r>
            <a:r>
              <a:rPr lang="en" sz="1500"/>
              <a:t>: C&amp;W attack causing misclassification of red car as pedestrian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Key Insight</a:t>
            </a:r>
            <a:r>
              <a:rPr lang="en" sz="1500"/>
              <a:t>: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Imperceptible perturbations to human eyes can completely fool state-of-the-art object detectors</a:t>
            </a:r>
            <a:endParaRPr sz="1500"/>
          </a:p>
        </p:txBody>
      </p:sp>
      <p:grpSp>
        <p:nvGrpSpPr>
          <p:cNvPr id="176" name="Google Shape;176;p23"/>
          <p:cNvGrpSpPr/>
          <p:nvPr/>
        </p:nvGrpSpPr>
        <p:grpSpPr>
          <a:xfrm>
            <a:off x="5275609" y="1704492"/>
            <a:ext cx="3239745" cy="2392751"/>
            <a:chOff x="5429100" y="1663250"/>
            <a:chExt cx="2467625" cy="1406425"/>
          </a:xfrm>
        </p:grpSpPr>
        <p:pic>
          <p:nvPicPr>
            <p:cNvPr id="177" name="Google Shape;17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29100" y="1663250"/>
              <a:ext cx="2438399" cy="1257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3"/>
            <p:cNvSpPr txBox="1"/>
            <p:nvPr/>
          </p:nvSpPr>
          <p:spPr>
            <a:xfrm>
              <a:off x="5461325" y="2900475"/>
              <a:ext cx="24354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Figure 5</a:t>
              </a:r>
              <a:r>
                <a:rPr lang="en" sz="800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. Left: Adversarial image generated by FGSM. Right: Adversarial image generated by modified C&amp;W algorithm. 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/>
        </p:nvSpPr>
        <p:spPr>
          <a:xfrm>
            <a:off x="534250" y="313125"/>
            <a:ext cx="82083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Problem Statement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65125" y="1215125"/>
            <a:ext cx="84900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DNNs for aerial </a:t>
            </a:r>
            <a:r>
              <a:rPr lang="en" sz="1800">
                <a:solidFill>
                  <a:schemeClr val="dk1"/>
                </a:solidFill>
              </a:rPr>
              <a:t>imagery</a:t>
            </a:r>
            <a:r>
              <a:rPr lang="en" sz="1800">
                <a:solidFill>
                  <a:schemeClr val="dk1"/>
                </a:solidFill>
              </a:rPr>
              <a:t> are susceptible to adversarial attacks that: 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Alter images using optimized noise patterns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Exploit intrinsic “blind spots” in trained NNs 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These attacks cause object detection models to make incorrect predictions: 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Missing critical objects entirely (false negatives)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Detect non-existent objects (false positives)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Misclassifying objects (class error)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Critical security implications for: </a:t>
            </a:r>
            <a:endParaRPr sz="18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Military intelligence gathering, autonomous surveillance systems, automated threat detection, and civilian UAV applications (autonomous driving, face recognition)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Need for robust models that maintain accuracy despite adversarial manipulations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0" y="112061"/>
            <a:ext cx="9144000" cy="8106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Adversarial Attacks on DNNs: </a:t>
            </a:r>
            <a:endParaRPr b="0" sz="2000"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Fast Gradient Sign Method vs. Carlini-Wagner Method</a:t>
            </a:r>
            <a:endParaRPr sz="2000"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943565" y="1774046"/>
            <a:ext cx="3156600" cy="21528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Single gradient computation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Extemely fast computation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Highest performance degradation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More visible distortion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Easily implemented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Defense against FGSM generalizes to other attacks</a:t>
            </a:r>
            <a:endParaRPr sz="1300"/>
          </a:p>
        </p:txBody>
      </p:sp>
      <p:sp>
        <p:nvSpPr>
          <p:cNvPr id="191" name="Google Shape;191;p25"/>
          <p:cNvSpPr txBox="1"/>
          <p:nvPr>
            <p:ph idx="2" type="body"/>
          </p:nvPr>
        </p:nvSpPr>
        <p:spPr>
          <a:xfrm>
            <a:off x="619358" y="1228420"/>
            <a:ext cx="3693300" cy="303000"/>
          </a:xfrm>
          <a:prstGeom prst="rect">
            <a:avLst/>
          </a:prstGeom>
        </p:spPr>
        <p:txBody>
          <a:bodyPr anchorCtr="0" anchor="b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FGSM</a:t>
            </a:r>
            <a:endParaRPr/>
          </a:p>
        </p:txBody>
      </p:sp>
      <p:sp>
        <p:nvSpPr>
          <p:cNvPr id="192" name="Google Shape;192;p25"/>
          <p:cNvSpPr txBox="1"/>
          <p:nvPr>
            <p:ph idx="3" type="body"/>
          </p:nvPr>
        </p:nvSpPr>
        <p:spPr>
          <a:xfrm>
            <a:off x="5060938" y="1765683"/>
            <a:ext cx="3156600" cy="21528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-311150" lvl="0" marL="457200" rtl="0" algn="l">
              <a:spcBef>
                <a:spcPts val="7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Iterative optimization process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10x slower than FGSM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More sophisticated, targeted attack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Near-imperceptible perturbations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Complex implementation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Bypasses many defensive techniques including distillation</a:t>
            </a:r>
            <a:endParaRPr sz="1300"/>
          </a:p>
        </p:txBody>
      </p:sp>
      <p:sp>
        <p:nvSpPr>
          <p:cNvPr id="193" name="Google Shape;193;p25"/>
          <p:cNvSpPr txBox="1"/>
          <p:nvPr>
            <p:ph idx="4" type="body"/>
          </p:nvPr>
        </p:nvSpPr>
        <p:spPr>
          <a:xfrm>
            <a:off x="4736732" y="1220057"/>
            <a:ext cx="3693300" cy="303000"/>
          </a:xfrm>
          <a:prstGeom prst="rect">
            <a:avLst/>
          </a:prstGeom>
        </p:spPr>
        <p:txBody>
          <a:bodyPr anchorCtr="0" anchor="b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C&amp;W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850" lIns="69750" spcFirstLastPara="1" rIns="69750" wrap="square" tIns="34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98950" y="1418075"/>
            <a:ext cx="8568900" cy="3156900"/>
          </a:xfrm>
          <a:prstGeom prst="rect">
            <a:avLst/>
          </a:prstGeom>
        </p:spPr>
        <p:txBody>
          <a:bodyPr anchorCtr="0" anchor="t" bIns="34850" lIns="69750" spcFirstLastPara="1" rIns="69750" wrap="square" tIns="34850">
            <a:normAutofit/>
          </a:bodyPr>
          <a:lstStyle/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Objective: </a:t>
            </a:r>
            <a:r>
              <a:rPr lang="en" sz="1800"/>
              <a:t>Develop robust object detection model for aerial imagery security applications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Approach: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Evaluate YOLOv11n model’s vulnerability to different </a:t>
            </a:r>
            <a:r>
              <a:rPr lang="en"/>
              <a:t>adversarial</a:t>
            </a:r>
            <a:r>
              <a:rPr lang="en"/>
              <a:t> attacks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Fine-tune the pre-trained model using adversarial examples from DNN attacks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a robust model that maintains high accuracy, improve resilience against adversarial inputs, generalizes well across multiple datasets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Compare performance metrics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Expected outcome: </a:t>
            </a:r>
            <a:r>
              <a:rPr lang="en" sz="1800"/>
              <a:t>Minimized negative impacts of adversarial attacks while maintaining detection accuracy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/>
        </p:nvSpPr>
        <p:spPr>
          <a:xfrm>
            <a:off x="534250" y="313125"/>
            <a:ext cx="82083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Methodology &amp; Implementation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365125" y="1215125"/>
            <a:ext cx="84900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Model Selection: </a:t>
            </a:r>
            <a:r>
              <a:rPr lang="en" sz="1500">
                <a:solidFill>
                  <a:schemeClr val="dk1"/>
                </a:solidFill>
              </a:rPr>
              <a:t>YOLOv11n 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Speed: </a:t>
            </a:r>
            <a:r>
              <a:rPr lang="en" sz="1300">
                <a:solidFill>
                  <a:schemeClr val="dk1"/>
                </a:solidFill>
              </a:rPr>
              <a:t>Low processing time, critical for real-time aerial surveillance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Accuracy: </a:t>
            </a:r>
            <a:r>
              <a:rPr lang="en" sz="1300">
                <a:solidFill>
                  <a:schemeClr val="dk1"/>
                </a:solidFill>
              </a:rPr>
              <a:t>Better balance of precision and recall than </a:t>
            </a:r>
            <a:r>
              <a:rPr lang="en" sz="1300">
                <a:solidFill>
                  <a:schemeClr val="dk1"/>
                </a:solidFill>
              </a:rPr>
              <a:t>alternatives</a:t>
            </a:r>
            <a:r>
              <a:rPr lang="e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Efficiency: </a:t>
            </a:r>
            <a:r>
              <a:rPr lang="en" sz="1300">
                <a:solidFill>
                  <a:schemeClr val="dk1"/>
                </a:solidFill>
              </a:rPr>
              <a:t>Low compute requirements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Accessibility: </a:t>
            </a:r>
            <a:r>
              <a:rPr lang="en" sz="1300">
                <a:solidFill>
                  <a:schemeClr val="dk1"/>
                </a:solidFill>
              </a:rPr>
              <a:t>Fully supported by </a:t>
            </a:r>
            <a:r>
              <a:rPr b="1" lang="en" sz="1300">
                <a:solidFill>
                  <a:schemeClr val="dk1"/>
                </a:solidFill>
              </a:rPr>
              <a:t>Ultralytics</a:t>
            </a:r>
            <a:r>
              <a:rPr lang="en" sz="1300">
                <a:solidFill>
                  <a:schemeClr val="dk1"/>
                </a:solidFill>
              </a:rPr>
              <a:t> AI platform (8.3.106)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Previous benchmarks shows YOLO models outperform Faster R-CNN and SSD on aerial datasets</a:t>
            </a:r>
            <a:endParaRPr sz="13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FIne-tuning Process:</a:t>
            </a:r>
            <a:endParaRPr b="1"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Pre-trained YOLOv11n model fine-tuned for 2 additional epochs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Hyperparameters: 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" sz="1300">
                <a:solidFill>
                  <a:schemeClr val="dk1"/>
                </a:solidFill>
              </a:rPr>
              <a:t>Image size</a:t>
            </a:r>
            <a:r>
              <a:rPr lang="en" sz="1300">
                <a:solidFill>
                  <a:schemeClr val="dk1"/>
                </a:solidFill>
              </a:rPr>
              <a:t>: 640x640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" sz="1300">
                <a:solidFill>
                  <a:schemeClr val="dk1"/>
                </a:solidFill>
              </a:rPr>
              <a:t>Batch size</a:t>
            </a:r>
            <a:r>
              <a:rPr lang="en" sz="1300">
                <a:solidFill>
                  <a:schemeClr val="dk1"/>
                </a:solidFill>
              </a:rPr>
              <a:t>: 16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" sz="1300">
                <a:solidFill>
                  <a:schemeClr val="dk1"/>
                </a:solidFill>
              </a:rPr>
              <a:t>Learning rate</a:t>
            </a:r>
            <a:r>
              <a:rPr lang="en" sz="1300">
                <a:solidFill>
                  <a:schemeClr val="dk1"/>
                </a:solidFill>
              </a:rPr>
              <a:t>: 0.01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" sz="1300">
                <a:solidFill>
                  <a:schemeClr val="dk1"/>
                </a:solidFill>
              </a:rPr>
              <a:t>Weight decay</a:t>
            </a:r>
            <a:r>
              <a:rPr lang="en" sz="1300">
                <a:solidFill>
                  <a:schemeClr val="dk1"/>
                </a:solidFill>
              </a:rPr>
              <a:t>: 0.0005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b="1" lang="en" sz="1300">
                <a:solidFill>
                  <a:schemeClr val="dk1"/>
                </a:solidFill>
              </a:rPr>
              <a:t>IoU threshold for NMS</a:t>
            </a:r>
            <a:r>
              <a:rPr lang="en" sz="1300">
                <a:solidFill>
                  <a:schemeClr val="dk1"/>
                </a:solidFill>
              </a:rPr>
              <a:t>: 0.7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534250" y="313125"/>
            <a:ext cx="82083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Methodology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65125" y="1215125"/>
            <a:ext cx="84900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Adversarial Training Approach</a:t>
            </a:r>
            <a:r>
              <a:rPr b="1" lang="en" sz="1500">
                <a:solidFill>
                  <a:schemeClr val="dk1"/>
                </a:solidFill>
              </a:rPr>
              <a:t>: 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Generate adversarial examples using both FGSM and C&amp;W methods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FGSM: Varying ε values (0.1, 0.2, 0.5, 0.4)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C&amp;W: Modified implementation with α=1, β=1, c-2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Include adversarial examples in training dataset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Validate on both clean and adversarial examples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Create two specialized models: YOLO-FGSM and YOLO-CW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Hardware: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Windows 11, AMD Ryzen 5600x, NVIDIA RTX 3070, 32 GB RAM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534250" y="313125"/>
            <a:ext cx="8208300" cy="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Training Workflow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365125" y="1215125"/>
            <a:ext cx="84900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000" y="873550"/>
            <a:ext cx="6471551" cy="37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