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sislava Hinchev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68BE746-1F36-417A-9EF0-8F801ACFEDF3}">
  <a:tblStyle styleId="{F68BE746-1F36-417A-9EF0-8F801ACF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>
      <p:cViewPr varScale="1">
        <p:scale>
          <a:sx n="114" d="100"/>
          <a:sy n="114" d="100"/>
        </p:scale>
        <p:origin x="-96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06T22:48:25.050" idx="1">
    <p:pos x="6000" y="0"/>
    <p:text>- Enjoy high quality communications service
- Initiate high volume of calls with longer duration
[the third point is redundant ]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06T22:50:04.318" idx="2">
    <p:pos x="459" y="830"/>
    <p:text>Failed calls are frustrating</p:text>
  </p:cm>
  <p:cm authorId="0" dt="2018-06-06T22:53:33.275" idx="3">
    <p:pos x="459" y="1309"/>
    <p:text>ASR (Answer-Seizure Ratio) or percent of successful calls is usually below 50%. 
Half of the calls are getting busy.
Unhappy customers are overloading your support team asking for help.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2048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95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7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09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40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85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4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0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47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33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36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54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6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79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50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66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87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612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11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7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97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4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68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920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5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86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42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2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522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81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300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5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60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92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09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584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337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53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212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75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4237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3101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7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79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30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65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ТАПИР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ИЮНЬ</a:t>
            </a:r>
            <a:r>
              <a:rPr lang="en-GB" dirty="0" smtClean="0"/>
              <a:t> </a:t>
            </a:r>
            <a:r>
              <a:rPr lang="en-GB" dirty="0"/>
              <a:t>2018</a:t>
            </a:r>
            <a:endParaRPr dirty="0"/>
          </a:p>
        </p:txBody>
      </p:sp>
      <p:pic>
        <p:nvPicPr>
          <p:cNvPr id="3" name="Изображение 2" descr="TAPIR Logo 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65" y="790673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Базовые понятия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Каждый конкретный звонок в сети </a:t>
            </a:r>
            <a:r>
              <a:rPr lang="en-GB" dirty="0" smtClean="0"/>
              <a:t>VoIP </a:t>
            </a:r>
            <a:r>
              <a:rPr lang="ru-RU" dirty="0" smtClean="0"/>
              <a:t>обслуживается набором узлов, каждый из которых выполняет свою функцию. </a:t>
            </a:r>
            <a:endParaRPr lang="ru-RU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Каждый узел </a:t>
            </a:r>
            <a:r>
              <a:rPr lang="mr-IN" dirty="0" smtClean="0"/>
              <a:t>–</a:t>
            </a:r>
            <a:r>
              <a:rPr lang="ru-RU" dirty="0" smtClean="0"/>
              <a:t> это программное обеспечение на виртуальной или аппаратной машине. На каждом узле могут возникать нюансы работы и нюансы сетевого взаимодействия. </a:t>
            </a:r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323" y="1484575"/>
            <a:ext cx="4462824" cy="303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Нюансы</a:t>
            </a: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 все звонки успешны</a:t>
            </a:r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ASR (Answer-Seizure Ratio) </a:t>
            </a:r>
            <a:r>
              <a:rPr lang="ru-RU" dirty="0" smtClean="0"/>
              <a:t>или процент успешных вызовов обычно не превышает </a:t>
            </a:r>
            <a:r>
              <a:rPr lang="en-GB" dirty="0" smtClean="0"/>
              <a:t>50</a:t>
            </a:r>
            <a:r>
              <a:rPr lang="en-GB" dirty="0"/>
              <a:t>%.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Большая часть звонков получает сигнал «занято», отбивается по недостатку баланса, по причине занятости ресурсов сетевых узлов или перегрузок на направлениях </a:t>
            </a:r>
            <a:r>
              <a:rPr lang="ru-RU" dirty="0" err="1" smtClean="0"/>
              <a:t>проключения</a:t>
            </a:r>
            <a:r>
              <a:rPr lang="ru-RU" dirty="0" smtClean="0"/>
              <a:t> вызова - по различным причинам, которые нельзя уместить в одном предложении.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Зачастую клиент не понимает причины плохого качества и обращается в техническую поддержку, где должен получить быстрое и качественное объяснение, чтобы сохранить лояльность к оператору услуги. </a:t>
            </a:r>
            <a:endParaRPr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Звонок при нехватке баланса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пользователей новых сервисов унифицированных коммуникаций, предоставляющих расширенный интерфейс и сообщающих о недостаточности средств для совершения вызова, проблема практически отсутствует.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пользователей настольного телефона или пользователей, подключенных через офисную корпоративную телефонную станцию, подключенную к </a:t>
            </a:r>
            <a:r>
              <a:rPr lang="en-US" dirty="0" smtClean="0"/>
              <a:t>VoIP</a:t>
            </a:r>
            <a:r>
              <a:rPr lang="ru-RU" dirty="0" smtClean="0"/>
              <a:t>-шлюзу, неудачный звонок по причине отсутствия достаточного объема средств зачастую остаётся непонятным. Случай простой и распространённый. </a:t>
            </a: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Слишком много звонков на шлюзе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Бизнес-подключение корпоративных телефонных узлов к шлюзам телефонии подразумевает предоставление соединения с ограничением на одновременное количество разговоров (линий). Например, если ваш бизнес банковская или брокерская деятельность, торговля недвижимостью, транспортная или торговая фирма </a:t>
            </a:r>
            <a:r>
              <a:rPr lang="mr-IN" dirty="0" smtClean="0"/>
              <a:t>–</a:t>
            </a:r>
            <a:r>
              <a:rPr lang="ru-RU" dirty="0" smtClean="0"/>
              <a:t> вам потребуется достаточная емкость телефонной связи по приемлемой цене. Вы покупаете подключение и специалисты настраивают вашу телефонную станцию, контактный центр и оборудование сотрудников. Вы начинаете работать и в определенный момент обнаруживаете, что время от времени не можете дозвонится до клиентов или еще хуже - клиенты не могут дозвонится вам. Причина может быть в том, что ваша компания совершает или получает слишком много одновременных вызовов. Нет причин нести убытки и терять рынок, просто попросите поставщика услуг наладить контроль или контролируйте нагрузку сами. </a:t>
            </a:r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Плохое качество звука</a:t>
            </a: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Заикания и пропадание слов неприемлемы при обслуживании клиентов. 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 smtClean="0"/>
              <a:t>В сети</a:t>
            </a:r>
            <a:r>
              <a:rPr lang="en-GB" dirty="0" smtClean="0"/>
              <a:t> </a:t>
            </a:r>
            <a:r>
              <a:rPr lang="en-GB" dirty="0"/>
              <a:t>VoIP </a:t>
            </a:r>
            <a:r>
              <a:rPr lang="ru-RU" dirty="0" smtClean="0"/>
              <a:t>бывает непросто определить участок сети связи, на котором </a:t>
            </a:r>
            <a:r>
              <a:rPr lang="ru-RU" dirty="0"/>
              <a:t>пострадало </a:t>
            </a:r>
            <a:r>
              <a:rPr lang="ru-RU" dirty="0" smtClean="0"/>
              <a:t>качество, или узел, который вносит проблемы </a:t>
            </a:r>
            <a:r>
              <a:rPr lang="mr-IN" dirty="0" smtClean="0"/>
              <a:t>–</a:t>
            </a:r>
            <a:r>
              <a:rPr lang="ru-RU" dirty="0" smtClean="0"/>
              <a:t> каждое из «</a:t>
            </a:r>
            <a:r>
              <a:rPr lang="ru-RU" dirty="0" err="1" smtClean="0"/>
              <a:t>плечей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или «ног») вызова может быть подвержено влиянию внешних факторов, таких как потери пакетов или перегрузки сетевого сегмента, и генерировать проблемы с качеством звука.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Понятно, что клиенты выбирают лучший сервис. </a:t>
            </a:r>
            <a:br>
              <a:rPr lang="ru-RU" dirty="0" smtClean="0"/>
            </a:br>
            <a:r>
              <a:rPr lang="ru-RU" dirty="0" smtClean="0"/>
              <a:t>В условиях конкуренции, клиент не будет ждать, надо </a:t>
            </a:r>
            <a:r>
              <a:rPr lang="ru-RU" dirty="0"/>
              <a:t>обеспечивать и контролировать качество</a:t>
            </a:r>
            <a:r>
              <a:rPr lang="ru-RU" dirty="0" smtClean="0"/>
              <a:t>. </a:t>
            </a: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Длительное время дозвона</a:t>
            </a:r>
            <a:endParaRPr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Всегда сложно ждать при вызове персоны или компании, когда звонок срочный.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По природе телефонии и </a:t>
            </a:r>
            <a:r>
              <a:rPr lang="en-GB" dirty="0" smtClean="0"/>
              <a:t>VoIP</a:t>
            </a:r>
            <a:r>
              <a:rPr lang="ru-RU" dirty="0"/>
              <a:t>-</a:t>
            </a:r>
            <a:r>
              <a:rPr lang="ru-RU" dirty="0" smtClean="0"/>
              <a:t>телефонии существует целый набор факторов, заставляющих абонента ждать, и операторы услуг стремятся контролировать и сократить это время. Время дозвона должно быть коротким, нуждается в измерении, оценке и мерах по оптимизации. 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 ТАПИР помогает</a:t>
            </a: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ТАПИР помогает</a:t>
            </a:r>
            <a:endParaRPr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Собрать и систематизировать </a:t>
            </a:r>
            <a:br>
              <a:rPr lang="ru-RU" dirty="0" smtClean="0"/>
            </a:br>
            <a:r>
              <a:rPr lang="ru-RU" dirty="0" smtClean="0"/>
              <a:t>данные обо всех вызовах.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Проанализировать вызовы и сеть.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Визуализировать качественные показатели и звонки в деталях.</a:t>
            </a:r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450" y="1357800"/>
            <a:ext cx="4432652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Собрать данные</a:t>
            </a:r>
            <a:endParaRPr dirty="0"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dirty="0" smtClean="0"/>
              <a:t>По каждому звонку, собрав «ноги» («плечи») на разных участках.</a:t>
            </a:r>
            <a:endParaRPr dirty="0"/>
          </a:p>
          <a:p>
            <a:pPr marL="0" lvl="0" indent="0">
              <a:lnSpc>
                <a:spcPct val="113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dirty="0" smtClean="0"/>
              <a:t>Обогатить данные о звонках тарификационными и иными записями.  </a:t>
            </a:r>
            <a:endParaRPr dirty="0"/>
          </a:p>
          <a:p>
            <a:pPr marL="0" lvl="0" indent="0">
              <a:lnSpc>
                <a:spcPct val="113000"/>
              </a:lnSpc>
              <a:spcBef>
                <a:spcPts val="300"/>
              </a:spcBef>
              <a:spcAft>
                <a:spcPts val="1600"/>
              </a:spcAft>
              <a:buNone/>
            </a:pPr>
            <a:r>
              <a:rPr lang="ru-RU" dirty="0" smtClean="0"/>
              <a:t>Сохранять массив данных необходимого размера с сохранением производительности системы.</a:t>
            </a:r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6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893" y="1672458"/>
            <a:ext cx="4195626" cy="27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Искать в секунды</a:t>
            </a:r>
            <a:endParaRPr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dirty="0" smtClean="0"/>
              <a:t>Искать конкретный вызов или группу по номеру абонента и другим признакам.</a:t>
            </a:r>
            <a:endParaRPr dirty="0"/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dirty="0" smtClean="0"/>
              <a:t>Получить графическое представление обслуживание каждого звонка.</a:t>
            </a:r>
            <a:endParaRPr dirty="0"/>
          </a:p>
          <a:p>
            <a:pPr marL="0" lvl="0" indent="0">
              <a:spcBef>
                <a:spcPts val="400"/>
              </a:spcBef>
              <a:spcAft>
                <a:spcPts val="1600"/>
              </a:spcAft>
              <a:buNone/>
            </a:pPr>
            <a:r>
              <a:rPr lang="ru-RU" dirty="0" smtClean="0"/>
              <a:t>Взять изображение или технический обмен </a:t>
            </a:r>
            <a:r>
              <a:rPr lang="en-US" dirty="0" smtClean="0"/>
              <a:t>(PCAP</a:t>
            </a:r>
            <a:r>
              <a:rPr lang="ru-RU" dirty="0" smtClean="0"/>
              <a:t>-файл) для передачи подразделениям или партнерам.</a:t>
            </a:r>
            <a:endParaRPr dirty="0"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75" y="1492125"/>
            <a:ext cx="4267200" cy="288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Видеть сразу 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ru-RU" dirty="0" smtClean="0"/>
              <a:t>Ключевые показатели работы сети и узлов обновляются мгновенно.</a:t>
            </a:r>
            <a:endParaRPr dirty="0"/>
          </a:p>
          <a:p>
            <a:pPr marL="0" lv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ru-RU" dirty="0" smtClean="0"/>
              <a:t>Дежурный персонал может реагировать раньше, чем клиенты успеют почувствовать и начнут жаловаться.</a:t>
            </a:r>
            <a:endParaRPr dirty="0"/>
          </a:p>
          <a:p>
            <a:pPr marL="0" lv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ru-RU" dirty="0" smtClean="0"/>
              <a:t>Машинное обучение в скором будущем позволит определять аномалии и реагировать автоматически.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t="2458" r="23218"/>
          <a:stretch/>
        </p:blipFill>
        <p:spPr>
          <a:xfrm>
            <a:off x="4290875" y="1601875"/>
            <a:ext cx="3951774" cy="27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Все технические показатели</a:t>
            </a:r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Индикаторы производительности подсистем и направлений трафика рассчитываются непрерывно.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Показатели доступны для записи во внешние системы хранения и анализа через программные интерфейсы.</a:t>
            </a:r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00" y="1490000"/>
            <a:ext cx="4091024" cy="27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Бизнес-показатели</a:t>
            </a:r>
            <a:endParaRPr dirty="0"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Расчёт ключевых бизнес-показателей запланирован к реализации.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Будет доступно до конца</a:t>
            </a:r>
            <a:r>
              <a:rPr lang="en-GB" dirty="0" smtClean="0"/>
              <a:t> </a:t>
            </a:r>
            <a:r>
              <a:rPr lang="en-GB" dirty="0"/>
              <a:t>2018 </a:t>
            </a:r>
            <a:r>
              <a:rPr lang="ru-RU" dirty="0" smtClean="0"/>
              <a:t>года.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300" y="1267325"/>
            <a:ext cx="4016901" cy="31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Знайте своего клиента -</a:t>
            </a:r>
            <a:r>
              <a:rPr lang="en-GB" dirty="0" smtClean="0"/>
              <a:t> </a:t>
            </a:r>
            <a:r>
              <a:rPr lang="en-GB" dirty="0"/>
              <a:t>DML/AI</a:t>
            </a:r>
            <a:endParaRPr dirty="0"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Анализ поведения клиентов и выделение групп (кластеров) сходного поведения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Определение выбивания отдельных звонков или групп из кластеров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Автоматизированный анализ каждого конкретного клиента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Это планы на </a:t>
            </a:r>
            <a:r>
              <a:rPr lang="en-GB" dirty="0" smtClean="0"/>
              <a:t>2018</a:t>
            </a:r>
            <a:r>
              <a:rPr lang="en-GB" dirty="0"/>
              <a:t>/2019</a:t>
            </a:r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Технические детали</a:t>
            </a:r>
            <a:endParaRPr dirty="0"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компоненты и поток данных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88" name="Shape 288" descr="/Users/artem/Google Диск/Sip3.io Tapir/Presale/Genesis/Large Arch - Standalone.pd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075950"/>
            <a:ext cx="59245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более крупных сетей</a:t>
            </a:r>
            <a:endParaRPr dirty="0"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ТАПИР - модульная контейнерная система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 smtClean="0"/>
              <a:t>Архитектура позволяет работать на крупной </a:t>
            </a:r>
            <a:r>
              <a:rPr lang="en-GB" dirty="0" smtClean="0"/>
              <a:t>VoIP</a:t>
            </a:r>
            <a:r>
              <a:rPr lang="ru-RU" dirty="0" smtClean="0"/>
              <a:t>-сети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96" name="Shape 296" descr="/Users/artem/Google Диск/Sip3.io Tapir/Presale/Genesis/Large Arch - Horizontal Scale.pd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00" y="1547248"/>
            <a:ext cx="4066950" cy="27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сетей национального масштаба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Для сетей, эксплуатирующих действительно крупные распределенные инфраструктуры, где каждый звонок может проходить длинный путь, ТАПИР позволяет построить распределенную систему сбора и хранения данных</a:t>
            </a:r>
            <a:endParaRPr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304" name="Shape 304" descr="/Users/artem/Google Диск/Sip3.io Tapir/Presale/Genesis/Large Arch - Application Sharding.pd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48"/>
            <a:ext cx="3995025" cy="328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глобальных сетях</a:t>
            </a:r>
            <a:endParaRPr dirty="0"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Для поставщиков услуг, работающих одновременно на разных континентах, ТАПИР предлагает гибкую схему сбора и анализа данных о звонках и качестве работы регионов и сегментов</a:t>
            </a:r>
            <a:endParaRPr dirty="0"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312" name="Shape 312" descr="/Users/artem/Google Диск/Sip3.io Tapir/Presale/Genesis/Large Arch - AZ Scaling and DB Sharding.pd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900" y="1379575"/>
            <a:ext cx="4808300" cy="311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Термины </a:t>
            </a:r>
            <a:r>
              <a:rPr lang="en-GB" dirty="0" smtClean="0"/>
              <a:t>VoIP </a:t>
            </a:r>
            <a:r>
              <a:rPr lang="ru-RU" dirty="0" smtClean="0"/>
              <a:t>и</a:t>
            </a:r>
            <a:r>
              <a:rPr lang="en-GB" dirty="0" smtClean="0"/>
              <a:t> </a:t>
            </a:r>
            <a:r>
              <a:rPr lang="en-GB" dirty="0"/>
              <a:t>UC 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Voice over IP </a:t>
            </a:r>
            <a:r>
              <a:rPr lang="en-GB" b="1" dirty="0" smtClean="0"/>
              <a:t>(VoIP</a:t>
            </a:r>
            <a:r>
              <a:rPr lang="en-GB" b="1" dirty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ru-RU" dirty="0" smtClean="0"/>
              <a:t>технологии передачи голоса и видео по сетям </a:t>
            </a:r>
            <a:r>
              <a:rPr lang="en-US" dirty="0" smtClean="0"/>
              <a:t>IP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Unified Communication </a:t>
            </a:r>
            <a:r>
              <a:rPr lang="en-GB" b="1" dirty="0" smtClean="0"/>
              <a:t>(UC</a:t>
            </a:r>
            <a:r>
              <a:rPr lang="en-GB" b="1" dirty="0"/>
              <a:t>) </a:t>
            </a:r>
            <a:r>
              <a:rPr lang="en-GB" dirty="0"/>
              <a:t/>
            </a:r>
            <a:br>
              <a:rPr lang="en-GB" dirty="0"/>
            </a:br>
            <a:r>
              <a:rPr lang="ru-RU" dirty="0" smtClean="0"/>
              <a:t>унифицированные технологии общения </a:t>
            </a:r>
            <a:r>
              <a:rPr lang="mr-IN" dirty="0" smtClean="0"/>
              <a:t>–</a:t>
            </a:r>
            <a:r>
              <a:rPr lang="ru-RU" dirty="0" smtClean="0"/>
              <a:t> чат, конференцсвязь, аудио, видео и расширения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 dirty="0" err="1"/>
              <a:t>VoLTE</a:t>
            </a:r>
            <a:r>
              <a:rPr lang="en-GB" b="1" dirty="0"/>
              <a:t> (Voice over LTE</a:t>
            </a:r>
            <a:r>
              <a:rPr lang="en-GB" b="1" dirty="0" smtClean="0"/>
              <a:t>)</a:t>
            </a:r>
            <a:br>
              <a:rPr lang="en-GB" b="1" dirty="0" smtClean="0"/>
            </a:br>
            <a:r>
              <a:rPr lang="ru-RU" dirty="0" smtClean="0"/>
              <a:t>технологии </a:t>
            </a:r>
            <a:r>
              <a:rPr lang="en-US" dirty="0" smtClean="0"/>
              <a:t>VoIP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используемые в скоростных пакетных сетях </a:t>
            </a:r>
            <a:r>
              <a:rPr lang="en-US" dirty="0" smtClean="0"/>
              <a:t>LTE </a:t>
            </a:r>
            <a:r>
              <a:rPr lang="ru-RU" dirty="0" smtClean="0"/>
              <a:t>для передачи голоса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Ответим</a:t>
            </a:r>
            <a:endParaRPr dirty="0"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Мы готовы обеспечить </a:t>
            </a:r>
            <a:br>
              <a:rPr lang="ru-RU" dirty="0" smtClean="0"/>
            </a:br>
            <a:r>
              <a:rPr lang="ru-RU" dirty="0" smtClean="0"/>
              <a:t>сбор данных и работу пользовательских интерфейсов со скоростями в пределах секунд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Благодаря современной архитектуре решения, </a:t>
            </a:r>
            <a:br>
              <a:rPr lang="ru-RU" dirty="0" smtClean="0"/>
            </a:br>
            <a:r>
              <a:rPr lang="ru-RU" dirty="0" smtClean="0"/>
              <a:t>отсутствуют принципиальные ограничения масштабирования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Мы пришли в индустрию надолго, </a:t>
            </a:r>
            <a:br>
              <a:rPr lang="ru-RU" dirty="0" smtClean="0"/>
            </a:br>
            <a:r>
              <a:rPr lang="ru-RU" dirty="0" smtClean="0"/>
              <a:t>заменить морально устаревшие решения и вывести клиентов на новый уровень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Интеграции</a:t>
            </a:r>
            <a:endParaRPr dirty="0"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Копирование трафика</a:t>
            </a:r>
            <a:endParaRPr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Рекомендованный метод интеграции с сетью </a:t>
            </a:r>
            <a:r>
              <a:rPr lang="mr-IN" dirty="0" smtClean="0"/>
              <a:t>–</a:t>
            </a:r>
            <a:r>
              <a:rPr lang="ru-RU" dirty="0" smtClean="0"/>
              <a:t> сбор копии трафика </a:t>
            </a:r>
            <a:r>
              <a:rPr lang="en-GB" dirty="0" smtClean="0"/>
              <a:t>Switch </a:t>
            </a:r>
            <a:r>
              <a:rPr lang="en-GB" dirty="0"/>
              <a:t>Port </a:t>
            </a:r>
            <a:r>
              <a:rPr lang="en-GB" dirty="0" err="1"/>
              <a:t>Analyzer</a:t>
            </a:r>
            <a:r>
              <a:rPr lang="en-GB" dirty="0"/>
              <a:t> (SPAN</a:t>
            </a:r>
            <a:r>
              <a:rPr lang="en-GB" dirty="0" smtClean="0"/>
              <a:t>)</a:t>
            </a:r>
            <a:r>
              <a:rPr lang="ru-RU" dirty="0" smtClean="0"/>
              <a:t> или поток файлов записи </a:t>
            </a:r>
            <a:r>
              <a:rPr lang="en-US" dirty="0" smtClean="0"/>
              <a:t>PCAP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ТАПИР поддерживает декодирование </a:t>
            </a:r>
            <a:r>
              <a:rPr lang="en-GB" dirty="0" smtClean="0"/>
              <a:t>UDP</a:t>
            </a:r>
            <a:r>
              <a:rPr lang="en-GB" dirty="0"/>
              <a:t>/TCP </a:t>
            </a:r>
            <a:r>
              <a:rPr lang="ru-RU" dirty="0" smtClean="0"/>
              <a:t>и </a:t>
            </a:r>
            <a:r>
              <a:rPr lang="en-GB" dirty="0" smtClean="0"/>
              <a:t>IP</a:t>
            </a:r>
            <a:r>
              <a:rPr lang="en-GB" dirty="0"/>
              <a:t>-2-IP </a:t>
            </a:r>
            <a:r>
              <a:rPr lang="ru-RU" dirty="0" smtClean="0"/>
              <a:t>инкапсуляции и фрагментированных пакетов </a:t>
            </a:r>
            <a:endParaRPr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Oracle SBC </a:t>
            </a:r>
            <a:endParaRPr dirty="0"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Контроллеры доступа на границах сети </a:t>
            </a:r>
            <a:r>
              <a:rPr lang="en-GB" dirty="0" smtClean="0"/>
              <a:t>ACME </a:t>
            </a:r>
            <a:r>
              <a:rPr lang="en-GB" dirty="0"/>
              <a:t>Packet Oracle Session Border Controller </a:t>
            </a:r>
            <a:r>
              <a:rPr lang="ru-RU" dirty="0" smtClean="0"/>
              <a:t>интегрируются с ТАПИР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через тарификационные записи, сопровождающие каждый звонок (может быть предметом настройки </a:t>
            </a:r>
            <a:r>
              <a:rPr lang="en-US" dirty="0" smtClean="0"/>
              <a:t>SBC). </a:t>
            </a:r>
            <a:endParaRPr dirty="0"/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Soft-Switch  </a:t>
            </a: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Программные коммутаторы (</a:t>
            </a:r>
            <a:r>
              <a:rPr lang="en-GB" dirty="0" smtClean="0"/>
              <a:t>Soft</a:t>
            </a:r>
            <a:r>
              <a:rPr lang="en-GB" dirty="0"/>
              <a:t>-</a:t>
            </a:r>
            <a:r>
              <a:rPr lang="en-GB" dirty="0" smtClean="0"/>
              <a:t>Switch</a:t>
            </a:r>
            <a:r>
              <a:rPr lang="ru-RU" dirty="0" smtClean="0"/>
              <a:t>) интегрируются через тарификационные записи или специальные технологические интерфейсы. </a:t>
            </a:r>
            <a:endParaRPr dirty="0"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HEP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00"/>
              </a:spcBef>
              <a:spcAft>
                <a:spcPts val="1600"/>
              </a:spcAft>
              <a:buNone/>
            </a:pPr>
            <a:r>
              <a:rPr lang="ru-RU" dirty="0" smtClean="0"/>
              <a:t>Один из специальных технологических интерфейсов </a:t>
            </a:r>
            <a:r>
              <a:rPr lang="en-GB" dirty="0" smtClean="0"/>
              <a:t>Homer </a:t>
            </a:r>
            <a:r>
              <a:rPr lang="en-GB" dirty="0"/>
              <a:t>Encapsulation Protocol </a:t>
            </a:r>
            <a:r>
              <a:rPr lang="ru-RU" dirty="0" smtClean="0"/>
              <a:t>(</a:t>
            </a:r>
            <a:r>
              <a:rPr lang="en-US" dirty="0" smtClean="0"/>
              <a:t>HEP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сразу поддерживается в решении ТАПИР. </a:t>
            </a:r>
            <a:br>
              <a:rPr lang="ru-RU" dirty="0" smtClean="0"/>
            </a:br>
            <a:r>
              <a:rPr lang="en-US" dirty="0" smtClean="0"/>
              <a:t>HEP </a:t>
            </a:r>
            <a:r>
              <a:rPr lang="ru-RU" dirty="0" smtClean="0"/>
              <a:t>распространен в программных телефонных станциях с открытым программным кодом для сбора данных о звонках в реальном времени. </a:t>
            </a:r>
            <a:endParaRPr dirty="0"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Большие планы</a:t>
            </a:r>
            <a:endParaRPr dirty="0"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/>
              <a:t>Мы планируем создать набор интеграционных модулей для быстрого и лёгкого подключения ТАПИР ко всем популярным маркам оборудования и программного обеспечения. Это потребует времени. Лучший способ ускорить </a:t>
            </a:r>
            <a:r>
              <a:rPr lang="mr-IN" dirty="0" smtClean="0"/>
              <a:t>–</a:t>
            </a:r>
            <a:r>
              <a:rPr lang="ru-RU" dirty="0" smtClean="0"/>
              <a:t> заказать нужный модуль сейчас. </a:t>
            </a:r>
            <a:endParaRPr dirty="0"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Команда</a:t>
            </a:r>
            <a:endParaRPr dirty="0"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Россия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Санкт-Петербург и Москва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Коллектив 20 человек, суммарно более 100 лет работы в </a:t>
            </a:r>
            <a:r>
              <a:rPr lang="ru-RU" dirty="0" err="1" smtClean="0"/>
              <a:t>телекоме</a:t>
            </a:r>
            <a:r>
              <a:rPr lang="ru-RU" dirty="0" smtClean="0"/>
              <a:t> и разработке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Поддержка на русском языке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Краткий анализ конкурентов</a:t>
            </a:r>
            <a:endParaRPr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39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Рынок </a:t>
            </a:r>
            <a:r>
              <a:rPr lang="en-GB" dirty="0" smtClean="0"/>
              <a:t>VoIP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740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VoIP </a:t>
            </a:r>
            <a:r>
              <a:rPr lang="ru-RU" dirty="0" smtClean="0"/>
              <a:t>последовательно увеличивает своё присутствие последние 10 лет и проникновение будет расти. Глобальный рынок</a:t>
            </a:r>
            <a:r>
              <a:rPr lang="en-GB" dirty="0" smtClean="0"/>
              <a:t> </a:t>
            </a:r>
            <a:r>
              <a:rPr lang="en-GB" dirty="0"/>
              <a:t>VoIP </a:t>
            </a:r>
            <a:r>
              <a:rPr lang="ru-RU" dirty="0" smtClean="0"/>
              <a:t>ежегодно увеличивается на</a:t>
            </a:r>
            <a:r>
              <a:rPr lang="en-GB" dirty="0" smtClean="0"/>
              <a:t> 2.6</a:t>
            </a:r>
            <a:r>
              <a:rPr lang="ru-RU" dirty="0" smtClean="0"/>
              <a:t> миллиарда долларов и достигнет </a:t>
            </a:r>
            <a:r>
              <a:rPr lang="en-GB" dirty="0" smtClean="0"/>
              <a:t>82.5</a:t>
            </a:r>
            <a:r>
              <a:rPr lang="ru-RU" dirty="0" smtClean="0"/>
              <a:t> миллиардов в </a:t>
            </a:r>
            <a:r>
              <a:rPr lang="en-GB" dirty="0" smtClean="0"/>
              <a:t>2019</a:t>
            </a:r>
            <a:r>
              <a:rPr lang="ru-RU" dirty="0" smtClean="0"/>
              <a:t> году</a:t>
            </a:r>
            <a:r>
              <a:rPr lang="en-GB" dirty="0" smtClean="0"/>
              <a:t>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r="1322" b="714"/>
          <a:stretch/>
        </p:blipFill>
        <p:spPr>
          <a:xfrm>
            <a:off x="4201275" y="1788300"/>
            <a:ext cx="4473925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graphicFrame>
        <p:nvGraphicFramePr>
          <p:cNvPr id="385" name="Shape 385"/>
          <p:cNvGraphicFramePr/>
          <p:nvPr>
            <p:extLst>
              <p:ext uri="{D42A27DB-BD31-4B8C-83A1-F6EECF244321}">
                <p14:modId xmlns:p14="http://schemas.microsoft.com/office/powerpoint/2010/main" val="1858486853"/>
              </p:ext>
            </p:extLst>
          </p:nvPr>
        </p:nvGraphicFramePr>
        <p:xfrm>
          <a:off x="952500" y="1361950"/>
          <a:ext cx="7239000" cy="3291719"/>
        </p:xfrm>
        <a:graphic>
          <a:graphicData uri="http://schemas.openxmlformats.org/drawingml/2006/table">
            <a:tbl>
              <a:tblPr>
                <a:noFill/>
                <a:tableStyleId>{F68BE746-1F36-417A-9EF0-8F801ACFEDF3}</a:tableStyleId>
              </a:tblPr>
              <a:tblGrid>
                <a:gridCol w="2334104"/>
                <a:gridCol w="4904896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Игрок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Чем</a:t>
                      </a:r>
                      <a:r>
                        <a:rPr lang="ru-RU" baseline="0" dirty="0" smtClean="0"/>
                        <a:t> лучше ТАПИР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Oracle Palladium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Сбор данных из</a:t>
                      </a:r>
                      <a:r>
                        <a:rPr lang="ru-RU" baseline="0" dirty="0" smtClean="0"/>
                        <a:t> многих источников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ru-RU" dirty="0" smtClean="0"/>
                        <a:t>Гибкое модульное решение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ru-RU" dirty="0" smtClean="0"/>
                        <a:t>Дружественный современный интерфейс</a:t>
                      </a:r>
                      <a:endParaRPr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Открытый программный </a:t>
                      </a:r>
                      <a:r>
                        <a:rPr lang="en-GB" dirty="0" smtClean="0"/>
                        <a:t>Open API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VoIPmonitor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Высокая скорость работы</a:t>
                      </a:r>
                      <a:r>
                        <a:rPr lang="ru-RU" baseline="0" dirty="0" smtClean="0"/>
                        <a:t> с большими данными</a:t>
                      </a:r>
                      <a:br>
                        <a:rPr lang="ru-RU" baseline="0" dirty="0" smtClean="0"/>
                      </a:br>
                      <a:r>
                        <a:rPr lang="en-GB" dirty="0" smtClean="0"/>
                        <a:t>Real-time</a:t>
                      </a:r>
                      <a:r>
                        <a:rPr lang="en-GB" baseline="0" dirty="0" smtClean="0"/>
                        <a:t> </a:t>
                      </a:r>
                      <a:r>
                        <a:rPr lang="ru-RU" baseline="0" dirty="0" smtClean="0"/>
                        <a:t>сбор данных </a:t>
                      </a:r>
                      <a:br>
                        <a:rPr lang="ru-RU" baseline="0" dirty="0" smtClean="0"/>
                      </a:br>
                      <a:r>
                        <a:rPr lang="ru-RU" dirty="0" smtClean="0"/>
                        <a:t>Дружественный современный интерфейс</a:t>
                      </a:r>
                      <a:endParaRPr lang="ru-RU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Homer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Высокая скорость работы</a:t>
                      </a:r>
                      <a:r>
                        <a:rPr lang="ru-RU" baseline="0" dirty="0" smtClean="0"/>
                        <a:t> с большими данными</a:t>
                      </a:r>
                      <a:endParaRPr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Сбор данных из</a:t>
                      </a:r>
                      <a:r>
                        <a:rPr lang="ru-RU" baseline="0" dirty="0" smtClean="0"/>
                        <a:t> многих источников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ru-RU" dirty="0" smtClean="0"/>
                        <a:t>Поддержка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/>
                        <a:t>ACME Packet </a:t>
                      </a:r>
                      <a:r>
                        <a:rPr lang="en-GB" dirty="0" smtClean="0"/>
                        <a:t>SBC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dirty="0" smtClean="0"/>
                        <a:t>Real-time</a:t>
                      </a:r>
                      <a:r>
                        <a:rPr lang="en-GB" baseline="0" dirty="0" smtClean="0"/>
                        <a:t> </a:t>
                      </a:r>
                      <a:r>
                        <a:rPr lang="ru-RU" baseline="0" dirty="0" smtClean="0"/>
                        <a:t>сбор данных 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ТАПИР</a:t>
            </a:r>
            <a:endParaRPr dirty="0"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41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ТАПИР всё ещё молод, но уже зрел</a:t>
            </a:r>
            <a:endParaRPr dirty="0"/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Решение основано на современном стеке технологий и современной архитектуре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Он действительно быстр и приятен в работе, решает вопросы для которых создан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Готов к конкуренции, готов всех побить</a:t>
            </a:r>
            <a:endParaRPr dirty="0"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История успеха</a:t>
            </a:r>
            <a:endParaRPr dirty="0"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43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АО «</a:t>
            </a:r>
            <a:r>
              <a:rPr lang="ru-RU" dirty="0" err="1" smtClean="0"/>
              <a:t>МегаЛабс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860284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Более миллиона</a:t>
            </a:r>
            <a:r>
              <a:rPr lang="en-GB" dirty="0" smtClean="0"/>
              <a:t> VoIP</a:t>
            </a:r>
            <a:r>
              <a:rPr lang="ru-RU" dirty="0" smtClean="0"/>
              <a:t>-абонентов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Более</a:t>
            </a:r>
            <a:r>
              <a:rPr lang="en-GB" dirty="0" smtClean="0"/>
              <a:t> 100</a:t>
            </a:r>
            <a:r>
              <a:rPr lang="ru-RU" dirty="0" smtClean="0"/>
              <a:t> миллионов звонков в месяц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До внедрения </a:t>
            </a:r>
            <a:r>
              <a:rPr lang="ru-RU" dirty="0" err="1" smtClean="0"/>
              <a:t>ТАПИРа</a:t>
            </a:r>
            <a:r>
              <a:rPr lang="en-GB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Очередь клиентских заявок</a:t>
            </a:r>
            <a:r>
              <a:rPr lang="en-GB" dirty="0" smtClean="0"/>
              <a:t> </a:t>
            </a:r>
            <a:r>
              <a:rPr lang="ru-RU" dirty="0" smtClean="0"/>
              <a:t>в </a:t>
            </a:r>
            <a:r>
              <a:rPr lang="en-GB" dirty="0" smtClean="0"/>
              <a:t>3 </a:t>
            </a:r>
            <a:r>
              <a:rPr lang="ru-RU" dirty="0" smtClean="0"/>
              <a:t>дня</a:t>
            </a:r>
            <a:r>
              <a:rPr lang="en-GB" dirty="0" smtClean="0"/>
              <a:t>, </a:t>
            </a:r>
            <a:r>
              <a:rPr lang="en-GB" dirty="0"/>
              <a:t>2-3 </a:t>
            </a:r>
            <a:r>
              <a:rPr lang="ru-RU" dirty="0" smtClean="0"/>
              <a:t>часа на разбор заявки экспертами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После внедрения </a:t>
            </a:r>
            <a:r>
              <a:rPr lang="ru-RU" dirty="0" err="1" smtClean="0"/>
              <a:t>ТАПИРа</a:t>
            </a:r>
            <a:r>
              <a:rPr lang="en-GB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Редкие заявки и отсутствие очередей, 2-3 минуты на анализ проблемы в отделе обслуживания,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нет нагрузки на экспертов</a:t>
            </a:r>
            <a:endParaRPr dirty="0"/>
          </a:p>
        </p:txBody>
      </p:sp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Бизнес-модель</a:t>
            </a:r>
            <a:endParaRPr dirty="0"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45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Предприятиям</a:t>
            </a:r>
            <a:endParaRPr dirty="0"/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Внедрение на внутренней сети или в выделенном облаке полнофункциональной версии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Поставка лицензий (прав) или подписка (сервис) </a:t>
            </a:r>
            <a:r>
              <a:rPr lang="mr-IN" dirty="0" smtClean="0"/>
              <a:t>–</a:t>
            </a:r>
            <a:r>
              <a:rPr lang="ru-RU" dirty="0" smtClean="0"/>
              <a:t> как клиенту удобней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Интеграция с корпоративными системами, такими как система авторизации и др.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Адаптация и техническая поддержка (услуги)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Открытый код</a:t>
            </a:r>
            <a:endParaRPr dirty="0"/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Ограниченная версия в открытом виде для тестирования клиентами и интеграторами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Мы готовы предоставить поддержку и услуги по внедрению, когда это нужно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Открытый код доступен на </a:t>
            </a:r>
            <a:r>
              <a:rPr lang="en-GB" dirty="0" err="1" smtClean="0"/>
              <a:t>GitHub</a:t>
            </a:r>
            <a:r>
              <a:rPr lang="en-GB" dirty="0"/>
              <a:t>, </a:t>
            </a:r>
            <a:r>
              <a:rPr lang="ru-RU" dirty="0" smtClean="0"/>
              <a:t>в </a:t>
            </a:r>
            <a:r>
              <a:rPr lang="en-GB" dirty="0" err="1" smtClean="0"/>
              <a:t>Docker</a:t>
            </a:r>
            <a:r>
              <a:rPr lang="en-GB" dirty="0" smtClean="0"/>
              <a:t> Hub</a:t>
            </a:r>
            <a:r>
              <a:rPr lang="ru-RU" dirty="0"/>
              <a:t> </a:t>
            </a:r>
            <a:r>
              <a:rPr lang="ru-RU" dirty="0" smtClean="0"/>
              <a:t>и пакетах</a:t>
            </a:r>
            <a:r>
              <a:rPr lang="en-GB" dirty="0" smtClean="0"/>
              <a:t> </a:t>
            </a:r>
            <a:r>
              <a:rPr lang="en-GB" dirty="0" err="1"/>
              <a:t>RedHat</a:t>
            </a:r>
            <a:r>
              <a:rPr lang="en-GB" dirty="0"/>
              <a:t> Package </a:t>
            </a:r>
            <a:r>
              <a:rPr lang="en-GB" dirty="0" smtClean="0"/>
              <a:t>Management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/>
              <a:t>С весны 2017 </a:t>
            </a:r>
            <a:r>
              <a:rPr lang="mr-IN" dirty="0" smtClean="0"/>
              <a:t>–</a:t>
            </a:r>
            <a:r>
              <a:rPr lang="ru-RU" dirty="0" smtClean="0"/>
              <a:t> мы атакуем глобальный рынок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Облако</a:t>
            </a:r>
            <a:endParaRPr dirty="0"/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Облачный ТАПИР в процессе создания, будет доступен летом 2018 года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Сделайте свой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VoIP</a:t>
            </a:r>
            <a:r>
              <a:rPr lang="ru-RU" dirty="0" smtClean="0"/>
              <a:t>-бизнес более управляемым</a:t>
            </a:r>
            <a:endParaRPr dirty="0"/>
          </a:p>
        </p:txBody>
      </p:sp>
      <p:sp>
        <p:nvSpPr>
          <p:cNvPr id="444" name="Shape 444"/>
          <p:cNvSpPr txBox="1">
            <a:spLocks noGrp="1"/>
          </p:cNvSpPr>
          <p:nvPr>
            <p:ph type="subTitle" idx="1"/>
          </p:nvPr>
        </p:nvSpPr>
        <p:spPr>
          <a:xfrm>
            <a:off x="729627" y="3796692"/>
            <a:ext cx="7688100" cy="425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 smtClean="0">
                <a:solidFill>
                  <a:schemeClr val="hlink"/>
                </a:solidFill>
              </a:rPr>
              <a:t>welcome@rossinno.biz</a:t>
            </a:r>
            <a:r>
              <a:rPr lang="en-GB" smtClean="0"/>
              <a:t>     </a:t>
            </a:r>
            <a:r>
              <a:rPr lang="en-GB" smtClean="0"/>
              <a:t>                                      </a:t>
            </a:r>
            <a:r>
              <a:rPr lang="ru-RU" dirty="0" smtClean="0"/>
              <a:t>Звоните</a:t>
            </a:r>
            <a:r>
              <a:rPr lang="en-GB" dirty="0" smtClean="0"/>
              <a:t>: +</a:t>
            </a:r>
            <a:r>
              <a:rPr lang="ru-RU" dirty="0" smtClean="0"/>
              <a:t>7-812-309-9885</a:t>
            </a:r>
            <a:endParaRPr dirty="0"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рынка </a:t>
            </a:r>
            <a:r>
              <a:rPr lang="en-GB" dirty="0" smtClean="0"/>
              <a:t>VoIP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377250" y="2870697"/>
            <a:ext cx="2112900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Облачные </a:t>
            </a:r>
            <a:br>
              <a:rPr lang="ru-RU" dirty="0" smtClean="0"/>
            </a:br>
            <a:r>
              <a:rPr lang="ru-RU" dirty="0" smtClean="0"/>
              <a:t>контакт-центры</a:t>
            </a:r>
            <a:endParaRPr dirty="0"/>
          </a:p>
        </p:txBody>
      </p:sp>
      <p:sp>
        <p:nvSpPr>
          <p:cNvPr id="116" name="Shape 116"/>
          <p:cNvSpPr/>
          <p:nvPr/>
        </p:nvSpPr>
        <p:spPr>
          <a:xfrm>
            <a:off x="3308886" y="2870697"/>
            <a:ext cx="2012564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Облачные </a:t>
            </a:r>
            <a:r>
              <a:rPr lang="ru-RU" dirty="0"/>
              <a:t>корпоративные АТС </a:t>
            </a:r>
            <a:r>
              <a:rPr lang="en-GB" dirty="0" smtClean="0"/>
              <a:t> </a:t>
            </a:r>
            <a:endParaRPr dirty="0"/>
          </a:p>
        </p:txBody>
      </p:sp>
      <p:cxnSp>
        <p:nvCxnSpPr>
          <p:cNvPr id="117" name="Shape 117"/>
          <p:cNvCxnSpPr/>
          <p:nvPr/>
        </p:nvCxnSpPr>
        <p:spPr>
          <a:xfrm>
            <a:off x="1523700" y="2833357"/>
            <a:ext cx="61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/>
          <p:nvPr/>
        </p:nvSpPr>
        <p:spPr>
          <a:xfrm>
            <a:off x="4738975" y="2161373"/>
            <a:ext cx="2244900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Мобильные сети </a:t>
            </a:r>
            <a:r>
              <a:rPr lang="en-GB" dirty="0" err="1" smtClean="0"/>
              <a:t>VoLTE</a:t>
            </a:r>
            <a:r>
              <a:rPr lang="en-GB" dirty="0"/>
              <a:t>/</a:t>
            </a:r>
            <a:r>
              <a:rPr lang="en-GB" dirty="0" smtClean="0"/>
              <a:t>RCS</a:t>
            </a:r>
            <a:endParaRPr dirty="0"/>
          </a:p>
        </p:txBody>
      </p:sp>
      <p:sp>
        <p:nvSpPr>
          <p:cNvPr id="119" name="Shape 119"/>
          <p:cNvSpPr/>
          <p:nvPr/>
        </p:nvSpPr>
        <p:spPr>
          <a:xfrm>
            <a:off x="2448325" y="2161372"/>
            <a:ext cx="2244900" cy="646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подключений </a:t>
            </a:r>
            <a:r>
              <a:rPr lang="en-GB" dirty="0" smtClean="0"/>
              <a:t>SIP</a:t>
            </a:r>
            <a:endParaRPr dirty="0"/>
          </a:p>
        </p:txBody>
      </p:sp>
      <p:sp>
        <p:nvSpPr>
          <p:cNvPr id="120" name="Shape 120"/>
          <p:cNvSpPr/>
          <p:nvPr/>
        </p:nvSpPr>
        <p:spPr>
          <a:xfrm>
            <a:off x="2776525" y="3583375"/>
            <a:ext cx="2112900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Корпоративные контакт-центры</a:t>
            </a:r>
            <a:endParaRPr dirty="0"/>
          </a:p>
        </p:txBody>
      </p:sp>
      <p:cxnSp>
        <p:nvCxnSpPr>
          <p:cNvPr id="121" name="Shape 121"/>
          <p:cNvCxnSpPr/>
          <p:nvPr/>
        </p:nvCxnSpPr>
        <p:spPr>
          <a:xfrm>
            <a:off x="1525675" y="3537675"/>
            <a:ext cx="61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/>
          <p:nvPr/>
        </p:nvSpPr>
        <p:spPr>
          <a:xfrm>
            <a:off x="5001050" y="1444618"/>
            <a:ext cx="1754100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Over</a:t>
            </a:r>
            <a:r>
              <a:rPr lang="en-GB" dirty="0"/>
              <a:t>-the-Top </a:t>
            </a:r>
            <a:r>
              <a:rPr lang="ru-RU" dirty="0" smtClean="0"/>
              <a:t>сети</a:t>
            </a:r>
            <a:endParaRPr dirty="0"/>
          </a:p>
        </p:txBody>
      </p:sp>
      <p:cxnSp>
        <p:nvCxnSpPr>
          <p:cNvPr id="123" name="Shape 123"/>
          <p:cNvCxnSpPr/>
          <p:nvPr/>
        </p:nvCxnSpPr>
        <p:spPr>
          <a:xfrm>
            <a:off x="1523700" y="2118762"/>
            <a:ext cx="61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/>
          <p:nvPr/>
        </p:nvSpPr>
        <p:spPr>
          <a:xfrm>
            <a:off x="5112949" y="4277554"/>
            <a:ext cx="1850193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Частные пользователи </a:t>
            </a:r>
            <a:r>
              <a:rPr lang="en-GB" dirty="0" smtClean="0"/>
              <a:t>VoIP</a:t>
            </a:r>
            <a:endParaRPr dirty="0"/>
          </a:p>
        </p:txBody>
      </p:sp>
      <p:cxnSp>
        <p:nvCxnSpPr>
          <p:cNvPr id="125" name="Shape 125"/>
          <p:cNvCxnSpPr/>
          <p:nvPr/>
        </p:nvCxnSpPr>
        <p:spPr>
          <a:xfrm>
            <a:off x="1523700" y="4247096"/>
            <a:ext cx="61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Shape 126"/>
          <p:cNvGrpSpPr/>
          <p:nvPr/>
        </p:nvGrpSpPr>
        <p:grpSpPr>
          <a:xfrm>
            <a:off x="7837100" y="1245225"/>
            <a:ext cx="1093800" cy="3540900"/>
            <a:chOff x="7989500" y="1169025"/>
            <a:chExt cx="1093800" cy="3540900"/>
          </a:xfrm>
        </p:grpSpPr>
        <p:sp>
          <p:nvSpPr>
            <p:cNvPr id="127" name="Shape 127"/>
            <p:cNvSpPr/>
            <p:nvPr/>
          </p:nvSpPr>
          <p:spPr>
            <a:xfrm>
              <a:off x="8065700" y="1169025"/>
              <a:ext cx="948000" cy="35409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7989500" y="4133500"/>
              <a:ext cx="1093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/>
                <a:t>Кол-во</a:t>
              </a:r>
              <a:br>
                <a:rPr lang="ru-RU" dirty="0" smtClean="0"/>
              </a:br>
              <a:r>
                <a:rPr lang="ru-RU" dirty="0" smtClean="0"/>
                <a:t>игроков</a:t>
              </a:r>
              <a:endParaRPr dirty="0"/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7369125" y="1471125"/>
            <a:ext cx="948000" cy="3540900"/>
            <a:chOff x="7369125" y="1471125"/>
            <a:chExt cx="948000" cy="3540900"/>
          </a:xfrm>
        </p:grpSpPr>
        <p:sp>
          <p:nvSpPr>
            <p:cNvPr id="130" name="Shape 130"/>
            <p:cNvSpPr/>
            <p:nvPr/>
          </p:nvSpPr>
          <p:spPr>
            <a:xfrm rot="10800000" flipH="1">
              <a:off x="7369125" y="1471125"/>
              <a:ext cx="948000" cy="35409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7369125" y="1740178"/>
              <a:ext cx="9480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/>
                <a:t>Р</a:t>
              </a:r>
              <a:r>
                <a:rPr lang="ru-RU" dirty="0" smtClean="0"/>
                <a:t>азмер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/>
                <a:t>сделки</a:t>
              </a:r>
              <a:r>
                <a:rPr lang="en-GB" dirty="0" smtClean="0"/>
                <a:t> </a:t>
              </a:r>
              <a:r>
                <a:rPr lang="en-GB" dirty="0"/>
                <a:t>($)</a:t>
              </a:r>
              <a:endParaRPr dirty="0"/>
            </a:p>
          </p:txBody>
        </p:sp>
      </p:grpSp>
      <p:sp>
        <p:nvSpPr>
          <p:cNvPr id="132" name="Shape 132"/>
          <p:cNvSpPr/>
          <p:nvPr/>
        </p:nvSpPr>
        <p:spPr>
          <a:xfrm>
            <a:off x="4938553" y="3575843"/>
            <a:ext cx="1846333" cy="631500"/>
          </a:xfrm>
          <a:prstGeom prst="roundRect">
            <a:avLst>
              <a:gd name="adj" fmla="val 13843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Корпоративная </a:t>
            </a:r>
            <a:r>
              <a:rPr lang="en-GB" dirty="0" smtClean="0"/>
              <a:t>VoIP</a:t>
            </a:r>
            <a:r>
              <a:rPr lang="ru-RU" dirty="0"/>
              <a:t>-</a:t>
            </a:r>
            <a:r>
              <a:rPr lang="ru-RU" dirty="0" smtClean="0"/>
              <a:t>телефония</a:t>
            </a: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1706700" y="2334925"/>
            <a:ext cx="426600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706700" y="3037668"/>
            <a:ext cx="426600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706700" y="3750188"/>
            <a:ext cx="426600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729450" y="2279250"/>
            <a:ext cx="94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dk1"/>
                </a:solidFill>
              </a:rPr>
              <a:t>ТАПИР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29450" y="2976901"/>
            <a:ext cx="94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dk1"/>
                </a:solidFill>
              </a:rPr>
              <a:t>ТАПИР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29450" y="3698256"/>
            <a:ext cx="94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dk1"/>
                </a:solidFill>
              </a:rPr>
              <a:t>ТАПИР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TAPIR </a:t>
            </a:r>
            <a:r>
              <a:rPr lang="ru-RU" dirty="0" smtClean="0"/>
              <a:t>для поставщиков услуг </a:t>
            </a:r>
            <a:r>
              <a:rPr lang="en-US" dirty="0" smtClean="0"/>
              <a:t>VoIP</a:t>
            </a:r>
            <a:r>
              <a:rPr lang="ru-RU" dirty="0" smtClean="0"/>
              <a:t>-связи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Способ мгновенно определить качество предоставляемых услуг и причины деградации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Возможность в минуты проанализировать проблемные звонки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Средство эффективного использования времени экспертов и возможность оснастить службу поддержки клиентов инструментом анализа пользовательских запросов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Метод сохранять лидерство по качеству услуг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Возможность понять структуру потребления услуг и классификацию клиентов по их трафику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TAPIR </a:t>
            </a:r>
            <a:r>
              <a:rPr lang="ru-RU" dirty="0" smtClean="0"/>
              <a:t>для контакт-центров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Обеспечить высокое качество предоставляемых услуг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Поставлять услуги мирового уровня своим клиентам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Сохранять лидерство среди конкурентов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TAPIR </a:t>
            </a:r>
            <a:r>
              <a:rPr lang="ru-RU" dirty="0" smtClean="0"/>
              <a:t>конечным пользователям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Лучшие ощущения от предоставляемого сервиса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Возможность больше и дольше разговаривать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Получать удовольствие от обслуживания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 работает </a:t>
            </a:r>
            <a:r>
              <a:rPr lang="en-GB" dirty="0" smtClean="0"/>
              <a:t>VoIP</a:t>
            </a: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1352</Words>
  <Application>Microsoft Macintosh PowerPoint</Application>
  <PresentationFormat>Экран (16:9)</PresentationFormat>
  <Paragraphs>207</Paragraphs>
  <Slides>49</Slides>
  <Notes>49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Streamline</vt:lpstr>
      <vt:lpstr>ТАПИР</vt:lpstr>
      <vt:lpstr>Введение</vt:lpstr>
      <vt:lpstr>Термины VoIP и UC </vt:lpstr>
      <vt:lpstr>Рынок VoIP</vt:lpstr>
      <vt:lpstr>Структура рынка VoIP</vt:lpstr>
      <vt:lpstr>TAPIR для поставщиков услуг VoIP-связи</vt:lpstr>
      <vt:lpstr>TAPIR для контакт-центров</vt:lpstr>
      <vt:lpstr>TAPIR конечным пользователям</vt:lpstr>
      <vt:lpstr>Как работает VoIP</vt:lpstr>
      <vt:lpstr>Базовые понятия</vt:lpstr>
      <vt:lpstr>Нюансы</vt:lpstr>
      <vt:lpstr>Не все звонки успешны</vt:lpstr>
      <vt:lpstr>Звонок при нехватке баланса</vt:lpstr>
      <vt:lpstr>Слишком много звонков на шлюзе</vt:lpstr>
      <vt:lpstr>Плохое качество звука</vt:lpstr>
      <vt:lpstr>Длительное время дозвона</vt:lpstr>
      <vt:lpstr>Как ТАПИР помогает</vt:lpstr>
      <vt:lpstr>ТАПИР помогает</vt:lpstr>
      <vt:lpstr>Собрать данные</vt:lpstr>
      <vt:lpstr>Искать в секунды</vt:lpstr>
      <vt:lpstr>Видеть сразу </vt:lpstr>
      <vt:lpstr>Все технические показатели</vt:lpstr>
      <vt:lpstr>Бизнес-показатели</vt:lpstr>
      <vt:lpstr>Знайте своего клиента - DML/AI</vt:lpstr>
      <vt:lpstr>Технические детали</vt:lpstr>
      <vt:lpstr>Ключевые компоненты и поток данных</vt:lpstr>
      <vt:lpstr>Для более крупных сетей</vt:lpstr>
      <vt:lpstr>Для сетей национального масштаба</vt:lpstr>
      <vt:lpstr>В глобальных сетях</vt:lpstr>
      <vt:lpstr>Ответим</vt:lpstr>
      <vt:lpstr>Интеграции</vt:lpstr>
      <vt:lpstr>Копирование трафика</vt:lpstr>
      <vt:lpstr>Oracle SBC </vt:lpstr>
      <vt:lpstr>Soft-Switch  </vt:lpstr>
      <vt:lpstr>HEP</vt:lpstr>
      <vt:lpstr>Большие планы</vt:lpstr>
      <vt:lpstr>Команда</vt:lpstr>
      <vt:lpstr>Россия</vt:lpstr>
      <vt:lpstr>Краткий анализ конкурентов</vt:lpstr>
      <vt:lpstr>Презентация PowerPoint</vt:lpstr>
      <vt:lpstr>Почему ТАПИР</vt:lpstr>
      <vt:lpstr>ТАПИР всё ещё молод, но уже зрел</vt:lpstr>
      <vt:lpstr>История успеха</vt:lpstr>
      <vt:lpstr>АО «МегаЛабс»</vt:lpstr>
      <vt:lpstr>Бизнес-модель</vt:lpstr>
      <vt:lpstr>Предприятиям</vt:lpstr>
      <vt:lpstr>Открытый код</vt:lpstr>
      <vt:lpstr>Облако</vt:lpstr>
      <vt:lpstr>Сделайте свой  VoIP-бизнес более управляемым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ТАПИР</dc:title>
  <cp:lastModifiedBy>KONSTANTIN MIKHAYLOV</cp:lastModifiedBy>
  <cp:revision>60</cp:revision>
  <dcterms:modified xsi:type="dcterms:W3CDTF">2018-06-13T09:44:33Z</dcterms:modified>
</cp:coreProperties>
</file>