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7" r:id="rId3"/>
    <p:sldMasterId id="2147483689" r:id="rId4"/>
    <p:sldMasterId id="2147483702" r:id="rId5"/>
    <p:sldMasterId id="2147483714" r:id="rId6"/>
  </p:sldMasterIdLst>
  <p:notesMasterIdLst>
    <p:notesMasterId r:id="rId101"/>
  </p:notesMasterIdLst>
  <p:sldIdLst>
    <p:sldId id="395" r:id="rId7"/>
    <p:sldId id="397" r:id="rId8"/>
    <p:sldId id="402" r:id="rId9"/>
    <p:sldId id="404" r:id="rId10"/>
    <p:sldId id="410" r:id="rId11"/>
    <p:sldId id="411" r:id="rId12"/>
    <p:sldId id="412" r:id="rId13"/>
    <p:sldId id="414" r:id="rId14"/>
    <p:sldId id="418" r:id="rId15"/>
    <p:sldId id="426" r:id="rId16"/>
    <p:sldId id="419" r:id="rId17"/>
    <p:sldId id="420" r:id="rId18"/>
    <p:sldId id="422" r:id="rId19"/>
    <p:sldId id="424" r:id="rId20"/>
    <p:sldId id="425" r:id="rId21"/>
    <p:sldId id="357" r:id="rId22"/>
    <p:sldId id="571" r:id="rId23"/>
    <p:sldId id="575" r:id="rId24"/>
    <p:sldId id="577" r:id="rId25"/>
    <p:sldId id="682" r:id="rId26"/>
    <p:sldId id="687" r:id="rId27"/>
    <p:sldId id="591" r:id="rId28"/>
    <p:sldId id="592" r:id="rId29"/>
    <p:sldId id="593" r:id="rId30"/>
    <p:sldId id="688" r:id="rId31"/>
    <p:sldId id="603" r:id="rId32"/>
    <p:sldId id="689" r:id="rId33"/>
    <p:sldId id="691" r:id="rId34"/>
    <p:sldId id="695" r:id="rId35"/>
    <p:sldId id="739" r:id="rId36"/>
    <p:sldId id="716" r:id="rId37"/>
    <p:sldId id="717" r:id="rId38"/>
    <p:sldId id="719" r:id="rId39"/>
    <p:sldId id="727" r:id="rId40"/>
    <p:sldId id="728" r:id="rId41"/>
    <p:sldId id="729" r:id="rId42"/>
    <p:sldId id="730" r:id="rId43"/>
    <p:sldId id="831" r:id="rId44"/>
    <p:sldId id="753" r:id="rId45"/>
    <p:sldId id="832" r:id="rId46"/>
    <p:sldId id="840" r:id="rId47"/>
    <p:sldId id="774" r:id="rId48"/>
    <p:sldId id="776" r:id="rId49"/>
    <p:sldId id="778" r:id="rId50"/>
    <p:sldId id="841" r:id="rId51"/>
    <p:sldId id="796" r:id="rId52"/>
    <p:sldId id="797" r:id="rId53"/>
    <p:sldId id="798" r:id="rId54"/>
    <p:sldId id="844" r:id="rId55"/>
    <p:sldId id="845" r:id="rId56"/>
    <p:sldId id="843" r:id="rId57"/>
    <p:sldId id="800" r:id="rId58"/>
    <p:sldId id="804" r:id="rId59"/>
    <p:sldId id="805" r:id="rId60"/>
    <p:sldId id="846" r:id="rId61"/>
    <p:sldId id="807" r:id="rId62"/>
    <p:sldId id="809" r:id="rId63"/>
    <p:sldId id="810" r:id="rId64"/>
    <p:sldId id="811" r:id="rId65"/>
    <p:sldId id="935" r:id="rId66"/>
    <p:sldId id="848" r:id="rId67"/>
    <p:sldId id="1196" r:id="rId68"/>
    <p:sldId id="849" r:id="rId69"/>
    <p:sldId id="1193" r:id="rId70"/>
    <p:sldId id="814" r:id="rId71"/>
    <p:sldId id="819" r:id="rId72"/>
    <p:sldId id="822" r:id="rId73"/>
    <p:sldId id="827" r:id="rId74"/>
    <p:sldId id="1197" r:id="rId75"/>
    <p:sldId id="1204" r:id="rId76"/>
    <p:sldId id="1029" r:id="rId77"/>
    <p:sldId id="922" r:id="rId78"/>
    <p:sldId id="924" r:id="rId79"/>
    <p:sldId id="925" r:id="rId80"/>
    <p:sldId id="1046" r:id="rId81"/>
    <p:sldId id="1203" r:id="rId82"/>
    <p:sldId id="1202" r:id="rId83"/>
    <p:sldId id="1213" r:id="rId84"/>
    <p:sldId id="1214" r:id="rId85"/>
    <p:sldId id="928" r:id="rId86"/>
    <p:sldId id="1080" r:id="rId87"/>
    <p:sldId id="1215" r:id="rId88"/>
    <p:sldId id="988" r:id="rId89"/>
    <p:sldId id="938" r:id="rId90"/>
    <p:sldId id="989" r:id="rId91"/>
    <p:sldId id="991" r:id="rId92"/>
    <p:sldId id="990" r:id="rId93"/>
    <p:sldId id="1020" r:id="rId94"/>
    <p:sldId id="1090" r:id="rId95"/>
    <p:sldId id="1043" r:id="rId96"/>
    <p:sldId id="997" r:id="rId97"/>
    <p:sldId id="972" r:id="rId98"/>
    <p:sldId id="1033" r:id="rId99"/>
    <p:sldId id="1216" r:id="rId10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1"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A8303C8-8D3D-4430-AD52-8C11CF672399}">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非数值数据的表示</a:t>
          </a:r>
          <a:endParaRPr lang="zh-CN" altLang="en-US" sz="1800" dirty="0">
            <a:latin typeface="微软雅黑" pitchFamily="34" charset="-122"/>
            <a:ea typeface="微软雅黑" pitchFamily="34" charset="-122"/>
          </a:endParaRPr>
        </a:p>
      </dgm:t>
    </dgm:pt>
    <dgm:pt modelId="{CFD7AB82-AB9A-4A43-A924-D74067267C8B}" type="parTrans" cxnId="{F9CE107B-EA2C-400B-8678-02D5C7DF7531}">
      <dgm:prSet/>
      <dgm:spPr/>
      <dgm:t>
        <a:bodyPr/>
        <a:lstStyle/>
        <a:p>
          <a:endParaRPr lang="zh-CN" altLang="en-US"/>
        </a:p>
      </dgm:t>
    </dgm:pt>
    <dgm:pt modelId="{C4CC3633-1EE7-46E4-9053-09E163AF7B1D}" type="sibTrans" cxnId="{F9CE107B-EA2C-400B-8678-02D5C7DF7531}">
      <dgm:prSet/>
      <dgm:spPr/>
      <dgm:t>
        <a:bodyPr/>
        <a:lstStyle/>
        <a:p>
          <a:endParaRPr lang="zh-CN" altLang="en-US"/>
        </a:p>
      </dgm:t>
    </dgm:pt>
    <dgm:pt modelId="{FA4D298F-49D0-4F75-9B72-D54EF02A30B4}">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数据的存储</a:t>
          </a:r>
          <a:endParaRPr lang="zh-CN" altLang="en-US" sz="1800" dirty="0">
            <a:latin typeface="微软雅黑" pitchFamily="34" charset="-122"/>
            <a:ea typeface="微软雅黑" pitchFamily="34" charset="-122"/>
          </a:endParaRPr>
        </a:p>
      </dgm:t>
    </dgm:pt>
    <dgm:pt modelId="{F0960E31-6170-4CBC-964E-DE1FAB187ECC}" type="parTrans" cxnId="{ADA477D1-B85B-463F-8312-28A720ED2CB1}">
      <dgm:prSet/>
      <dgm:spPr/>
      <dgm:t>
        <a:bodyPr/>
        <a:lstStyle/>
        <a:p>
          <a:endParaRPr lang="zh-CN" altLang="en-US"/>
        </a:p>
      </dgm:t>
    </dgm:pt>
    <dgm:pt modelId="{AEE86CB9-833C-4C1D-A4F1-EBF859779889}" type="sibTrans" cxnId="{ADA477D1-B85B-463F-8312-28A720ED2CB1}">
      <dgm:prSet/>
      <dgm:spPr/>
      <dgm:t>
        <a:bodyPr/>
        <a:lstStyle/>
        <a:p>
          <a:endParaRPr lang="zh-CN" altLang="en-US"/>
        </a:p>
      </dgm:t>
    </dgm:pt>
    <dgm:pt modelId="{2B4575B2-F3D2-4F4D-A434-30446E435DA9}">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数据</a:t>
          </a:r>
          <a:r>
            <a:rPr lang="zh-CN" altLang="en-US" sz="1800" dirty="0">
              <a:solidFill>
                <a:srgbClr val="3333CC"/>
              </a:solidFill>
              <a:latin typeface="微软雅黑" panose="020B0503020204020204" pitchFamily="34" charset="-122"/>
              <a:ea typeface="微软雅黑" panose="020B0503020204020204" pitchFamily="34" charset="-122"/>
            </a:rPr>
            <a:t>的运算</a:t>
          </a:r>
          <a:endParaRPr lang="zh-CN" altLang="en-US" sz="1800" dirty="0">
            <a:latin typeface="微软雅黑" pitchFamily="34" charset="-122"/>
            <a:ea typeface="微软雅黑" pitchFamily="34" charset="-122"/>
          </a:endParaRPr>
        </a:p>
      </dgm:t>
    </dgm:pt>
    <dgm:pt modelId="{2D4E0B52-A0C4-4ED9-8762-4EBAC271B537}" type="parTrans" cxnId="{FA48CA96-2D14-447A-9028-1239774BE125}">
      <dgm:prSet/>
      <dgm:spPr/>
      <dgm:t>
        <a:bodyPr/>
        <a:lstStyle/>
        <a:p>
          <a:endParaRPr lang="zh-CN" altLang="en-US"/>
        </a:p>
      </dgm:t>
    </dgm:pt>
    <dgm:pt modelId="{63731FCA-C57D-4BAD-BE0F-060BA56F6D33}" type="sibTrans" cxnId="{FA48CA96-2D14-447A-9028-1239774BE125}">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EAF1EAEB-936A-415A-A300-E2CDD7F148DF}" type="pres">
      <dgm:prSet presAssocID="{7A8303C8-8D3D-4430-AD52-8C11CF672399}" presName="parentLin" presStyleCnt="0"/>
      <dgm:spPr/>
    </dgm:pt>
    <dgm:pt modelId="{2EFD452B-4D9B-4E79-A0E1-23880590C1CA}" type="pres">
      <dgm:prSet presAssocID="{7A8303C8-8D3D-4430-AD52-8C11CF672399}" presName="parentLeftMargin" presStyleLbl="node1" presStyleIdx="0" presStyleCnt="4"/>
      <dgm:spPr/>
    </dgm:pt>
    <dgm:pt modelId="{E7E585C0-F252-49C0-82B5-D46F868C9A0D}" type="pres">
      <dgm:prSet presAssocID="{7A8303C8-8D3D-4430-AD52-8C11CF672399}" presName="parentText" presStyleLbl="node1" presStyleIdx="1" presStyleCnt="4">
        <dgm:presLayoutVars>
          <dgm:chMax val="0"/>
          <dgm:bulletEnabled val="1"/>
        </dgm:presLayoutVars>
      </dgm:prSet>
      <dgm:spPr/>
    </dgm:pt>
    <dgm:pt modelId="{F16833E9-C383-42F1-AB3E-F113B3F1D459}" type="pres">
      <dgm:prSet presAssocID="{7A8303C8-8D3D-4430-AD52-8C11CF672399}" presName="negativeSpace" presStyleCnt="0"/>
      <dgm:spPr/>
    </dgm:pt>
    <dgm:pt modelId="{CD432C3A-5307-49B0-A49E-D53BFC4155BA}" type="pres">
      <dgm:prSet presAssocID="{7A8303C8-8D3D-4430-AD52-8C11CF672399}" presName="childText" presStyleLbl="conFgAcc1" presStyleIdx="1" presStyleCnt="4">
        <dgm:presLayoutVars>
          <dgm:bulletEnabled val="1"/>
        </dgm:presLayoutVars>
      </dgm:prSet>
      <dgm:spPr/>
    </dgm:pt>
    <dgm:pt modelId="{9ACA8B94-7475-4586-8A5F-089F070C6268}" type="pres">
      <dgm:prSet presAssocID="{C4CC3633-1EE7-46E4-9053-09E163AF7B1D}" presName="spaceBetweenRectangles" presStyleCnt="0"/>
      <dgm:spPr/>
    </dgm:pt>
    <dgm:pt modelId="{15595514-6843-47CB-8A88-AB6ACBA33D6B}" type="pres">
      <dgm:prSet presAssocID="{FA4D298F-49D0-4F75-9B72-D54EF02A30B4}" presName="parentLin" presStyleCnt="0"/>
      <dgm:spPr/>
    </dgm:pt>
    <dgm:pt modelId="{24068E96-6B38-4B76-9687-D4C35BEA2216}" type="pres">
      <dgm:prSet presAssocID="{FA4D298F-49D0-4F75-9B72-D54EF02A30B4}" presName="parentLeftMargin" presStyleLbl="node1" presStyleIdx="1" presStyleCnt="4"/>
      <dgm:spPr/>
    </dgm:pt>
    <dgm:pt modelId="{01933742-E19F-4951-8B0D-DF29769D34A1}" type="pres">
      <dgm:prSet presAssocID="{FA4D298F-49D0-4F75-9B72-D54EF02A30B4}" presName="parentText" presStyleLbl="node1" presStyleIdx="2" presStyleCnt="4">
        <dgm:presLayoutVars>
          <dgm:chMax val="0"/>
          <dgm:bulletEnabled val="1"/>
        </dgm:presLayoutVars>
      </dgm:prSet>
      <dgm:spPr/>
    </dgm:pt>
    <dgm:pt modelId="{708472A7-2BDB-44F5-98BC-03E49AC8598C}" type="pres">
      <dgm:prSet presAssocID="{FA4D298F-49D0-4F75-9B72-D54EF02A30B4}" presName="negativeSpace" presStyleCnt="0"/>
      <dgm:spPr/>
    </dgm:pt>
    <dgm:pt modelId="{5AE411DC-B964-4F79-8557-738383C1FE12}" type="pres">
      <dgm:prSet presAssocID="{FA4D298F-49D0-4F75-9B72-D54EF02A30B4}" presName="childText" presStyleLbl="conFgAcc1" presStyleIdx="2" presStyleCnt="4">
        <dgm:presLayoutVars>
          <dgm:bulletEnabled val="1"/>
        </dgm:presLayoutVars>
      </dgm:prSet>
      <dgm:spPr/>
    </dgm:pt>
    <dgm:pt modelId="{BCED7F18-E86C-4B06-80F9-AD3096720991}" type="pres">
      <dgm:prSet presAssocID="{AEE86CB9-833C-4C1D-A4F1-EBF859779889}" presName="spaceBetweenRectangles" presStyleCnt="0"/>
      <dgm:spPr/>
    </dgm:pt>
    <dgm:pt modelId="{2E7D116A-128C-41DF-8D40-D2C858CEED57}" type="pres">
      <dgm:prSet presAssocID="{2B4575B2-F3D2-4F4D-A434-30446E435DA9}" presName="parentLin" presStyleCnt="0"/>
      <dgm:spPr/>
    </dgm:pt>
    <dgm:pt modelId="{858D366E-0034-4AAF-A3EC-C9F44A168BFD}" type="pres">
      <dgm:prSet presAssocID="{2B4575B2-F3D2-4F4D-A434-30446E435DA9}" presName="parentLeftMargin" presStyleLbl="node1" presStyleIdx="2" presStyleCnt="4"/>
      <dgm:spPr/>
    </dgm:pt>
    <dgm:pt modelId="{3D1AB066-BEFD-4936-A9E3-ADBF7684D7BC}" type="pres">
      <dgm:prSet presAssocID="{2B4575B2-F3D2-4F4D-A434-30446E435DA9}" presName="parentText" presStyleLbl="node1" presStyleIdx="3" presStyleCnt="4">
        <dgm:presLayoutVars>
          <dgm:chMax val="0"/>
          <dgm:bulletEnabled val="1"/>
        </dgm:presLayoutVars>
      </dgm:prSet>
      <dgm:spPr/>
    </dgm:pt>
    <dgm:pt modelId="{542B5268-C72E-4E83-A6D7-C133DB52503D}" type="pres">
      <dgm:prSet presAssocID="{2B4575B2-F3D2-4F4D-A434-30446E435DA9}" presName="negativeSpace" presStyleCnt="0"/>
      <dgm:spPr/>
    </dgm:pt>
    <dgm:pt modelId="{200A3C09-E4BB-41F1-98BC-D6B6903F8260}" type="pres">
      <dgm:prSet presAssocID="{2B4575B2-F3D2-4F4D-A434-30446E435DA9}" presName="childText" presStyleLbl="conFgAcc1" presStyleIdx="3" presStyleCnt="4">
        <dgm:presLayoutVars>
          <dgm:bulletEnabled val="1"/>
        </dgm:presLayoutVars>
      </dgm:prSet>
      <dgm:spPr/>
    </dgm:pt>
  </dgm:ptLst>
  <dgm:cxnLst>
    <dgm:cxn modelId="{D3DDFC0D-1146-4F4A-88BB-DFBCE0B449D2}" type="presOf" srcId="{7A8303C8-8D3D-4430-AD52-8C11CF672399}" destId="{2EFD452B-4D9B-4E79-A0E1-23880590C1CA}"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3EBA964A-DB44-41C9-A39F-4F9957B64D74}" type="presOf" srcId="{2B4575B2-F3D2-4F4D-A434-30446E435DA9}" destId="{3D1AB066-BEFD-4936-A9E3-ADBF7684D7BC}" srcOrd="1" destOrd="0" presId="urn:microsoft.com/office/officeart/2005/8/layout/list1"/>
    <dgm:cxn modelId="{F9CE107B-EA2C-400B-8678-02D5C7DF7531}" srcId="{409A5B7D-CD61-4EB0-9098-CB1C2E42C47E}" destId="{7A8303C8-8D3D-4430-AD52-8C11CF672399}" srcOrd="1" destOrd="0" parTransId="{CFD7AB82-AB9A-4A43-A924-D74067267C8B}" sibTransId="{C4CC3633-1EE7-46E4-9053-09E163AF7B1D}"/>
    <dgm:cxn modelId="{AAD14E83-1F62-4CC6-BD3E-6CE998FE669C}" type="presOf" srcId="{409A5B7D-CD61-4EB0-9098-CB1C2E42C47E}" destId="{81EED41A-0501-47D9-9C69-389AB5988C20}" srcOrd="0" destOrd="0" presId="urn:microsoft.com/office/officeart/2005/8/layout/list1"/>
    <dgm:cxn modelId="{FA48CA96-2D14-447A-9028-1239774BE125}" srcId="{409A5B7D-CD61-4EB0-9098-CB1C2E42C47E}" destId="{2B4575B2-F3D2-4F4D-A434-30446E435DA9}" srcOrd="3" destOrd="0" parTransId="{2D4E0B52-A0C4-4ED9-8762-4EBAC271B537}" sibTransId="{63731FCA-C57D-4BAD-BE0F-060BA56F6D33}"/>
    <dgm:cxn modelId="{3D9CECA3-1CDF-4C18-9BCB-A5EBE97065C3}" type="presOf" srcId="{7A8303C8-8D3D-4430-AD52-8C11CF672399}" destId="{E7E585C0-F252-49C0-82B5-D46F868C9A0D}" srcOrd="1" destOrd="0" presId="urn:microsoft.com/office/officeart/2005/8/layout/list1"/>
    <dgm:cxn modelId="{9FDB07B4-B492-43FA-86FA-FD42396AFDE0}" type="presOf" srcId="{FA4D298F-49D0-4F75-9B72-D54EF02A30B4}" destId="{24068E96-6B38-4B76-9687-D4C35BEA2216}" srcOrd="0" destOrd="0" presId="urn:microsoft.com/office/officeart/2005/8/layout/list1"/>
    <dgm:cxn modelId="{303C13B9-A88F-4CA9-B612-5AB90992121E}" type="presOf" srcId="{2B4575B2-F3D2-4F4D-A434-30446E435DA9}" destId="{858D366E-0034-4AAF-A3EC-C9F44A168BFD}" srcOrd="0"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ADA477D1-B85B-463F-8312-28A720ED2CB1}" srcId="{409A5B7D-CD61-4EB0-9098-CB1C2E42C47E}" destId="{FA4D298F-49D0-4F75-9B72-D54EF02A30B4}" srcOrd="2" destOrd="0" parTransId="{F0960E31-6170-4CBC-964E-DE1FAB187ECC}" sibTransId="{AEE86CB9-833C-4C1D-A4F1-EBF859779889}"/>
    <dgm:cxn modelId="{94CB67DD-3777-4F39-BFC0-29320D752F2A}" type="presOf" srcId="{FA4D298F-49D0-4F75-9B72-D54EF02A30B4}" destId="{01933742-E19F-4951-8B0D-DF29769D34A1}" srcOrd="1"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EB8A0CAA-6407-49DC-9550-803F9252DD55}" type="presParOf" srcId="{81EED41A-0501-47D9-9C69-389AB5988C20}" destId="{59A2ABB2-3182-4EA9-8E26-242DABAD5D98}" srcOrd="3" destOrd="0" presId="urn:microsoft.com/office/officeart/2005/8/layout/list1"/>
    <dgm:cxn modelId="{D559FB34-907C-400E-ACF6-59E4B6516392}" type="presParOf" srcId="{81EED41A-0501-47D9-9C69-389AB5988C20}" destId="{EAF1EAEB-936A-415A-A300-E2CDD7F148DF}" srcOrd="4" destOrd="0" presId="urn:microsoft.com/office/officeart/2005/8/layout/list1"/>
    <dgm:cxn modelId="{8E696085-728D-4DA4-ADD8-50B4FBB359DE}" type="presParOf" srcId="{EAF1EAEB-936A-415A-A300-E2CDD7F148DF}" destId="{2EFD452B-4D9B-4E79-A0E1-23880590C1CA}" srcOrd="0" destOrd="0" presId="urn:microsoft.com/office/officeart/2005/8/layout/list1"/>
    <dgm:cxn modelId="{88BBAD9B-C809-4651-9DCB-953486694D03}" type="presParOf" srcId="{EAF1EAEB-936A-415A-A300-E2CDD7F148DF}" destId="{E7E585C0-F252-49C0-82B5-D46F868C9A0D}" srcOrd="1" destOrd="0" presId="urn:microsoft.com/office/officeart/2005/8/layout/list1"/>
    <dgm:cxn modelId="{6438F9BE-48AA-4D72-AB65-76E007A38F33}" type="presParOf" srcId="{81EED41A-0501-47D9-9C69-389AB5988C20}" destId="{F16833E9-C383-42F1-AB3E-F113B3F1D459}" srcOrd="5" destOrd="0" presId="urn:microsoft.com/office/officeart/2005/8/layout/list1"/>
    <dgm:cxn modelId="{F8974975-8539-4126-8D57-4F3D0045B965}" type="presParOf" srcId="{81EED41A-0501-47D9-9C69-389AB5988C20}" destId="{CD432C3A-5307-49B0-A49E-D53BFC4155BA}" srcOrd="6" destOrd="0" presId="urn:microsoft.com/office/officeart/2005/8/layout/list1"/>
    <dgm:cxn modelId="{77F5A8E8-BBFD-48C3-AAB0-8B5EB2A5C608}" type="presParOf" srcId="{81EED41A-0501-47D9-9C69-389AB5988C20}" destId="{9ACA8B94-7475-4586-8A5F-089F070C6268}" srcOrd="7" destOrd="0" presId="urn:microsoft.com/office/officeart/2005/8/layout/list1"/>
    <dgm:cxn modelId="{3D155CA5-3068-4E09-8646-38312BA26704}" type="presParOf" srcId="{81EED41A-0501-47D9-9C69-389AB5988C20}" destId="{15595514-6843-47CB-8A88-AB6ACBA33D6B}" srcOrd="8" destOrd="0" presId="urn:microsoft.com/office/officeart/2005/8/layout/list1"/>
    <dgm:cxn modelId="{EB564154-2980-438C-AF2F-62BFC0A76826}" type="presParOf" srcId="{15595514-6843-47CB-8A88-AB6ACBA33D6B}" destId="{24068E96-6B38-4B76-9687-D4C35BEA2216}" srcOrd="0" destOrd="0" presId="urn:microsoft.com/office/officeart/2005/8/layout/list1"/>
    <dgm:cxn modelId="{F3415334-D83C-477A-97AE-548F18A18B34}" type="presParOf" srcId="{15595514-6843-47CB-8A88-AB6ACBA33D6B}" destId="{01933742-E19F-4951-8B0D-DF29769D34A1}" srcOrd="1" destOrd="0" presId="urn:microsoft.com/office/officeart/2005/8/layout/list1"/>
    <dgm:cxn modelId="{7B27CBCD-61C4-429D-B0C5-5D3C8F7580FC}" type="presParOf" srcId="{81EED41A-0501-47D9-9C69-389AB5988C20}" destId="{708472A7-2BDB-44F5-98BC-03E49AC8598C}" srcOrd="9" destOrd="0" presId="urn:microsoft.com/office/officeart/2005/8/layout/list1"/>
    <dgm:cxn modelId="{742BD0FA-E43A-4DA6-9B0B-38BAF088A846}" type="presParOf" srcId="{81EED41A-0501-47D9-9C69-389AB5988C20}" destId="{5AE411DC-B964-4F79-8557-738383C1FE12}" srcOrd="10" destOrd="0" presId="urn:microsoft.com/office/officeart/2005/8/layout/list1"/>
    <dgm:cxn modelId="{5CEB7BDA-C15A-4E43-A39E-CA3CA6A1A538}" type="presParOf" srcId="{81EED41A-0501-47D9-9C69-389AB5988C20}" destId="{BCED7F18-E86C-4B06-80F9-AD3096720991}" srcOrd="11" destOrd="0" presId="urn:microsoft.com/office/officeart/2005/8/layout/list1"/>
    <dgm:cxn modelId="{79DF1E74-2FFD-4415-9E80-5995A9E989D7}" type="presParOf" srcId="{81EED41A-0501-47D9-9C69-389AB5988C20}" destId="{2E7D116A-128C-41DF-8D40-D2C858CEED57}" srcOrd="12" destOrd="0" presId="urn:microsoft.com/office/officeart/2005/8/layout/list1"/>
    <dgm:cxn modelId="{A1973511-DAFA-4D1C-ACDE-1CD994908977}" type="presParOf" srcId="{2E7D116A-128C-41DF-8D40-D2C858CEED57}" destId="{858D366E-0034-4AAF-A3EC-C9F44A168BFD}" srcOrd="0" destOrd="0" presId="urn:microsoft.com/office/officeart/2005/8/layout/list1"/>
    <dgm:cxn modelId="{14984012-4B50-482C-9780-46FB162D2442}" type="presParOf" srcId="{2E7D116A-128C-41DF-8D40-D2C858CEED57}" destId="{3D1AB066-BEFD-4936-A9E3-ADBF7684D7BC}" srcOrd="1" destOrd="0" presId="urn:microsoft.com/office/officeart/2005/8/layout/list1"/>
    <dgm:cxn modelId="{22CB4D3E-2278-4879-A402-1CE9552D79CE}" type="presParOf" srcId="{81EED41A-0501-47D9-9C69-389AB5988C20}" destId="{542B5268-C72E-4E83-A6D7-C133DB52503D}" srcOrd="13" destOrd="0" presId="urn:microsoft.com/office/officeart/2005/8/layout/list1"/>
    <dgm:cxn modelId="{75924A20-83C4-42C2-9149-782C58961154}" type="presParOf" srcId="{81EED41A-0501-47D9-9C69-389AB5988C20}" destId="{200A3C09-E4BB-41F1-98BC-D6B6903F826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目标文件格式</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63D0F6B-4D87-45F7-AC58-93C14E055835}">
      <dgm:prSet phldrT="[文本]" custT="1"/>
      <dgm:spPr/>
      <dgm:t>
        <a:bodyPr/>
        <a:lstStyle/>
        <a:p>
          <a:r>
            <a:rPr lang="zh-CN" altLang="en-US" sz="2800" b="1" dirty="0">
              <a:solidFill>
                <a:srgbClr val="FF0000"/>
              </a:solidFill>
              <a:latin typeface="微软雅黑" panose="020B0503020204020204" pitchFamily="34" charset="-122"/>
              <a:ea typeface="微软雅黑" panose="020B0503020204020204" pitchFamily="34" charset="-122"/>
            </a:rPr>
            <a:t>符号解析与重定位</a:t>
          </a:r>
        </a:p>
      </dgm:t>
    </dgm:pt>
    <dgm:pt modelId="{F8FA67CB-8940-4D79-909F-AC58124D94B8}" type="parTrans" cxnId="{EB56B293-A3CC-4220-B850-0C0BD7272120}">
      <dgm:prSet/>
      <dgm:spPr/>
      <dgm:t>
        <a:bodyPr/>
        <a:lstStyle/>
        <a:p>
          <a:endParaRPr lang="zh-CN" altLang="en-US"/>
        </a:p>
      </dgm:t>
    </dgm:pt>
    <dgm:pt modelId="{EAA1ABD9-AE76-4217-99A7-74FC8F17EC6D}" type="sibTrans" cxnId="{EB56B293-A3CC-4220-B850-0C0BD7272120}">
      <dgm:prSet/>
      <dgm:spPr/>
      <dgm:t>
        <a:bodyPr/>
        <a:lstStyle/>
        <a:p>
          <a:endParaRPr lang="zh-CN" altLang="en-US"/>
        </a:p>
      </dgm:t>
    </dgm:pt>
    <dgm:pt modelId="{B8EC50CE-9A54-4852-8D16-D7280C99689B}">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共享库与动态链接</a:t>
          </a:r>
          <a:endParaRPr lang="zh-CN" altLang="en-US" sz="1800" dirty="0">
            <a:latin typeface="微软雅黑" pitchFamily="34" charset="-122"/>
            <a:ea typeface="微软雅黑" pitchFamily="34" charset="-122"/>
          </a:endParaRPr>
        </a:p>
      </dgm:t>
    </dgm:pt>
    <dgm:pt modelId="{3254780A-347C-4B70-9447-8D1E1E12D09B}" type="parTrans" cxnId="{847F5606-D984-4A60-878D-1E57317B98FC}">
      <dgm:prSet/>
      <dgm:spPr/>
      <dgm:t>
        <a:bodyPr/>
        <a:lstStyle/>
        <a:p>
          <a:endParaRPr lang="zh-CN" altLang="en-US"/>
        </a:p>
      </dgm:t>
    </dgm:pt>
    <dgm:pt modelId="{ED6484C4-963C-4C69-9C56-C1312C7B76FA}" type="sibTrans" cxnId="{847F5606-D984-4A60-878D-1E57317B98FC}">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3"/>
      <dgm:spPr/>
    </dgm:pt>
    <dgm:pt modelId="{1AA6D816-51C3-413A-8F3F-EB7B79B2C317}" type="pres">
      <dgm:prSet presAssocID="{09DFCC22-40BE-4D04-8FEF-F07F76F5EF60}" presName="parentText" presStyleLbl="node1" presStyleIdx="0" presStyleCnt="3"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3" custScaleX="100000">
        <dgm:presLayoutVars>
          <dgm:bulletEnabled val="1"/>
        </dgm:presLayoutVars>
      </dgm:prSet>
      <dgm:spPr/>
    </dgm:pt>
    <dgm:pt modelId="{369D6DE3-A71A-4819-8AEC-B252A063FEF9}" type="pres">
      <dgm:prSet presAssocID="{6C53FF29-3AE1-45A7-B7DD-638679EDB849}" presName="spaceBetweenRectangles" presStyleCnt="0"/>
      <dgm:spPr/>
    </dgm:pt>
    <dgm:pt modelId="{415AC977-D04B-4A4C-8946-DBA42EE25D6A}" type="pres">
      <dgm:prSet presAssocID="{763D0F6B-4D87-45F7-AC58-93C14E055835}" presName="parentLin" presStyleCnt="0"/>
      <dgm:spPr/>
    </dgm:pt>
    <dgm:pt modelId="{E49C09ED-FF45-4701-B37C-BC776655C371}" type="pres">
      <dgm:prSet presAssocID="{763D0F6B-4D87-45F7-AC58-93C14E055835}" presName="parentLeftMargin" presStyleLbl="node1" presStyleIdx="0" presStyleCnt="3"/>
      <dgm:spPr/>
    </dgm:pt>
    <dgm:pt modelId="{33788B66-F2A0-40BD-9D35-ABBF60E238E8}" type="pres">
      <dgm:prSet presAssocID="{763D0F6B-4D87-45F7-AC58-93C14E055835}" presName="parentText" presStyleLbl="node1" presStyleIdx="1" presStyleCnt="3">
        <dgm:presLayoutVars>
          <dgm:chMax val="0"/>
          <dgm:bulletEnabled val="1"/>
        </dgm:presLayoutVars>
      </dgm:prSet>
      <dgm:spPr/>
    </dgm:pt>
    <dgm:pt modelId="{50CFFCD9-0B56-441A-9DAE-36A20C69AD92}" type="pres">
      <dgm:prSet presAssocID="{763D0F6B-4D87-45F7-AC58-93C14E055835}" presName="negativeSpace" presStyleCnt="0"/>
      <dgm:spPr/>
    </dgm:pt>
    <dgm:pt modelId="{2D4951B6-6CB3-4738-8916-AE3C33743359}" type="pres">
      <dgm:prSet presAssocID="{763D0F6B-4D87-45F7-AC58-93C14E055835}" presName="childText" presStyleLbl="conFgAcc1" presStyleIdx="1" presStyleCnt="3">
        <dgm:presLayoutVars>
          <dgm:bulletEnabled val="1"/>
        </dgm:presLayoutVars>
      </dgm:prSet>
      <dgm:spPr/>
    </dgm:pt>
    <dgm:pt modelId="{BECC9D78-68A4-4B80-A676-4C7BB3935A1E}" type="pres">
      <dgm:prSet presAssocID="{EAA1ABD9-AE76-4217-99A7-74FC8F17EC6D}" presName="spaceBetweenRectangles" presStyleCnt="0"/>
      <dgm:spPr/>
    </dgm:pt>
    <dgm:pt modelId="{55903A5F-F2E5-4F57-A956-6268C4CB0D26}" type="pres">
      <dgm:prSet presAssocID="{B8EC50CE-9A54-4852-8D16-D7280C99689B}" presName="parentLin" presStyleCnt="0"/>
      <dgm:spPr/>
    </dgm:pt>
    <dgm:pt modelId="{12DF6229-56EE-499E-9FE3-58FC528234C9}" type="pres">
      <dgm:prSet presAssocID="{B8EC50CE-9A54-4852-8D16-D7280C99689B}" presName="parentLeftMargin" presStyleLbl="node1" presStyleIdx="1" presStyleCnt="3"/>
      <dgm:spPr/>
    </dgm:pt>
    <dgm:pt modelId="{44E4A4BF-B645-4B2D-B606-224020FD6AFC}" type="pres">
      <dgm:prSet presAssocID="{B8EC50CE-9A54-4852-8D16-D7280C99689B}" presName="parentText" presStyleLbl="node1" presStyleIdx="2" presStyleCnt="3">
        <dgm:presLayoutVars>
          <dgm:chMax val="0"/>
          <dgm:bulletEnabled val="1"/>
        </dgm:presLayoutVars>
      </dgm:prSet>
      <dgm:spPr/>
    </dgm:pt>
    <dgm:pt modelId="{E1E37748-C4CA-4BF3-800B-F160CAA6D8AC}" type="pres">
      <dgm:prSet presAssocID="{B8EC50CE-9A54-4852-8D16-D7280C99689B}" presName="negativeSpace" presStyleCnt="0"/>
      <dgm:spPr/>
    </dgm:pt>
    <dgm:pt modelId="{967B0114-0EB2-40A5-BAA9-E282741F5570}" type="pres">
      <dgm:prSet presAssocID="{B8EC50CE-9A54-4852-8D16-D7280C99689B}" presName="childText" presStyleLbl="conFgAcc1" presStyleIdx="2" presStyleCnt="3">
        <dgm:presLayoutVars>
          <dgm:bulletEnabled val="1"/>
        </dgm:presLayoutVars>
      </dgm:prSet>
      <dgm:spPr/>
    </dgm:pt>
  </dgm:ptLst>
  <dgm:cxnLst>
    <dgm:cxn modelId="{856E0806-6462-40FF-9AA3-72240ED353B2}" type="presOf" srcId="{B8EC50CE-9A54-4852-8D16-D7280C99689B}" destId="{12DF6229-56EE-499E-9FE3-58FC528234C9}" srcOrd="0" destOrd="0" presId="urn:microsoft.com/office/officeart/2005/8/layout/list1"/>
    <dgm:cxn modelId="{847F5606-D984-4A60-878D-1E57317B98FC}" srcId="{409A5B7D-CD61-4EB0-9098-CB1C2E42C47E}" destId="{B8EC50CE-9A54-4852-8D16-D7280C99689B}" srcOrd="2" destOrd="0" parTransId="{3254780A-347C-4B70-9447-8D1E1E12D09B}" sibTransId="{ED6484C4-963C-4C69-9C56-C1312C7B76FA}"/>
    <dgm:cxn modelId="{7646EE1A-FBE0-4C06-A37A-907EFB46612E}" type="presOf" srcId="{763D0F6B-4D87-45F7-AC58-93C14E055835}" destId="{33788B66-F2A0-40BD-9D35-ABBF60E238E8}" srcOrd="1" destOrd="0" presId="urn:microsoft.com/office/officeart/2005/8/layout/list1"/>
    <dgm:cxn modelId="{5DA7E421-622A-4EDE-959B-A8BF2A81F926}" type="presOf" srcId="{763D0F6B-4D87-45F7-AC58-93C14E055835}" destId="{E49C09ED-FF45-4701-B37C-BC776655C371}"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CBBCD252-2CB1-4C51-ABD1-7F6AF49236FB}" type="presOf" srcId="{B8EC50CE-9A54-4852-8D16-D7280C99689B}" destId="{44E4A4BF-B645-4B2D-B606-224020FD6AFC}"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EB56B293-A3CC-4220-B850-0C0BD7272120}" srcId="{409A5B7D-CD61-4EB0-9098-CB1C2E42C47E}" destId="{763D0F6B-4D87-45F7-AC58-93C14E055835}" srcOrd="1" destOrd="0" parTransId="{F8FA67CB-8940-4D79-909F-AC58124D94B8}" sibTransId="{EAA1ABD9-AE76-4217-99A7-74FC8F17EC6D}"/>
    <dgm:cxn modelId="{EA61E2CE-4214-4868-9A4D-B6D295EEB9CE}" type="presOf" srcId="{09DFCC22-40BE-4D04-8FEF-F07F76F5EF60}" destId="{BF8416CD-1880-49FA-852F-27071BE2852F}" srcOrd="0"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C197EED2-2217-461C-9B1D-1111DD66357A}" type="presParOf" srcId="{81EED41A-0501-47D9-9C69-389AB5988C20}" destId="{369D6DE3-A71A-4819-8AEC-B252A063FEF9}" srcOrd="3" destOrd="0" presId="urn:microsoft.com/office/officeart/2005/8/layout/list1"/>
    <dgm:cxn modelId="{D05BA096-301C-493C-8D8F-12CF8810B483}" type="presParOf" srcId="{81EED41A-0501-47D9-9C69-389AB5988C20}" destId="{415AC977-D04B-4A4C-8946-DBA42EE25D6A}" srcOrd="4" destOrd="0" presId="urn:microsoft.com/office/officeart/2005/8/layout/list1"/>
    <dgm:cxn modelId="{A09CC747-D7B3-44C8-B129-7DA14C3DEF60}" type="presParOf" srcId="{415AC977-D04B-4A4C-8946-DBA42EE25D6A}" destId="{E49C09ED-FF45-4701-B37C-BC776655C371}" srcOrd="0" destOrd="0" presId="urn:microsoft.com/office/officeart/2005/8/layout/list1"/>
    <dgm:cxn modelId="{1C0F5C8C-6910-471D-A9D4-34729EEF7738}" type="presParOf" srcId="{415AC977-D04B-4A4C-8946-DBA42EE25D6A}" destId="{33788B66-F2A0-40BD-9D35-ABBF60E238E8}" srcOrd="1" destOrd="0" presId="urn:microsoft.com/office/officeart/2005/8/layout/list1"/>
    <dgm:cxn modelId="{4FC4222E-B805-42D9-98F3-98421934EA29}" type="presParOf" srcId="{81EED41A-0501-47D9-9C69-389AB5988C20}" destId="{50CFFCD9-0B56-441A-9DAE-36A20C69AD92}" srcOrd="5" destOrd="0" presId="urn:microsoft.com/office/officeart/2005/8/layout/list1"/>
    <dgm:cxn modelId="{F726DC9D-4A5B-4592-BE0F-6C36089BF7EB}" type="presParOf" srcId="{81EED41A-0501-47D9-9C69-389AB5988C20}" destId="{2D4951B6-6CB3-4738-8916-AE3C33743359}" srcOrd="6" destOrd="0" presId="urn:microsoft.com/office/officeart/2005/8/layout/list1"/>
    <dgm:cxn modelId="{65FDCAD5-A2B9-4ACB-B3A8-0217910BA67E}" type="presParOf" srcId="{81EED41A-0501-47D9-9C69-389AB5988C20}" destId="{BECC9D78-68A4-4B80-A676-4C7BB3935A1E}" srcOrd="7" destOrd="0" presId="urn:microsoft.com/office/officeart/2005/8/layout/list1"/>
    <dgm:cxn modelId="{C3F45294-F68F-409E-8176-F5BBAF3B0325}" type="presParOf" srcId="{81EED41A-0501-47D9-9C69-389AB5988C20}" destId="{55903A5F-F2E5-4F57-A956-6268C4CB0D26}" srcOrd="8" destOrd="0" presId="urn:microsoft.com/office/officeart/2005/8/layout/list1"/>
    <dgm:cxn modelId="{D2CC1C18-E750-495B-A75D-B43B6B3611EA}" type="presParOf" srcId="{55903A5F-F2E5-4F57-A956-6268C4CB0D26}" destId="{12DF6229-56EE-499E-9FE3-58FC528234C9}" srcOrd="0" destOrd="0" presId="urn:microsoft.com/office/officeart/2005/8/layout/list1"/>
    <dgm:cxn modelId="{FDB809DF-B5AE-4B5D-9B18-773C2C98D5D8}" type="presParOf" srcId="{55903A5F-F2E5-4F57-A956-6268C4CB0D26}" destId="{44E4A4BF-B645-4B2D-B606-224020FD6AFC}" srcOrd="1" destOrd="0" presId="urn:microsoft.com/office/officeart/2005/8/layout/list1"/>
    <dgm:cxn modelId="{7AF9EFE9-F6C1-4AD9-A05D-60EDFE1AED89}" type="presParOf" srcId="{81EED41A-0501-47D9-9C69-389AB5988C20}" destId="{E1E37748-C4CA-4BF3-800B-F160CAA6D8AC}" srcOrd="9" destOrd="0" presId="urn:microsoft.com/office/officeart/2005/8/layout/list1"/>
    <dgm:cxn modelId="{147973D9-46E8-4259-A6E7-BC77AECA5BC8}" type="presParOf" srcId="{81EED41A-0501-47D9-9C69-389AB5988C20}" destId="{967B0114-0EB2-40A5-BAA9-E282741F55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目标文件格式</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63D0F6B-4D87-45F7-AC58-93C14E055835}">
      <dgm:prSet phldrT="[文本]" custT="1"/>
      <dgm:spPr/>
      <dgm: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cs typeface="+mn-cs"/>
            </a:rPr>
            <a:t>符号解析与重定位</a:t>
          </a:r>
        </a:p>
      </dgm:t>
    </dgm:pt>
    <dgm:pt modelId="{F8FA67CB-8940-4D79-909F-AC58124D94B8}" type="parTrans" cxnId="{EB56B293-A3CC-4220-B850-0C0BD7272120}">
      <dgm:prSet/>
      <dgm:spPr/>
      <dgm:t>
        <a:bodyPr/>
        <a:lstStyle/>
        <a:p>
          <a:endParaRPr lang="zh-CN" altLang="en-US"/>
        </a:p>
      </dgm:t>
    </dgm:pt>
    <dgm:pt modelId="{EAA1ABD9-AE76-4217-99A7-74FC8F17EC6D}" type="sibTrans" cxnId="{EB56B293-A3CC-4220-B850-0C0BD7272120}">
      <dgm:prSet/>
      <dgm:spPr/>
      <dgm:t>
        <a:bodyPr/>
        <a:lstStyle/>
        <a:p>
          <a:endParaRPr lang="zh-CN" altLang="en-US"/>
        </a:p>
      </dgm:t>
    </dgm:pt>
    <dgm:pt modelId="{B8EC50CE-9A54-4852-8D16-D7280C99689B}">
      <dgm:prSet phldrT="[文本]" custT="1"/>
      <dgm:spPr/>
      <dgm:t>
        <a:bodyPr/>
        <a:lstStyle/>
        <a:p>
          <a:pPr marL="0" lvl="0" indent="0" algn="l" defTabSz="1244600">
            <a:lnSpc>
              <a:spcPct val="90000"/>
            </a:lnSpc>
            <a:spcBef>
              <a:spcPct val="0"/>
            </a:spcBef>
            <a:spcAft>
              <a:spcPct val="35000"/>
            </a:spcAft>
            <a:buNone/>
          </a:pPr>
          <a:r>
            <a:rPr lang="zh-CN" altLang="en-US" sz="2800" b="1" kern="1200" dirty="0">
              <a:solidFill>
                <a:srgbClr val="FF0000"/>
              </a:solidFill>
              <a:latin typeface="微软雅黑" panose="020B0503020204020204" pitchFamily="34" charset="-122"/>
              <a:ea typeface="微软雅黑" panose="020B0503020204020204" pitchFamily="34" charset="-122"/>
              <a:cs typeface="+mn-cs"/>
            </a:rPr>
            <a:t>共享库与动态链接</a:t>
          </a:r>
        </a:p>
      </dgm:t>
    </dgm:pt>
    <dgm:pt modelId="{3254780A-347C-4B70-9447-8D1E1E12D09B}" type="parTrans" cxnId="{847F5606-D984-4A60-878D-1E57317B98FC}">
      <dgm:prSet/>
      <dgm:spPr/>
      <dgm:t>
        <a:bodyPr/>
        <a:lstStyle/>
        <a:p>
          <a:endParaRPr lang="zh-CN" altLang="en-US"/>
        </a:p>
      </dgm:t>
    </dgm:pt>
    <dgm:pt modelId="{ED6484C4-963C-4C69-9C56-C1312C7B76FA}" type="sibTrans" cxnId="{847F5606-D984-4A60-878D-1E57317B98FC}">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3"/>
      <dgm:spPr/>
    </dgm:pt>
    <dgm:pt modelId="{1AA6D816-51C3-413A-8F3F-EB7B79B2C317}" type="pres">
      <dgm:prSet presAssocID="{09DFCC22-40BE-4D04-8FEF-F07F76F5EF60}" presName="parentText" presStyleLbl="node1" presStyleIdx="0" presStyleCnt="3"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3" custScaleX="100000">
        <dgm:presLayoutVars>
          <dgm:bulletEnabled val="1"/>
        </dgm:presLayoutVars>
      </dgm:prSet>
      <dgm:spPr/>
    </dgm:pt>
    <dgm:pt modelId="{369D6DE3-A71A-4819-8AEC-B252A063FEF9}" type="pres">
      <dgm:prSet presAssocID="{6C53FF29-3AE1-45A7-B7DD-638679EDB849}" presName="spaceBetweenRectangles" presStyleCnt="0"/>
      <dgm:spPr/>
    </dgm:pt>
    <dgm:pt modelId="{415AC977-D04B-4A4C-8946-DBA42EE25D6A}" type="pres">
      <dgm:prSet presAssocID="{763D0F6B-4D87-45F7-AC58-93C14E055835}" presName="parentLin" presStyleCnt="0"/>
      <dgm:spPr/>
    </dgm:pt>
    <dgm:pt modelId="{E49C09ED-FF45-4701-B37C-BC776655C371}" type="pres">
      <dgm:prSet presAssocID="{763D0F6B-4D87-45F7-AC58-93C14E055835}" presName="parentLeftMargin" presStyleLbl="node1" presStyleIdx="0" presStyleCnt="3"/>
      <dgm:spPr/>
    </dgm:pt>
    <dgm:pt modelId="{33788B66-F2A0-40BD-9D35-ABBF60E238E8}" type="pres">
      <dgm:prSet presAssocID="{763D0F6B-4D87-45F7-AC58-93C14E055835}" presName="parentText" presStyleLbl="node1" presStyleIdx="1" presStyleCnt="3">
        <dgm:presLayoutVars>
          <dgm:chMax val="0"/>
          <dgm:bulletEnabled val="1"/>
        </dgm:presLayoutVars>
      </dgm:prSet>
      <dgm:spPr/>
    </dgm:pt>
    <dgm:pt modelId="{50CFFCD9-0B56-441A-9DAE-36A20C69AD92}" type="pres">
      <dgm:prSet presAssocID="{763D0F6B-4D87-45F7-AC58-93C14E055835}" presName="negativeSpace" presStyleCnt="0"/>
      <dgm:spPr/>
    </dgm:pt>
    <dgm:pt modelId="{2D4951B6-6CB3-4738-8916-AE3C33743359}" type="pres">
      <dgm:prSet presAssocID="{763D0F6B-4D87-45F7-AC58-93C14E055835}" presName="childText" presStyleLbl="conFgAcc1" presStyleIdx="1" presStyleCnt="3">
        <dgm:presLayoutVars>
          <dgm:bulletEnabled val="1"/>
        </dgm:presLayoutVars>
      </dgm:prSet>
      <dgm:spPr/>
    </dgm:pt>
    <dgm:pt modelId="{BECC9D78-68A4-4B80-A676-4C7BB3935A1E}" type="pres">
      <dgm:prSet presAssocID="{EAA1ABD9-AE76-4217-99A7-74FC8F17EC6D}" presName="spaceBetweenRectangles" presStyleCnt="0"/>
      <dgm:spPr/>
    </dgm:pt>
    <dgm:pt modelId="{55903A5F-F2E5-4F57-A956-6268C4CB0D26}" type="pres">
      <dgm:prSet presAssocID="{B8EC50CE-9A54-4852-8D16-D7280C99689B}" presName="parentLin" presStyleCnt="0"/>
      <dgm:spPr/>
    </dgm:pt>
    <dgm:pt modelId="{12DF6229-56EE-499E-9FE3-58FC528234C9}" type="pres">
      <dgm:prSet presAssocID="{B8EC50CE-9A54-4852-8D16-D7280C99689B}" presName="parentLeftMargin" presStyleLbl="node1" presStyleIdx="1" presStyleCnt="3"/>
      <dgm:spPr/>
    </dgm:pt>
    <dgm:pt modelId="{44E4A4BF-B645-4B2D-B606-224020FD6AFC}" type="pres">
      <dgm:prSet presAssocID="{B8EC50CE-9A54-4852-8D16-D7280C99689B}" presName="parentText" presStyleLbl="node1" presStyleIdx="2" presStyleCnt="3">
        <dgm:presLayoutVars>
          <dgm:chMax val="0"/>
          <dgm:bulletEnabled val="1"/>
        </dgm:presLayoutVars>
      </dgm:prSet>
      <dgm:spPr/>
    </dgm:pt>
    <dgm:pt modelId="{E1E37748-C4CA-4BF3-800B-F160CAA6D8AC}" type="pres">
      <dgm:prSet presAssocID="{B8EC50CE-9A54-4852-8D16-D7280C99689B}" presName="negativeSpace" presStyleCnt="0"/>
      <dgm:spPr/>
    </dgm:pt>
    <dgm:pt modelId="{967B0114-0EB2-40A5-BAA9-E282741F5570}" type="pres">
      <dgm:prSet presAssocID="{B8EC50CE-9A54-4852-8D16-D7280C99689B}" presName="childText" presStyleLbl="conFgAcc1" presStyleIdx="2" presStyleCnt="3">
        <dgm:presLayoutVars>
          <dgm:bulletEnabled val="1"/>
        </dgm:presLayoutVars>
      </dgm:prSet>
      <dgm:spPr/>
    </dgm:pt>
  </dgm:ptLst>
  <dgm:cxnLst>
    <dgm:cxn modelId="{856E0806-6462-40FF-9AA3-72240ED353B2}" type="presOf" srcId="{B8EC50CE-9A54-4852-8D16-D7280C99689B}" destId="{12DF6229-56EE-499E-9FE3-58FC528234C9}" srcOrd="0" destOrd="0" presId="urn:microsoft.com/office/officeart/2005/8/layout/list1"/>
    <dgm:cxn modelId="{847F5606-D984-4A60-878D-1E57317B98FC}" srcId="{409A5B7D-CD61-4EB0-9098-CB1C2E42C47E}" destId="{B8EC50CE-9A54-4852-8D16-D7280C99689B}" srcOrd="2" destOrd="0" parTransId="{3254780A-347C-4B70-9447-8D1E1E12D09B}" sibTransId="{ED6484C4-963C-4C69-9C56-C1312C7B76FA}"/>
    <dgm:cxn modelId="{7646EE1A-FBE0-4C06-A37A-907EFB46612E}" type="presOf" srcId="{763D0F6B-4D87-45F7-AC58-93C14E055835}" destId="{33788B66-F2A0-40BD-9D35-ABBF60E238E8}" srcOrd="1" destOrd="0" presId="urn:microsoft.com/office/officeart/2005/8/layout/list1"/>
    <dgm:cxn modelId="{5DA7E421-622A-4EDE-959B-A8BF2A81F926}" type="presOf" srcId="{763D0F6B-4D87-45F7-AC58-93C14E055835}" destId="{E49C09ED-FF45-4701-B37C-BC776655C371}"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CBBCD252-2CB1-4C51-ABD1-7F6AF49236FB}" type="presOf" srcId="{B8EC50CE-9A54-4852-8D16-D7280C99689B}" destId="{44E4A4BF-B645-4B2D-B606-224020FD6AFC}"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EB56B293-A3CC-4220-B850-0C0BD7272120}" srcId="{409A5B7D-CD61-4EB0-9098-CB1C2E42C47E}" destId="{763D0F6B-4D87-45F7-AC58-93C14E055835}" srcOrd="1" destOrd="0" parTransId="{F8FA67CB-8940-4D79-909F-AC58124D94B8}" sibTransId="{EAA1ABD9-AE76-4217-99A7-74FC8F17EC6D}"/>
    <dgm:cxn modelId="{EA61E2CE-4214-4868-9A4D-B6D295EEB9CE}" type="presOf" srcId="{09DFCC22-40BE-4D04-8FEF-F07F76F5EF60}" destId="{BF8416CD-1880-49FA-852F-27071BE2852F}" srcOrd="0"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C197EED2-2217-461C-9B1D-1111DD66357A}" type="presParOf" srcId="{81EED41A-0501-47D9-9C69-389AB5988C20}" destId="{369D6DE3-A71A-4819-8AEC-B252A063FEF9}" srcOrd="3" destOrd="0" presId="urn:microsoft.com/office/officeart/2005/8/layout/list1"/>
    <dgm:cxn modelId="{D05BA096-301C-493C-8D8F-12CF8810B483}" type="presParOf" srcId="{81EED41A-0501-47D9-9C69-389AB5988C20}" destId="{415AC977-D04B-4A4C-8946-DBA42EE25D6A}" srcOrd="4" destOrd="0" presId="urn:microsoft.com/office/officeart/2005/8/layout/list1"/>
    <dgm:cxn modelId="{A09CC747-D7B3-44C8-B129-7DA14C3DEF60}" type="presParOf" srcId="{415AC977-D04B-4A4C-8946-DBA42EE25D6A}" destId="{E49C09ED-FF45-4701-B37C-BC776655C371}" srcOrd="0" destOrd="0" presId="urn:microsoft.com/office/officeart/2005/8/layout/list1"/>
    <dgm:cxn modelId="{1C0F5C8C-6910-471D-A9D4-34729EEF7738}" type="presParOf" srcId="{415AC977-D04B-4A4C-8946-DBA42EE25D6A}" destId="{33788B66-F2A0-40BD-9D35-ABBF60E238E8}" srcOrd="1" destOrd="0" presId="urn:microsoft.com/office/officeart/2005/8/layout/list1"/>
    <dgm:cxn modelId="{4FC4222E-B805-42D9-98F3-98421934EA29}" type="presParOf" srcId="{81EED41A-0501-47D9-9C69-389AB5988C20}" destId="{50CFFCD9-0B56-441A-9DAE-36A20C69AD92}" srcOrd="5" destOrd="0" presId="urn:microsoft.com/office/officeart/2005/8/layout/list1"/>
    <dgm:cxn modelId="{F726DC9D-4A5B-4592-BE0F-6C36089BF7EB}" type="presParOf" srcId="{81EED41A-0501-47D9-9C69-389AB5988C20}" destId="{2D4951B6-6CB3-4738-8916-AE3C33743359}" srcOrd="6" destOrd="0" presId="urn:microsoft.com/office/officeart/2005/8/layout/list1"/>
    <dgm:cxn modelId="{65FDCAD5-A2B9-4ACB-B3A8-0217910BA67E}" type="presParOf" srcId="{81EED41A-0501-47D9-9C69-389AB5988C20}" destId="{BECC9D78-68A4-4B80-A676-4C7BB3935A1E}" srcOrd="7" destOrd="0" presId="urn:microsoft.com/office/officeart/2005/8/layout/list1"/>
    <dgm:cxn modelId="{C3F45294-F68F-409E-8176-F5BBAF3B0325}" type="presParOf" srcId="{81EED41A-0501-47D9-9C69-389AB5988C20}" destId="{55903A5F-F2E5-4F57-A956-6268C4CB0D26}" srcOrd="8" destOrd="0" presId="urn:microsoft.com/office/officeart/2005/8/layout/list1"/>
    <dgm:cxn modelId="{D2CC1C18-E750-495B-A75D-B43B6B3611EA}" type="presParOf" srcId="{55903A5F-F2E5-4F57-A956-6268C4CB0D26}" destId="{12DF6229-56EE-499E-9FE3-58FC528234C9}" srcOrd="0" destOrd="0" presId="urn:microsoft.com/office/officeart/2005/8/layout/list1"/>
    <dgm:cxn modelId="{FDB809DF-B5AE-4B5D-9B18-773C2C98D5D8}" type="presParOf" srcId="{55903A5F-F2E5-4F57-A956-6268C4CB0D26}" destId="{44E4A4BF-B645-4B2D-B606-224020FD6AFC}" srcOrd="1" destOrd="0" presId="urn:microsoft.com/office/officeart/2005/8/layout/list1"/>
    <dgm:cxn modelId="{7AF9EFE9-F6C1-4AD9-A05D-60EDFE1AED89}" type="presParOf" srcId="{81EED41A-0501-47D9-9C69-389AB5988C20}" destId="{E1E37748-C4CA-4BF3-800B-F160CAA6D8AC}" srcOrd="9" destOrd="0" presId="urn:microsoft.com/office/officeart/2005/8/layout/list1"/>
    <dgm:cxn modelId="{147973D9-46E8-4259-A6E7-BC77AECA5BC8}" type="presParOf" srcId="{81EED41A-0501-47D9-9C69-389AB5988C20}" destId="{967B0114-0EB2-40A5-BAA9-E282741F55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A8303C8-8D3D-4430-AD52-8C11CF672399}">
      <dgm:prSet phldrT="[文本]" custT="1"/>
      <dgm:spPr/>
      <dgm:t>
        <a:bodyPr/>
        <a:lstStyle/>
        <a:p>
          <a:r>
            <a:rPr lang="zh-CN" altLang="en-US" sz="2000" b="1" i="1" dirty="0">
              <a:solidFill>
                <a:srgbClr val="FF0000"/>
              </a:solidFill>
              <a:latin typeface="微软雅黑" panose="020B0503020204020204" pitchFamily="34" charset="-122"/>
              <a:ea typeface="微软雅黑" panose="020B0503020204020204" pitchFamily="34" charset="-122"/>
            </a:rPr>
            <a:t>非数值数据的表示</a:t>
          </a:r>
        </a:p>
      </dgm:t>
    </dgm:pt>
    <dgm:pt modelId="{CFD7AB82-AB9A-4A43-A924-D74067267C8B}" type="parTrans" cxnId="{F9CE107B-EA2C-400B-8678-02D5C7DF7531}">
      <dgm:prSet/>
      <dgm:spPr/>
      <dgm:t>
        <a:bodyPr/>
        <a:lstStyle/>
        <a:p>
          <a:endParaRPr lang="zh-CN" altLang="en-US"/>
        </a:p>
      </dgm:t>
    </dgm:pt>
    <dgm:pt modelId="{C4CC3633-1EE7-46E4-9053-09E163AF7B1D}" type="sibTrans" cxnId="{F9CE107B-EA2C-400B-8678-02D5C7DF7531}">
      <dgm:prSet/>
      <dgm:spPr/>
      <dgm:t>
        <a:bodyPr/>
        <a:lstStyle/>
        <a:p>
          <a:endParaRPr lang="zh-CN" altLang="en-US"/>
        </a:p>
      </dgm:t>
    </dgm:pt>
    <dgm:pt modelId="{FA4D298F-49D0-4F75-9B72-D54EF02A30B4}">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数据的存储</a:t>
          </a:r>
          <a:endParaRPr lang="zh-CN" altLang="en-US" sz="1800" dirty="0">
            <a:latin typeface="微软雅黑" pitchFamily="34" charset="-122"/>
            <a:ea typeface="微软雅黑" pitchFamily="34" charset="-122"/>
          </a:endParaRPr>
        </a:p>
      </dgm:t>
    </dgm:pt>
    <dgm:pt modelId="{F0960E31-6170-4CBC-964E-DE1FAB187ECC}" type="parTrans" cxnId="{ADA477D1-B85B-463F-8312-28A720ED2CB1}">
      <dgm:prSet/>
      <dgm:spPr/>
      <dgm:t>
        <a:bodyPr/>
        <a:lstStyle/>
        <a:p>
          <a:endParaRPr lang="zh-CN" altLang="en-US"/>
        </a:p>
      </dgm:t>
    </dgm:pt>
    <dgm:pt modelId="{AEE86CB9-833C-4C1D-A4F1-EBF859779889}" type="sibTrans" cxnId="{ADA477D1-B85B-463F-8312-28A720ED2CB1}">
      <dgm:prSet/>
      <dgm:spPr/>
      <dgm:t>
        <a:bodyPr/>
        <a:lstStyle/>
        <a:p>
          <a:endParaRPr lang="zh-CN" altLang="en-US"/>
        </a:p>
      </dgm:t>
    </dgm:pt>
    <dgm:pt modelId="{2B4575B2-F3D2-4F4D-A434-30446E435DA9}">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数据</a:t>
          </a:r>
          <a:r>
            <a:rPr lang="zh-CN" altLang="en-US" sz="1800" dirty="0">
              <a:solidFill>
                <a:srgbClr val="3333CC"/>
              </a:solidFill>
              <a:latin typeface="微软雅黑" panose="020B0503020204020204" pitchFamily="34" charset="-122"/>
              <a:ea typeface="微软雅黑" panose="020B0503020204020204" pitchFamily="34" charset="-122"/>
            </a:rPr>
            <a:t>的运算</a:t>
          </a:r>
          <a:endParaRPr lang="zh-CN" altLang="en-US" sz="1800" dirty="0">
            <a:latin typeface="微软雅黑" pitchFamily="34" charset="-122"/>
            <a:ea typeface="微软雅黑" pitchFamily="34" charset="-122"/>
          </a:endParaRPr>
        </a:p>
      </dgm:t>
    </dgm:pt>
    <dgm:pt modelId="{2D4E0B52-A0C4-4ED9-8762-4EBAC271B537}" type="parTrans" cxnId="{FA48CA96-2D14-447A-9028-1239774BE125}">
      <dgm:prSet/>
      <dgm:spPr/>
      <dgm:t>
        <a:bodyPr/>
        <a:lstStyle/>
        <a:p>
          <a:endParaRPr lang="zh-CN" altLang="en-US"/>
        </a:p>
      </dgm:t>
    </dgm:pt>
    <dgm:pt modelId="{63731FCA-C57D-4BAD-BE0F-060BA56F6D33}" type="sibTrans" cxnId="{FA48CA96-2D14-447A-9028-1239774BE125}">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EAF1EAEB-936A-415A-A300-E2CDD7F148DF}" type="pres">
      <dgm:prSet presAssocID="{7A8303C8-8D3D-4430-AD52-8C11CF672399}" presName="parentLin" presStyleCnt="0"/>
      <dgm:spPr/>
    </dgm:pt>
    <dgm:pt modelId="{2EFD452B-4D9B-4E79-A0E1-23880590C1CA}" type="pres">
      <dgm:prSet presAssocID="{7A8303C8-8D3D-4430-AD52-8C11CF672399}" presName="parentLeftMargin" presStyleLbl="node1" presStyleIdx="0" presStyleCnt="4"/>
      <dgm:spPr/>
    </dgm:pt>
    <dgm:pt modelId="{E7E585C0-F252-49C0-82B5-D46F868C9A0D}" type="pres">
      <dgm:prSet presAssocID="{7A8303C8-8D3D-4430-AD52-8C11CF672399}" presName="parentText" presStyleLbl="node1" presStyleIdx="1" presStyleCnt="4">
        <dgm:presLayoutVars>
          <dgm:chMax val="0"/>
          <dgm:bulletEnabled val="1"/>
        </dgm:presLayoutVars>
      </dgm:prSet>
      <dgm:spPr/>
    </dgm:pt>
    <dgm:pt modelId="{F16833E9-C383-42F1-AB3E-F113B3F1D459}" type="pres">
      <dgm:prSet presAssocID="{7A8303C8-8D3D-4430-AD52-8C11CF672399}" presName="negativeSpace" presStyleCnt="0"/>
      <dgm:spPr/>
    </dgm:pt>
    <dgm:pt modelId="{CD432C3A-5307-49B0-A49E-D53BFC4155BA}" type="pres">
      <dgm:prSet presAssocID="{7A8303C8-8D3D-4430-AD52-8C11CF672399}" presName="childText" presStyleLbl="conFgAcc1" presStyleIdx="1" presStyleCnt="4">
        <dgm:presLayoutVars>
          <dgm:bulletEnabled val="1"/>
        </dgm:presLayoutVars>
      </dgm:prSet>
      <dgm:spPr/>
    </dgm:pt>
    <dgm:pt modelId="{9ACA8B94-7475-4586-8A5F-089F070C6268}" type="pres">
      <dgm:prSet presAssocID="{C4CC3633-1EE7-46E4-9053-09E163AF7B1D}" presName="spaceBetweenRectangles" presStyleCnt="0"/>
      <dgm:spPr/>
    </dgm:pt>
    <dgm:pt modelId="{15595514-6843-47CB-8A88-AB6ACBA33D6B}" type="pres">
      <dgm:prSet presAssocID="{FA4D298F-49D0-4F75-9B72-D54EF02A30B4}" presName="parentLin" presStyleCnt="0"/>
      <dgm:spPr/>
    </dgm:pt>
    <dgm:pt modelId="{24068E96-6B38-4B76-9687-D4C35BEA2216}" type="pres">
      <dgm:prSet presAssocID="{FA4D298F-49D0-4F75-9B72-D54EF02A30B4}" presName="parentLeftMargin" presStyleLbl="node1" presStyleIdx="1" presStyleCnt="4"/>
      <dgm:spPr/>
    </dgm:pt>
    <dgm:pt modelId="{01933742-E19F-4951-8B0D-DF29769D34A1}" type="pres">
      <dgm:prSet presAssocID="{FA4D298F-49D0-4F75-9B72-D54EF02A30B4}" presName="parentText" presStyleLbl="node1" presStyleIdx="2" presStyleCnt="4">
        <dgm:presLayoutVars>
          <dgm:chMax val="0"/>
          <dgm:bulletEnabled val="1"/>
        </dgm:presLayoutVars>
      </dgm:prSet>
      <dgm:spPr/>
    </dgm:pt>
    <dgm:pt modelId="{708472A7-2BDB-44F5-98BC-03E49AC8598C}" type="pres">
      <dgm:prSet presAssocID="{FA4D298F-49D0-4F75-9B72-D54EF02A30B4}" presName="negativeSpace" presStyleCnt="0"/>
      <dgm:spPr/>
    </dgm:pt>
    <dgm:pt modelId="{5AE411DC-B964-4F79-8557-738383C1FE12}" type="pres">
      <dgm:prSet presAssocID="{FA4D298F-49D0-4F75-9B72-D54EF02A30B4}" presName="childText" presStyleLbl="conFgAcc1" presStyleIdx="2" presStyleCnt="4">
        <dgm:presLayoutVars>
          <dgm:bulletEnabled val="1"/>
        </dgm:presLayoutVars>
      </dgm:prSet>
      <dgm:spPr/>
    </dgm:pt>
    <dgm:pt modelId="{BCED7F18-E86C-4B06-80F9-AD3096720991}" type="pres">
      <dgm:prSet presAssocID="{AEE86CB9-833C-4C1D-A4F1-EBF859779889}" presName="spaceBetweenRectangles" presStyleCnt="0"/>
      <dgm:spPr/>
    </dgm:pt>
    <dgm:pt modelId="{2E7D116A-128C-41DF-8D40-D2C858CEED57}" type="pres">
      <dgm:prSet presAssocID="{2B4575B2-F3D2-4F4D-A434-30446E435DA9}" presName="parentLin" presStyleCnt="0"/>
      <dgm:spPr/>
    </dgm:pt>
    <dgm:pt modelId="{858D366E-0034-4AAF-A3EC-C9F44A168BFD}" type="pres">
      <dgm:prSet presAssocID="{2B4575B2-F3D2-4F4D-A434-30446E435DA9}" presName="parentLeftMargin" presStyleLbl="node1" presStyleIdx="2" presStyleCnt="4"/>
      <dgm:spPr/>
    </dgm:pt>
    <dgm:pt modelId="{3D1AB066-BEFD-4936-A9E3-ADBF7684D7BC}" type="pres">
      <dgm:prSet presAssocID="{2B4575B2-F3D2-4F4D-A434-30446E435DA9}" presName="parentText" presStyleLbl="node1" presStyleIdx="3" presStyleCnt="4">
        <dgm:presLayoutVars>
          <dgm:chMax val="0"/>
          <dgm:bulletEnabled val="1"/>
        </dgm:presLayoutVars>
      </dgm:prSet>
      <dgm:spPr/>
    </dgm:pt>
    <dgm:pt modelId="{542B5268-C72E-4E83-A6D7-C133DB52503D}" type="pres">
      <dgm:prSet presAssocID="{2B4575B2-F3D2-4F4D-A434-30446E435DA9}" presName="negativeSpace" presStyleCnt="0"/>
      <dgm:spPr/>
    </dgm:pt>
    <dgm:pt modelId="{200A3C09-E4BB-41F1-98BC-D6B6903F8260}" type="pres">
      <dgm:prSet presAssocID="{2B4575B2-F3D2-4F4D-A434-30446E435DA9}" presName="childText" presStyleLbl="conFgAcc1" presStyleIdx="3" presStyleCnt="4">
        <dgm:presLayoutVars>
          <dgm:bulletEnabled val="1"/>
        </dgm:presLayoutVars>
      </dgm:prSet>
      <dgm:spPr/>
    </dgm:pt>
  </dgm:ptLst>
  <dgm:cxnLst>
    <dgm:cxn modelId="{D3DDFC0D-1146-4F4A-88BB-DFBCE0B449D2}" type="presOf" srcId="{7A8303C8-8D3D-4430-AD52-8C11CF672399}" destId="{2EFD452B-4D9B-4E79-A0E1-23880590C1CA}"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3EBA964A-DB44-41C9-A39F-4F9957B64D74}" type="presOf" srcId="{2B4575B2-F3D2-4F4D-A434-30446E435DA9}" destId="{3D1AB066-BEFD-4936-A9E3-ADBF7684D7BC}" srcOrd="1" destOrd="0" presId="urn:microsoft.com/office/officeart/2005/8/layout/list1"/>
    <dgm:cxn modelId="{F9CE107B-EA2C-400B-8678-02D5C7DF7531}" srcId="{409A5B7D-CD61-4EB0-9098-CB1C2E42C47E}" destId="{7A8303C8-8D3D-4430-AD52-8C11CF672399}" srcOrd="1" destOrd="0" parTransId="{CFD7AB82-AB9A-4A43-A924-D74067267C8B}" sibTransId="{C4CC3633-1EE7-46E4-9053-09E163AF7B1D}"/>
    <dgm:cxn modelId="{AAD14E83-1F62-4CC6-BD3E-6CE998FE669C}" type="presOf" srcId="{409A5B7D-CD61-4EB0-9098-CB1C2E42C47E}" destId="{81EED41A-0501-47D9-9C69-389AB5988C20}" srcOrd="0" destOrd="0" presId="urn:microsoft.com/office/officeart/2005/8/layout/list1"/>
    <dgm:cxn modelId="{FA48CA96-2D14-447A-9028-1239774BE125}" srcId="{409A5B7D-CD61-4EB0-9098-CB1C2E42C47E}" destId="{2B4575B2-F3D2-4F4D-A434-30446E435DA9}" srcOrd="3" destOrd="0" parTransId="{2D4E0B52-A0C4-4ED9-8762-4EBAC271B537}" sibTransId="{63731FCA-C57D-4BAD-BE0F-060BA56F6D33}"/>
    <dgm:cxn modelId="{3D9CECA3-1CDF-4C18-9BCB-A5EBE97065C3}" type="presOf" srcId="{7A8303C8-8D3D-4430-AD52-8C11CF672399}" destId="{E7E585C0-F252-49C0-82B5-D46F868C9A0D}" srcOrd="1" destOrd="0" presId="urn:microsoft.com/office/officeart/2005/8/layout/list1"/>
    <dgm:cxn modelId="{9FDB07B4-B492-43FA-86FA-FD42396AFDE0}" type="presOf" srcId="{FA4D298F-49D0-4F75-9B72-D54EF02A30B4}" destId="{24068E96-6B38-4B76-9687-D4C35BEA2216}" srcOrd="0" destOrd="0" presId="urn:microsoft.com/office/officeart/2005/8/layout/list1"/>
    <dgm:cxn modelId="{303C13B9-A88F-4CA9-B612-5AB90992121E}" type="presOf" srcId="{2B4575B2-F3D2-4F4D-A434-30446E435DA9}" destId="{858D366E-0034-4AAF-A3EC-C9F44A168BFD}" srcOrd="0"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ADA477D1-B85B-463F-8312-28A720ED2CB1}" srcId="{409A5B7D-CD61-4EB0-9098-CB1C2E42C47E}" destId="{FA4D298F-49D0-4F75-9B72-D54EF02A30B4}" srcOrd="2" destOrd="0" parTransId="{F0960E31-6170-4CBC-964E-DE1FAB187ECC}" sibTransId="{AEE86CB9-833C-4C1D-A4F1-EBF859779889}"/>
    <dgm:cxn modelId="{94CB67DD-3777-4F39-BFC0-29320D752F2A}" type="presOf" srcId="{FA4D298F-49D0-4F75-9B72-D54EF02A30B4}" destId="{01933742-E19F-4951-8B0D-DF29769D34A1}" srcOrd="1"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EB8A0CAA-6407-49DC-9550-803F9252DD55}" type="presParOf" srcId="{81EED41A-0501-47D9-9C69-389AB5988C20}" destId="{59A2ABB2-3182-4EA9-8E26-242DABAD5D98}" srcOrd="3" destOrd="0" presId="urn:microsoft.com/office/officeart/2005/8/layout/list1"/>
    <dgm:cxn modelId="{D559FB34-907C-400E-ACF6-59E4B6516392}" type="presParOf" srcId="{81EED41A-0501-47D9-9C69-389AB5988C20}" destId="{EAF1EAEB-936A-415A-A300-E2CDD7F148DF}" srcOrd="4" destOrd="0" presId="urn:microsoft.com/office/officeart/2005/8/layout/list1"/>
    <dgm:cxn modelId="{8E696085-728D-4DA4-ADD8-50B4FBB359DE}" type="presParOf" srcId="{EAF1EAEB-936A-415A-A300-E2CDD7F148DF}" destId="{2EFD452B-4D9B-4E79-A0E1-23880590C1CA}" srcOrd="0" destOrd="0" presId="urn:microsoft.com/office/officeart/2005/8/layout/list1"/>
    <dgm:cxn modelId="{88BBAD9B-C809-4651-9DCB-953486694D03}" type="presParOf" srcId="{EAF1EAEB-936A-415A-A300-E2CDD7F148DF}" destId="{E7E585C0-F252-49C0-82B5-D46F868C9A0D}" srcOrd="1" destOrd="0" presId="urn:microsoft.com/office/officeart/2005/8/layout/list1"/>
    <dgm:cxn modelId="{6438F9BE-48AA-4D72-AB65-76E007A38F33}" type="presParOf" srcId="{81EED41A-0501-47D9-9C69-389AB5988C20}" destId="{F16833E9-C383-42F1-AB3E-F113B3F1D459}" srcOrd="5" destOrd="0" presId="urn:microsoft.com/office/officeart/2005/8/layout/list1"/>
    <dgm:cxn modelId="{F8974975-8539-4126-8D57-4F3D0045B965}" type="presParOf" srcId="{81EED41A-0501-47D9-9C69-389AB5988C20}" destId="{CD432C3A-5307-49B0-A49E-D53BFC4155BA}" srcOrd="6" destOrd="0" presId="urn:microsoft.com/office/officeart/2005/8/layout/list1"/>
    <dgm:cxn modelId="{77F5A8E8-BBFD-48C3-AAB0-8B5EB2A5C608}" type="presParOf" srcId="{81EED41A-0501-47D9-9C69-389AB5988C20}" destId="{9ACA8B94-7475-4586-8A5F-089F070C6268}" srcOrd="7" destOrd="0" presId="urn:microsoft.com/office/officeart/2005/8/layout/list1"/>
    <dgm:cxn modelId="{3D155CA5-3068-4E09-8646-38312BA26704}" type="presParOf" srcId="{81EED41A-0501-47D9-9C69-389AB5988C20}" destId="{15595514-6843-47CB-8A88-AB6ACBA33D6B}" srcOrd="8" destOrd="0" presId="urn:microsoft.com/office/officeart/2005/8/layout/list1"/>
    <dgm:cxn modelId="{EB564154-2980-438C-AF2F-62BFC0A76826}" type="presParOf" srcId="{15595514-6843-47CB-8A88-AB6ACBA33D6B}" destId="{24068E96-6B38-4B76-9687-D4C35BEA2216}" srcOrd="0" destOrd="0" presId="urn:microsoft.com/office/officeart/2005/8/layout/list1"/>
    <dgm:cxn modelId="{F3415334-D83C-477A-97AE-548F18A18B34}" type="presParOf" srcId="{15595514-6843-47CB-8A88-AB6ACBA33D6B}" destId="{01933742-E19F-4951-8B0D-DF29769D34A1}" srcOrd="1" destOrd="0" presId="urn:microsoft.com/office/officeart/2005/8/layout/list1"/>
    <dgm:cxn modelId="{7B27CBCD-61C4-429D-B0C5-5D3C8F7580FC}" type="presParOf" srcId="{81EED41A-0501-47D9-9C69-389AB5988C20}" destId="{708472A7-2BDB-44F5-98BC-03E49AC8598C}" srcOrd="9" destOrd="0" presId="urn:microsoft.com/office/officeart/2005/8/layout/list1"/>
    <dgm:cxn modelId="{742BD0FA-E43A-4DA6-9B0B-38BAF088A846}" type="presParOf" srcId="{81EED41A-0501-47D9-9C69-389AB5988C20}" destId="{5AE411DC-B964-4F79-8557-738383C1FE12}" srcOrd="10" destOrd="0" presId="urn:microsoft.com/office/officeart/2005/8/layout/list1"/>
    <dgm:cxn modelId="{5CEB7BDA-C15A-4E43-A39E-CA3CA6A1A538}" type="presParOf" srcId="{81EED41A-0501-47D9-9C69-389AB5988C20}" destId="{BCED7F18-E86C-4B06-80F9-AD3096720991}" srcOrd="11" destOrd="0" presId="urn:microsoft.com/office/officeart/2005/8/layout/list1"/>
    <dgm:cxn modelId="{79DF1E74-2FFD-4415-9E80-5995A9E989D7}" type="presParOf" srcId="{81EED41A-0501-47D9-9C69-389AB5988C20}" destId="{2E7D116A-128C-41DF-8D40-D2C858CEED57}" srcOrd="12" destOrd="0" presId="urn:microsoft.com/office/officeart/2005/8/layout/list1"/>
    <dgm:cxn modelId="{A1973511-DAFA-4D1C-ACDE-1CD994908977}" type="presParOf" srcId="{2E7D116A-128C-41DF-8D40-D2C858CEED57}" destId="{858D366E-0034-4AAF-A3EC-C9F44A168BFD}" srcOrd="0" destOrd="0" presId="urn:microsoft.com/office/officeart/2005/8/layout/list1"/>
    <dgm:cxn modelId="{14984012-4B50-482C-9780-46FB162D2442}" type="presParOf" srcId="{2E7D116A-128C-41DF-8D40-D2C858CEED57}" destId="{3D1AB066-BEFD-4936-A9E3-ADBF7684D7BC}" srcOrd="1" destOrd="0" presId="urn:microsoft.com/office/officeart/2005/8/layout/list1"/>
    <dgm:cxn modelId="{22CB4D3E-2278-4879-A402-1CE9552D79CE}" type="presParOf" srcId="{81EED41A-0501-47D9-9C69-389AB5988C20}" destId="{542B5268-C72E-4E83-A6D7-C133DB52503D}" srcOrd="13" destOrd="0" presId="urn:microsoft.com/office/officeart/2005/8/layout/list1"/>
    <dgm:cxn modelId="{75924A20-83C4-42C2-9149-782C58961154}" type="presParOf" srcId="{81EED41A-0501-47D9-9C69-389AB5988C20}" destId="{200A3C09-E4BB-41F1-98BC-D6B6903F826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A8303C8-8D3D-4430-AD52-8C11CF672399}">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非数值数据的表示</a:t>
          </a:r>
        </a:p>
      </dgm:t>
    </dgm:pt>
    <dgm:pt modelId="{CFD7AB82-AB9A-4A43-A924-D74067267C8B}" type="parTrans" cxnId="{F9CE107B-EA2C-400B-8678-02D5C7DF7531}">
      <dgm:prSet/>
      <dgm:spPr/>
      <dgm:t>
        <a:bodyPr/>
        <a:lstStyle/>
        <a:p>
          <a:endParaRPr lang="zh-CN" altLang="en-US"/>
        </a:p>
      </dgm:t>
    </dgm:pt>
    <dgm:pt modelId="{C4CC3633-1EE7-46E4-9053-09E163AF7B1D}" type="sibTrans" cxnId="{F9CE107B-EA2C-400B-8678-02D5C7DF7531}">
      <dgm:prSet/>
      <dgm:spPr/>
      <dgm:t>
        <a:bodyPr/>
        <a:lstStyle/>
        <a:p>
          <a:endParaRPr lang="zh-CN" altLang="en-US"/>
        </a:p>
      </dgm:t>
    </dgm:pt>
    <dgm:pt modelId="{FA4D298F-49D0-4F75-9B72-D54EF02A30B4}">
      <dgm:prSet phldrT="[文本]" custT="1"/>
      <dgm:spPr/>
      <dgm:t>
        <a:bodyPr/>
        <a:lstStyle/>
        <a:p>
          <a:r>
            <a:rPr lang="zh-CN" altLang="en-US" sz="2000" b="1" i="1" dirty="0">
              <a:solidFill>
                <a:srgbClr val="FF0000"/>
              </a:solidFill>
              <a:latin typeface="微软雅黑" panose="020B0503020204020204" pitchFamily="34" charset="-122"/>
              <a:ea typeface="微软雅黑" panose="020B0503020204020204" pitchFamily="34" charset="-122"/>
            </a:rPr>
            <a:t>数据的存储</a:t>
          </a:r>
        </a:p>
      </dgm:t>
    </dgm:pt>
    <dgm:pt modelId="{F0960E31-6170-4CBC-964E-DE1FAB187ECC}" type="parTrans" cxnId="{ADA477D1-B85B-463F-8312-28A720ED2CB1}">
      <dgm:prSet/>
      <dgm:spPr/>
      <dgm:t>
        <a:bodyPr/>
        <a:lstStyle/>
        <a:p>
          <a:endParaRPr lang="zh-CN" altLang="en-US"/>
        </a:p>
      </dgm:t>
    </dgm:pt>
    <dgm:pt modelId="{AEE86CB9-833C-4C1D-A4F1-EBF859779889}" type="sibTrans" cxnId="{ADA477D1-B85B-463F-8312-28A720ED2CB1}">
      <dgm:prSet/>
      <dgm:spPr/>
      <dgm:t>
        <a:bodyPr/>
        <a:lstStyle/>
        <a:p>
          <a:endParaRPr lang="zh-CN" altLang="en-US"/>
        </a:p>
      </dgm:t>
    </dgm:pt>
    <dgm:pt modelId="{2B4575B2-F3D2-4F4D-A434-30446E435DA9}">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数据的运算</a:t>
          </a:r>
          <a:endParaRPr lang="zh-CN" altLang="en-US" sz="1800" dirty="0">
            <a:latin typeface="微软雅黑" pitchFamily="34" charset="-122"/>
            <a:ea typeface="微软雅黑" pitchFamily="34" charset="-122"/>
          </a:endParaRPr>
        </a:p>
      </dgm:t>
    </dgm:pt>
    <dgm:pt modelId="{2D4E0B52-A0C4-4ED9-8762-4EBAC271B537}" type="parTrans" cxnId="{FA48CA96-2D14-447A-9028-1239774BE125}">
      <dgm:prSet/>
      <dgm:spPr/>
      <dgm:t>
        <a:bodyPr/>
        <a:lstStyle/>
        <a:p>
          <a:endParaRPr lang="zh-CN" altLang="en-US"/>
        </a:p>
      </dgm:t>
    </dgm:pt>
    <dgm:pt modelId="{63731FCA-C57D-4BAD-BE0F-060BA56F6D33}" type="sibTrans" cxnId="{FA48CA96-2D14-447A-9028-1239774BE125}">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EAF1EAEB-936A-415A-A300-E2CDD7F148DF}" type="pres">
      <dgm:prSet presAssocID="{7A8303C8-8D3D-4430-AD52-8C11CF672399}" presName="parentLin" presStyleCnt="0"/>
      <dgm:spPr/>
    </dgm:pt>
    <dgm:pt modelId="{2EFD452B-4D9B-4E79-A0E1-23880590C1CA}" type="pres">
      <dgm:prSet presAssocID="{7A8303C8-8D3D-4430-AD52-8C11CF672399}" presName="parentLeftMargin" presStyleLbl="node1" presStyleIdx="0" presStyleCnt="4"/>
      <dgm:spPr/>
    </dgm:pt>
    <dgm:pt modelId="{E7E585C0-F252-49C0-82B5-D46F868C9A0D}" type="pres">
      <dgm:prSet presAssocID="{7A8303C8-8D3D-4430-AD52-8C11CF672399}" presName="parentText" presStyleLbl="node1" presStyleIdx="1" presStyleCnt="4">
        <dgm:presLayoutVars>
          <dgm:chMax val="0"/>
          <dgm:bulletEnabled val="1"/>
        </dgm:presLayoutVars>
      </dgm:prSet>
      <dgm:spPr/>
    </dgm:pt>
    <dgm:pt modelId="{F16833E9-C383-42F1-AB3E-F113B3F1D459}" type="pres">
      <dgm:prSet presAssocID="{7A8303C8-8D3D-4430-AD52-8C11CF672399}" presName="negativeSpace" presStyleCnt="0"/>
      <dgm:spPr/>
    </dgm:pt>
    <dgm:pt modelId="{CD432C3A-5307-49B0-A49E-D53BFC4155BA}" type="pres">
      <dgm:prSet presAssocID="{7A8303C8-8D3D-4430-AD52-8C11CF672399}" presName="childText" presStyleLbl="conFgAcc1" presStyleIdx="1" presStyleCnt="4">
        <dgm:presLayoutVars>
          <dgm:bulletEnabled val="1"/>
        </dgm:presLayoutVars>
      </dgm:prSet>
      <dgm:spPr/>
    </dgm:pt>
    <dgm:pt modelId="{9ACA8B94-7475-4586-8A5F-089F070C6268}" type="pres">
      <dgm:prSet presAssocID="{C4CC3633-1EE7-46E4-9053-09E163AF7B1D}" presName="spaceBetweenRectangles" presStyleCnt="0"/>
      <dgm:spPr/>
    </dgm:pt>
    <dgm:pt modelId="{15595514-6843-47CB-8A88-AB6ACBA33D6B}" type="pres">
      <dgm:prSet presAssocID="{FA4D298F-49D0-4F75-9B72-D54EF02A30B4}" presName="parentLin" presStyleCnt="0"/>
      <dgm:spPr/>
    </dgm:pt>
    <dgm:pt modelId="{24068E96-6B38-4B76-9687-D4C35BEA2216}" type="pres">
      <dgm:prSet presAssocID="{FA4D298F-49D0-4F75-9B72-D54EF02A30B4}" presName="parentLeftMargin" presStyleLbl="node1" presStyleIdx="1" presStyleCnt="4"/>
      <dgm:spPr/>
    </dgm:pt>
    <dgm:pt modelId="{01933742-E19F-4951-8B0D-DF29769D34A1}" type="pres">
      <dgm:prSet presAssocID="{FA4D298F-49D0-4F75-9B72-D54EF02A30B4}" presName="parentText" presStyleLbl="node1" presStyleIdx="2" presStyleCnt="4">
        <dgm:presLayoutVars>
          <dgm:chMax val="0"/>
          <dgm:bulletEnabled val="1"/>
        </dgm:presLayoutVars>
      </dgm:prSet>
      <dgm:spPr/>
    </dgm:pt>
    <dgm:pt modelId="{708472A7-2BDB-44F5-98BC-03E49AC8598C}" type="pres">
      <dgm:prSet presAssocID="{FA4D298F-49D0-4F75-9B72-D54EF02A30B4}" presName="negativeSpace" presStyleCnt="0"/>
      <dgm:spPr/>
    </dgm:pt>
    <dgm:pt modelId="{5AE411DC-B964-4F79-8557-738383C1FE12}" type="pres">
      <dgm:prSet presAssocID="{FA4D298F-49D0-4F75-9B72-D54EF02A30B4}" presName="childText" presStyleLbl="conFgAcc1" presStyleIdx="2" presStyleCnt="4">
        <dgm:presLayoutVars>
          <dgm:bulletEnabled val="1"/>
        </dgm:presLayoutVars>
      </dgm:prSet>
      <dgm:spPr/>
    </dgm:pt>
    <dgm:pt modelId="{BCED7F18-E86C-4B06-80F9-AD3096720991}" type="pres">
      <dgm:prSet presAssocID="{AEE86CB9-833C-4C1D-A4F1-EBF859779889}" presName="spaceBetweenRectangles" presStyleCnt="0"/>
      <dgm:spPr/>
    </dgm:pt>
    <dgm:pt modelId="{2E7D116A-128C-41DF-8D40-D2C858CEED57}" type="pres">
      <dgm:prSet presAssocID="{2B4575B2-F3D2-4F4D-A434-30446E435DA9}" presName="parentLin" presStyleCnt="0"/>
      <dgm:spPr/>
    </dgm:pt>
    <dgm:pt modelId="{858D366E-0034-4AAF-A3EC-C9F44A168BFD}" type="pres">
      <dgm:prSet presAssocID="{2B4575B2-F3D2-4F4D-A434-30446E435DA9}" presName="parentLeftMargin" presStyleLbl="node1" presStyleIdx="2" presStyleCnt="4"/>
      <dgm:spPr/>
    </dgm:pt>
    <dgm:pt modelId="{3D1AB066-BEFD-4936-A9E3-ADBF7684D7BC}" type="pres">
      <dgm:prSet presAssocID="{2B4575B2-F3D2-4F4D-A434-30446E435DA9}" presName="parentText" presStyleLbl="node1" presStyleIdx="3" presStyleCnt="4">
        <dgm:presLayoutVars>
          <dgm:chMax val="0"/>
          <dgm:bulletEnabled val="1"/>
        </dgm:presLayoutVars>
      </dgm:prSet>
      <dgm:spPr/>
    </dgm:pt>
    <dgm:pt modelId="{542B5268-C72E-4E83-A6D7-C133DB52503D}" type="pres">
      <dgm:prSet presAssocID="{2B4575B2-F3D2-4F4D-A434-30446E435DA9}" presName="negativeSpace" presStyleCnt="0"/>
      <dgm:spPr/>
    </dgm:pt>
    <dgm:pt modelId="{200A3C09-E4BB-41F1-98BC-D6B6903F8260}" type="pres">
      <dgm:prSet presAssocID="{2B4575B2-F3D2-4F4D-A434-30446E435DA9}" presName="childText" presStyleLbl="conFgAcc1" presStyleIdx="3" presStyleCnt="4">
        <dgm:presLayoutVars>
          <dgm:bulletEnabled val="1"/>
        </dgm:presLayoutVars>
      </dgm:prSet>
      <dgm:spPr/>
    </dgm:pt>
  </dgm:ptLst>
  <dgm:cxnLst>
    <dgm:cxn modelId="{D3DDFC0D-1146-4F4A-88BB-DFBCE0B449D2}" type="presOf" srcId="{7A8303C8-8D3D-4430-AD52-8C11CF672399}" destId="{2EFD452B-4D9B-4E79-A0E1-23880590C1CA}"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3EBA964A-DB44-41C9-A39F-4F9957B64D74}" type="presOf" srcId="{2B4575B2-F3D2-4F4D-A434-30446E435DA9}" destId="{3D1AB066-BEFD-4936-A9E3-ADBF7684D7BC}" srcOrd="1" destOrd="0" presId="urn:microsoft.com/office/officeart/2005/8/layout/list1"/>
    <dgm:cxn modelId="{F9CE107B-EA2C-400B-8678-02D5C7DF7531}" srcId="{409A5B7D-CD61-4EB0-9098-CB1C2E42C47E}" destId="{7A8303C8-8D3D-4430-AD52-8C11CF672399}" srcOrd="1" destOrd="0" parTransId="{CFD7AB82-AB9A-4A43-A924-D74067267C8B}" sibTransId="{C4CC3633-1EE7-46E4-9053-09E163AF7B1D}"/>
    <dgm:cxn modelId="{AAD14E83-1F62-4CC6-BD3E-6CE998FE669C}" type="presOf" srcId="{409A5B7D-CD61-4EB0-9098-CB1C2E42C47E}" destId="{81EED41A-0501-47D9-9C69-389AB5988C20}" srcOrd="0" destOrd="0" presId="urn:microsoft.com/office/officeart/2005/8/layout/list1"/>
    <dgm:cxn modelId="{FA48CA96-2D14-447A-9028-1239774BE125}" srcId="{409A5B7D-CD61-4EB0-9098-CB1C2E42C47E}" destId="{2B4575B2-F3D2-4F4D-A434-30446E435DA9}" srcOrd="3" destOrd="0" parTransId="{2D4E0B52-A0C4-4ED9-8762-4EBAC271B537}" sibTransId="{63731FCA-C57D-4BAD-BE0F-060BA56F6D33}"/>
    <dgm:cxn modelId="{3D9CECA3-1CDF-4C18-9BCB-A5EBE97065C3}" type="presOf" srcId="{7A8303C8-8D3D-4430-AD52-8C11CF672399}" destId="{E7E585C0-F252-49C0-82B5-D46F868C9A0D}" srcOrd="1" destOrd="0" presId="urn:microsoft.com/office/officeart/2005/8/layout/list1"/>
    <dgm:cxn modelId="{9FDB07B4-B492-43FA-86FA-FD42396AFDE0}" type="presOf" srcId="{FA4D298F-49D0-4F75-9B72-D54EF02A30B4}" destId="{24068E96-6B38-4B76-9687-D4C35BEA2216}" srcOrd="0" destOrd="0" presId="urn:microsoft.com/office/officeart/2005/8/layout/list1"/>
    <dgm:cxn modelId="{303C13B9-A88F-4CA9-B612-5AB90992121E}" type="presOf" srcId="{2B4575B2-F3D2-4F4D-A434-30446E435DA9}" destId="{858D366E-0034-4AAF-A3EC-C9F44A168BFD}" srcOrd="0"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ADA477D1-B85B-463F-8312-28A720ED2CB1}" srcId="{409A5B7D-CD61-4EB0-9098-CB1C2E42C47E}" destId="{FA4D298F-49D0-4F75-9B72-D54EF02A30B4}" srcOrd="2" destOrd="0" parTransId="{F0960E31-6170-4CBC-964E-DE1FAB187ECC}" sibTransId="{AEE86CB9-833C-4C1D-A4F1-EBF859779889}"/>
    <dgm:cxn modelId="{94CB67DD-3777-4F39-BFC0-29320D752F2A}" type="presOf" srcId="{FA4D298F-49D0-4F75-9B72-D54EF02A30B4}" destId="{01933742-E19F-4951-8B0D-DF29769D34A1}" srcOrd="1"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EB8A0CAA-6407-49DC-9550-803F9252DD55}" type="presParOf" srcId="{81EED41A-0501-47D9-9C69-389AB5988C20}" destId="{59A2ABB2-3182-4EA9-8E26-242DABAD5D98}" srcOrd="3" destOrd="0" presId="urn:microsoft.com/office/officeart/2005/8/layout/list1"/>
    <dgm:cxn modelId="{D559FB34-907C-400E-ACF6-59E4B6516392}" type="presParOf" srcId="{81EED41A-0501-47D9-9C69-389AB5988C20}" destId="{EAF1EAEB-936A-415A-A300-E2CDD7F148DF}" srcOrd="4" destOrd="0" presId="urn:microsoft.com/office/officeart/2005/8/layout/list1"/>
    <dgm:cxn modelId="{8E696085-728D-4DA4-ADD8-50B4FBB359DE}" type="presParOf" srcId="{EAF1EAEB-936A-415A-A300-E2CDD7F148DF}" destId="{2EFD452B-4D9B-4E79-A0E1-23880590C1CA}" srcOrd="0" destOrd="0" presId="urn:microsoft.com/office/officeart/2005/8/layout/list1"/>
    <dgm:cxn modelId="{88BBAD9B-C809-4651-9DCB-953486694D03}" type="presParOf" srcId="{EAF1EAEB-936A-415A-A300-E2CDD7F148DF}" destId="{E7E585C0-F252-49C0-82B5-D46F868C9A0D}" srcOrd="1" destOrd="0" presId="urn:microsoft.com/office/officeart/2005/8/layout/list1"/>
    <dgm:cxn modelId="{6438F9BE-48AA-4D72-AB65-76E007A38F33}" type="presParOf" srcId="{81EED41A-0501-47D9-9C69-389AB5988C20}" destId="{F16833E9-C383-42F1-AB3E-F113B3F1D459}" srcOrd="5" destOrd="0" presId="urn:microsoft.com/office/officeart/2005/8/layout/list1"/>
    <dgm:cxn modelId="{F8974975-8539-4126-8D57-4F3D0045B965}" type="presParOf" srcId="{81EED41A-0501-47D9-9C69-389AB5988C20}" destId="{CD432C3A-5307-49B0-A49E-D53BFC4155BA}" srcOrd="6" destOrd="0" presId="urn:microsoft.com/office/officeart/2005/8/layout/list1"/>
    <dgm:cxn modelId="{77F5A8E8-BBFD-48C3-AAB0-8B5EB2A5C608}" type="presParOf" srcId="{81EED41A-0501-47D9-9C69-389AB5988C20}" destId="{9ACA8B94-7475-4586-8A5F-089F070C6268}" srcOrd="7" destOrd="0" presId="urn:microsoft.com/office/officeart/2005/8/layout/list1"/>
    <dgm:cxn modelId="{3D155CA5-3068-4E09-8646-38312BA26704}" type="presParOf" srcId="{81EED41A-0501-47D9-9C69-389AB5988C20}" destId="{15595514-6843-47CB-8A88-AB6ACBA33D6B}" srcOrd="8" destOrd="0" presId="urn:microsoft.com/office/officeart/2005/8/layout/list1"/>
    <dgm:cxn modelId="{EB564154-2980-438C-AF2F-62BFC0A76826}" type="presParOf" srcId="{15595514-6843-47CB-8A88-AB6ACBA33D6B}" destId="{24068E96-6B38-4B76-9687-D4C35BEA2216}" srcOrd="0" destOrd="0" presId="urn:microsoft.com/office/officeart/2005/8/layout/list1"/>
    <dgm:cxn modelId="{F3415334-D83C-477A-97AE-548F18A18B34}" type="presParOf" srcId="{15595514-6843-47CB-8A88-AB6ACBA33D6B}" destId="{01933742-E19F-4951-8B0D-DF29769D34A1}" srcOrd="1" destOrd="0" presId="urn:microsoft.com/office/officeart/2005/8/layout/list1"/>
    <dgm:cxn modelId="{7B27CBCD-61C4-429D-B0C5-5D3C8F7580FC}" type="presParOf" srcId="{81EED41A-0501-47D9-9C69-389AB5988C20}" destId="{708472A7-2BDB-44F5-98BC-03E49AC8598C}" srcOrd="9" destOrd="0" presId="urn:microsoft.com/office/officeart/2005/8/layout/list1"/>
    <dgm:cxn modelId="{742BD0FA-E43A-4DA6-9B0B-38BAF088A846}" type="presParOf" srcId="{81EED41A-0501-47D9-9C69-389AB5988C20}" destId="{5AE411DC-B964-4F79-8557-738383C1FE12}" srcOrd="10" destOrd="0" presId="urn:microsoft.com/office/officeart/2005/8/layout/list1"/>
    <dgm:cxn modelId="{5CEB7BDA-C15A-4E43-A39E-CA3CA6A1A538}" type="presParOf" srcId="{81EED41A-0501-47D9-9C69-389AB5988C20}" destId="{BCED7F18-E86C-4B06-80F9-AD3096720991}" srcOrd="11" destOrd="0" presId="urn:microsoft.com/office/officeart/2005/8/layout/list1"/>
    <dgm:cxn modelId="{79DF1E74-2FFD-4415-9E80-5995A9E989D7}" type="presParOf" srcId="{81EED41A-0501-47D9-9C69-389AB5988C20}" destId="{2E7D116A-128C-41DF-8D40-D2C858CEED57}" srcOrd="12" destOrd="0" presId="urn:microsoft.com/office/officeart/2005/8/layout/list1"/>
    <dgm:cxn modelId="{A1973511-DAFA-4D1C-ACDE-1CD994908977}" type="presParOf" srcId="{2E7D116A-128C-41DF-8D40-D2C858CEED57}" destId="{858D366E-0034-4AAF-A3EC-C9F44A168BFD}" srcOrd="0" destOrd="0" presId="urn:microsoft.com/office/officeart/2005/8/layout/list1"/>
    <dgm:cxn modelId="{14984012-4B50-482C-9780-46FB162D2442}" type="presParOf" srcId="{2E7D116A-128C-41DF-8D40-D2C858CEED57}" destId="{3D1AB066-BEFD-4936-A9E3-ADBF7684D7BC}" srcOrd="1" destOrd="0" presId="urn:microsoft.com/office/officeart/2005/8/layout/list1"/>
    <dgm:cxn modelId="{22CB4D3E-2278-4879-A402-1CE9552D79CE}" type="presParOf" srcId="{81EED41A-0501-47D9-9C69-389AB5988C20}" destId="{542B5268-C72E-4E83-A6D7-C133DB52503D}" srcOrd="13" destOrd="0" presId="urn:microsoft.com/office/officeart/2005/8/layout/list1"/>
    <dgm:cxn modelId="{75924A20-83C4-42C2-9149-782C58961154}" type="presParOf" srcId="{81EED41A-0501-47D9-9C69-389AB5988C20}" destId="{200A3C09-E4BB-41F1-98BC-D6B6903F826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A8303C8-8D3D-4430-AD52-8C11CF672399}">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非数值数据的表示</a:t>
          </a:r>
          <a:endParaRPr lang="zh-CN" altLang="en-US" sz="1800" dirty="0">
            <a:latin typeface="微软雅黑" pitchFamily="34" charset="-122"/>
            <a:ea typeface="微软雅黑" pitchFamily="34" charset="-122"/>
          </a:endParaRPr>
        </a:p>
      </dgm:t>
    </dgm:pt>
    <dgm:pt modelId="{CFD7AB82-AB9A-4A43-A924-D74067267C8B}" type="parTrans" cxnId="{F9CE107B-EA2C-400B-8678-02D5C7DF7531}">
      <dgm:prSet/>
      <dgm:spPr/>
      <dgm:t>
        <a:bodyPr/>
        <a:lstStyle/>
        <a:p>
          <a:endParaRPr lang="zh-CN" altLang="en-US"/>
        </a:p>
      </dgm:t>
    </dgm:pt>
    <dgm:pt modelId="{C4CC3633-1EE7-46E4-9053-09E163AF7B1D}" type="sibTrans" cxnId="{F9CE107B-EA2C-400B-8678-02D5C7DF7531}">
      <dgm:prSet/>
      <dgm:spPr/>
      <dgm:t>
        <a:bodyPr/>
        <a:lstStyle/>
        <a:p>
          <a:endParaRPr lang="zh-CN" altLang="en-US"/>
        </a:p>
      </dgm:t>
    </dgm:pt>
    <dgm:pt modelId="{FA4D298F-49D0-4F75-9B72-D54EF02A30B4}">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数据的存储</a:t>
          </a:r>
          <a:endParaRPr lang="zh-CN" altLang="en-US" sz="1800" dirty="0">
            <a:latin typeface="微软雅黑" pitchFamily="34" charset="-122"/>
            <a:ea typeface="微软雅黑" pitchFamily="34" charset="-122"/>
          </a:endParaRPr>
        </a:p>
      </dgm:t>
    </dgm:pt>
    <dgm:pt modelId="{F0960E31-6170-4CBC-964E-DE1FAB187ECC}" type="parTrans" cxnId="{ADA477D1-B85B-463F-8312-28A720ED2CB1}">
      <dgm:prSet/>
      <dgm:spPr/>
      <dgm:t>
        <a:bodyPr/>
        <a:lstStyle/>
        <a:p>
          <a:endParaRPr lang="zh-CN" altLang="en-US"/>
        </a:p>
      </dgm:t>
    </dgm:pt>
    <dgm:pt modelId="{AEE86CB9-833C-4C1D-A4F1-EBF859779889}" type="sibTrans" cxnId="{ADA477D1-B85B-463F-8312-28A720ED2CB1}">
      <dgm:prSet/>
      <dgm:spPr/>
      <dgm:t>
        <a:bodyPr/>
        <a:lstStyle/>
        <a:p>
          <a:endParaRPr lang="zh-CN" altLang="en-US"/>
        </a:p>
      </dgm:t>
    </dgm:pt>
    <dgm:pt modelId="{2B4575B2-F3D2-4F4D-A434-30446E435DA9}">
      <dgm:prSet phldrT="[文本]" custT="1"/>
      <dgm:spPr/>
      <dgm:t>
        <a:bodyPr/>
        <a:lstStyle/>
        <a:p>
          <a:r>
            <a:rPr lang="zh-CN" altLang="en-US" sz="2400" b="1" i="1" dirty="0">
              <a:solidFill>
                <a:srgbClr val="FF0000"/>
              </a:solidFill>
              <a:latin typeface="微软雅黑" panose="020B0503020204020204" pitchFamily="34" charset="-122"/>
              <a:ea typeface="微软雅黑" panose="020B0503020204020204" pitchFamily="34" charset="-122"/>
            </a:rPr>
            <a:t>数据的运算</a:t>
          </a:r>
        </a:p>
      </dgm:t>
    </dgm:pt>
    <dgm:pt modelId="{2D4E0B52-A0C4-4ED9-8762-4EBAC271B537}" type="parTrans" cxnId="{FA48CA96-2D14-447A-9028-1239774BE125}">
      <dgm:prSet/>
      <dgm:spPr/>
      <dgm:t>
        <a:bodyPr/>
        <a:lstStyle/>
        <a:p>
          <a:endParaRPr lang="zh-CN" altLang="en-US"/>
        </a:p>
      </dgm:t>
    </dgm:pt>
    <dgm:pt modelId="{63731FCA-C57D-4BAD-BE0F-060BA56F6D33}" type="sibTrans" cxnId="{FA48CA96-2D14-447A-9028-1239774BE125}">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EAF1EAEB-936A-415A-A300-E2CDD7F148DF}" type="pres">
      <dgm:prSet presAssocID="{7A8303C8-8D3D-4430-AD52-8C11CF672399}" presName="parentLin" presStyleCnt="0"/>
      <dgm:spPr/>
    </dgm:pt>
    <dgm:pt modelId="{2EFD452B-4D9B-4E79-A0E1-23880590C1CA}" type="pres">
      <dgm:prSet presAssocID="{7A8303C8-8D3D-4430-AD52-8C11CF672399}" presName="parentLeftMargin" presStyleLbl="node1" presStyleIdx="0" presStyleCnt="4"/>
      <dgm:spPr/>
    </dgm:pt>
    <dgm:pt modelId="{E7E585C0-F252-49C0-82B5-D46F868C9A0D}" type="pres">
      <dgm:prSet presAssocID="{7A8303C8-8D3D-4430-AD52-8C11CF672399}" presName="parentText" presStyleLbl="node1" presStyleIdx="1" presStyleCnt="4">
        <dgm:presLayoutVars>
          <dgm:chMax val="0"/>
          <dgm:bulletEnabled val="1"/>
        </dgm:presLayoutVars>
      </dgm:prSet>
      <dgm:spPr/>
    </dgm:pt>
    <dgm:pt modelId="{F16833E9-C383-42F1-AB3E-F113B3F1D459}" type="pres">
      <dgm:prSet presAssocID="{7A8303C8-8D3D-4430-AD52-8C11CF672399}" presName="negativeSpace" presStyleCnt="0"/>
      <dgm:spPr/>
    </dgm:pt>
    <dgm:pt modelId="{CD432C3A-5307-49B0-A49E-D53BFC4155BA}" type="pres">
      <dgm:prSet presAssocID="{7A8303C8-8D3D-4430-AD52-8C11CF672399}" presName="childText" presStyleLbl="conFgAcc1" presStyleIdx="1" presStyleCnt="4">
        <dgm:presLayoutVars>
          <dgm:bulletEnabled val="1"/>
        </dgm:presLayoutVars>
      </dgm:prSet>
      <dgm:spPr/>
    </dgm:pt>
    <dgm:pt modelId="{9ACA8B94-7475-4586-8A5F-089F070C6268}" type="pres">
      <dgm:prSet presAssocID="{C4CC3633-1EE7-46E4-9053-09E163AF7B1D}" presName="spaceBetweenRectangles" presStyleCnt="0"/>
      <dgm:spPr/>
    </dgm:pt>
    <dgm:pt modelId="{15595514-6843-47CB-8A88-AB6ACBA33D6B}" type="pres">
      <dgm:prSet presAssocID="{FA4D298F-49D0-4F75-9B72-D54EF02A30B4}" presName="parentLin" presStyleCnt="0"/>
      <dgm:spPr/>
    </dgm:pt>
    <dgm:pt modelId="{24068E96-6B38-4B76-9687-D4C35BEA2216}" type="pres">
      <dgm:prSet presAssocID="{FA4D298F-49D0-4F75-9B72-D54EF02A30B4}" presName="parentLeftMargin" presStyleLbl="node1" presStyleIdx="1" presStyleCnt="4"/>
      <dgm:spPr/>
    </dgm:pt>
    <dgm:pt modelId="{01933742-E19F-4951-8B0D-DF29769D34A1}" type="pres">
      <dgm:prSet presAssocID="{FA4D298F-49D0-4F75-9B72-D54EF02A30B4}" presName="parentText" presStyleLbl="node1" presStyleIdx="2" presStyleCnt="4">
        <dgm:presLayoutVars>
          <dgm:chMax val="0"/>
          <dgm:bulletEnabled val="1"/>
        </dgm:presLayoutVars>
      </dgm:prSet>
      <dgm:spPr/>
    </dgm:pt>
    <dgm:pt modelId="{708472A7-2BDB-44F5-98BC-03E49AC8598C}" type="pres">
      <dgm:prSet presAssocID="{FA4D298F-49D0-4F75-9B72-D54EF02A30B4}" presName="negativeSpace" presStyleCnt="0"/>
      <dgm:spPr/>
    </dgm:pt>
    <dgm:pt modelId="{5AE411DC-B964-4F79-8557-738383C1FE12}" type="pres">
      <dgm:prSet presAssocID="{FA4D298F-49D0-4F75-9B72-D54EF02A30B4}" presName="childText" presStyleLbl="conFgAcc1" presStyleIdx="2" presStyleCnt="4">
        <dgm:presLayoutVars>
          <dgm:bulletEnabled val="1"/>
        </dgm:presLayoutVars>
      </dgm:prSet>
      <dgm:spPr/>
    </dgm:pt>
    <dgm:pt modelId="{BCED7F18-E86C-4B06-80F9-AD3096720991}" type="pres">
      <dgm:prSet presAssocID="{AEE86CB9-833C-4C1D-A4F1-EBF859779889}" presName="spaceBetweenRectangles" presStyleCnt="0"/>
      <dgm:spPr/>
    </dgm:pt>
    <dgm:pt modelId="{2E7D116A-128C-41DF-8D40-D2C858CEED57}" type="pres">
      <dgm:prSet presAssocID="{2B4575B2-F3D2-4F4D-A434-30446E435DA9}" presName="parentLin" presStyleCnt="0"/>
      <dgm:spPr/>
    </dgm:pt>
    <dgm:pt modelId="{858D366E-0034-4AAF-A3EC-C9F44A168BFD}" type="pres">
      <dgm:prSet presAssocID="{2B4575B2-F3D2-4F4D-A434-30446E435DA9}" presName="parentLeftMargin" presStyleLbl="node1" presStyleIdx="2" presStyleCnt="4"/>
      <dgm:spPr/>
    </dgm:pt>
    <dgm:pt modelId="{3D1AB066-BEFD-4936-A9E3-ADBF7684D7BC}" type="pres">
      <dgm:prSet presAssocID="{2B4575B2-F3D2-4F4D-A434-30446E435DA9}" presName="parentText" presStyleLbl="node1" presStyleIdx="3" presStyleCnt="4">
        <dgm:presLayoutVars>
          <dgm:chMax val="0"/>
          <dgm:bulletEnabled val="1"/>
        </dgm:presLayoutVars>
      </dgm:prSet>
      <dgm:spPr/>
    </dgm:pt>
    <dgm:pt modelId="{542B5268-C72E-4E83-A6D7-C133DB52503D}" type="pres">
      <dgm:prSet presAssocID="{2B4575B2-F3D2-4F4D-A434-30446E435DA9}" presName="negativeSpace" presStyleCnt="0"/>
      <dgm:spPr/>
    </dgm:pt>
    <dgm:pt modelId="{200A3C09-E4BB-41F1-98BC-D6B6903F8260}" type="pres">
      <dgm:prSet presAssocID="{2B4575B2-F3D2-4F4D-A434-30446E435DA9}" presName="childText" presStyleLbl="conFgAcc1" presStyleIdx="3" presStyleCnt="4">
        <dgm:presLayoutVars>
          <dgm:bulletEnabled val="1"/>
        </dgm:presLayoutVars>
      </dgm:prSet>
      <dgm:spPr/>
    </dgm:pt>
  </dgm:ptLst>
  <dgm:cxnLst>
    <dgm:cxn modelId="{D3DDFC0D-1146-4F4A-88BB-DFBCE0B449D2}" type="presOf" srcId="{7A8303C8-8D3D-4430-AD52-8C11CF672399}" destId="{2EFD452B-4D9B-4E79-A0E1-23880590C1CA}"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3EBA964A-DB44-41C9-A39F-4F9957B64D74}" type="presOf" srcId="{2B4575B2-F3D2-4F4D-A434-30446E435DA9}" destId="{3D1AB066-BEFD-4936-A9E3-ADBF7684D7BC}" srcOrd="1" destOrd="0" presId="urn:microsoft.com/office/officeart/2005/8/layout/list1"/>
    <dgm:cxn modelId="{F9CE107B-EA2C-400B-8678-02D5C7DF7531}" srcId="{409A5B7D-CD61-4EB0-9098-CB1C2E42C47E}" destId="{7A8303C8-8D3D-4430-AD52-8C11CF672399}" srcOrd="1" destOrd="0" parTransId="{CFD7AB82-AB9A-4A43-A924-D74067267C8B}" sibTransId="{C4CC3633-1EE7-46E4-9053-09E163AF7B1D}"/>
    <dgm:cxn modelId="{AAD14E83-1F62-4CC6-BD3E-6CE998FE669C}" type="presOf" srcId="{409A5B7D-CD61-4EB0-9098-CB1C2E42C47E}" destId="{81EED41A-0501-47D9-9C69-389AB5988C20}" srcOrd="0" destOrd="0" presId="urn:microsoft.com/office/officeart/2005/8/layout/list1"/>
    <dgm:cxn modelId="{FA48CA96-2D14-447A-9028-1239774BE125}" srcId="{409A5B7D-CD61-4EB0-9098-CB1C2E42C47E}" destId="{2B4575B2-F3D2-4F4D-A434-30446E435DA9}" srcOrd="3" destOrd="0" parTransId="{2D4E0B52-A0C4-4ED9-8762-4EBAC271B537}" sibTransId="{63731FCA-C57D-4BAD-BE0F-060BA56F6D33}"/>
    <dgm:cxn modelId="{3D9CECA3-1CDF-4C18-9BCB-A5EBE97065C3}" type="presOf" srcId="{7A8303C8-8D3D-4430-AD52-8C11CF672399}" destId="{E7E585C0-F252-49C0-82B5-D46F868C9A0D}" srcOrd="1" destOrd="0" presId="urn:microsoft.com/office/officeart/2005/8/layout/list1"/>
    <dgm:cxn modelId="{9FDB07B4-B492-43FA-86FA-FD42396AFDE0}" type="presOf" srcId="{FA4D298F-49D0-4F75-9B72-D54EF02A30B4}" destId="{24068E96-6B38-4B76-9687-D4C35BEA2216}" srcOrd="0" destOrd="0" presId="urn:microsoft.com/office/officeart/2005/8/layout/list1"/>
    <dgm:cxn modelId="{303C13B9-A88F-4CA9-B612-5AB90992121E}" type="presOf" srcId="{2B4575B2-F3D2-4F4D-A434-30446E435DA9}" destId="{858D366E-0034-4AAF-A3EC-C9F44A168BFD}" srcOrd="0"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ADA477D1-B85B-463F-8312-28A720ED2CB1}" srcId="{409A5B7D-CD61-4EB0-9098-CB1C2E42C47E}" destId="{FA4D298F-49D0-4F75-9B72-D54EF02A30B4}" srcOrd="2" destOrd="0" parTransId="{F0960E31-6170-4CBC-964E-DE1FAB187ECC}" sibTransId="{AEE86CB9-833C-4C1D-A4F1-EBF859779889}"/>
    <dgm:cxn modelId="{94CB67DD-3777-4F39-BFC0-29320D752F2A}" type="presOf" srcId="{FA4D298F-49D0-4F75-9B72-D54EF02A30B4}" destId="{01933742-E19F-4951-8B0D-DF29769D34A1}" srcOrd="1"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EB8A0CAA-6407-49DC-9550-803F9252DD55}" type="presParOf" srcId="{81EED41A-0501-47D9-9C69-389AB5988C20}" destId="{59A2ABB2-3182-4EA9-8E26-242DABAD5D98}" srcOrd="3" destOrd="0" presId="urn:microsoft.com/office/officeart/2005/8/layout/list1"/>
    <dgm:cxn modelId="{D559FB34-907C-400E-ACF6-59E4B6516392}" type="presParOf" srcId="{81EED41A-0501-47D9-9C69-389AB5988C20}" destId="{EAF1EAEB-936A-415A-A300-E2CDD7F148DF}" srcOrd="4" destOrd="0" presId="urn:microsoft.com/office/officeart/2005/8/layout/list1"/>
    <dgm:cxn modelId="{8E696085-728D-4DA4-ADD8-50B4FBB359DE}" type="presParOf" srcId="{EAF1EAEB-936A-415A-A300-E2CDD7F148DF}" destId="{2EFD452B-4D9B-4E79-A0E1-23880590C1CA}" srcOrd="0" destOrd="0" presId="urn:microsoft.com/office/officeart/2005/8/layout/list1"/>
    <dgm:cxn modelId="{88BBAD9B-C809-4651-9DCB-953486694D03}" type="presParOf" srcId="{EAF1EAEB-936A-415A-A300-E2CDD7F148DF}" destId="{E7E585C0-F252-49C0-82B5-D46F868C9A0D}" srcOrd="1" destOrd="0" presId="urn:microsoft.com/office/officeart/2005/8/layout/list1"/>
    <dgm:cxn modelId="{6438F9BE-48AA-4D72-AB65-76E007A38F33}" type="presParOf" srcId="{81EED41A-0501-47D9-9C69-389AB5988C20}" destId="{F16833E9-C383-42F1-AB3E-F113B3F1D459}" srcOrd="5" destOrd="0" presId="urn:microsoft.com/office/officeart/2005/8/layout/list1"/>
    <dgm:cxn modelId="{F8974975-8539-4126-8D57-4F3D0045B965}" type="presParOf" srcId="{81EED41A-0501-47D9-9C69-389AB5988C20}" destId="{CD432C3A-5307-49B0-A49E-D53BFC4155BA}" srcOrd="6" destOrd="0" presId="urn:microsoft.com/office/officeart/2005/8/layout/list1"/>
    <dgm:cxn modelId="{77F5A8E8-BBFD-48C3-AAB0-8B5EB2A5C608}" type="presParOf" srcId="{81EED41A-0501-47D9-9C69-389AB5988C20}" destId="{9ACA8B94-7475-4586-8A5F-089F070C6268}" srcOrd="7" destOrd="0" presId="urn:microsoft.com/office/officeart/2005/8/layout/list1"/>
    <dgm:cxn modelId="{3D155CA5-3068-4E09-8646-38312BA26704}" type="presParOf" srcId="{81EED41A-0501-47D9-9C69-389AB5988C20}" destId="{15595514-6843-47CB-8A88-AB6ACBA33D6B}" srcOrd="8" destOrd="0" presId="urn:microsoft.com/office/officeart/2005/8/layout/list1"/>
    <dgm:cxn modelId="{EB564154-2980-438C-AF2F-62BFC0A76826}" type="presParOf" srcId="{15595514-6843-47CB-8A88-AB6ACBA33D6B}" destId="{24068E96-6B38-4B76-9687-D4C35BEA2216}" srcOrd="0" destOrd="0" presId="urn:microsoft.com/office/officeart/2005/8/layout/list1"/>
    <dgm:cxn modelId="{F3415334-D83C-477A-97AE-548F18A18B34}" type="presParOf" srcId="{15595514-6843-47CB-8A88-AB6ACBA33D6B}" destId="{01933742-E19F-4951-8B0D-DF29769D34A1}" srcOrd="1" destOrd="0" presId="urn:microsoft.com/office/officeart/2005/8/layout/list1"/>
    <dgm:cxn modelId="{7B27CBCD-61C4-429D-B0C5-5D3C8F7580FC}" type="presParOf" srcId="{81EED41A-0501-47D9-9C69-389AB5988C20}" destId="{708472A7-2BDB-44F5-98BC-03E49AC8598C}" srcOrd="9" destOrd="0" presId="urn:microsoft.com/office/officeart/2005/8/layout/list1"/>
    <dgm:cxn modelId="{742BD0FA-E43A-4DA6-9B0B-38BAF088A846}" type="presParOf" srcId="{81EED41A-0501-47D9-9C69-389AB5988C20}" destId="{5AE411DC-B964-4F79-8557-738383C1FE12}" srcOrd="10" destOrd="0" presId="urn:microsoft.com/office/officeart/2005/8/layout/list1"/>
    <dgm:cxn modelId="{5CEB7BDA-C15A-4E43-A39E-CA3CA6A1A538}" type="presParOf" srcId="{81EED41A-0501-47D9-9C69-389AB5988C20}" destId="{BCED7F18-E86C-4B06-80F9-AD3096720991}" srcOrd="11" destOrd="0" presId="urn:microsoft.com/office/officeart/2005/8/layout/list1"/>
    <dgm:cxn modelId="{79DF1E74-2FFD-4415-9E80-5995A9E989D7}" type="presParOf" srcId="{81EED41A-0501-47D9-9C69-389AB5988C20}" destId="{2E7D116A-128C-41DF-8D40-D2C858CEED57}" srcOrd="12" destOrd="0" presId="urn:microsoft.com/office/officeart/2005/8/layout/list1"/>
    <dgm:cxn modelId="{A1973511-DAFA-4D1C-ACDE-1CD994908977}" type="presParOf" srcId="{2E7D116A-128C-41DF-8D40-D2C858CEED57}" destId="{858D366E-0034-4AAF-A3EC-C9F44A168BFD}" srcOrd="0" destOrd="0" presId="urn:microsoft.com/office/officeart/2005/8/layout/list1"/>
    <dgm:cxn modelId="{14984012-4B50-482C-9780-46FB162D2442}" type="presParOf" srcId="{2E7D116A-128C-41DF-8D40-D2C858CEED57}" destId="{3D1AB066-BEFD-4936-A9E3-ADBF7684D7BC}" srcOrd="1" destOrd="0" presId="urn:microsoft.com/office/officeart/2005/8/layout/list1"/>
    <dgm:cxn modelId="{22CB4D3E-2278-4879-A402-1CE9552D79CE}" type="presParOf" srcId="{81EED41A-0501-47D9-9C69-389AB5988C20}" destId="{542B5268-C72E-4E83-A6D7-C133DB52503D}" srcOrd="13" destOrd="0" presId="urn:microsoft.com/office/officeart/2005/8/layout/list1"/>
    <dgm:cxn modelId="{75924A20-83C4-42C2-9149-782C58961154}" type="presParOf" srcId="{81EED41A-0501-47D9-9C69-389AB5988C20}" destId="{200A3C09-E4BB-41F1-98BC-D6B6903F826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2400" b="1" i="1" u="sng" dirty="0">
              <a:solidFill>
                <a:srgbClr val="FF0000"/>
              </a:solidFill>
              <a:latin typeface="微软雅黑" panose="020B0503020204020204" pitchFamily="34" charset="-122"/>
              <a:ea typeface="微软雅黑" panose="020B0503020204020204" pitchFamily="34" charset="-122"/>
            </a:rPr>
            <a:t>程序转换概述</a:t>
          </a: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98E0B8D3-1726-4BEA-AA5F-4F67596A2F8C}">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IA-32 </a:t>
          </a:r>
          <a:r>
            <a:rPr lang="zh-CN" altLang="en-US" sz="1800" dirty="0">
              <a:solidFill>
                <a:srgbClr val="3333CC"/>
              </a:solidFill>
              <a:latin typeface="微软雅黑" panose="020B0503020204020204" pitchFamily="34" charset="-122"/>
              <a:ea typeface="微软雅黑" panose="020B0503020204020204" pitchFamily="34" charset="-122"/>
            </a:rPr>
            <a:t>指令系统</a:t>
          </a:r>
          <a:endParaRPr lang="zh-CN" altLang="en-US" sz="1800" dirty="0">
            <a:latin typeface="微软雅黑" pitchFamily="34" charset="-122"/>
            <a:ea typeface="微软雅黑" pitchFamily="34" charset="-122"/>
          </a:endParaRPr>
        </a:p>
      </dgm:t>
    </dgm:pt>
    <dgm:pt modelId="{09F4B009-3BD9-4D85-B0E7-1CFA1F0AE932}" type="parTrans" cxnId="{9DA9878E-6DC2-444E-BF6B-3453651438A9}">
      <dgm:prSet/>
      <dgm:spPr/>
      <dgm:t>
        <a:bodyPr/>
        <a:lstStyle/>
        <a:p>
          <a:endParaRPr lang="zh-CN" altLang="en-US"/>
        </a:p>
      </dgm:t>
    </dgm:pt>
    <dgm:pt modelId="{AA7EA8D3-F0A5-448D-961F-0AA29BD63E1A}" type="sibTrans" cxnId="{9DA9878E-6DC2-444E-BF6B-3453651438A9}">
      <dgm:prSet/>
      <dgm:spPr/>
      <dgm:t>
        <a:bodyPr/>
        <a:lstStyle/>
        <a:p>
          <a:endParaRPr lang="zh-CN" altLang="en-US"/>
        </a:p>
      </dgm:t>
    </dgm:pt>
    <dgm:pt modelId="{E979EBA6-B732-437F-9A6D-22EAFADEEA35}">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C</a:t>
          </a:r>
          <a:r>
            <a:rPr lang="zh-CN" altLang="en-US" sz="18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dirty="0">
            <a:latin typeface="微软雅黑" pitchFamily="34" charset="-122"/>
            <a:ea typeface="微软雅黑" pitchFamily="34" charset="-122"/>
          </a:endParaRPr>
        </a:p>
      </dgm:t>
    </dgm:pt>
    <dgm:pt modelId="{CC991B88-B73E-4137-B212-3A00949E7F73}" type="parTrans" cxnId="{D6A1A8D1-F85A-4EA1-A8D8-07AC0E5F23EE}">
      <dgm:prSet/>
      <dgm:spPr/>
      <dgm:t>
        <a:bodyPr/>
        <a:lstStyle/>
        <a:p>
          <a:endParaRPr lang="zh-CN" altLang="en-US"/>
        </a:p>
      </dgm:t>
    </dgm:pt>
    <dgm:pt modelId="{88C95724-9860-4A05-9C95-35A0FDB9EAA7}" type="sibTrans" cxnId="{D6A1A8D1-F85A-4EA1-A8D8-07AC0E5F23EE}">
      <dgm:prSet/>
      <dgm:spPr/>
      <dgm:t>
        <a:bodyPr/>
        <a:lstStyle/>
        <a:p>
          <a:endParaRPr lang="zh-CN" altLang="en-US"/>
        </a:p>
      </dgm:t>
    </dgm:pt>
    <dgm:pt modelId="{91B56CD8-07A5-4E73-BD94-3609F25A3A92}">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复杂</a:t>
          </a:r>
          <a:r>
            <a:rPr lang="zh-CN" altLang="en-US" sz="18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dirty="0">
            <a:latin typeface="微软雅黑" pitchFamily="34" charset="-122"/>
            <a:ea typeface="微软雅黑" pitchFamily="34" charset="-122"/>
          </a:endParaRPr>
        </a:p>
      </dgm:t>
    </dgm:pt>
    <dgm:pt modelId="{959665B4-4E20-4420-8B54-74819D7D18A7}" type="parTrans" cxnId="{3D621BF7-2DB6-4E49-8EF6-B8F1D697FEF2}">
      <dgm:prSet/>
      <dgm:spPr/>
      <dgm:t>
        <a:bodyPr/>
        <a:lstStyle/>
        <a:p>
          <a:endParaRPr lang="zh-CN" altLang="en-US"/>
        </a:p>
      </dgm:t>
    </dgm:pt>
    <dgm:pt modelId="{347593D5-1439-4EB5-98D4-A8601CE3A2B1}" type="sibTrans" cxnId="{3D621BF7-2DB6-4E49-8EF6-B8F1D697FEF2}">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C1F30335-FC12-4848-9820-7165BA436805}" type="pres">
      <dgm:prSet presAssocID="{98E0B8D3-1726-4BEA-AA5F-4F67596A2F8C}" presName="parentLin" presStyleCnt="0"/>
      <dgm:spPr/>
    </dgm:pt>
    <dgm:pt modelId="{55B7D005-1DE4-440C-92D9-B7C1818E64D0}" type="pres">
      <dgm:prSet presAssocID="{98E0B8D3-1726-4BEA-AA5F-4F67596A2F8C}" presName="parentLeftMargin" presStyleLbl="node1" presStyleIdx="0" presStyleCnt="4"/>
      <dgm:spPr/>
    </dgm:pt>
    <dgm:pt modelId="{3DDEDEB6-6A5C-43DE-931B-9D55E93230A0}" type="pres">
      <dgm:prSet presAssocID="{98E0B8D3-1726-4BEA-AA5F-4F67596A2F8C}" presName="parentText" presStyleLbl="node1" presStyleIdx="1" presStyleCnt="4">
        <dgm:presLayoutVars>
          <dgm:chMax val="0"/>
          <dgm:bulletEnabled val="1"/>
        </dgm:presLayoutVars>
      </dgm:prSet>
      <dgm:spPr/>
    </dgm:pt>
    <dgm:pt modelId="{4EA522C5-FC0C-4043-8E5C-C7AA50C538EB}" type="pres">
      <dgm:prSet presAssocID="{98E0B8D3-1726-4BEA-AA5F-4F67596A2F8C}" presName="negativeSpace" presStyleCnt="0"/>
      <dgm:spPr/>
    </dgm:pt>
    <dgm:pt modelId="{41C21441-7F43-4DEC-8736-2753637F22E8}" type="pres">
      <dgm:prSet presAssocID="{98E0B8D3-1726-4BEA-AA5F-4F67596A2F8C}" presName="childText" presStyleLbl="conFgAcc1" presStyleIdx="1" presStyleCnt="4">
        <dgm:presLayoutVars>
          <dgm:bulletEnabled val="1"/>
        </dgm:presLayoutVars>
      </dgm:prSet>
      <dgm:spPr/>
    </dgm:pt>
    <dgm:pt modelId="{6E951F9F-702C-4970-97AA-19EBE6DDB082}" type="pres">
      <dgm:prSet presAssocID="{AA7EA8D3-F0A5-448D-961F-0AA29BD63E1A}" presName="spaceBetweenRectangles" presStyleCnt="0"/>
      <dgm:spPr/>
    </dgm:pt>
    <dgm:pt modelId="{245D54A4-5B00-4596-B6CA-6785C3FFA58F}" type="pres">
      <dgm:prSet presAssocID="{E979EBA6-B732-437F-9A6D-22EAFADEEA35}" presName="parentLin" presStyleCnt="0"/>
      <dgm:spPr/>
    </dgm:pt>
    <dgm:pt modelId="{276B394D-402D-4997-9C10-E8E50A0EF55A}" type="pres">
      <dgm:prSet presAssocID="{E979EBA6-B732-437F-9A6D-22EAFADEEA35}" presName="parentLeftMargin" presStyleLbl="node1" presStyleIdx="1" presStyleCnt="4"/>
      <dgm:spPr/>
    </dgm:pt>
    <dgm:pt modelId="{CB1198A3-B1AA-4E5A-BF18-89C577573223}" type="pres">
      <dgm:prSet presAssocID="{E979EBA6-B732-437F-9A6D-22EAFADEEA35}" presName="parentText" presStyleLbl="node1" presStyleIdx="2" presStyleCnt="4">
        <dgm:presLayoutVars>
          <dgm:chMax val="0"/>
          <dgm:bulletEnabled val="1"/>
        </dgm:presLayoutVars>
      </dgm:prSet>
      <dgm:spPr/>
    </dgm:pt>
    <dgm:pt modelId="{4A7F1ACD-F304-4862-9331-302F246E4465}" type="pres">
      <dgm:prSet presAssocID="{E979EBA6-B732-437F-9A6D-22EAFADEEA35}" presName="negativeSpace" presStyleCnt="0"/>
      <dgm:spPr/>
    </dgm:pt>
    <dgm:pt modelId="{201165D4-52CE-4D5A-BF5D-52CA0657421F}" type="pres">
      <dgm:prSet presAssocID="{E979EBA6-B732-437F-9A6D-22EAFADEEA35}" presName="childText" presStyleLbl="conFgAcc1" presStyleIdx="2" presStyleCnt="4">
        <dgm:presLayoutVars>
          <dgm:bulletEnabled val="1"/>
        </dgm:presLayoutVars>
      </dgm:prSet>
      <dgm:spPr/>
    </dgm:pt>
    <dgm:pt modelId="{413394B5-A7DB-4A7E-A3AB-3D9DD2D55FA6}" type="pres">
      <dgm:prSet presAssocID="{88C95724-9860-4A05-9C95-35A0FDB9EAA7}" presName="spaceBetweenRectangles" presStyleCnt="0"/>
      <dgm:spPr/>
    </dgm:pt>
    <dgm:pt modelId="{7A2A88C6-DEA0-4684-9923-E08EAA590A70}" type="pres">
      <dgm:prSet presAssocID="{91B56CD8-07A5-4E73-BD94-3609F25A3A92}" presName="parentLin" presStyleCnt="0"/>
      <dgm:spPr/>
    </dgm:pt>
    <dgm:pt modelId="{E89673CA-D1EF-4BA4-8E63-71171D813017}" type="pres">
      <dgm:prSet presAssocID="{91B56CD8-07A5-4E73-BD94-3609F25A3A92}" presName="parentLeftMargin" presStyleLbl="node1" presStyleIdx="2" presStyleCnt="4"/>
      <dgm:spPr/>
    </dgm:pt>
    <dgm:pt modelId="{33689A1F-3E43-4ABD-9E2E-D988F16B8461}" type="pres">
      <dgm:prSet presAssocID="{91B56CD8-07A5-4E73-BD94-3609F25A3A92}" presName="parentText" presStyleLbl="node1" presStyleIdx="3" presStyleCnt="4">
        <dgm:presLayoutVars>
          <dgm:chMax val="0"/>
          <dgm:bulletEnabled val="1"/>
        </dgm:presLayoutVars>
      </dgm:prSet>
      <dgm:spPr/>
    </dgm:pt>
    <dgm:pt modelId="{415F7BD7-62AC-493A-B94F-7D343533FB2C}" type="pres">
      <dgm:prSet presAssocID="{91B56CD8-07A5-4E73-BD94-3609F25A3A92}" presName="negativeSpace" presStyleCnt="0"/>
      <dgm:spPr/>
    </dgm:pt>
    <dgm:pt modelId="{FDC61CD6-F83F-4E04-B21A-297DB45817A0}" type="pres">
      <dgm:prSet presAssocID="{91B56CD8-07A5-4E73-BD94-3609F25A3A92}" presName="childText" presStyleLbl="conFgAcc1" presStyleIdx="3" presStyleCnt="4">
        <dgm:presLayoutVars>
          <dgm:bulletEnabled val="1"/>
        </dgm:presLayoutVars>
      </dgm:prSet>
      <dgm:spPr/>
    </dgm:pt>
  </dgm:ptLst>
  <dgm:cxnLst>
    <dgm:cxn modelId="{27AAB831-45BF-424D-BAC0-D1A356E8E587}" srcId="{409A5B7D-CD61-4EB0-9098-CB1C2E42C47E}" destId="{09DFCC22-40BE-4D04-8FEF-F07F76F5EF60}" srcOrd="0" destOrd="0" parTransId="{33EBA143-D3FF-4BF5-A9A3-6C10B891F466}" sibTransId="{6C53FF29-3AE1-45A7-B7DD-638679EDB849}"/>
    <dgm:cxn modelId="{4C354139-6013-4622-B536-C25EDF511665}" type="presOf" srcId="{91B56CD8-07A5-4E73-BD94-3609F25A3A92}" destId="{E89673CA-D1EF-4BA4-8E63-71171D813017}" srcOrd="0" destOrd="0" presId="urn:microsoft.com/office/officeart/2005/8/layout/list1"/>
    <dgm:cxn modelId="{A0101E4A-AD4C-4C0F-9EE6-D63E80874D8D}" type="presOf" srcId="{09DFCC22-40BE-4D04-8FEF-F07F76F5EF60}" destId="{1AA6D816-51C3-413A-8F3F-EB7B79B2C317}" srcOrd="1" destOrd="0" presId="urn:microsoft.com/office/officeart/2005/8/layout/list1"/>
    <dgm:cxn modelId="{8668FE75-305A-464C-B765-51A21403F3E1}" type="presOf" srcId="{98E0B8D3-1726-4BEA-AA5F-4F67596A2F8C}" destId="{3DDEDEB6-6A5C-43DE-931B-9D55E93230A0}"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67508A84-2D1B-4035-B9B0-E605B791BFBB}" type="presOf" srcId="{98E0B8D3-1726-4BEA-AA5F-4F67596A2F8C}" destId="{55B7D005-1DE4-440C-92D9-B7C1818E64D0}" srcOrd="0" destOrd="0" presId="urn:microsoft.com/office/officeart/2005/8/layout/list1"/>
    <dgm:cxn modelId="{BE564B8A-69E1-49E8-897D-306932835CED}" type="presOf" srcId="{E979EBA6-B732-437F-9A6D-22EAFADEEA35}" destId="{276B394D-402D-4997-9C10-E8E50A0EF55A}" srcOrd="0" destOrd="0" presId="urn:microsoft.com/office/officeart/2005/8/layout/list1"/>
    <dgm:cxn modelId="{9DA9878E-6DC2-444E-BF6B-3453651438A9}" srcId="{409A5B7D-CD61-4EB0-9098-CB1C2E42C47E}" destId="{98E0B8D3-1726-4BEA-AA5F-4F67596A2F8C}" srcOrd="1" destOrd="0" parTransId="{09F4B009-3BD9-4D85-B0E7-1CFA1F0AE932}" sibTransId="{AA7EA8D3-F0A5-448D-961F-0AA29BD63E1A}"/>
    <dgm:cxn modelId="{2F2E958F-E080-4A8D-BF02-B9CE4115EE3D}" type="presOf" srcId="{E979EBA6-B732-437F-9A6D-22EAFADEEA35}" destId="{CB1198A3-B1AA-4E5A-BF18-89C577573223}" srcOrd="1"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D6A1A8D1-F85A-4EA1-A8D8-07AC0E5F23EE}" srcId="{409A5B7D-CD61-4EB0-9098-CB1C2E42C47E}" destId="{E979EBA6-B732-437F-9A6D-22EAFADEEA35}" srcOrd="2" destOrd="0" parTransId="{CC991B88-B73E-4137-B212-3A00949E7F73}" sibTransId="{88C95724-9860-4A05-9C95-35A0FDB9EAA7}"/>
    <dgm:cxn modelId="{F08CDED1-B871-4D8D-866F-F253C12210D0}" type="presOf" srcId="{91B56CD8-07A5-4E73-BD94-3609F25A3A92}" destId="{33689A1F-3E43-4ABD-9E2E-D988F16B8461}" srcOrd="1" destOrd="0" presId="urn:microsoft.com/office/officeart/2005/8/layout/list1"/>
    <dgm:cxn modelId="{3D621BF7-2DB6-4E49-8EF6-B8F1D697FEF2}" srcId="{409A5B7D-CD61-4EB0-9098-CB1C2E42C47E}" destId="{91B56CD8-07A5-4E73-BD94-3609F25A3A92}" srcOrd="3" destOrd="0" parTransId="{959665B4-4E20-4420-8B54-74819D7D18A7}" sibTransId="{347593D5-1439-4EB5-98D4-A8601CE3A2B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BAC5896D-FF91-44EF-9AEC-579D59726B88}" type="presParOf" srcId="{81EED41A-0501-47D9-9C69-389AB5988C20}" destId="{59A2ABB2-3182-4EA9-8E26-242DABAD5D98}" srcOrd="3" destOrd="0" presId="urn:microsoft.com/office/officeart/2005/8/layout/list1"/>
    <dgm:cxn modelId="{9A68B1E1-4628-4980-AB28-F7A7624781CF}" type="presParOf" srcId="{81EED41A-0501-47D9-9C69-389AB5988C20}" destId="{C1F30335-FC12-4848-9820-7165BA436805}" srcOrd="4" destOrd="0" presId="urn:microsoft.com/office/officeart/2005/8/layout/list1"/>
    <dgm:cxn modelId="{2C4F474B-E33F-4738-A8C1-63491050FD3E}" type="presParOf" srcId="{C1F30335-FC12-4848-9820-7165BA436805}" destId="{55B7D005-1DE4-440C-92D9-B7C1818E64D0}" srcOrd="0" destOrd="0" presId="urn:microsoft.com/office/officeart/2005/8/layout/list1"/>
    <dgm:cxn modelId="{CC648FF5-145D-476B-B889-2C005868BDE7}" type="presParOf" srcId="{C1F30335-FC12-4848-9820-7165BA436805}" destId="{3DDEDEB6-6A5C-43DE-931B-9D55E93230A0}" srcOrd="1" destOrd="0" presId="urn:microsoft.com/office/officeart/2005/8/layout/list1"/>
    <dgm:cxn modelId="{AB6B1C43-833E-4BA3-80C0-C9A687BCA5E7}" type="presParOf" srcId="{81EED41A-0501-47D9-9C69-389AB5988C20}" destId="{4EA522C5-FC0C-4043-8E5C-C7AA50C538EB}" srcOrd="5" destOrd="0" presId="urn:microsoft.com/office/officeart/2005/8/layout/list1"/>
    <dgm:cxn modelId="{98B1E5C1-6905-497D-8143-FC0F905E7FDF}" type="presParOf" srcId="{81EED41A-0501-47D9-9C69-389AB5988C20}" destId="{41C21441-7F43-4DEC-8736-2753637F22E8}" srcOrd="6" destOrd="0" presId="urn:microsoft.com/office/officeart/2005/8/layout/list1"/>
    <dgm:cxn modelId="{0B3D61A7-1034-4488-B7B3-1805B7AFE93D}" type="presParOf" srcId="{81EED41A-0501-47D9-9C69-389AB5988C20}" destId="{6E951F9F-702C-4970-97AA-19EBE6DDB082}" srcOrd="7" destOrd="0" presId="urn:microsoft.com/office/officeart/2005/8/layout/list1"/>
    <dgm:cxn modelId="{6F70C32E-4D9A-4189-B255-E61A21B3DB04}" type="presParOf" srcId="{81EED41A-0501-47D9-9C69-389AB5988C20}" destId="{245D54A4-5B00-4596-B6CA-6785C3FFA58F}" srcOrd="8" destOrd="0" presId="urn:microsoft.com/office/officeart/2005/8/layout/list1"/>
    <dgm:cxn modelId="{10F96B6D-B88E-4991-9479-258D8F0C90AA}" type="presParOf" srcId="{245D54A4-5B00-4596-B6CA-6785C3FFA58F}" destId="{276B394D-402D-4997-9C10-E8E50A0EF55A}" srcOrd="0" destOrd="0" presId="urn:microsoft.com/office/officeart/2005/8/layout/list1"/>
    <dgm:cxn modelId="{7CCCC304-A7C1-4F23-B82F-3FDB86AF14FA}" type="presParOf" srcId="{245D54A4-5B00-4596-B6CA-6785C3FFA58F}" destId="{CB1198A3-B1AA-4E5A-BF18-89C577573223}" srcOrd="1" destOrd="0" presId="urn:microsoft.com/office/officeart/2005/8/layout/list1"/>
    <dgm:cxn modelId="{CA61406B-8E72-4088-A99E-703C487CFCBB}" type="presParOf" srcId="{81EED41A-0501-47D9-9C69-389AB5988C20}" destId="{4A7F1ACD-F304-4862-9331-302F246E4465}" srcOrd="9" destOrd="0" presId="urn:microsoft.com/office/officeart/2005/8/layout/list1"/>
    <dgm:cxn modelId="{0E596CFF-FB11-4F56-B287-86E890A7621D}" type="presParOf" srcId="{81EED41A-0501-47D9-9C69-389AB5988C20}" destId="{201165D4-52CE-4D5A-BF5D-52CA0657421F}" srcOrd="10" destOrd="0" presId="urn:microsoft.com/office/officeart/2005/8/layout/list1"/>
    <dgm:cxn modelId="{48E534C2-E80C-4E5F-94C1-600CE17BE3E6}" type="presParOf" srcId="{81EED41A-0501-47D9-9C69-389AB5988C20}" destId="{413394B5-A7DB-4A7E-A3AB-3D9DD2D55FA6}" srcOrd="11" destOrd="0" presId="urn:microsoft.com/office/officeart/2005/8/layout/list1"/>
    <dgm:cxn modelId="{B25914E5-9DBD-4A1D-93DA-7D7E67CF14CA}" type="presParOf" srcId="{81EED41A-0501-47D9-9C69-389AB5988C20}" destId="{7A2A88C6-DEA0-4684-9923-E08EAA590A70}" srcOrd="12" destOrd="0" presId="urn:microsoft.com/office/officeart/2005/8/layout/list1"/>
    <dgm:cxn modelId="{5282B717-1546-4B70-95D3-5568CAEA7071}" type="presParOf" srcId="{7A2A88C6-DEA0-4684-9923-E08EAA590A70}" destId="{E89673CA-D1EF-4BA4-8E63-71171D813017}" srcOrd="0" destOrd="0" presId="urn:microsoft.com/office/officeart/2005/8/layout/list1"/>
    <dgm:cxn modelId="{E3DA437F-EF65-417D-BA43-86325AC09754}" type="presParOf" srcId="{7A2A88C6-DEA0-4684-9923-E08EAA590A70}" destId="{33689A1F-3E43-4ABD-9E2E-D988F16B8461}" srcOrd="1" destOrd="0" presId="urn:microsoft.com/office/officeart/2005/8/layout/list1"/>
    <dgm:cxn modelId="{D5382C0A-F896-4B9D-9C68-9897356AFF41}" type="presParOf" srcId="{81EED41A-0501-47D9-9C69-389AB5988C20}" destId="{415F7BD7-62AC-493A-B94F-7D343533FB2C}" srcOrd="13" destOrd="0" presId="urn:microsoft.com/office/officeart/2005/8/layout/list1"/>
    <dgm:cxn modelId="{BBC33BEA-2CE2-49C1-A44D-ACA22487562A}" type="presParOf" srcId="{81EED41A-0501-47D9-9C69-389AB5988C20}" destId="{FDC61CD6-F83F-4E04-B21A-297DB45817A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程序转换概述</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98E0B8D3-1726-4BEA-AA5F-4F67596A2F8C}">
      <dgm:prSet phldrT="[文本]" custT="1"/>
      <dgm:spPr/>
      <dgm:t>
        <a:bodyPr/>
        <a:lstStyle/>
        <a:p>
          <a:r>
            <a:rPr lang="en-US" altLang="zh-CN" sz="2000" b="1" i="1" u="sng" dirty="0">
              <a:solidFill>
                <a:srgbClr val="FF0000"/>
              </a:solidFill>
              <a:latin typeface="微软雅黑" panose="020B0503020204020204" pitchFamily="34" charset="-122"/>
              <a:ea typeface="微软雅黑" panose="020B0503020204020204" pitchFamily="34" charset="-122"/>
            </a:rPr>
            <a:t>IA-32 </a:t>
          </a:r>
          <a:r>
            <a:rPr lang="zh-CN" altLang="en-US" sz="2000" b="1" i="1" u="sng" dirty="0">
              <a:solidFill>
                <a:srgbClr val="FF0000"/>
              </a:solidFill>
              <a:latin typeface="微软雅黑" panose="020B0503020204020204" pitchFamily="34" charset="-122"/>
              <a:ea typeface="微软雅黑" panose="020B0503020204020204" pitchFamily="34" charset="-122"/>
            </a:rPr>
            <a:t>指令系统</a:t>
          </a:r>
        </a:p>
      </dgm:t>
    </dgm:pt>
    <dgm:pt modelId="{09F4B009-3BD9-4D85-B0E7-1CFA1F0AE932}" type="parTrans" cxnId="{9DA9878E-6DC2-444E-BF6B-3453651438A9}">
      <dgm:prSet/>
      <dgm:spPr/>
      <dgm:t>
        <a:bodyPr/>
        <a:lstStyle/>
        <a:p>
          <a:endParaRPr lang="zh-CN" altLang="en-US"/>
        </a:p>
      </dgm:t>
    </dgm:pt>
    <dgm:pt modelId="{AA7EA8D3-F0A5-448D-961F-0AA29BD63E1A}" type="sibTrans" cxnId="{9DA9878E-6DC2-444E-BF6B-3453651438A9}">
      <dgm:prSet/>
      <dgm:spPr/>
      <dgm:t>
        <a:bodyPr/>
        <a:lstStyle/>
        <a:p>
          <a:endParaRPr lang="zh-CN" altLang="en-US"/>
        </a:p>
      </dgm:t>
    </dgm:pt>
    <dgm:pt modelId="{E979EBA6-B732-437F-9A6D-22EAFADEEA35}">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C</a:t>
          </a:r>
          <a:r>
            <a:rPr lang="zh-CN" altLang="en-US" sz="18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dirty="0">
            <a:latin typeface="微软雅黑" pitchFamily="34" charset="-122"/>
            <a:ea typeface="微软雅黑" pitchFamily="34" charset="-122"/>
          </a:endParaRPr>
        </a:p>
      </dgm:t>
    </dgm:pt>
    <dgm:pt modelId="{CC991B88-B73E-4137-B212-3A00949E7F73}" type="parTrans" cxnId="{D6A1A8D1-F85A-4EA1-A8D8-07AC0E5F23EE}">
      <dgm:prSet/>
      <dgm:spPr/>
      <dgm:t>
        <a:bodyPr/>
        <a:lstStyle/>
        <a:p>
          <a:endParaRPr lang="zh-CN" altLang="en-US"/>
        </a:p>
      </dgm:t>
    </dgm:pt>
    <dgm:pt modelId="{88C95724-9860-4A05-9C95-35A0FDB9EAA7}" type="sibTrans" cxnId="{D6A1A8D1-F85A-4EA1-A8D8-07AC0E5F23EE}">
      <dgm:prSet/>
      <dgm:spPr/>
      <dgm:t>
        <a:bodyPr/>
        <a:lstStyle/>
        <a:p>
          <a:endParaRPr lang="zh-CN" altLang="en-US"/>
        </a:p>
      </dgm:t>
    </dgm:pt>
    <dgm:pt modelId="{91B56CD8-07A5-4E73-BD94-3609F25A3A92}">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复杂</a:t>
          </a:r>
          <a:r>
            <a:rPr lang="zh-CN" altLang="en-US" sz="18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dirty="0">
            <a:latin typeface="微软雅黑" pitchFamily="34" charset="-122"/>
            <a:ea typeface="微软雅黑" pitchFamily="34" charset="-122"/>
          </a:endParaRPr>
        </a:p>
      </dgm:t>
    </dgm:pt>
    <dgm:pt modelId="{959665B4-4E20-4420-8B54-74819D7D18A7}" type="parTrans" cxnId="{3D621BF7-2DB6-4E49-8EF6-B8F1D697FEF2}">
      <dgm:prSet/>
      <dgm:spPr/>
      <dgm:t>
        <a:bodyPr/>
        <a:lstStyle/>
        <a:p>
          <a:endParaRPr lang="zh-CN" altLang="en-US"/>
        </a:p>
      </dgm:t>
    </dgm:pt>
    <dgm:pt modelId="{347593D5-1439-4EB5-98D4-A8601CE3A2B1}" type="sibTrans" cxnId="{3D621BF7-2DB6-4E49-8EF6-B8F1D697FEF2}">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C1F30335-FC12-4848-9820-7165BA436805}" type="pres">
      <dgm:prSet presAssocID="{98E0B8D3-1726-4BEA-AA5F-4F67596A2F8C}" presName="parentLin" presStyleCnt="0"/>
      <dgm:spPr/>
    </dgm:pt>
    <dgm:pt modelId="{55B7D005-1DE4-440C-92D9-B7C1818E64D0}" type="pres">
      <dgm:prSet presAssocID="{98E0B8D3-1726-4BEA-AA5F-4F67596A2F8C}" presName="parentLeftMargin" presStyleLbl="node1" presStyleIdx="0" presStyleCnt="4"/>
      <dgm:spPr/>
    </dgm:pt>
    <dgm:pt modelId="{3DDEDEB6-6A5C-43DE-931B-9D55E93230A0}" type="pres">
      <dgm:prSet presAssocID="{98E0B8D3-1726-4BEA-AA5F-4F67596A2F8C}" presName="parentText" presStyleLbl="node1" presStyleIdx="1" presStyleCnt="4">
        <dgm:presLayoutVars>
          <dgm:chMax val="0"/>
          <dgm:bulletEnabled val="1"/>
        </dgm:presLayoutVars>
      </dgm:prSet>
      <dgm:spPr/>
    </dgm:pt>
    <dgm:pt modelId="{4EA522C5-FC0C-4043-8E5C-C7AA50C538EB}" type="pres">
      <dgm:prSet presAssocID="{98E0B8D3-1726-4BEA-AA5F-4F67596A2F8C}" presName="negativeSpace" presStyleCnt="0"/>
      <dgm:spPr/>
    </dgm:pt>
    <dgm:pt modelId="{41C21441-7F43-4DEC-8736-2753637F22E8}" type="pres">
      <dgm:prSet presAssocID="{98E0B8D3-1726-4BEA-AA5F-4F67596A2F8C}" presName="childText" presStyleLbl="conFgAcc1" presStyleIdx="1" presStyleCnt="4">
        <dgm:presLayoutVars>
          <dgm:bulletEnabled val="1"/>
        </dgm:presLayoutVars>
      </dgm:prSet>
      <dgm:spPr/>
    </dgm:pt>
    <dgm:pt modelId="{6E951F9F-702C-4970-97AA-19EBE6DDB082}" type="pres">
      <dgm:prSet presAssocID="{AA7EA8D3-F0A5-448D-961F-0AA29BD63E1A}" presName="spaceBetweenRectangles" presStyleCnt="0"/>
      <dgm:spPr/>
    </dgm:pt>
    <dgm:pt modelId="{245D54A4-5B00-4596-B6CA-6785C3FFA58F}" type="pres">
      <dgm:prSet presAssocID="{E979EBA6-B732-437F-9A6D-22EAFADEEA35}" presName="parentLin" presStyleCnt="0"/>
      <dgm:spPr/>
    </dgm:pt>
    <dgm:pt modelId="{276B394D-402D-4997-9C10-E8E50A0EF55A}" type="pres">
      <dgm:prSet presAssocID="{E979EBA6-B732-437F-9A6D-22EAFADEEA35}" presName="parentLeftMargin" presStyleLbl="node1" presStyleIdx="1" presStyleCnt="4"/>
      <dgm:spPr/>
    </dgm:pt>
    <dgm:pt modelId="{CB1198A3-B1AA-4E5A-BF18-89C577573223}" type="pres">
      <dgm:prSet presAssocID="{E979EBA6-B732-437F-9A6D-22EAFADEEA35}" presName="parentText" presStyleLbl="node1" presStyleIdx="2" presStyleCnt="4">
        <dgm:presLayoutVars>
          <dgm:chMax val="0"/>
          <dgm:bulletEnabled val="1"/>
        </dgm:presLayoutVars>
      </dgm:prSet>
      <dgm:spPr/>
    </dgm:pt>
    <dgm:pt modelId="{4A7F1ACD-F304-4862-9331-302F246E4465}" type="pres">
      <dgm:prSet presAssocID="{E979EBA6-B732-437F-9A6D-22EAFADEEA35}" presName="negativeSpace" presStyleCnt="0"/>
      <dgm:spPr/>
    </dgm:pt>
    <dgm:pt modelId="{201165D4-52CE-4D5A-BF5D-52CA0657421F}" type="pres">
      <dgm:prSet presAssocID="{E979EBA6-B732-437F-9A6D-22EAFADEEA35}" presName="childText" presStyleLbl="conFgAcc1" presStyleIdx="2" presStyleCnt="4">
        <dgm:presLayoutVars>
          <dgm:bulletEnabled val="1"/>
        </dgm:presLayoutVars>
      </dgm:prSet>
      <dgm:spPr/>
    </dgm:pt>
    <dgm:pt modelId="{413394B5-A7DB-4A7E-A3AB-3D9DD2D55FA6}" type="pres">
      <dgm:prSet presAssocID="{88C95724-9860-4A05-9C95-35A0FDB9EAA7}" presName="spaceBetweenRectangles" presStyleCnt="0"/>
      <dgm:spPr/>
    </dgm:pt>
    <dgm:pt modelId="{7A2A88C6-DEA0-4684-9923-E08EAA590A70}" type="pres">
      <dgm:prSet presAssocID="{91B56CD8-07A5-4E73-BD94-3609F25A3A92}" presName="parentLin" presStyleCnt="0"/>
      <dgm:spPr/>
    </dgm:pt>
    <dgm:pt modelId="{E89673CA-D1EF-4BA4-8E63-71171D813017}" type="pres">
      <dgm:prSet presAssocID="{91B56CD8-07A5-4E73-BD94-3609F25A3A92}" presName="parentLeftMargin" presStyleLbl="node1" presStyleIdx="2" presStyleCnt="4"/>
      <dgm:spPr/>
    </dgm:pt>
    <dgm:pt modelId="{33689A1F-3E43-4ABD-9E2E-D988F16B8461}" type="pres">
      <dgm:prSet presAssocID="{91B56CD8-07A5-4E73-BD94-3609F25A3A92}" presName="parentText" presStyleLbl="node1" presStyleIdx="3" presStyleCnt="4">
        <dgm:presLayoutVars>
          <dgm:chMax val="0"/>
          <dgm:bulletEnabled val="1"/>
        </dgm:presLayoutVars>
      </dgm:prSet>
      <dgm:spPr/>
    </dgm:pt>
    <dgm:pt modelId="{415F7BD7-62AC-493A-B94F-7D343533FB2C}" type="pres">
      <dgm:prSet presAssocID="{91B56CD8-07A5-4E73-BD94-3609F25A3A92}" presName="negativeSpace" presStyleCnt="0"/>
      <dgm:spPr/>
    </dgm:pt>
    <dgm:pt modelId="{FDC61CD6-F83F-4E04-B21A-297DB45817A0}" type="pres">
      <dgm:prSet presAssocID="{91B56CD8-07A5-4E73-BD94-3609F25A3A92}" presName="childText" presStyleLbl="conFgAcc1" presStyleIdx="3" presStyleCnt="4">
        <dgm:presLayoutVars>
          <dgm:bulletEnabled val="1"/>
        </dgm:presLayoutVars>
      </dgm:prSet>
      <dgm:spPr/>
    </dgm:pt>
  </dgm:ptLst>
  <dgm:cxnLst>
    <dgm:cxn modelId="{27AAB831-45BF-424D-BAC0-D1A356E8E587}" srcId="{409A5B7D-CD61-4EB0-9098-CB1C2E42C47E}" destId="{09DFCC22-40BE-4D04-8FEF-F07F76F5EF60}" srcOrd="0" destOrd="0" parTransId="{33EBA143-D3FF-4BF5-A9A3-6C10B891F466}" sibTransId="{6C53FF29-3AE1-45A7-B7DD-638679EDB849}"/>
    <dgm:cxn modelId="{4C354139-6013-4622-B536-C25EDF511665}" type="presOf" srcId="{91B56CD8-07A5-4E73-BD94-3609F25A3A92}" destId="{E89673CA-D1EF-4BA4-8E63-71171D813017}" srcOrd="0" destOrd="0" presId="urn:microsoft.com/office/officeart/2005/8/layout/list1"/>
    <dgm:cxn modelId="{A0101E4A-AD4C-4C0F-9EE6-D63E80874D8D}" type="presOf" srcId="{09DFCC22-40BE-4D04-8FEF-F07F76F5EF60}" destId="{1AA6D816-51C3-413A-8F3F-EB7B79B2C317}" srcOrd="1" destOrd="0" presId="urn:microsoft.com/office/officeart/2005/8/layout/list1"/>
    <dgm:cxn modelId="{8668FE75-305A-464C-B765-51A21403F3E1}" type="presOf" srcId="{98E0B8D3-1726-4BEA-AA5F-4F67596A2F8C}" destId="{3DDEDEB6-6A5C-43DE-931B-9D55E93230A0}"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67508A84-2D1B-4035-B9B0-E605B791BFBB}" type="presOf" srcId="{98E0B8D3-1726-4BEA-AA5F-4F67596A2F8C}" destId="{55B7D005-1DE4-440C-92D9-B7C1818E64D0}" srcOrd="0" destOrd="0" presId="urn:microsoft.com/office/officeart/2005/8/layout/list1"/>
    <dgm:cxn modelId="{BE564B8A-69E1-49E8-897D-306932835CED}" type="presOf" srcId="{E979EBA6-B732-437F-9A6D-22EAFADEEA35}" destId="{276B394D-402D-4997-9C10-E8E50A0EF55A}" srcOrd="0" destOrd="0" presId="urn:microsoft.com/office/officeart/2005/8/layout/list1"/>
    <dgm:cxn modelId="{9DA9878E-6DC2-444E-BF6B-3453651438A9}" srcId="{409A5B7D-CD61-4EB0-9098-CB1C2E42C47E}" destId="{98E0B8D3-1726-4BEA-AA5F-4F67596A2F8C}" srcOrd="1" destOrd="0" parTransId="{09F4B009-3BD9-4D85-B0E7-1CFA1F0AE932}" sibTransId="{AA7EA8D3-F0A5-448D-961F-0AA29BD63E1A}"/>
    <dgm:cxn modelId="{2F2E958F-E080-4A8D-BF02-B9CE4115EE3D}" type="presOf" srcId="{E979EBA6-B732-437F-9A6D-22EAFADEEA35}" destId="{CB1198A3-B1AA-4E5A-BF18-89C577573223}" srcOrd="1"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D6A1A8D1-F85A-4EA1-A8D8-07AC0E5F23EE}" srcId="{409A5B7D-CD61-4EB0-9098-CB1C2E42C47E}" destId="{E979EBA6-B732-437F-9A6D-22EAFADEEA35}" srcOrd="2" destOrd="0" parTransId="{CC991B88-B73E-4137-B212-3A00949E7F73}" sibTransId="{88C95724-9860-4A05-9C95-35A0FDB9EAA7}"/>
    <dgm:cxn modelId="{F08CDED1-B871-4D8D-866F-F253C12210D0}" type="presOf" srcId="{91B56CD8-07A5-4E73-BD94-3609F25A3A92}" destId="{33689A1F-3E43-4ABD-9E2E-D988F16B8461}" srcOrd="1" destOrd="0" presId="urn:microsoft.com/office/officeart/2005/8/layout/list1"/>
    <dgm:cxn modelId="{3D621BF7-2DB6-4E49-8EF6-B8F1D697FEF2}" srcId="{409A5B7D-CD61-4EB0-9098-CB1C2E42C47E}" destId="{91B56CD8-07A5-4E73-BD94-3609F25A3A92}" srcOrd="3" destOrd="0" parTransId="{959665B4-4E20-4420-8B54-74819D7D18A7}" sibTransId="{347593D5-1439-4EB5-98D4-A8601CE3A2B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BAC5896D-FF91-44EF-9AEC-579D59726B88}" type="presParOf" srcId="{81EED41A-0501-47D9-9C69-389AB5988C20}" destId="{59A2ABB2-3182-4EA9-8E26-242DABAD5D98}" srcOrd="3" destOrd="0" presId="urn:microsoft.com/office/officeart/2005/8/layout/list1"/>
    <dgm:cxn modelId="{9A68B1E1-4628-4980-AB28-F7A7624781CF}" type="presParOf" srcId="{81EED41A-0501-47D9-9C69-389AB5988C20}" destId="{C1F30335-FC12-4848-9820-7165BA436805}" srcOrd="4" destOrd="0" presId="urn:microsoft.com/office/officeart/2005/8/layout/list1"/>
    <dgm:cxn modelId="{2C4F474B-E33F-4738-A8C1-63491050FD3E}" type="presParOf" srcId="{C1F30335-FC12-4848-9820-7165BA436805}" destId="{55B7D005-1DE4-440C-92D9-B7C1818E64D0}" srcOrd="0" destOrd="0" presId="urn:microsoft.com/office/officeart/2005/8/layout/list1"/>
    <dgm:cxn modelId="{CC648FF5-145D-476B-B889-2C005868BDE7}" type="presParOf" srcId="{C1F30335-FC12-4848-9820-7165BA436805}" destId="{3DDEDEB6-6A5C-43DE-931B-9D55E93230A0}" srcOrd="1" destOrd="0" presId="urn:microsoft.com/office/officeart/2005/8/layout/list1"/>
    <dgm:cxn modelId="{AB6B1C43-833E-4BA3-80C0-C9A687BCA5E7}" type="presParOf" srcId="{81EED41A-0501-47D9-9C69-389AB5988C20}" destId="{4EA522C5-FC0C-4043-8E5C-C7AA50C538EB}" srcOrd="5" destOrd="0" presId="urn:microsoft.com/office/officeart/2005/8/layout/list1"/>
    <dgm:cxn modelId="{98B1E5C1-6905-497D-8143-FC0F905E7FDF}" type="presParOf" srcId="{81EED41A-0501-47D9-9C69-389AB5988C20}" destId="{41C21441-7F43-4DEC-8736-2753637F22E8}" srcOrd="6" destOrd="0" presId="urn:microsoft.com/office/officeart/2005/8/layout/list1"/>
    <dgm:cxn modelId="{0B3D61A7-1034-4488-B7B3-1805B7AFE93D}" type="presParOf" srcId="{81EED41A-0501-47D9-9C69-389AB5988C20}" destId="{6E951F9F-702C-4970-97AA-19EBE6DDB082}" srcOrd="7" destOrd="0" presId="urn:microsoft.com/office/officeart/2005/8/layout/list1"/>
    <dgm:cxn modelId="{6F70C32E-4D9A-4189-B255-E61A21B3DB04}" type="presParOf" srcId="{81EED41A-0501-47D9-9C69-389AB5988C20}" destId="{245D54A4-5B00-4596-B6CA-6785C3FFA58F}" srcOrd="8" destOrd="0" presId="urn:microsoft.com/office/officeart/2005/8/layout/list1"/>
    <dgm:cxn modelId="{10F96B6D-B88E-4991-9479-258D8F0C90AA}" type="presParOf" srcId="{245D54A4-5B00-4596-B6CA-6785C3FFA58F}" destId="{276B394D-402D-4997-9C10-E8E50A0EF55A}" srcOrd="0" destOrd="0" presId="urn:microsoft.com/office/officeart/2005/8/layout/list1"/>
    <dgm:cxn modelId="{7CCCC304-A7C1-4F23-B82F-3FDB86AF14FA}" type="presParOf" srcId="{245D54A4-5B00-4596-B6CA-6785C3FFA58F}" destId="{CB1198A3-B1AA-4E5A-BF18-89C577573223}" srcOrd="1" destOrd="0" presId="urn:microsoft.com/office/officeart/2005/8/layout/list1"/>
    <dgm:cxn modelId="{CA61406B-8E72-4088-A99E-703C487CFCBB}" type="presParOf" srcId="{81EED41A-0501-47D9-9C69-389AB5988C20}" destId="{4A7F1ACD-F304-4862-9331-302F246E4465}" srcOrd="9" destOrd="0" presId="urn:microsoft.com/office/officeart/2005/8/layout/list1"/>
    <dgm:cxn modelId="{0E596CFF-FB11-4F56-B287-86E890A7621D}" type="presParOf" srcId="{81EED41A-0501-47D9-9C69-389AB5988C20}" destId="{201165D4-52CE-4D5A-BF5D-52CA0657421F}" srcOrd="10" destOrd="0" presId="urn:microsoft.com/office/officeart/2005/8/layout/list1"/>
    <dgm:cxn modelId="{48E534C2-E80C-4E5F-94C1-600CE17BE3E6}" type="presParOf" srcId="{81EED41A-0501-47D9-9C69-389AB5988C20}" destId="{413394B5-A7DB-4A7E-A3AB-3D9DD2D55FA6}" srcOrd="11" destOrd="0" presId="urn:microsoft.com/office/officeart/2005/8/layout/list1"/>
    <dgm:cxn modelId="{B25914E5-9DBD-4A1D-93DA-7D7E67CF14CA}" type="presParOf" srcId="{81EED41A-0501-47D9-9C69-389AB5988C20}" destId="{7A2A88C6-DEA0-4684-9923-E08EAA590A70}" srcOrd="12" destOrd="0" presId="urn:microsoft.com/office/officeart/2005/8/layout/list1"/>
    <dgm:cxn modelId="{5282B717-1546-4B70-95D3-5568CAEA7071}" type="presParOf" srcId="{7A2A88C6-DEA0-4684-9923-E08EAA590A70}" destId="{E89673CA-D1EF-4BA4-8E63-71171D813017}" srcOrd="0" destOrd="0" presId="urn:microsoft.com/office/officeart/2005/8/layout/list1"/>
    <dgm:cxn modelId="{E3DA437F-EF65-417D-BA43-86325AC09754}" type="presParOf" srcId="{7A2A88C6-DEA0-4684-9923-E08EAA590A70}" destId="{33689A1F-3E43-4ABD-9E2E-D988F16B8461}" srcOrd="1" destOrd="0" presId="urn:microsoft.com/office/officeart/2005/8/layout/list1"/>
    <dgm:cxn modelId="{D5382C0A-F896-4B9D-9C68-9897356AFF41}" type="presParOf" srcId="{81EED41A-0501-47D9-9C69-389AB5988C20}" destId="{415F7BD7-62AC-493A-B94F-7D343533FB2C}" srcOrd="13" destOrd="0" presId="urn:microsoft.com/office/officeart/2005/8/layout/list1"/>
    <dgm:cxn modelId="{BBC33BEA-2CE2-49C1-A44D-ACA22487562A}" type="presParOf" srcId="{81EED41A-0501-47D9-9C69-389AB5988C20}" destId="{FDC61CD6-F83F-4E04-B21A-297DB45817A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程序转换概述</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98E0B8D3-1726-4BEA-AA5F-4F67596A2F8C}">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IA-32 </a:t>
          </a:r>
          <a:r>
            <a:rPr lang="zh-CN" altLang="en-US" sz="1800" dirty="0">
              <a:solidFill>
                <a:srgbClr val="3333CC"/>
              </a:solidFill>
              <a:latin typeface="微软雅黑" panose="020B0503020204020204" pitchFamily="34" charset="-122"/>
              <a:ea typeface="微软雅黑" panose="020B0503020204020204" pitchFamily="34" charset="-122"/>
            </a:rPr>
            <a:t>指令系统</a:t>
          </a:r>
          <a:endParaRPr lang="zh-CN" altLang="en-US" sz="1800" dirty="0">
            <a:latin typeface="微软雅黑" pitchFamily="34" charset="-122"/>
            <a:ea typeface="微软雅黑" pitchFamily="34" charset="-122"/>
          </a:endParaRPr>
        </a:p>
      </dgm:t>
    </dgm:pt>
    <dgm:pt modelId="{09F4B009-3BD9-4D85-B0E7-1CFA1F0AE932}" type="parTrans" cxnId="{9DA9878E-6DC2-444E-BF6B-3453651438A9}">
      <dgm:prSet/>
      <dgm:spPr/>
      <dgm:t>
        <a:bodyPr/>
        <a:lstStyle/>
        <a:p>
          <a:endParaRPr lang="zh-CN" altLang="en-US"/>
        </a:p>
      </dgm:t>
    </dgm:pt>
    <dgm:pt modelId="{AA7EA8D3-F0A5-448D-961F-0AA29BD63E1A}" type="sibTrans" cxnId="{9DA9878E-6DC2-444E-BF6B-3453651438A9}">
      <dgm:prSet/>
      <dgm:spPr/>
      <dgm:t>
        <a:bodyPr/>
        <a:lstStyle/>
        <a:p>
          <a:endParaRPr lang="zh-CN" altLang="en-US"/>
        </a:p>
      </dgm:t>
    </dgm:pt>
    <dgm:pt modelId="{E979EBA6-B732-437F-9A6D-22EAFADEEA35}">
      <dgm:prSet phldrT="[文本]" custT="1"/>
      <dgm:spPr/>
      <dgm:t>
        <a:bodyPr/>
        <a:lstStyle/>
        <a:p>
          <a:r>
            <a:rPr lang="en-US" altLang="zh-CN" sz="2000" b="1" i="1" u="sng"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r>
            <a:rPr lang="zh-CN" altLang="en-US" sz="2000" b="1" i="1" u="sng"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语言程序的机器级表示</a:t>
          </a:r>
        </a:p>
      </dgm:t>
    </dgm:pt>
    <dgm:pt modelId="{CC991B88-B73E-4137-B212-3A00949E7F73}" type="parTrans" cxnId="{D6A1A8D1-F85A-4EA1-A8D8-07AC0E5F23EE}">
      <dgm:prSet/>
      <dgm:spPr/>
      <dgm:t>
        <a:bodyPr/>
        <a:lstStyle/>
        <a:p>
          <a:endParaRPr lang="zh-CN" altLang="en-US"/>
        </a:p>
      </dgm:t>
    </dgm:pt>
    <dgm:pt modelId="{88C95724-9860-4A05-9C95-35A0FDB9EAA7}" type="sibTrans" cxnId="{D6A1A8D1-F85A-4EA1-A8D8-07AC0E5F23EE}">
      <dgm:prSet/>
      <dgm:spPr/>
      <dgm:t>
        <a:bodyPr/>
        <a:lstStyle/>
        <a:p>
          <a:endParaRPr lang="zh-CN" altLang="en-US"/>
        </a:p>
      </dgm:t>
    </dgm:pt>
    <dgm:pt modelId="{91B56CD8-07A5-4E73-BD94-3609F25A3A92}">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复杂</a:t>
          </a:r>
          <a:r>
            <a:rPr lang="zh-CN" altLang="en-US" sz="18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dirty="0">
            <a:latin typeface="微软雅黑" pitchFamily="34" charset="-122"/>
            <a:ea typeface="微软雅黑" pitchFamily="34" charset="-122"/>
          </a:endParaRPr>
        </a:p>
      </dgm:t>
    </dgm:pt>
    <dgm:pt modelId="{959665B4-4E20-4420-8B54-74819D7D18A7}" type="parTrans" cxnId="{3D621BF7-2DB6-4E49-8EF6-B8F1D697FEF2}">
      <dgm:prSet/>
      <dgm:spPr/>
      <dgm:t>
        <a:bodyPr/>
        <a:lstStyle/>
        <a:p>
          <a:endParaRPr lang="zh-CN" altLang="en-US"/>
        </a:p>
      </dgm:t>
    </dgm:pt>
    <dgm:pt modelId="{347593D5-1439-4EB5-98D4-A8601CE3A2B1}" type="sibTrans" cxnId="{3D621BF7-2DB6-4E49-8EF6-B8F1D697FEF2}">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C1F30335-FC12-4848-9820-7165BA436805}" type="pres">
      <dgm:prSet presAssocID="{98E0B8D3-1726-4BEA-AA5F-4F67596A2F8C}" presName="parentLin" presStyleCnt="0"/>
      <dgm:spPr/>
    </dgm:pt>
    <dgm:pt modelId="{55B7D005-1DE4-440C-92D9-B7C1818E64D0}" type="pres">
      <dgm:prSet presAssocID="{98E0B8D3-1726-4BEA-AA5F-4F67596A2F8C}" presName="parentLeftMargin" presStyleLbl="node1" presStyleIdx="0" presStyleCnt="4"/>
      <dgm:spPr/>
    </dgm:pt>
    <dgm:pt modelId="{3DDEDEB6-6A5C-43DE-931B-9D55E93230A0}" type="pres">
      <dgm:prSet presAssocID="{98E0B8D3-1726-4BEA-AA5F-4F67596A2F8C}" presName="parentText" presStyleLbl="node1" presStyleIdx="1" presStyleCnt="4">
        <dgm:presLayoutVars>
          <dgm:chMax val="0"/>
          <dgm:bulletEnabled val="1"/>
        </dgm:presLayoutVars>
      </dgm:prSet>
      <dgm:spPr/>
    </dgm:pt>
    <dgm:pt modelId="{4EA522C5-FC0C-4043-8E5C-C7AA50C538EB}" type="pres">
      <dgm:prSet presAssocID="{98E0B8D3-1726-4BEA-AA5F-4F67596A2F8C}" presName="negativeSpace" presStyleCnt="0"/>
      <dgm:spPr/>
    </dgm:pt>
    <dgm:pt modelId="{41C21441-7F43-4DEC-8736-2753637F22E8}" type="pres">
      <dgm:prSet presAssocID="{98E0B8D3-1726-4BEA-AA5F-4F67596A2F8C}" presName="childText" presStyleLbl="conFgAcc1" presStyleIdx="1" presStyleCnt="4">
        <dgm:presLayoutVars>
          <dgm:bulletEnabled val="1"/>
        </dgm:presLayoutVars>
      </dgm:prSet>
      <dgm:spPr/>
    </dgm:pt>
    <dgm:pt modelId="{6E951F9F-702C-4970-97AA-19EBE6DDB082}" type="pres">
      <dgm:prSet presAssocID="{AA7EA8D3-F0A5-448D-961F-0AA29BD63E1A}" presName="spaceBetweenRectangles" presStyleCnt="0"/>
      <dgm:spPr/>
    </dgm:pt>
    <dgm:pt modelId="{245D54A4-5B00-4596-B6CA-6785C3FFA58F}" type="pres">
      <dgm:prSet presAssocID="{E979EBA6-B732-437F-9A6D-22EAFADEEA35}" presName="parentLin" presStyleCnt="0"/>
      <dgm:spPr/>
    </dgm:pt>
    <dgm:pt modelId="{276B394D-402D-4997-9C10-E8E50A0EF55A}" type="pres">
      <dgm:prSet presAssocID="{E979EBA6-B732-437F-9A6D-22EAFADEEA35}" presName="parentLeftMargin" presStyleLbl="node1" presStyleIdx="1" presStyleCnt="4"/>
      <dgm:spPr/>
    </dgm:pt>
    <dgm:pt modelId="{CB1198A3-B1AA-4E5A-BF18-89C577573223}" type="pres">
      <dgm:prSet presAssocID="{E979EBA6-B732-437F-9A6D-22EAFADEEA35}" presName="parentText" presStyleLbl="node1" presStyleIdx="2" presStyleCnt="4">
        <dgm:presLayoutVars>
          <dgm:chMax val="0"/>
          <dgm:bulletEnabled val="1"/>
        </dgm:presLayoutVars>
      </dgm:prSet>
      <dgm:spPr/>
    </dgm:pt>
    <dgm:pt modelId="{4A7F1ACD-F304-4862-9331-302F246E4465}" type="pres">
      <dgm:prSet presAssocID="{E979EBA6-B732-437F-9A6D-22EAFADEEA35}" presName="negativeSpace" presStyleCnt="0"/>
      <dgm:spPr/>
    </dgm:pt>
    <dgm:pt modelId="{201165D4-52CE-4D5A-BF5D-52CA0657421F}" type="pres">
      <dgm:prSet presAssocID="{E979EBA6-B732-437F-9A6D-22EAFADEEA35}" presName="childText" presStyleLbl="conFgAcc1" presStyleIdx="2" presStyleCnt="4">
        <dgm:presLayoutVars>
          <dgm:bulletEnabled val="1"/>
        </dgm:presLayoutVars>
      </dgm:prSet>
      <dgm:spPr/>
    </dgm:pt>
    <dgm:pt modelId="{413394B5-A7DB-4A7E-A3AB-3D9DD2D55FA6}" type="pres">
      <dgm:prSet presAssocID="{88C95724-9860-4A05-9C95-35A0FDB9EAA7}" presName="spaceBetweenRectangles" presStyleCnt="0"/>
      <dgm:spPr/>
    </dgm:pt>
    <dgm:pt modelId="{7A2A88C6-DEA0-4684-9923-E08EAA590A70}" type="pres">
      <dgm:prSet presAssocID="{91B56CD8-07A5-4E73-BD94-3609F25A3A92}" presName="parentLin" presStyleCnt="0"/>
      <dgm:spPr/>
    </dgm:pt>
    <dgm:pt modelId="{E89673CA-D1EF-4BA4-8E63-71171D813017}" type="pres">
      <dgm:prSet presAssocID="{91B56CD8-07A5-4E73-BD94-3609F25A3A92}" presName="parentLeftMargin" presStyleLbl="node1" presStyleIdx="2" presStyleCnt="4"/>
      <dgm:spPr/>
    </dgm:pt>
    <dgm:pt modelId="{33689A1F-3E43-4ABD-9E2E-D988F16B8461}" type="pres">
      <dgm:prSet presAssocID="{91B56CD8-07A5-4E73-BD94-3609F25A3A92}" presName="parentText" presStyleLbl="node1" presStyleIdx="3" presStyleCnt="4">
        <dgm:presLayoutVars>
          <dgm:chMax val="0"/>
          <dgm:bulletEnabled val="1"/>
        </dgm:presLayoutVars>
      </dgm:prSet>
      <dgm:spPr/>
    </dgm:pt>
    <dgm:pt modelId="{415F7BD7-62AC-493A-B94F-7D343533FB2C}" type="pres">
      <dgm:prSet presAssocID="{91B56CD8-07A5-4E73-BD94-3609F25A3A92}" presName="negativeSpace" presStyleCnt="0"/>
      <dgm:spPr/>
    </dgm:pt>
    <dgm:pt modelId="{FDC61CD6-F83F-4E04-B21A-297DB45817A0}" type="pres">
      <dgm:prSet presAssocID="{91B56CD8-07A5-4E73-BD94-3609F25A3A92}" presName="childText" presStyleLbl="conFgAcc1" presStyleIdx="3" presStyleCnt="4">
        <dgm:presLayoutVars>
          <dgm:bulletEnabled val="1"/>
        </dgm:presLayoutVars>
      </dgm:prSet>
      <dgm:spPr/>
    </dgm:pt>
  </dgm:ptLst>
  <dgm:cxnLst>
    <dgm:cxn modelId="{27AAB831-45BF-424D-BAC0-D1A356E8E587}" srcId="{409A5B7D-CD61-4EB0-9098-CB1C2E42C47E}" destId="{09DFCC22-40BE-4D04-8FEF-F07F76F5EF60}" srcOrd="0" destOrd="0" parTransId="{33EBA143-D3FF-4BF5-A9A3-6C10B891F466}" sibTransId="{6C53FF29-3AE1-45A7-B7DD-638679EDB849}"/>
    <dgm:cxn modelId="{4C354139-6013-4622-B536-C25EDF511665}" type="presOf" srcId="{91B56CD8-07A5-4E73-BD94-3609F25A3A92}" destId="{E89673CA-D1EF-4BA4-8E63-71171D813017}" srcOrd="0" destOrd="0" presId="urn:microsoft.com/office/officeart/2005/8/layout/list1"/>
    <dgm:cxn modelId="{A0101E4A-AD4C-4C0F-9EE6-D63E80874D8D}" type="presOf" srcId="{09DFCC22-40BE-4D04-8FEF-F07F76F5EF60}" destId="{1AA6D816-51C3-413A-8F3F-EB7B79B2C317}" srcOrd="1" destOrd="0" presId="urn:microsoft.com/office/officeart/2005/8/layout/list1"/>
    <dgm:cxn modelId="{8668FE75-305A-464C-B765-51A21403F3E1}" type="presOf" srcId="{98E0B8D3-1726-4BEA-AA5F-4F67596A2F8C}" destId="{3DDEDEB6-6A5C-43DE-931B-9D55E93230A0}"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67508A84-2D1B-4035-B9B0-E605B791BFBB}" type="presOf" srcId="{98E0B8D3-1726-4BEA-AA5F-4F67596A2F8C}" destId="{55B7D005-1DE4-440C-92D9-B7C1818E64D0}" srcOrd="0" destOrd="0" presId="urn:microsoft.com/office/officeart/2005/8/layout/list1"/>
    <dgm:cxn modelId="{BE564B8A-69E1-49E8-897D-306932835CED}" type="presOf" srcId="{E979EBA6-B732-437F-9A6D-22EAFADEEA35}" destId="{276B394D-402D-4997-9C10-E8E50A0EF55A}" srcOrd="0" destOrd="0" presId="urn:microsoft.com/office/officeart/2005/8/layout/list1"/>
    <dgm:cxn modelId="{9DA9878E-6DC2-444E-BF6B-3453651438A9}" srcId="{409A5B7D-CD61-4EB0-9098-CB1C2E42C47E}" destId="{98E0B8D3-1726-4BEA-AA5F-4F67596A2F8C}" srcOrd="1" destOrd="0" parTransId="{09F4B009-3BD9-4D85-B0E7-1CFA1F0AE932}" sibTransId="{AA7EA8D3-F0A5-448D-961F-0AA29BD63E1A}"/>
    <dgm:cxn modelId="{2F2E958F-E080-4A8D-BF02-B9CE4115EE3D}" type="presOf" srcId="{E979EBA6-B732-437F-9A6D-22EAFADEEA35}" destId="{CB1198A3-B1AA-4E5A-BF18-89C577573223}" srcOrd="1"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D6A1A8D1-F85A-4EA1-A8D8-07AC0E5F23EE}" srcId="{409A5B7D-CD61-4EB0-9098-CB1C2E42C47E}" destId="{E979EBA6-B732-437F-9A6D-22EAFADEEA35}" srcOrd="2" destOrd="0" parTransId="{CC991B88-B73E-4137-B212-3A00949E7F73}" sibTransId="{88C95724-9860-4A05-9C95-35A0FDB9EAA7}"/>
    <dgm:cxn modelId="{F08CDED1-B871-4D8D-866F-F253C12210D0}" type="presOf" srcId="{91B56CD8-07A5-4E73-BD94-3609F25A3A92}" destId="{33689A1F-3E43-4ABD-9E2E-D988F16B8461}" srcOrd="1" destOrd="0" presId="urn:microsoft.com/office/officeart/2005/8/layout/list1"/>
    <dgm:cxn modelId="{3D621BF7-2DB6-4E49-8EF6-B8F1D697FEF2}" srcId="{409A5B7D-CD61-4EB0-9098-CB1C2E42C47E}" destId="{91B56CD8-07A5-4E73-BD94-3609F25A3A92}" srcOrd="3" destOrd="0" parTransId="{959665B4-4E20-4420-8B54-74819D7D18A7}" sibTransId="{347593D5-1439-4EB5-98D4-A8601CE3A2B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BAC5896D-FF91-44EF-9AEC-579D59726B88}" type="presParOf" srcId="{81EED41A-0501-47D9-9C69-389AB5988C20}" destId="{59A2ABB2-3182-4EA9-8E26-242DABAD5D98}" srcOrd="3" destOrd="0" presId="urn:microsoft.com/office/officeart/2005/8/layout/list1"/>
    <dgm:cxn modelId="{9A68B1E1-4628-4980-AB28-F7A7624781CF}" type="presParOf" srcId="{81EED41A-0501-47D9-9C69-389AB5988C20}" destId="{C1F30335-FC12-4848-9820-7165BA436805}" srcOrd="4" destOrd="0" presId="urn:microsoft.com/office/officeart/2005/8/layout/list1"/>
    <dgm:cxn modelId="{2C4F474B-E33F-4738-A8C1-63491050FD3E}" type="presParOf" srcId="{C1F30335-FC12-4848-9820-7165BA436805}" destId="{55B7D005-1DE4-440C-92D9-B7C1818E64D0}" srcOrd="0" destOrd="0" presId="urn:microsoft.com/office/officeart/2005/8/layout/list1"/>
    <dgm:cxn modelId="{CC648FF5-145D-476B-B889-2C005868BDE7}" type="presParOf" srcId="{C1F30335-FC12-4848-9820-7165BA436805}" destId="{3DDEDEB6-6A5C-43DE-931B-9D55E93230A0}" srcOrd="1" destOrd="0" presId="urn:microsoft.com/office/officeart/2005/8/layout/list1"/>
    <dgm:cxn modelId="{AB6B1C43-833E-4BA3-80C0-C9A687BCA5E7}" type="presParOf" srcId="{81EED41A-0501-47D9-9C69-389AB5988C20}" destId="{4EA522C5-FC0C-4043-8E5C-C7AA50C538EB}" srcOrd="5" destOrd="0" presId="urn:microsoft.com/office/officeart/2005/8/layout/list1"/>
    <dgm:cxn modelId="{98B1E5C1-6905-497D-8143-FC0F905E7FDF}" type="presParOf" srcId="{81EED41A-0501-47D9-9C69-389AB5988C20}" destId="{41C21441-7F43-4DEC-8736-2753637F22E8}" srcOrd="6" destOrd="0" presId="urn:microsoft.com/office/officeart/2005/8/layout/list1"/>
    <dgm:cxn modelId="{0B3D61A7-1034-4488-B7B3-1805B7AFE93D}" type="presParOf" srcId="{81EED41A-0501-47D9-9C69-389AB5988C20}" destId="{6E951F9F-702C-4970-97AA-19EBE6DDB082}" srcOrd="7" destOrd="0" presId="urn:microsoft.com/office/officeart/2005/8/layout/list1"/>
    <dgm:cxn modelId="{6F70C32E-4D9A-4189-B255-E61A21B3DB04}" type="presParOf" srcId="{81EED41A-0501-47D9-9C69-389AB5988C20}" destId="{245D54A4-5B00-4596-B6CA-6785C3FFA58F}" srcOrd="8" destOrd="0" presId="urn:microsoft.com/office/officeart/2005/8/layout/list1"/>
    <dgm:cxn modelId="{10F96B6D-B88E-4991-9479-258D8F0C90AA}" type="presParOf" srcId="{245D54A4-5B00-4596-B6CA-6785C3FFA58F}" destId="{276B394D-402D-4997-9C10-E8E50A0EF55A}" srcOrd="0" destOrd="0" presId="urn:microsoft.com/office/officeart/2005/8/layout/list1"/>
    <dgm:cxn modelId="{7CCCC304-A7C1-4F23-B82F-3FDB86AF14FA}" type="presParOf" srcId="{245D54A4-5B00-4596-B6CA-6785C3FFA58F}" destId="{CB1198A3-B1AA-4E5A-BF18-89C577573223}" srcOrd="1" destOrd="0" presId="urn:microsoft.com/office/officeart/2005/8/layout/list1"/>
    <dgm:cxn modelId="{CA61406B-8E72-4088-A99E-703C487CFCBB}" type="presParOf" srcId="{81EED41A-0501-47D9-9C69-389AB5988C20}" destId="{4A7F1ACD-F304-4862-9331-302F246E4465}" srcOrd="9" destOrd="0" presId="urn:microsoft.com/office/officeart/2005/8/layout/list1"/>
    <dgm:cxn modelId="{0E596CFF-FB11-4F56-B287-86E890A7621D}" type="presParOf" srcId="{81EED41A-0501-47D9-9C69-389AB5988C20}" destId="{201165D4-52CE-4D5A-BF5D-52CA0657421F}" srcOrd="10" destOrd="0" presId="urn:microsoft.com/office/officeart/2005/8/layout/list1"/>
    <dgm:cxn modelId="{48E534C2-E80C-4E5F-94C1-600CE17BE3E6}" type="presParOf" srcId="{81EED41A-0501-47D9-9C69-389AB5988C20}" destId="{413394B5-A7DB-4A7E-A3AB-3D9DD2D55FA6}" srcOrd="11" destOrd="0" presId="urn:microsoft.com/office/officeart/2005/8/layout/list1"/>
    <dgm:cxn modelId="{B25914E5-9DBD-4A1D-93DA-7D7E67CF14CA}" type="presParOf" srcId="{81EED41A-0501-47D9-9C69-389AB5988C20}" destId="{7A2A88C6-DEA0-4684-9923-E08EAA590A70}" srcOrd="12" destOrd="0" presId="urn:microsoft.com/office/officeart/2005/8/layout/list1"/>
    <dgm:cxn modelId="{5282B717-1546-4B70-95D3-5568CAEA7071}" type="presParOf" srcId="{7A2A88C6-DEA0-4684-9923-E08EAA590A70}" destId="{E89673CA-D1EF-4BA4-8E63-71171D813017}" srcOrd="0" destOrd="0" presId="urn:microsoft.com/office/officeart/2005/8/layout/list1"/>
    <dgm:cxn modelId="{E3DA437F-EF65-417D-BA43-86325AC09754}" type="presParOf" srcId="{7A2A88C6-DEA0-4684-9923-E08EAA590A70}" destId="{33689A1F-3E43-4ABD-9E2E-D988F16B8461}" srcOrd="1" destOrd="0" presId="urn:microsoft.com/office/officeart/2005/8/layout/list1"/>
    <dgm:cxn modelId="{D5382C0A-F896-4B9D-9C68-9897356AFF41}" type="presParOf" srcId="{81EED41A-0501-47D9-9C69-389AB5988C20}" destId="{415F7BD7-62AC-493A-B94F-7D343533FB2C}" srcOrd="13" destOrd="0" presId="urn:microsoft.com/office/officeart/2005/8/layout/list1"/>
    <dgm:cxn modelId="{BBC33BEA-2CE2-49C1-A44D-ACA22487562A}" type="presParOf" srcId="{81EED41A-0501-47D9-9C69-389AB5988C20}" destId="{FDC61CD6-F83F-4E04-B21A-297DB45817A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程序转换概述</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98E0B8D3-1726-4BEA-AA5F-4F67596A2F8C}">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IA-32 </a:t>
          </a:r>
          <a:r>
            <a:rPr lang="zh-CN" altLang="en-US" sz="1800" dirty="0">
              <a:solidFill>
                <a:srgbClr val="3333CC"/>
              </a:solidFill>
              <a:latin typeface="微软雅黑" panose="020B0503020204020204" pitchFamily="34" charset="-122"/>
              <a:ea typeface="微软雅黑" panose="020B0503020204020204" pitchFamily="34" charset="-122"/>
            </a:rPr>
            <a:t>指令系统</a:t>
          </a:r>
          <a:endParaRPr lang="zh-CN" altLang="en-US" sz="1800" dirty="0">
            <a:latin typeface="微软雅黑" pitchFamily="34" charset="-122"/>
            <a:ea typeface="微软雅黑" pitchFamily="34" charset="-122"/>
          </a:endParaRPr>
        </a:p>
      </dgm:t>
    </dgm:pt>
    <dgm:pt modelId="{09F4B009-3BD9-4D85-B0E7-1CFA1F0AE932}" type="parTrans" cxnId="{9DA9878E-6DC2-444E-BF6B-3453651438A9}">
      <dgm:prSet/>
      <dgm:spPr/>
      <dgm:t>
        <a:bodyPr/>
        <a:lstStyle/>
        <a:p>
          <a:endParaRPr lang="zh-CN" altLang="en-US"/>
        </a:p>
      </dgm:t>
    </dgm:pt>
    <dgm:pt modelId="{AA7EA8D3-F0A5-448D-961F-0AA29BD63E1A}" type="sibTrans" cxnId="{9DA9878E-6DC2-444E-BF6B-3453651438A9}">
      <dgm:prSet/>
      <dgm:spPr/>
      <dgm:t>
        <a:bodyPr/>
        <a:lstStyle/>
        <a:p>
          <a:endParaRPr lang="zh-CN" altLang="en-US"/>
        </a:p>
      </dgm:t>
    </dgm:pt>
    <dgm:pt modelId="{E979EBA6-B732-437F-9A6D-22EAFADEEA35}">
      <dgm:prSet phldrT="[文本]" custT="1"/>
      <dgm:spPr/>
      <dgm:t>
        <a:bodyPr/>
        <a:lstStyle/>
        <a:p>
          <a:r>
            <a:rPr lang="en-US" altLang="zh-CN" sz="1800" dirty="0">
              <a:solidFill>
                <a:srgbClr val="3333CC"/>
              </a:solidFill>
              <a:latin typeface="微软雅黑" panose="020B0503020204020204" pitchFamily="34" charset="-122"/>
              <a:ea typeface="微软雅黑" panose="020B0503020204020204" pitchFamily="34" charset="-122"/>
            </a:rPr>
            <a:t>C</a:t>
          </a:r>
          <a:r>
            <a:rPr lang="zh-CN" altLang="en-US" sz="18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dirty="0">
            <a:latin typeface="微软雅黑" pitchFamily="34" charset="-122"/>
            <a:ea typeface="微软雅黑" pitchFamily="34" charset="-122"/>
          </a:endParaRPr>
        </a:p>
      </dgm:t>
    </dgm:pt>
    <dgm:pt modelId="{CC991B88-B73E-4137-B212-3A00949E7F73}" type="parTrans" cxnId="{D6A1A8D1-F85A-4EA1-A8D8-07AC0E5F23EE}">
      <dgm:prSet/>
      <dgm:spPr/>
      <dgm:t>
        <a:bodyPr/>
        <a:lstStyle/>
        <a:p>
          <a:endParaRPr lang="zh-CN" altLang="en-US"/>
        </a:p>
      </dgm:t>
    </dgm:pt>
    <dgm:pt modelId="{88C95724-9860-4A05-9C95-35A0FDB9EAA7}" type="sibTrans" cxnId="{D6A1A8D1-F85A-4EA1-A8D8-07AC0E5F23EE}">
      <dgm:prSet/>
      <dgm:spPr/>
      <dgm:t>
        <a:bodyPr/>
        <a:lstStyle/>
        <a:p>
          <a:endParaRPr lang="zh-CN" altLang="en-US"/>
        </a:p>
      </dgm:t>
    </dgm:pt>
    <dgm:pt modelId="{91B56CD8-07A5-4E73-BD94-3609F25A3A92}">
      <dgm:prSet phldrT="[文本]" custT="1"/>
      <dgm:spPr/>
      <dgm:t>
        <a:bodyPr/>
        <a:lstStyle/>
        <a:p>
          <a:r>
            <a:rPr lang="zh-CN" altLang="en-US" sz="1800" b="1" i="1" u="sng"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复杂数据类型的分配和访问</a:t>
          </a:r>
        </a:p>
      </dgm:t>
    </dgm:pt>
    <dgm:pt modelId="{959665B4-4E20-4420-8B54-74819D7D18A7}" type="parTrans" cxnId="{3D621BF7-2DB6-4E49-8EF6-B8F1D697FEF2}">
      <dgm:prSet/>
      <dgm:spPr/>
      <dgm:t>
        <a:bodyPr/>
        <a:lstStyle/>
        <a:p>
          <a:endParaRPr lang="zh-CN" altLang="en-US"/>
        </a:p>
      </dgm:t>
    </dgm:pt>
    <dgm:pt modelId="{347593D5-1439-4EB5-98D4-A8601CE3A2B1}" type="sibTrans" cxnId="{3D621BF7-2DB6-4E49-8EF6-B8F1D697FEF2}">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4"/>
      <dgm:spPr/>
    </dgm:pt>
    <dgm:pt modelId="{1AA6D816-51C3-413A-8F3F-EB7B79B2C317}" type="pres">
      <dgm:prSet presAssocID="{09DFCC22-40BE-4D04-8FEF-F07F76F5EF60}" presName="parentText" presStyleLbl="node1" presStyleIdx="0" presStyleCnt="4"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4" custScaleX="100000">
        <dgm:presLayoutVars>
          <dgm:bulletEnabled val="1"/>
        </dgm:presLayoutVars>
      </dgm:prSet>
      <dgm:spPr/>
    </dgm:pt>
    <dgm:pt modelId="{59A2ABB2-3182-4EA9-8E26-242DABAD5D98}" type="pres">
      <dgm:prSet presAssocID="{6C53FF29-3AE1-45A7-B7DD-638679EDB849}" presName="spaceBetweenRectangles" presStyleCnt="0"/>
      <dgm:spPr/>
    </dgm:pt>
    <dgm:pt modelId="{C1F30335-FC12-4848-9820-7165BA436805}" type="pres">
      <dgm:prSet presAssocID="{98E0B8D3-1726-4BEA-AA5F-4F67596A2F8C}" presName="parentLin" presStyleCnt="0"/>
      <dgm:spPr/>
    </dgm:pt>
    <dgm:pt modelId="{55B7D005-1DE4-440C-92D9-B7C1818E64D0}" type="pres">
      <dgm:prSet presAssocID="{98E0B8D3-1726-4BEA-AA5F-4F67596A2F8C}" presName="parentLeftMargin" presStyleLbl="node1" presStyleIdx="0" presStyleCnt="4"/>
      <dgm:spPr/>
    </dgm:pt>
    <dgm:pt modelId="{3DDEDEB6-6A5C-43DE-931B-9D55E93230A0}" type="pres">
      <dgm:prSet presAssocID="{98E0B8D3-1726-4BEA-AA5F-4F67596A2F8C}" presName="parentText" presStyleLbl="node1" presStyleIdx="1" presStyleCnt="4">
        <dgm:presLayoutVars>
          <dgm:chMax val="0"/>
          <dgm:bulletEnabled val="1"/>
        </dgm:presLayoutVars>
      </dgm:prSet>
      <dgm:spPr/>
    </dgm:pt>
    <dgm:pt modelId="{4EA522C5-FC0C-4043-8E5C-C7AA50C538EB}" type="pres">
      <dgm:prSet presAssocID="{98E0B8D3-1726-4BEA-AA5F-4F67596A2F8C}" presName="negativeSpace" presStyleCnt="0"/>
      <dgm:spPr/>
    </dgm:pt>
    <dgm:pt modelId="{41C21441-7F43-4DEC-8736-2753637F22E8}" type="pres">
      <dgm:prSet presAssocID="{98E0B8D3-1726-4BEA-AA5F-4F67596A2F8C}" presName="childText" presStyleLbl="conFgAcc1" presStyleIdx="1" presStyleCnt="4">
        <dgm:presLayoutVars>
          <dgm:bulletEnabled val="1"/>
        </dgm:presLayoutVars>
      </dgm:prSet>
      <dgm:spPr/>
    </dgm:pt>
    <dgm:pt modelId="{6E951F9F-702C-4970-97AA-19EBE6DDB082}" type="pres">
      <dgm:prSet presAssocID="{AA7EA8D3-F0A5-448D-961F-0AA29BD63E1A}" presName="spaceBetweenRectangles" presStyleCnt="0"/>
      <dgm:spPr/>
    </dgm:pt>
    <dgm:pt modelId="{245D54A4-5B00-4596-B6CA-6785C3FFA58F}" type="pres">
      <dgm:prSet presAssocID="{E979EBA6-B732-437F-9A6D-22EAFADEEA35}" presName="parentLin" presStyleCnt="0"/>
      <dgm:spPr/>
    </dgm:pt>
    <dgm:pt modelId="{276B394D-402D-4997-9C10-E8E50A0EF55A}" type="pres">
      <dgm:prSet presAssocID="{E979EBA6-B732-437F-9A6D-22EAFADEEA35}" presName="parentLeftMargin" presStyleLbl="node1" presStyleIdx="1" presStyleCnt="4"/>
      <dgm:spPr/>
    </dgm:pt>
    <dgm:pt modelId="{CB1198A3-B1AA-4E5A-BF18-89C577573223}" type="pres">
      <dgm:prSet presAssocID="{E979EBA6-B732-437F-9A6D-22EAFADEEA35}" presName="parentText" presStyleLbl="node1" presStyleIdx="2" presStyleCnt="4">
        <dgm:presLayoutVars>
          <dgm:chMax val="0"/>
          <dgm:bulletEnabled val="1"/>
        </dgm:presLayoutVars>
      </dgm:prSet>
      <dgm:spPr/>
    </dgm:pt>
    <dgm:pt modelId="{4A7F1ACD-F304-4862-9331-302F246E4465}" type="pres">
      <dgm:prSet presAssocID="{E979EBA6-B732-437F-9A6D-22EAFADEEA35}" presName="negativeSpace" presStyleCnt="0"/>
      <dgm:spPr/>
    </dgm:pt>
    <dgm:pt modelId="{201165D4-52CE-4D5A-BF5D-52CA0657421F}" type="pres">
      <dgm:prSet presAssocID="{E979EBA6-B732-437F-9A6D-22EAFADEEA35}" presName="childText" presStyleLbl="conFgAcc1" presStyleIdx="2" presStyleCnt="4">
        <dgm:presLayoutVars>
          <dgm:bulletEnabled val="1"/>
        </dgm:presLayoutVars>
      </dgm:prSet>
      <dgm:spPr/>
    </dgm:pt>
    <dgm:pt modelId="{413394B5-A7DB-4A7E-A3AB-3D9DD2D55FA6}" type="pres">
      <dgm:prSet presAssocID="{88C95724-9860-4A05-9C95-35A0FDB9EAA7}" presName="spaceBetweenRectangles" presStyleCnt="0"/>
      <dgm:spPr/>
    </dgm:pt>
    <dgm:pt modelId="{7A2A88C6-DEA0-4684-9923-E08EAA590A70}" type="pres">
      <dgm:prSet presAssocID="{91B56CD8-07A5-4E73-BD94-3609F25A3A92}" presName="parentLin" presStyleCnt="0"/>
      <dgm:spPr/>
    </dgm:pt>
    <dgm:pt modelId="{E89673CA-D1EF-4BA4-8E63-71171D813017}" type="pres">
      <dgm:prSet presAssocID="{91B56CD8-07A5-4E73-BD94-3609F25A3A92}" presName="parentLeftMargin" presStyleLbl="node1" presStyleIdx="2" presStyleCnt="4"/>
      <dgm:spPr/>
    </dgm:pt>
    <dgm:pt modelId="{33689A1F-3E43-4ABD-9E2E-D988F16B8461}" type="pres">
      <dgm:prSet presAssocID="{91B56CD8-07A5-4E73-BD94-3609F25A3A92}" presName="parentText" presStyleLbl="node1" presStyleIdx="3" presStyleCnt="4">
        <dgm:presLayoutVars>
          <dgm:chMax val="0"/>
          <dgm:bulletEnabled val="1"/>
        </dgm:presLayoutVars>
      </dgm:prSet>
      <dgm:spPr/>
    </dgm:pt>
    <dgm:pt modelId="{415F7BD7-62AC-493A-B94F-7D343533FB2C}" type="pres">
      <dgm:prSet presAssocID="{91B56CD8-07A5-4E73-BD94-3609F25A3A92}" presName="negativeSpace" presStyleCnt="0"/>
      <dgm:spPr/>
    </dgm:pt>
    <dgm:pt modelId="{FDC61CD6-F83F-4E04-B21A-297DB45817A0}" type="pres">
      <dgm:prSet presAssocID="{91B56CD8-07A5-4E73-BD94-3609F25A3A92}" presName="childText" presStyleLbl="conFgAcc1" presStyleIdx="3" presStyleCnt="4">
        <dgm:presLayoutVars>
          <dgm:bulletEnabled val="1"/>
        </dgm:presLayoutVars>
      </dgm:prSet>
      <dgm:spPr/>
    </dgm:pt>
  </dgm:ptLst>
  <dgm:cxnLst>
    <dgm:cxn modelId="{27AAB831-45BF-424D-BAC0-D1A356E8E587}" srcId="{409A5B7D-CD61-4EB0-9098-CB1C2E42C47E}" destId="{09DFCC22-40BE-4D04-8FEF-F07F76F5EF60}" srcOrd="0" destOrd="0" parTransId="{33EBA143-D3FF-4BF5-A9A3-6C10B891F466}" sibTransId="{6C53FF29-3AE1-45A7-B7DD-638679EDB849}"/>
    <dgm:cxn modelId="{4C354139-6013-4622-B536-C25EDF511665}" type="presOf" srcId="{91B56CD8-07A5-4E73-BD94-3609F25A3A92}" destId="{E89673CA-D1EF-4BA4-8E63-71171D813017}" srcOrd="0" destOrd="0" presId="urn:microsoft.com/office/officeart/2005/8/layout/list1"/>
    <dgm:cxn modelId="{A0101E4A-AD4C-4C0F-9EE6-D63E80874D8D}" type="presOf" srcId="{09DFCC22-40BE-4D04-8FEF-F07F76F5EF60}" destId="{1AA6D816-51C3-413A-8F3F-EB7B79B2C317}" srcOrd="1" destOrd="0" presId="urn:microsoft.com/office/officeart/2005/8/layout/list1"/>
    <dgm:cxn modelId="{8668FE75-305A-464C-B765-51A21403F3E1}" type="presOf" srcId="{98E0B8D3-1726-4BEA-AA5F-4F67596A2F8C}" destId="{3DDEDEB6-6A5C-43DE-931B-9D55E93230A0}"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67508A84-2D1B-4035-B9B0-E605B791BFBB}" type="presOf" srcId="{98E0B8D3-1726-4BEA-AA5F-4F67596A2F8C}" destId="{55B7D005-1DE4-440C-92D9-B7C1818E64D0}" srcOrd="0" destOrd="0" presId="urn:microsoft.com/office/officeart/2005/8/layout/list1"/>
    <dgm:cxn modelId="{BE564B8A-69E1-49E8-897D-306932835CED}" type="presOf" srcId="{E979EBA6-B732-437F-9A6D-22EAFADEEA35}" destId="{276B394D-402D-4997-9C10-E8E50A0EF55A}" srcOrd="0" destOrd="0" presId="urn:microsoft.com/office/officeart/2005/8/layout/list1"/>
    <dgm:cxn modelId="{9DA9878E-6DC2-444E-BF6B-3453651438A9}" srcId="{409A5B7D-CD61-4EB0-9098-CB1C2E42C47E}" destId="{98E0B8D3-1726-4BEA-AA5F-4F67596A2F8C}" srcOrd="1" destOrd="0" parTransId="{09F4B009-3BD9-4D85-B0E7-1CFA1F0AE932}" sibTransId="{AA7EA8D3-F0A5-448D-961F-0AA29BD63E1A}"/>
    <dgm:cxn modelId="{2F2E958F-E080-4A8D-BF02-B9CE4115EE3D}" type="presOf" srcId="{E979EBA6-B732-437F-9A6D-22EAFADEEA35}" destId="{CB1198A3-B1AA-4E5A-BF18-89C577573223}" srcOrd="1" destOrd="0" presId="urn:microsoft.com/office/officeart/2005/8/layout/list1"/>
    <dgm:cxn modelId="{EA61E2CE-4214-4868-9A4D-B6D295EEB9CE}" type="presOf" srcId="{09DFCC22-40BE-4D04-8FEF-F07F76F5EF60}" destId="{BF8416CD-1880-49FA-852F-27071BE2852F}" srcOrd="0" destOrd="0" presId="urn:microsoft.com/office/officeart/2005/8/layout/list1"/>
    <dgm:cxn modelId="{D6A1A8D1-F85A-4EA1-A8D8-07AC0E5F23EE}" srcId="{409A5B7D-CD61-4EB0-9098-CB1C2E42C47E}" destId="{E979EBA6-B732-437F-9A6D-22EAFADEEA35}" srcOrd="2" destOrd="0" parTransId="{CC991B88-B73E-4137-B212-3A00949E7F73}" sibTransId="{88C95724-9860-4A05-9C95-35A0FDB9EAA7}"/>
    <dgm:cxn modelId="{F08CDED1-B871-4D8D-866F-F253C12210D0}" type="presOf" srcId="{91B56CD8-07A5-4E73-BD94-3609F25A3A92}" destId="{33689A1F-3E43-4ABD-9E2E-D988F16B8461}" srcOrd="1" destOrd="0" presId="urn:microsoft.com/office/officeart/2005/8/layout/list1"/>
    <dgm:cxn modelId="{3D621BF7-2DB6-4E49-8EF6-B8F1D697FEF2}" srcId="{409A5B7D-CD61-4EB0-9098-CB1C2E42C47E}" destId="{91B56CD8-07A5-4E73-BD94-3609F25A3A92}" srcOrd="3" destOrd="0" parTransId="{959665B4-4E20-4420-8B54-74819D7D18A7}" sibTransId="{347593D5-1439-4EB5-98D4-A8601CE3A2B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BAC5896D-FF91-44EF-9AEC-579D59726B88}" type="presParOf" srcId="{81EED41A-0501-47D9-9C69-389AB5988C20}" destId="{59A2ABB2-3182-4EA9-8E26-242DABAD5D98}" srcOrd="3" destOrd="0" presId="urn:microsoft.com/office/officeart/2005/8/layout/list1"/>
    <dgm:cxn modelId="{9A68B1E1-4628-4980-AB28-F7A7624781CF}" type="presParOf" srcId="{81EED41A-0501-47D9-9C69-389AB5988C20}" destId="{C1F30335-FC12-4848-9820-7165BA436805}" srcOrd="4" destOrd="0" presId="urn:microsoft.com/office/officeart/2005/8/layout/list1"/>
    <dgm:cxn modelId="{2C4F474B-E33F-4738-A8C1-63491050FD3E}" type="presParOf" srcId="{C1F30335-FC12-4848-9820-7165BA436805}" destId="{55B7D005-1DE4-440C-92D9-B7C1818E64D0}" srcOrd="0" destOrd="0" presId="urn:microsoft.com/office/officeart/2005/8/layout/list1"/>
    <dgm:cxn modelId="{CC648FF5-145D-476B-B889-2C005868BDE7}" type="presParOf" srcId="{C1F30335-FC12-4848-9820-7165BA436805}" destId="{3DDEDEB6-6A5C-43DE-931B-9D55E93230A0}" srcOrd="1" destOrd="0" presId="urn:microsoft.com/office/officeart/2005/8/layout/list1"/>
    <dgm:cxn modelId="{AB6B1C43-833E-4BA3-80C0-C9A687BCA5E7}" type="presParOf" srcId="{81EED41A-0501-47D9-9C69-389AB5988C20}" destId="{4EA522C5-FC0C-4043-8E5C-C7AA50C538EB}" srcOrd="5" destOrd="0" presId="urn:microsoft.com/office/officeart/2005/8/layout/list1"/>
    <dgm:cxn modelId="{98B1E5C1-6905-497D-8143-FC0F905E7FDF}" type="presParOf" srcId="{81EED41A-0501-47D9-9C69-389AB5988C20}" destId="{41C21441-7F43-4DEC-8736-2753637F22E8}" srcOrd="6" destOrd="0" presId="urn:microsoft.com/office/officeart/2005/8/layout/list1"/>
    <dgm:cxn modelId="{0B3D61A7-1034-4488-B7B3-1805B7AFE93D}" type="presParOf" srcId="{81EED41A-0501-47D9-9C69-389AB5988C20}" destId="{6E951F9F-702C-4970-97AA-19EBE6DDB082}" srcOrd="7" destOrd="0" presId="urn:microsoft.com/office/officeart/2005/8/layout/list1"/>
    <dgm:cxn modelId="{6F70C32E-4D9A-4189-B255-E61A21B3DB04}" type="presParOf" srcId="{81EED41A-0501-47D9-9C69-389AB5988C20}" destId="{245D54A4-5B00-4596-B6CA-6785C3FFA58F}" srcOrd="8" destOrd="0" presId="urn:microsoft.com/office/officeart/2005/8/layout/list1"/>
    <dgm:cxn modelId="{10F96B6D-B88E-4991-9479-258D8F0C90AA}" type="presParOf" srcId="{245D54A4-5B00-4596-B6CA-6785C3FFA58F}" destId="{276B394D-402D-4997-9C10-E8E50A0EF55A}" srcOrd="0" destOrd="0" presId="urn:microsoft.com/office/officeart/2005/8/layout/list1"/>
    <dgm:cxn modelId="{7CCCC304-A7C1-4F23-B82F-3FDB86AF14FA}" type="presParOf" srcId="{245D54A4-5B00-4596-B6CA-6785C3FFA58F}" destId="{CB1198A3-B1AA-4E5A-BF18-89C577573223}" srcOrd="1" destOrd="0" presId="urn:microsoft.com/office/officeart/2005/8/layout/list1"/>
    <dgm:cxn modelId="{CA61406B-8E72-4088-A99E-703C487CFCBB}" type="presParOf" srcId="{81EED41A-0501-47D9-9C69-389AB5988C20}" destId="{4A7F1ACD-F304-4862-9331-302F246E4465}" srcOrd="9" destOrd="0" presId="urn:microsoft.com/office/officeart/2005/8/layout/list1"/>
    <dgm:cxn modelId="{0E596CFF-FB11-4F56-B287-86E890A7621D}" type="presParOf" srcId="{81EED41A-0501-47D9-9C69-389AB5988C20}" destId="{201165D4-52CE-4D5A-BF5D-52CA0657421F}" srcOrd="10" destOrd="0" presId="urn:microsoft.com/office/officeart/2005/8/layout/list1"/>
    <dgm:cxn modelId="{48E534C2-E80C-4E5F-94C1-600CE17BE3E6}" type="presParOf" srcId="{81EED41A-0501-47D9-9C69-389AB5988C20}" destId="{413394B5-A7DB-4A7E-A3AB-3D9DD2D55FA6}" srcOrd="11" destOrd="0" presId="urn:microsoft.com/office/officeart/2005/8/layout/list1"/>
    <dgm:cxn modelId="{B25914E5-9DBD-4A1D-93DA-7D7E67CF14CA}" type="presParOf" srcId="{81EED41A-0501-47D9-9C69-389AB5988C20}" destId="{7A2A88C6-DEA0-4684-9923-E08EAA590A70}" srcOrd="12" destOrd="0" presId="urn:microsoft.com/office/officeart/2005/8/layout/list1"/>
    <dgm:cxn modelId="{5282B717-1546-4B70-95D3-5568CAEA7071}" type="presParOf" srcId="{7A2A88C6-DEA0-4684-9923-E08EAA590A70}" destId="{E89673CA-D1EF-4BA4-8E63-71171D813017}" srcOrd="0" destOrd="0" presId="urn:microsoft.com/office/officeart/2005/8/layout/list1"/>
    <dgm:cxn modelId="{E3DA437F-EF65-417D-BA43-86325AC09754}" type="presParOf" srcId="{7A2A88C6-DEA0-4684-9923-E08EAA590A70}" destId="{33689A1F-3E43-4ABD-9E2E-D988F16B8461}" srcOrd="1" destOrd="0" presId="urn:microsoft.com/office/officeart/2005/8/layout/list1"/>
    <dgm:cxn modelId="{D5382C0A-F896-4B9D-9C68-9897356AFF41}" type="presParOf" srcId="{81EED41A-0501-47D9-9C69-389AB5988C20}" destId="{415F7BD7-62AC-493A-B94F-7D343533FB2C}" srcOrd="13" destOrd="0" presId="urn:microsoft.com/office/officeart/2005/8/layout/list1"/>
    <dgm:cxn modelId="{BBC33BEA-2CE2-49C1-A44D-ACA22487562A}" type="presParOf" srcId="{81EED41A-0501-47D9-9C69-389AB5988C20}" destId="{FDC61CD6-F83F-4E04-B21A-297DB45817A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9A5B7D-CD61-4EB0-9098-CB1C2E42C47E}"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zh-CN" altLang="en-US"/>
        </a:p>
      </dgm:t>
    </dgm:pt>
    <dgm:pt modelId="{09DFCC22-40BE-4D04-8FEF-F07F76F5EF60}">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目标文件格式</a:t>
          </a:r>
          <a:endParaRPr lang="zh-CN" altLang="en-US" sz="1800" dirty="0">
            <a:latin typeface="微软雅黑" pitchFamily="34" charset="-122"/>
            <a:ea typeface="微软雅黑" pitchFamily="34" charset="-122"/>
          </a:endParaRPr>
        </a:p>
      </dgm:t>
    </dgm:pt>
    <dgm:pt modelId="{33EBA143-D3FF-4BF5-A9A3-6C10B891F466}" type="parTrans" cxnId="{27AAB831-45BF-424D-BAC0-D1A356E8E587}">
      <dgm:prSet/>
      <dgm:spPr/>
      <dgm:t>
        <a:bodyPr/>
        <a:lstStyle/>
        <a:p>
          <a:endParaRPr lang="zh-CN" altLang="en-US" sz="1800">
            <a:latin typeface="微软雅黑" pitchFamily="34" charset="-122"/>
            <a:ea typeface="微软雅黑" pitchFamily="34" charset="-122"/>
          </a:endParaRPr>
        </a:p>
      </dgm:t>
    </dgm:pt>
    <dgm:pt modelId="{6C53FF29-3AE1-45A7-B7DD-638679EDB849}" type="sibTrans" cxnId="{27AAB831-45BF-424D-BAC0-D1A356E8E587}">
      <dgm:prSet/>
      <dgm:spPr/>
      <dgm:t>
        <a:bodyPr/>
        <a:lstStyle/>
        <a:p>
          <a:endParaRPr lang="zh-CN" altLang="en-US" sz="1800">
            <a:latin typeface="微软雅黑" pitchFamily="34" charset="-122"/>
            <a:ea typeface="微软雅黑" pitchFamily="34" charset="-122"/>
          </a:endParaRPr>
        </a:p>
      </dgm:t>
    </dgm:pt>
    <dgm:pt modelId="{763D0F6B-4D87-45F7-AC58-93C14E055835}">
      <dgm:prSet phldrT="[文本]" custT="1"/>
      <dgm:spPr/>
      <dgm:t>
        <a:bodyPr/>
        <a:lstStyle/>
        <a:p>
          <a:r>
            <a:rPr lang="zh-CN" altLang="en-US" sz="1800" dirty="0">
              <a:solidFill>
                <a:srgbClr val="3333CC"/>
              </a:solidFill>
              <a:latin typeface="微软雅黑" panose="020B0503020204020204" pitchFamily="34" charset="-122"/>
              <a:ea typeface="微软雅黑" panose="020B0503020204020204" pitchFamily="34" charset="-122"/>
            </a:rPr>
            <a:t>符号解析与重定位</a:t>
          </a:r>
          <a:endParaRPr lang="zh-CN" altLang="en-US" sz="1800" dirty="0">
            <a:latin typeface="微软雅黑" pitchFamily="34" charset="-122"/>
            <a:ea typeface="微软雅黑" pitchFamily="34" charset="-122"/>
          </a:endParaRPr>
        </a:p>
      </dgm:t>
    </dgm:pt>
    <dgm:pt modelId="{F8FA67CB-8940-4D79-909F-AC58124D94B8}" type="parTrans" cxnId="{EB56B293-A3CC-4220-B850-0C0BD7272120}">
      <dgm:prSet/>
      <dgm:spPr/>
      <dgm:t>
        <a:bodyPr/>
        <a:lstStyle/>
        <a:p>
          <a:endParaRPr lang="zh-CN" altLang="en-US"/>
        </a:p>
      </dgm:t>
    </dgm:pt>
    <dgm:pt modelId="{EAA1ABD9-AE76-4217-99A7-74FC8F17EC6D}" type="sibTrans" cxnId="{EB56B293-A3CC-4220-B850-0C0BD7272120}">
      <dgm:prSet/>
      <dgm:spPr/>
      <dgm:t>
        <a:bodyPr/>
        <a:lstStyle/>
        <a:p>
          <a:endParaRPr lang="zh-CN" altLang="en-US"/>
        </a:p>
      </dgm:t>
    </dgm:pt>
    <dgm:pt modelId="{B8EC50CE-9A54-4852-8D16-D7280C99689B}">
      <dgm:prSet phldrT="[文本]" custT="1"/>
      <dgm:spPr/>
      <dgm:t>
        <a:bodyPr/>
        <a:lstStyle/>
        <a:p>
          <a:r>
            <a:rPr lang="zh-CN" altLang="en-US" sz="1800">
              <a:solidFill>
                <a:srgbClr val="3333CC"/>
              </a:solidFill>
              <a:latin typeface="微软雅黑" panose="020B0503020204020204" pitchFamily="34" charset="-122"/>
              <a:ea typeface="微软雅黑" panose="020B0503020204020204" pitchFamily="34" charset="-122"/>
            </a:rPr>
            <a:t>共享库与动态链接</a:t>
          </a:r>
          <a:endParaRPr lang="zh-CN" altLang="en-US" sz="1800" dirty="0">
            <a:latin typeface="微软雅黑" pitchFamily="34" charset="-122"/>
            <a:ea typeface="微软雅黑" pitchFamily="34" charset="-122"/>
          </a:endParaRPr>
        </a:p>
      </dgm:t>
    </dgm:pt>
    <dgm:pt modelId="{3254780A-347C-4B70-9447-8D1E1E12D09B}" type="parTrans" cxnId="{847F5606-D984-4A60-878D-1E57317B98FC}">
      <dgm:prSet/>
      <dgm:spPr/>
      <dgm:t>
        <a:bodyPr/>
        <a:lstStyle/>
        <a:p>
          <a:endParaRPr lang="zh-CN" altLang="en-US"/>
        </a:p>
      </dgm:t>
    </dgm:pt>
    <dgm:pt modelId="{ED6484C4-963C-4C69-9C56-C1312C7B76FA}" type="sibTrans" cxnId="{847F5606-D984-4A60-878D-1E57317B98FC}">
      <dgm:prSet/>
      <dgm:spPr/>
      <dgm:t>
        <a:bodyPr/>
        <a:lstStyle/>
        <a:p>
          <a:endParaRPr lang="zh-CN" altLang="en-US"/>
        </a:p>
      </dgm:t>
    </dgm:pt>
    <dgm:pt modelId="{81EED41A-0501-47D9-9C69-389AB5988C20}" type="pres">
      <dgm:prSet presAssocID="{409A5B7D-CD61-4EB0-9098-CB1C2E42C47E}" presName="linear" presStyleCnt="0">
        <dgm:presLayoutVars>
          <dgm:dir/>
          <dgm:animLvl val="lvl"/>
          <dgm:resizeHandles val="exact"/>
        </dgm:presLayoutVars>
      </dgm:prSet>
      <dgm:spPr/>
    </dgm:pt>
    <dgm:pt modelId="{844DC01B-706E-4953-A0F6-67A8A0653DEA}" type="pres">
      <dgm:prSet presAssocID="{09DFCC22-40BE-4D04-8FEF-F07F76F5EF60}" presName="parentLin" presStyleCnt="0"/>
      <dgm:spPr/>
    </dgm:pt>
    <dgm:pt modelId="{BF8416CD-1880-49FA-852F-27071BE2852F}" type="pres">
      <dgm:prSet presAssocID="{09DFCC22-40BE-4D04-8FEF-F07F76F5EF60}" presName="parentLeftMargin" presStyleLbl="node1" presStyleIdx="0" presStyleCnt="3"/>
      <dgm:spPr/>
    </dgm:pt>
    <dgm:pt modelId="{1AA6D816-51C3-413A-8F3F-EB7B79B2C317}" type="pres">
      <dgm:prSet presAssocID="{09DFCC22-40BE-4D04-8FEF-F07F76F5EF60}" presName="parentText" presStyleLbl="node1" presStyleIdx="0" presStyleCnt="3" custScaleX="99221">
        <dgm:presLayoutVars>
          <dgm:chMax val="0"/>
          <dgm:bulletEnabled val="1"/>
        </dgm:presLayoutVars>
      </dgm:prSet>
      <dgm:spPr/>
    </dgm:pt>
    <dgm:pt modelId="{111F67CD-97A9-412A-AC6B-763F7AD1D914}" type="pres">
      <dgm:prSet presAssocID="{09DFCC22-40BE-4D04-8FEF-F07F76F5EF60}" presName="negativeSpace" presStyleCnt="0"/>
      <dgm:spPr/>
    </dgm:pt>
    <dgm:pt modelId="{84560E54-6051-4D37-94F6-A5BE4D9248D9}" type="pres">
      <dgm:prSet presAssocID="{09DFCC22-40BE-4D04-8FEF-F07F76F5EF60}" presName="childText" presStyleLbl="conFgAcc1" presStyleIdx="0" presStyleCnt="3" custScaleX="100000">
        <dgm:presLayoutVars>
          <dgm:bulletEnabled val="1"/>
        </dgm:presLayoutVars>
      </dgm:prSet>
      <dgm:spPr/>
    </dgm:pt>
    <dgm:pt modelId="{369D6DE3-A71A-4819-8AEC-B252A063FEF9}" type="pres">
      <dgm:prSet presAssocID="{6C53FF29-3AE1-45A7-B7DD-638679EDB849}" presName="spaceBetweenRectangles" presStyleCnt="0"/>
      <dgm:spPr/>
    </dgm:pt>
    <dgm:pt modelId="{415AC977-D04B-4A4C-8946-DBA42EE25D6A}" type="pres">
      <dgm:prSet presAssocID="{763D0F6B-4D87-45F7-AC58-93C14E055835}" presName="parentLin" presStyleCnt="0"/>
      <dgm:spPr/>
    </dgm:pt>
    <dgm:pt modelId="{E49C09ED-FF45-4701-B37C-BC776655C371}" type="pres">
      <dgm:prSet presAssocID="{763D0F6B-4D87-45F7-AC58-93C14E055835}" presName="parentLeftMargin" presStyleLbl="node1" presStyleIdx="0" presStyleCnt="3"/>
      <dgm:spPr/>
    </dgm:pt>
    <dgm:pt modelId="{33788B66-F2A0-40BD-9D35-ABBF60E238E8}" type="pres">
      <dgm:prSet presAssocID="{763D0F6B-4D87-45F7-AC58-93C14E055835}" presName="parentText" presStyleLbl="node1" presStyleIdx="1" presStyleCnt="3">
        <dgm:presLayoutVars>
          <dgm:chMax val="0"/>
          <dgm:bulletEnabled val="1"/>
        </dgm:presLayoutVars>
      </dgm:prSet>
      <dgm:spPr/>
    </dgm:pt>
    <dgm:pt modelId="{50CFFCD9-0B56-441A-9DAE-36A20C69AD92}" type="pres">
      <dgm:prSet presAssocID="{763D0F6B-4D87-45F7-AC58-93C14E055835}" presName="negativeSpace" presStyleCnt="0"/>
      <dgm:spPr/>
    </dgm:pt>
    <dgm:pt modelId="{2D4951B6-6CB3-4738-8916-AE3C33743359}" type="pres">
      <dgm:prSet presAssocID="{763D0F6B-4D87-45F7-AC58-93C14E055835}" presName="childText" presStyleLbl="conFgAcc1" presStyleIdx="1" presStyleCnt="3">
        <dgm:presLayoutVars>
          <dgm:bulletEnabled val="1"/>
        </dgm:presLayoutVars>
      </dgm:prSet>
      <dgm:spPr/>
    </dgm:pt>
    <dgm:pt modelId="{BECC9D78-68A4-4B80-A676-4C7BB3935A1E}" type="pres">
      <dgm:prSet presAssocID="{EAA1ABD9-AE76-4217-99A7-74FC8F17EC6D}" presName="spaceBetweenRectangles" presStyleCnt="0"/>
      <dgm:spPr/>
    </dgm:pt>
    <dgm:pt modelId="{55903A5F-F2E5-4F57-A956-6268C4CB0D26}" type="pres">
      <dgm:prSet presAssocID="{B8EC50CE-9A54-4852-8D16-D7280C99689B}" presName="parentLin" presStyleCnt="0"/>
      <dgm:spPr/>
    </dgm:pt>
    <dgm:pt modelId="{12DF6229-56EE-499E-9FE3-58FC528234C9}" type="pres">
      <dgm:prSet presAssocID="{B8EC50CE-9A54-4852-8D16-D7280C99689B}" presName="parentLeftMargin" presStyleLbl="node1" presStyleIdx="1" presStyleCnt="3"/>
      <dgm:spPr/>
    </dgm:pt>
    <dgm:pt modelId="{44E4A4BF-B645-4B2D-B606-224020FD6AFC}" type="pres">
      <dgm:prSet presAssocID="{B8EC50CE-9A54-4852-8D16-D7280C99689B}" presName="parentText" presStyleLbl="node1" presStyleIdx="2" presStyleCnt="3">
        <dgm:presLayoutVars>
          <dgm:chMax val="0"/>
          <dgm:bulletEnabled val="1"/>
        </dgm:presLayoutVars>
      </dgm:prSet>
      <dgm:spPr/>
    </dgm:pt>
    <dgm:pt modelId="{E1E37748-C4CA-4BF3-800B-F160CAA6D8AC}" type="pres">
      <dgm:prSet presAssocID="{B8EC50CE-9A54-4852-8D16-D7280C99689B}" presName="negativeSpace" presStyleCnt="0"/>
      <dgm:spPr/>
    </dgm:pt>
    <dgm:pt modelId="{967B0114-0EB2-40A5-BAA9-E282741F5570}" type="pres">
      <dgm:prSet presAssocID="{B8EC50CE-9A54-4852-8D16-D7280C99689B}" presName="childText" presStyleLbl="conFgAcc1" presStyleIdx="2" presStyleCnt="3">
        <dgm:presLayoutVars>
          <dgm:bulletEnabled val="1"/>
        </dgm:presLayoutVars>
      </dgm:prSet>
      <dgm:spPr/>
    </dgm:pt>
  </dgm:ptLst>
  <dgm:cxnLst>
    <dgm:cxn modelId="{856E0806-6462-40FF-9AA3-72240ED353B2}" type="presOf" srcId="{B8EC50CE-9A54-4852-8D16-D7280C99689B}" destId="{12DF6229-56EE-499E-9FE3-58FC528234C9}" srcOrd="0" destOrd="0" presId="urn:microsoft.com/office/officeart/2005/8/layout/list1"/>
    <dgm:cxn modelId="{847F5606-D984-4A60-878D-1E57317B98FC}" srcId="{409A5B7D-CD61-4EB0-9098-CB1C2E42C47E}" destId="{B8EC50CE-9A54-4852-8D16-D7280C99689B}" srcOrd="2" destOrd="0" parTransId="{3254780A-347C-4B70-9447-8D1E1E12D09B}" sibTransId="{ED6484C4-963C-4C69-9C56-C1312C7B76FA}"/>
    <dgm:cxn modelId="{7646EE1A-FBE0-4C06-A37A-907EFB46612E}" type="presOf" srcId="{763D0F6B-4D87-45F7-AC58-93C14E055835}" destId="{33788B66-F2A0-40BD-9D35-ABBF60E238E8}" srcOrd="1" destOrd="0" presId="urn:microsoft.com/office/officeart/2005/8/layout/list1"/>
    <dgm:cxn modelId="{5DA7E421-622A-4EDE-959B-A8BF2A81F926}" type="presOf" srcId="{763D0F6B-4D87-45F7-AC58-93C14E055835}" destId="{E49C09ED-FF45-4701-B37C-BC776655C371}" srcOrd="0" destOrd="0" presId="urn:microsoft.com/office/officeart/2005/8/layout/list1"/>
    <dgm:cxn modelId="{27AAB831-45BF-424D-BAC0-D1A356E8E587}" srcId="{409A5B7D-CD61-4EB0-9098-CB1C2E42C47E}" destId="{09DFCC22-40BE-4D04-8FEF-F07F76F5EF60}" srcOrd="0" destOrd="0" parTransId="{33EBA143-D3FF-4BF5-A9A3-6C10B891F466}" sibTransId="{6C53FF29-3AE1-45A7-B7DD-638679EDB849}"/>
    <dgm:cxn modelId="{A0101E4A-AD4C-4C0F-9EE6-D63E80874D8D}" type="presOf" srcId="{09DFCC22-40BE-4D04-8FEF-F07F76F5EF60}" destId="{1AA6D816-51C3-413A-8F3F-EB7B79B2C317}" srcOrd="1" destOrd="0" presId="urn:microsoft.com/office/officeart/2005/8/layout/list1"/>
    <dgm:cxn modelId="{CBBCD252-2CB1-4C51-ABD1-7F6AF49236FB}" type="presOf" srcId="{B8EC50CE-9A54-4852-8D16-D7280C99689B}" destId="{44E4A4BF-B645-4B2D-B606-224020FD6AFC}" srcOrd="1" destOrd="0" presId="urn:microsoft.com/office/officeart/2005/8/layout/list1"/>
    <dgm:cxn modelId="{AAD14E83-1F62-4CC6-BD3E-6CE998FE669C}" type="presOf" srcId="{409A5B7D-CD61-4EB0-9098-CB1C2E42C47E}" destId="{81EED41A-0501-47D9-9C69-389AB5988C20}" srcOrd="0" destOrd="0" presId="urn:microsoft.com/office/officeart/2005/8/layout/list1"/>
    <dgm:cxn modelId="{EB56B293-A3CC-4220-B850-0C0BD7272120}" srcId="{409A5B7D-CD61-4EB0-9098-CB1C2E42C47E}" destId="{763D0F6B-4D87-45F7-AC58-93C14E055835}" srcOrd="1" destOrd="0" parTransId="{F8FA67CB-8940-4D79-909F-AC58124D94B8}" sibTransId="{EAA1ABD9-AE76-4217-99A7-74FC8F17EC6D}"/>
    <dgm:cxn modelId="{EA61E2CE-4214-4868-9A4D-B6D295EEB9CE}" type="presOf" srcId="{09DFCC22-40BE-4D04-8FEF-F07F76F5EF60}" destId="{BF8416CD-1880-49FA-852F-27071BE2852F}" srcOrd="0" destOrd="0" presId="urn:microsoft.com/office/officeart/2005/8/layout/list1"/>
    <dgm:cxn modelId="{86BA2DB5-4D00-447D-93D3-CAD16E304CF4}" type="presParOf" srcId="{81EED41A-0501-47D9-9C69-389AB5988C20}" destId="{844DC01B-706E-4953-A0F6-67A8A0653DEA}" srcOrd="0" destOrd="0" presId="urn:microsoft.com/office/officeart/2005/8/layout/list1"/>
    <dgm:cxn modelId="{60FBA6F8-200B-4266-9FCA-81BF7D3D07BE}" type="presParOf" srcId="{844DC01B-706E-4953-A0F6-67A8A0653DEA}" destId="{BF8416CD-1880-49FA-852F-27071BE2852F}" srcOrd="0" destOrd="0" presId="urn:microsoft.com/office/officeart/2005/8/layout/list1"/>
    <dgm:cxn modelId="{96515D94-2A1E-42D6-ADC2-2ECB36C41E1E}" type="presParOf" srcId="{844DC01B-706E-4953-A0F6-67A8A0653DEA}" destId="{1AA6D816-51C3-413A-8F3F-EB7B79B2C317}" srcOrd="1" destOrd="0" presId="urn:microsoft.com/office/officeart/2005/8/layout/list1"/>
    <dgm:cxn modelId="{281171ED-5F07-4FA7-9A8E-813BA0948F1C}" type="presParOf" srcId="{81EED41A-0501-47D9-9C69-389AB5988C20}" destId="{111F67CD-97A9-412A-AC6B-763F7AD1D914}" srcOrd="1" destOrd="0" presId="urn:microsoft.com/office/officeart/2005/8/layout/list1"/>
    <dgm:cxn modelId="{3A9CCB76-9CB5-4C5E-8D3C-8A1CCB8B28DD}" type="presParOf" srcId="{81EED41A-0501-47D9-9C69-389AB5988C20}" destId="{84560E54-6051-4D37-94F6-A5BE4D9248D9}" srcOrd="2" destOrd="0" presId="urn:microsoft.com/office/officeart/2005/8/layout/list1"/>
    <dgm:cxn modelId="{C197EED2-2217-461C-9B1D-1111DD66357A}" type="presParOf" srcId="{81EED41A-0501-47D9-9C69-389AB5988C20}" destId="{369D6DE3-A71A-4819-8AEC-B252A063FEF9}" srcOrd="3" destOrd="0" presId="urn:microsoft.com/office/officeart/2005/8/layout/list1"/>
    <dgm:cxn modelId="{D05BA096-301C-493C-8D8F-12CF8810B483}" type="presParOf" srcId="{81EED41A-0501-47D9-9C69-389AB5988C20}" destId="{415AC977-D04B-4A4C-8946-DBA42EE25D6A}" srcOrd="4" destOrd="0" presId="urn:microsoft.com/office/officeart/2005/8/layout/list1"/>
    <dgm:cxn modelId="{A09CC747-D7B3-44C8-B129-7DA14C3DEF60}" type="presParOf" srcId="{415AC977-D04B-4A4C-8946-DBA42EE25D6A}" destId="{E49C09ED-FF45-4701-B37C-BC776655C371}" srcOrd="0" destOrd="0" presId="urn:microsoft.com/office/officeart/2005/8/layout/list1"/>
    <dgm:cxn modelId="{1C0F5C8C-6910-471D-A9D4-34729EEF7738}" type="presParOf" srcId="{415AC977-D04B-4A4C-8946-DBA42EE25D6A}" destId="{33788B66-F2A0-40BD-9D35-ABBF60E238E8}" srcOrd="1" destOrd="0" presId="urn:microsoft.com/office/officeart/2005/8/layout/list1"/>
    <dgm:cxn modelId="{4FC4222E-B805-42D9-98F3-98421934EA29}" type="presParOf" srcId="{81EED41A-0501-47D9-9C69-389AB5988C20}" destId="{50CFFCD9-0B56-441A-9DAE-36A20C69AD92}" srcOrd="5" destOrd="0" presId="urn:microsoft.com/office/officeart/2005/8/layout/list1"/>
    <dgm:cxn modelId="{F726DC9D-4A5B-4592-BE0F-6C36089BF7EB}" type="presParOf" srcId="{81EED41A-0501-47D9-9C69-389AB5988C20}" destId="{2D4951B6-6CB3-4738-8916-AE3C33743359}" srcOrd="6" destOrd="0" presId="urn:microsoft.com/office/officeart/2005/8/layout/list1"/>
    <dgm:cxn modelId="{65FDCAD5-A2B9-4ACB-B3A8-0217910BA67E}" type="presParOf" srcId="{81EED41A-0501-47D9-9C69-389AB5988C20}" destId="{BECC9D78-68A4-4B80-A676-4C7BB3935A1E}" srcOrd="7" destOrd="0" presId="urn:microsoft.com/office/officeart/2005/8/layout/list1"/>
    <dgm:cxn modelId="{C3F45294-F68F-409E-8176-F5BBAF3B0325}" type="presParOf" srcId="{81EED41A-0501-47D9-9C69-389AB5988C20}" destId="{55903A5F-F2E5-4F57-A956-6268C4CB0D26}" srcOrd="8" destOrd="0" presId="urn:microsoft.com/office/officeart/2005/8/layout/list1"/>
    <dgm:cxn modelId="{D2CC1C18-E750-495B-A75D-B43B6B3611EA}" type="presParOf" srcId="{55903A5F-F2E5-4F57-A956-6268C4CB0D26}" destId="{12DF6229-56EE-499E-9FE3-58FC528234C9}" srcOrd="0" destOrd="0" presId="urn:microsoft.com/office/officeart/2005/8/layout/list1"/>
    <dgm:cxn modelId="{FDB809DF-B5AE-4B5D-9B18-773C2C98D5D8}" type="presParOf" srcId="{55903A5F-F2E5-4F57-A956-6268C4CB0D26}" destId="{44E4A4BF-B645-4B2D-B606-224020FD6AFC}" srcOrd="1" destOrd="0" presId="urn:microsoft.com/office/officeart/2005/8/layout/list1"/>
    <dgm:cxn modelId="{7AF9EFE9-F6C1-4AD9-A05D-60EDFE1AED89}" type="presParOf" srcId="{81EED41A-0501-47D9-9C69-389AB5988C20}" destId="{E1E37748-C4CA-4BF3-800B-F160CAA6D8AC}" srcOrd="9" destOrd="0" presId="urn:microsoft.com/office/officeart/2005/8/layout/list1"/>
    <dgm:cxn modelId="{147973D9-46E8-4259-A6E7-BC77AECA5BC8}" type="presParOf" srcId="{81EED41A-0501-47D9-9C69-389AB5988C20}" destId="{967B0114-0EB2-40A5-BAA9-E282741F55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kern="1200" dirty="0">
            <a:latin typeface="微软雅黑" pitchFamily="34" charset="-122"/>
            <a:ea typeface="微软雅黑" pitchFamily="34" charset="-122"/>
          </a:endParaRPr>
        </a:p>
      </dsp:txBody>
      <dsp:txXfrm>
        <a:off x="339114" y="40056"/>
        <a:ext cx="4183922" cy="612672"/>
      </dsp:txXfrm>
    </dsp:sp>
    <dsp:sp modelId="{CD432C3A-5307-49B0-A49E-D53BFC4155BA}">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E585C0-F252-49C0-82B5-D46F868C9A0D}">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非数值数据的表示</a:t>
          </a:r>
          <a:endParaRPr lang="zh-CN" altLang="en-US" sz="1800" kern="1200" dirty="0">
            <a:latin typeface="微软雅黑" pitchFamily="34" charset="-122"/>
            <a:ea typeface="微软雅黑" pitchFamily="34" charset="-122"/>
          </a:endParaRPr>
        </a:p>
      </dsp:txBody>
      <dsp:txXfrm>
        <a:off x="339114" y="1083336"/>
        <a:ext cx="4217292" cy="612672"/>
      </dsp:txXfrm>
    </dsp:sp>
    <dsp:sp modelId="{5AE411DC-B964-4F79-8557-738383C1FE12}">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1933742-E19F-4951-8B0D-DF29769D34A1}">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数据的存储</a:t>
          </a:r>
          <a:endParaRPr lang="zh-CN" altLang="en-US" sz="1800" kern="1200" dirty="0">
            <a:latin typeface="微软雅黑" pitchFamily="34" charset="-122"/>
            <a:ea typeface="微软雅黑" pitchFamily="34" charset="-122"/>
          </a:endParaRPr>
        </a:p>
      </dsp:txBody>
      <dsp:txXfrm>
        <a:off x="339114" y="2126616"/>
        <a:ext cx="4217292" cy="612672"/>
      </dsp:txXfrm>
    </dsp:sp>
    <dsp:sp modelId="{200A3C09-E4BB-41F1-98BC-D6B6903F826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1AB066-BEFD-4936-A9E3-ADBF7684D7BC}">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数据</a:t>
          </a:r>
          <a:r>
            <a:rPr lang="zh-CN" altLang="en-US" sz="1800" kern="1200" dirty="0">
              <a:solidFill>
                <a:srgbClr val="3333CC"/>
              </a:solidFill>
              <a:latin typeface="微软雅黑" panose="020B0503020204020204" pitchFamily="34" charset="-122"/>
              <a:ea typeface="微软雅黑" panose="020B0503020204020204" pitchFamily="34" charset="-122"/>
            </a:rPr>
            <a:t>的运算</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463392"/>
          <a:ext cx="6119399" cy="781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5832"/>
          <a:ext cx="4250210" cy="9151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目标文件格式</a:t>
          </a:r>
          <a:endParaRPr lang="zh-CN" altLang="en-US" sz="1800" kern="1200" dirty="0">
            <a:latin typeface="微软雅黑" pitchFamily="34" charset="-122"/>
            <a:ea typeface="微软雅黑" pitchFamily="34" charset="-122"/>
          </a:endParaRPr>
        </a:p>
      </dsp:txBody>
      <dsp:txXfrm>
        <a:off x="350642" y="50504"/>
        <a:ext cx="4160866" cy="825776"/>
      </dsp:txXfrm>
    </dsp:sp>
    <dsp:sp modelId="{2D4951B6-6CB3-4738-8916-AE3C33743359}">
      <dsp:nvSpPr>
        <dsp:cNvPr id="0" name=""/>
        <dsp:cNvSpPr/>
      </dsp:nvSpPr>
      <dsp:spPr>
        <a:xfrm>
          <a:off x="0" y="1869552"/>
          <a:ext cx="6119399" cy="7812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788B66-F2A0-40BD-9D35-ABBF60E238E8}">
      <dsp:nvSpPr>
        <dsp:cNvPr id="0" name=""/>
        <dsp:cNvSpPr/>
      </dsp:nvSpPr>
      <dsp:spPr>
        <a:xfrm>
          <a:off x="305970" y="1411992"/>
          <a:ext cx="4283580" cy="9151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rgbClr val="FF0000"/>
              </a:solidFill>
              <a:latin typeface="微软雅黑" panose="020B0503020204020204" pitchFamily="34" charset="-122"/>
              <a:ea typeface="微软雅黑" panose="020B0503020204020204" pitchFamily="34" charset="-122"/>
            </a:rPr>
            <a:t>符号解析与重定位</a:t>
          </a:r>
        </a:p>
      </dsp:txBody>
      <dsp:txXfrm>
        <a:off x="350642" y="1456664"/>
        <a:ext cx="4194236" cy="825776"/>
      </dsp:txXfrm>
    </dsp:sp>
    <dsp:sp modelId="{967B0114-0EB2-40A5-BAA9-E282741F5570}">
      <dsp:nvSpPr>
        <dsp:cNvPr id="0" name=""/>
        <dsp:cNvSpPr/>
      </dsp:nvSpPr>
      <dsp:spPr>
        <a:xfrm>
          <a:off x="0" y="3275712"/>
          <a:ext cx="6119399" cy="7812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4E4A4BF-B645-4B2D-B606-224020FD6AFC}">
      <dsp:nvSpPr>
        <dsp:cNvPr id="0" name=""/>
        <dsp:cNvSpPr/>
      </dsp:nvSpPr>
      <dsp:spPr>
        <a:xfrm>
          <a:off x="305970" y="2818152"/>
          <a:ext cx="4283580" cy="9151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共享库与动态链接</a:t>
          </a:r>
          <a:endParaRPr lang="zh-CN" altLang="en-US" sz="1800" kern="1200" dirty="0">
            <a:latin typeface="微软雅黑" pitchFamily="34" charset="-122"/>
            <a:ea typeface="微软雅黑" pitchFamily="34" charset="-122"/>
          </a:endParaRPr>
        </a:p>
      </dsp:txBody>
      <dsp:txXfrm>
        <a:off x="350642" y="2862824"/>
        <a:ext cx="4194236" cy="8257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463392"/>
          <a:ext cx="6119399" cy="781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5832"/>
          <a:ext cx="4250210" cy="9151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目标文件格式</a:t>
          </a:r>
          <a:endParaRPr lang="zh-CN" altLang="en-US" sz="1800" kern="1200" dirty="0">
            <a:latin typeface="微软雅黑" pitchFamily="34" charset="-122"/>
            <a:ea typeface="微软雅黑" pitchFamily="34" charset="-122"/>
          </a:endParaRPr>
        </a:p>
      </dsp:txBody>
      <dsp:txXfrm>
        <a:off x="350642" y="50504"/>
        <a:ext cx="4160866" cy="825776"/>
      </dsp:txXfrm>
    </dsp:sp>
    <dsp:sp modelId="{2D4951B6-6CB3-4738-8916-AE3C33743359}">
      <dsp:nvSpPr>
        <dsp:cNvPr id="0" name=""/>
        <dsp:cNvSpPr/>
      </dsp:nvSpPr>
      <dsp:spPr>
        <a:xfrm>
          <a:off x="0" y="1869552"/>
          <a:ext cx="6119399" cy="7812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788B66-F2A0-40BD-9D35-ABBF60E238E8}">
      <dsp:nvSpPr>
        <dsp:cNvPr id="0" name=""/>
        <dsp:cNvSpPr/>
      </dsp:nvSpPr>
      <dsp:spPr>
        <a:xfrm>
          <a:off x="305970" y="1411992"/>
          <a:ext cx="4283580" cy="9151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cs typeface="+mn-cs"/>
            </a:rPr>
            <a:t>符号解析与重定位</a:t>
          </a:r>
        </a:p>
      </dsp:txBody>
      <dsp:txXfrm>
        <a:off x="350642" y="1456664"/>
        <a:ext cx="4194236" cy="825776"/>
      </dsp:txXfrm>
    </dsp:sp>
    <dsp:sp modelId="{967B0114-0EB2-40A5-BAA9-E282741F5570}">
      <dsp:nvSpPr>
        <dsp:cNvPr id="0" name=""/>
        <dsp:cNvSpPr/>
      </dsp:nvSpPr>
      <dsp:spPr>
        <a:xfrm>
          <a:off x="0" y="3275712"/>
          <a:ext cx="6119399" cy="7812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4E4A4BF-B645-4B2D-B606-224020FD6AFC}">
      <dsp:nvSpPr>
        <dsp:cNvPr id="0" name=""/>
        <dsp:cNvSpPr/>
      </dsp:nvSpPr>
      <dsp:spPr>
        <a:xfrm>
          <a:off x="305970" y="2818152"/>
          <a:ext cx="4283580" cy="9151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1244600">
            <a:lnSpc>
              <a:spcPct val="90000"/>
            </a:lnSpc>
            <a:spcBef>
              <a:spcPct val="0"/>
            </a:spcBef>
            <a:spcAft>
              <a:spcPct val="35000"/>
            </a:spcAft>
            <a:buNone/>
          </a:pPr>
          <a:r>
            <a:rPr lang="zh-CN" altLang="en-US" sz="2800" b="1" kern="1200" dirty="0">
              <a:solidFill>
                <a:srgbClr val="FF0000"/>
              </a:solidFill>
              <a:latin typeface="微软雅黑" panose="020B0503020204020204" pitchFamily="34" charset="-122"/>
              <a:ea typeface="微软雅黑" panose="020B0503020204020204" pitchFamily="34" charset="-122"/>
              <a:cs typeface="+mn-cs"/>
            </a:rPr>
            <a:t>共享库与动态链接</a:t>
          </a:r>
        </a:p>
      </dsp:txBody>
      <dsp:txXfrm>
        <a:off x="350642" y="2862824"/>
        <a:ext cx="419423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kern="1200" dirty="0">
            <a:latin typeface="微软雅黑" pitchFamily="34" charset="-122"/>
            <a:ea typeface="微软雅黑" pitchFamily="34" charset="-122"/>
          </a:endParaRPr>
        </a:p>
      </dsp:txBody>
      <dsp:txXfrm>
        <a:off x="339114" y="40056"/>
        <a:ext cx="4183922" cy="612672"/>
      </dsp:txXfrm>
    </dsp:sp>
    <dsp:sp modelId="{CD432C3A-5307-49B0-A49E-D53BFC4155BA}">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E585C0-F252-49C0-82B5-D46F868C9A0D}">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89000">
            <a:lnSpc>
              <a:spcPct val="90000"/>
            </a:lnSpc>
            <a:spcBef>
              <a:spcPct val="0"/>
            </a:spcBef>
            <a:spcAft>
              <a:spcPct val="35000"/>
            </a:spcAft>
            <a:buNone/>
          </a:pPr>
          <a:r>
            <a:rPr lang="zh-CN" altLang="en-US" sz="2000" b="1" i="1" kern="1200" dirty="0">
              <a:solidFill>
                <a:srgbClr val="FF0000"/>
              </a:solidFill>
              <a:latin typeface="微软雅黑" panose="020B0503020204020204" pitchFamily="34" charset="-122"/>
              <a:ea typeface="微软雅黑" panose="020B0503020204020204" pitchFamily="34" charset="-122"/>
            </a:rPr>
            <a:t>非数值数据的表示</a:t>
          </a:r>
        </a:p>
      </dsp:txBody>
      <dsp:txXfrm>
        <a:off x="339114" y="1083336"/>
        <a:ext cx="4217292" cy="612672"/>
      </dsp:txXfrm>
    </dsp:sp>
    <dsp:sp modelId="{5AE411DC-B964-4F79-8557-738383C1FE12}">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1933742-E19F-4951-8B0D-DF29769D34A1}">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数据的存储</a:t>
          </a:r>
          <a:endParaRPr lang="zh-CN" altLang="en-US" sz="1800" kern="1200" dirty="0">
            <a:latin typeface="微软雅黑" pitchFamily="34" charset="-122"/>
            <a:ea typeface="微软雅黑" pitchFamily="34" charset="-122"/>
          </a:endParaRPr>
        </a:p>
      </dsp:txBody>
      <dsp:txXfrm>
        <a:off x="339114" y="2126616"/>
        <a:ext cx="4217292" cy="612672"/>
      </dsp:txXfrm>
    </dsp:sp>
    <dsp:sp modelId="{200A3C09-E4BB-41F1-98BC-D6B6903F826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1AB066-BEFD-4936-A9E3-ADBF7684D7BC}">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数据</a:t>
          </a:r>
          <a:r>
            <a:rPr lang="zh-CN" altLang="en-US" sz="1800" kern="1200" dirty="0">
              <a:solidFill>
                <a:srgbClr val="3333CC"/>
              </a:solidFill>
              <a:latin typeface="微软雅黑" panose="020B0503020204020204" pitchFamily="34" charset="-122"/>
              <a:ea typeface="微软雅黑" panose="020B0503020204020204" pitchFamily="34" charset="-122"/>
            </a:rPr>
            <a:t>的运算</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kern="1200" dirty="0">
            <a:latin typeface="微软雅黑" pitchFamily="34" charset="-122"/>
            <a:ea typeface="微软雅黑" pitchFamily="34" charset="-122"/>
          </a:endParaRPr>
        </a:p>
      </dsp:txBody>
      <dsp:txXfrm>
        <a:off x="339114" y="40056"/>
        <a:ext cx="4183922" cy="612672"/>
      </dsp:txXfrm>
    </dsp:sp>
    <dsp:sp modelId="{CD432C3A-5307-49B0-A49E-D53BFC4155BA}">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E585C0-F252-49C0-82B5-D46F868C9A0D}">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非数值数据的表示</a:t>
          </a:r>
        </a:p>
      </dsp:txBody>
      <dsp:txXfrm>
        <a:off x="339114" y="1083336"/>
        <a:ext cx="4217292" cy="612672"/>
      </dsp:txXfrm>
    </dsp:sp>
    <dsp:sp modelId="{5AE411DC-B964-4F79-8557-738383C1FE12}">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1933742-E19F-4951-8B0D-DF29769D34A1}">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89000">
            <a:lnSpc>
              <a:spcPct val="90000"/>
            </a:lnSpc>
            <a:spcBef>
              <a:spcPct val="0"/>
            </a:spcBef>
            <a:spcAft>
              <a:spcPct val="35000"/>
            </a:spcAft>
            <a:buNone/>
          </a:pPr>
          <a:r>
            <a:rPr lang="zh-CN" altLang="en-US" sz="2000" b="1" i="1" kern="1200" dirty="0">
              <a:solidFill>
                <a:srgbClr val="FF0000"/>
              </a:solidFill>
              <a:latin typeface="微软雅黑" panose="020B0503020204020204" pitchFamily="34" charset="-122"/>
              <a:ea typeface="微软雅黑" panose="020B0503020204020204" pitchFamily="34" charset="-122"/>
            </a:rPr>
            <a:t>数据的存储</a:t>
          </a:r>
        </a:p>
      </dsp:txBody>
      <dsp:txXfrm>
        <a:off x="339114" y="2126616"/>
        <a:ext cx="4217292" cy="612672"/>
      </dsp:txXfrm>
    </dsp:sp>
    <dsp:sp modelId="{200A3C09-E4BB-41F1-98BC-D6B6903F826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1AB066-BEFD-4936-A9E3-ADBF7684D7BC}">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数据的运算</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数值数据的表示</a:t>
          </a:r>
          <a:endParaRPr lang="zh-CN" altLang="en-US" sz="1800" kern="1200" dirty="0">
            <a:latin typeface="微软雅黑" pitchFamily="34" charset="-122"/>
            <a:ea typeface="微软雅黑" pitchFamily="34" charset="-122"/>
          </a:endParaRPr>
        </a:p>
      </dsp:txBody>
      <dsp:txXfrm>
        <a:off x="339114" y="40056"/>
        <a:ext cx="4183922" cy="612672"/>
      </dsp:txXfrm>
    </dsp:sp>
    <dsp:sp modelId="{CD432C3A-5307-49B0-A49E-D53BFC4155BA}">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7E585C0-F252-49C0-82B5-D46F868C9A0D}">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非数值数据的表示</a:t>
          </a:r>
          <a:endParaRPr lang="zh-CN" altLang="en-US" sz="1800" kern="1200" dirty="0">
            <a:latin typeface="微软雅黑" pitchFamily="34" charset="-122"/>
            <a:ea typeface="微软雅黑" pitchFamily="34" charset="-122"/>
          </a:endParaRPr>
        </a:p>
      </dsp:txBody>
      <dsp:txXfrm>
        <a:off x="339114" y="1083336"/>
        <a:ext cx="4217292" cy="612672"/>
      </dsp:txXfrm>
    </dsp:sp>
    <dsp:sp modelId="{5AE411DC-B964-4F79-8557-738383C1FE12}">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1933742-E19F-4951-8B0D-DF29769D34A1}">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数据的存储</a:t>
          </a:r>
          <a:endParaRPr lang="zh-CN" altLang="en-US" sz="1800" kern="1200" dirty="0">
            <a:latin typeface="微软雅黑" pitchFamily="34" charset="-122"/>
            <a:ea typeface="微软雅黑" pitchFamily="34" charset="-122"/>
          </a:endParaRPr>
        </a:p>
      </dsp:txBody>
      <dsp:txXfrm>
        <a:off x="339114" y="2126616"/>
        <a:ext cx="4217292" cy="612672"/>
      </dsp:txXfrm>
    </dsp:sp>
    <dsp:sp modelId="{200A3C09-E4BB-41F1-98BC-D6B6903F826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1AB066-BEFD-4936-A9E3-ADBF7684D7BC}">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1066800">
            <a:lnSpc>
              <a:spcPct val="90000"/>
            </a:lnSpc>
            <a:spcBef>
              <a:spcPct val="0"/>
            </a:spcBef>
            <a:spcAft>
              <a:spcPct val="35000"/>
            </a:spcAft>
            <a:buNone/>
          </a:pPr>
          <a:r>
            <a:rPr lang="zh-CN" altLang="en-US" sz="2400" b="1" i="1" kern="1200" dirty="0">
              <a:solidFill>
                <a:srgbClr val="FF0000"/>
              </a:solidFill>
              <a:latin typeface="微软雅黑" panose="020B0503020204020204" pitchFamily="34" charset="-122"/>
              <a:ea typeface="微软雅黑" panose="020B0503020204020204" pitchFamily="34" charset="-122"/>
            </a:rPr>
            <a:t>数据的运算</a:t>
          </a:r>
        </a:p>
      </dsp:txBody>
      <dsp:txXfrm>
        <a:off x="339114" y="3169896"/>
        <a:ext cx="4217292"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1066800">
            <a:lnSpc>
              <a:spcPct val="90000"/>
            </a:lnSpc>
            <a:spcBef>
              <a:spcPct val="0"/>
            </a:spcBef>
            <a:spcAft>
              <a:spcPct val="35000"/>
            </a:spcAft>
            <a:buNone/>
          </a:pPr>
          <a:r>
            <a:rPr lang="zh-CN" altLang="en-US" sz="2400" b="1" i="1" u="sng" kern="1200" dirty="0">
              <a:solidFill>
                <a:srgbClr val="FF0000"/>
              </a:solidFill>
              <a:latin typeface="微软雅黑" panose="020B0503020204020204" pitchFamily="34" charset="-122"/>
              <a:ea typeface="微软雅黑" panose="020B0503020204020204" pitchFamily="34" charset="-122"/>
            </a:rPr>
            <a:t>程序转换概述</a:t>
          </a:r>
        </a:p>
      </dsp:txBody>
      <dsp:txXfrm>
        <a:off x="339114" y="40056"/>
        <a:ext cx="4183922" cy="612672"/>
      </dsp:txXfrm>
    </dsp:sp>
    <dsp:sp modelId="{41C21441-7F43-4DEC-8736-2753637F22E8}">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DEDEB6-6A5C-43DE-931B-9D55E93230A0}">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IA-32 </a:t>
          </a:r>
          <a:r>
            <a:rPr lang="zh-CN" altLang="en-US" sz="1800" kern="1200" dirty="0">
              <a:solidFill>
                <a:srgbClr val="3333CC"/>
              </a:solidFill>
              <a:latin typeface="微软雅黑" panose="020B0503020204020204" pitchFamily="34" charset="-122"/>
              <a:ea typeface="微软雅黑" panose="020B0503020204020204" pitchFamily="34" charset="-122"/>
            </a:rPr>
            <a:t>指令系统</a:t>
          </a:r>
          <a:endParaRPr lang="zh-CN" altLang="en-US" sz="1800" kern="1200" dirty="0">
            <a:latin typeface="微软雅黑" pitchFamily="34" charset="-122"/>
            <a:ea typeface="微软雅黑" pitchFamily="34" charset="-122"/>
          </a:endParaRPr>
        </a:p>
      </dsp:txBody>
      <dsp:txXfrm>
        <a:off x="339114" y="1083336"/>
        <a:ext cx="4217292" cy="612672"/>
      </dsp:txXfrm>
    </dsp:sp>
    <dsp:sp modelId="{201165D4-52CE-4D5A-BF5D-52CA0657421F}">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B1198A3-B1AA-4E5A-BF18-89C577573223}">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C</a:t>
          </a:r>
          <a:r>
            <a:rPr lang="zh-CN" altLang="en-US" sz="1800" kern="12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kern="1200" dirty="0">
            <a:latin typeface="微软雅黑" pitchFamily="34" charset="-122"/>
            <a:ea typeface="微软雅黑" pitchFamily="34" charset="-122"/>
          </a:endParaRPr>
        </a:p>
      </dsp:txBody>
      <dsp:txXfrm>
        <a:off x="339114" y="2126616"/>
        <a:ext cx="4217292" cy="612672"/>
      </dsp:txXfrm>
    </dsp:sp>
    <dsp:sp modelId="{FDC61CD6-F83F-4E04-B21A-297DB45817A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689A1F-3E43-4ABD-9E2E-D988F16B8461}">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复杂</a:t>
          </a:r>
          <a:r>
            <a:rPr lang="zh-CN" altLang="en-US" sz="1800" kern="12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程序转换概述</a:t>
          </a:r>
          <a:endParaRPr lang="zh-CN" altLang="en-US" sz="1800" kern="1200" dirty="0">
            <a:latin typeface="微软雅黑" pitchFamily="34" charset="-122"/>
            <a:ea typeface="微软雅黑" pitchFamily="34" charset="-122"/>
          </a:endParaRPr>
        </a:p>
      </dsp:txBody>
      <dsp:txXfrm>
        <a:off x="339114" y="40056"/>
        <a:ext cx="4183922" cy="612672"/>
      </dsp:txXfrm>
    </dsp:sp>
    <dsp:sp modelId="{41C21441-7F43-4DEC-8736-2753637F22E8}">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DEDEB6-6A5C-43DE-931B-9D55E93230A0}">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89000">
            <a:lnSpc>
              <a:spcPct val="90000"/>
            </a:lnSpc>
            <a:spcBef>
              <a:spcPct val="0"/>
            </a:spcBef>
            <a:spcAft>
              <a:spcPct val="35000"/>
            </a:spcAft>
            <a:buNone/>
          </a:pPr>
          <a:r>
            <a:rPr lang="en-US" altLang="zh-CN" sz="2000" b="1" i="1" u="sng" kern="1200" dirty="0">
              <a:solidFill>
                <a:srgbClr val="FF0000"/>
              </a:solidFill>
              <a:latin typeface="微软雅黑" panose="020B0503020204020204" pitchFamily="34" charset="-122"/>
              <a:ea typeface="微软雅黑" panose="020B0503020204020204" pitchFamily="34" charset="-122"/>
            </a:rPr>
            <a:t>IA-32 </a:t>
          </a:r>
          <a:r>
            <a:rPr lang="zh-CN" altLang="en-US" sz="2000" b="1" i="1" u="sng" kern="1200" dirty="0">
              <a:solidFill>
                <a:srgbClr val="FF0000"/>
              </a:solidFill>
              <a:latin typeface="微软雅黑" panose="020B0503020204020204" pitchFamily="34" charset="-122"/>
              <a:ea typeface="微软雅黑" panose="020B0503020204020204" pitchFamily="34" charset="-122"/>
            </a:rPr>
            <a:t>指令系统</a:t>
          </a:r>
        </a:p>
      </dsp:txBody>
      <dsp:txXfrm>
        <a:off x="339114" y="1083336"/>
        <a:ext cx="4217292" cy="612672"/>
      </dsp:txXfrm>
    </dsp:sp>
    <dsp:sp modelId="{201165D4-52CE-4D5A-BF5D-52CA0657421F}">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B1198A3-B1AA-4E5A-BF18-89C577573223}">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C</a:t>
          </a:r>
          <a:r>
            <a:rPr lang="zh-CN" altLang="en-US" sz="1800" kern="12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kern="1200" dirty="0">
            <a:latin typeface="微软雅黑" pitchFamily="34" charset="-122"/>
            <a:ea typeface="微软雅黑" pitchFamily="34" charset="-122"/>
          </a:endParaRPr>
        </a:p>
      </dsp:txBody>
      <dsp:txXfrm>
        <a:off x="339114" y="2126616"/>
        <a:ext cx="4217292" cy="612672"/>
      </dsp:txXfrm>
    </dsp:sp>
    <dsp:sp modelId="{FDC61CD6-F83F-4E04-B21A-297DB45817A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689A1F-3E43-4ABD-9E2E-D988F16B8461}">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复杂</a:t>
          </a:r>
          <a:r>
            <a:rPr lang="zh-CN" altLang="en-US" sz="1800" kern="12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程序转换概述</a:t>
          </a:r>
          <a:endParaRPr lang="zh-CN" altLang="en-US" sz="1800" kern="1200" dirty="0">
            <a:latin typeface="微软雅黑" pitchFamily="34" charset="-122"/>
            <a:ea typeface="微软雅黑" pitchFamily="34" charset="-122"/>
          </a:endParaRPr>
        </a:p>
      </dsp:txBody>
      <dsp:txXfrm>
        <a:off x="339114" y="40056"/>
        <a:ext cx="4183922" cy="612672"/>
      </dsp:txXfrm>
    </dsp:sp>
    <dsp:sp modelId="{41C21441-7F43-4DEC-8736-2753637F22E8}">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DEDEB6-6A5C-43DE-931B-9D55E93230A0}">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IA-32 </a:t>
          </a:r>
          <a:r>
            <a:rPr lang="zh-CN" altLang="en-US" sz="1800" kern="1200" dirty="0">
              <a:solidFill>
                <a:srgbClr val="3333CC"/>
              </a:solidFill>
              <a:latin typeface="微软雅黑" panose="020B0503020204020204" pitchFamily="34" charset="-122"/>
              <a:ea typeface="微软雅黑" panose="020B0503020204020204" pitchFamily="34" charset="-122"/>
            </a:rPr>
            <a:t>指令系统</a:t>
          </a:r>
          <a:endParaRPr lang="zh-CN" altLang="en-US" sz="1800" kern="1200" dirty="0">
            <a:latin typeface="微软雅黑" pitchFamily="34" charset="-122"/>
            <a:ea typeface="微软雅黑" pitchFamily="34" charset="-122"/>
          </a:endParaRPr>
        </a:p>
      </dsp:txBody>
      <dsp:txXfrm>
        <a:off x="339114" y="1083336"/>
        <a:ext cx="4217292" cy="612672"/>
      </dsp:txXfrm>
    </dsp:sp>
    <dsp:sp modelId="{201165D4-52CE-4D5A-BF5D-52CA0657421F}">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B1198A3-B1AA-4E5A-BF18-89C577573223}">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89000">
            <a:lnSpc>
              <a:spcPct val="90000"/>
            </a:lnSpc>
            <a:spcBef>
              <a:spcPct val="0"/>
            </a:spcBef>
            <a:spcAft>
              <a:spcPct val="35000"/>
            </a:spcAft>
            <a:buNone/>
          </a:pPr>
          <a:r>
            <a:rPr lang="en-US" altLang="zh-CN" sz="2000" b="1" i="1" u="sng"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r>
            <a:rPr lang="zh-CN" altLang="en-US" sz="2000" b="1" i="1" u="sng"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语言程序的机器级表示</a:t>
          </a:r>
        </a:p>
      </dsp:txBody>
      <dsp:txXfrm>
        <a:off x="339114" y="2126616"/>
        <a:ext cx="4217292" cy="612672"/>
      </dsp:txXfrm>
    </dsp:sp>
    <dsp:sp modelId="{FDC61CD6-F83F-4E04-B21A-297DB45817A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689A1F-3E43-4ABD-9E2E-D988F16B8461}">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复杂</a:t>
          </a:r>
          <a:r>
            <a:rPr lang="zh-CN" altLang="en-US" sz="1800" kern="1200" dirty="0">
              <a:solidFill>
                <a:srgbClr val="3333CC"/>
              </a:solidFill>
              <a:latin typeface="微软雅黑" panose="020B0503020204020204" pitchFamily="34" charset="-122"/>
              <a:ea typeface="微软雅黑" panose="020B0503020204020204" pitchFamily="34" charset="-122"/>
            </a:rPr>
            <a:t>数据类型的分配和访问</a:t>
          </a:r>
          <a:endParaRPr lang="zh-CN" altLang="en-US" sz="1800" kern="1200" dirty="0">
            <a:latin typeface="微软雅黑" pitchFamily="34" charset="-122"/>
            <a:ea typeface="微软雅黑" pitchFamily="34" charset="-122"/>
          </a:endParaRPr>
        </a:p>
      </dsp:txBody>
      <dsp:txXfrm>
        <a:off x="339114" y="3169896"/>
        <a:ext cx="4217292" cy="6126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346392"/>
          <a:ext cx="6119399" cy="579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6912"/>
          <a:ext cx="4250210" cy="6789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程序转换概述</a:t>
          </a:r>
          <a:endParaRPr lang="zh-CN" altLang="en-US" sz="1800" kern="1200" dirty="0">
            <a:latin typeface="微软雅黑" pitchFamily="34" charset="-122"/>
            <a:ea typeface="微软雅黑" pitchFamily="34" charset="-122"/>
          </a:endParaRPr>
        </a:p>
      </dsp:txBody>
      <dsp:txXfrm>
        <a:off x="339114" y="40056"/>
        <a:ext cx="4183922" cy="612672"/>
      </dsp:txXfrm>
    </dsp:sp>
    <dsp:sp modelId="{41C21441-7F43-4DEC-8736-2753637F22E8}">
      <dsp:nvSpPr>
        <dsp:cNvPr id="0" name=""/>
        <dsp:cNvSpPr/>
      </dsp:nvSpPr>
      <dsp:spPr>
        <a:xfrm>
          <a:off x="0" y="1389672"/>
          <a:ext cx="6119399" cy="579600"/>
        </a:xfrm>
        <a:prstGeom prst="rect">
          <a:avLst/>
        </a:prstGeom>
        <a:solidFill>
          <a:schemeClr val="lt1">
            <a:alpha val="90000"/>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DEDEB6-6A5C-43DE-931B-9D55E93230A0}">
      <dsp:nvSpPr>
        <dsp:cNvPr id="0" name=""/>
        <dsp:cNvSpPr/>
      </dsp:nvSpPr>
      <dsp:spPr>
        <a:xfrm>
          <a:off x="305970" y="1050192"/>
          <a:ext cx="4283580" cy="67896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IA-32 </a:t>
          </a:r>
          <a:r>
            <a:rPr lang="zh-CN" altLang="en-US" sz="1800" kern="1200" dirty="0">
              <a:solidFill>
                <a:srgbClr val="3333CC"/>
              </a:solidFill>
              <a:latin typeface="微软雅黑" panose="020B0503020204020204" pitchFamily="34" charset="-122"/>
              <a:ea typeface="微软雅黑" panose="020B0503020204020204" pitchFamily="34" charset="-122"/>
            </a:rPr>
            <a:t>指令系统</a:t>
          </a:r>
          <a:endParaRPr lang="zh-CN" altLang="en-US" sz="1800" kern="1200" dirty="0">
            <a:latin typeface="微软雅黑" pitchFamily="34" charset="-122"/>
            <a:ea typeface="微软雅黑" pitchFamily="34" charset="-122"/>
          </a:endParaRPr>
        </a:p>
      </dsp:txBody>
      <dsp:txXfrm>
        <a:off x="339114" y="1083336"/>
        <a:ext cx="4217292" cy="612672"/>
      </dsp:txXfrm>
    </dsp:sp>
    <dsp:sp modelId="{201165D4-52CE-4D5A-BF5D-52CA0657421F}">
      <dsp:nvSpPr>
        <dsp:cNvPr id="0" name=""/>
        <dsp:cNvSpPr/>
      </dsp:nvSpPr>
      <dsp:spPr>
        <a:xfrm>
          <a:off x="0" y="2432952"/>
          <a:ext cx="6119399" cy="579600"/>
        </a:xfrm>
        <a:prstGeom prst="rect">
          <a:avLst/>
        </a:prstGeom>
        <a:solidFill>
          <a:schemeClr val="lt1">
            <a:alpha val="90000"/>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B1198A3-B1AA-4E5A-BF18-89C577573223}">
      <dsp:nvSpPr>
        <dsp:cNvPr id="0" name=""/>
        <dsp:cNvSpPr/>
      </dsp:nvSpPr>
      <dsp:spPr>
        <a:xfrm>
          <a:off x="305970" y="2093472"/>
          <a:ext cx="4283580" cy="67896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en-US" altLang="zh-CN" sz="1800" kern="1200" dirty="0">
              <a:solidFill>
                <a:srgbClr val="3333CC"/>
              </a:solidFill>
              <a:latin typeface="微软雅黑" panose="020B0503020204020204" pitchFamily="34" charset="-122"/>
              <a:ea typeface="微软雅黑" panose="020B0503020204020204" pitchFamily="34" charset="-122"/>
            </a:rPr>
            <a:t>C</a:t>
          </a:r>
          <a:r>
            <a:rPr lang="zh-CN" altLang="en-US" sz="1800" kern="1200" dirty="0">
              <a:solidFill>
                <a:srgbClr val="3333CC"/>
              </a:solidFill>
              <a:latin typeface="微软雅黑" panose="020B0503020204020204" pitchFamily="34" charset="-122"/>
              <a:ea typeface="微软雅黑" panose="020B0503020204020204" pitchFamily="34" charset="-122"/>
            </a:rPr>
            <a:t>语言程序的机器级表示</a:t>
          </a:r>
          <a:endParaRPr lang="zh-CN" altLang="en-US" sz="1800" kern="1200" dirty="0">
            <a:latin typeface="微软雅黑" pitchFamily="34" charset="-122"/>
            <a:ea typeface="微软雅黑" pitchFamily="34" charset="-122"/>
          </a:endParaRPr>
        </a:p>
      </dsp:txBody>
      <dsp:txXfrm>
        <a:off x="339114" y="2126616"/>
        <a:ext cx="4217292" cy="612672"/>
      </dsp:txXfrm>
    </dsp:sp>
    <dsp:sp modelId="{FDC61CD6-F83F-4E04-B21A-297DB45817A0}">
      <dsp:nvSpPr>
        <dsp:cNvPr id="0" name=""/>
        <dsp:cNvSpPr/>
      </dsp:nvSpPr>
      <dsp:spPr>
        <a:xfrm>
          <a:off x="0" y="3476232"/>
          <a:ext cx="6119399" cy="5796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689A1F-3E43-4ABD-9E2E-D988F16B8461}">
      <dsp:nvSpPr>
        <dsp:cNvPr id="0" name=""/>
        <dsp:cNvSpPr/>
      </dsp:nvSpPr>
      <dsp:spPr>
        <a:xfrm>
          <a:off x="305970" y="3136752"/>
          <a:ext cx="4283580" cy="67896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b="1" i="1" u="sng"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复杂数据类型的分配和访问</a:t>
          </a:r>
        </a:p>
      </dsp:txBody>
      <dsp:txXfrm>
        <a:off x="339114" y="3169896"/>
        <a:ext cx="4217292"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60E54-6051-4D37-94F6-A5BE4D9248D9}">
      <dsp:nvSpPr>
        <dsp:cNvPr id="0" name=""/>
        <dsp:cNvSpPr/>
      </dsp:nvSpPr>
      <dsp:spPr>
        <a:xfrm>
          <a:off x="0" y="463392"/>
          <a:ext cx="6119399" cy="781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AA6D816-51C3-413A-8F3F-EB7B79B2C317}">
      <dsp:nvSpPr>
        <dsp:cNvPr id="0" name=""/>
        <dsp:cNvSpPr/>
      </dsp:nvSpPr>
      <dsp:spPr>
        <a:xfrm>
          <a:off x="305970" y="5832"/>
          <a:ext cx="4250210" cy="9151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目标文件格式</a:t>
          </a:r>
          <a:endParaRPr lang="zh-CN" altLang="en-US" sz="1800" kern="1200" dirty="0">
            <a:latin typeface="微软雅黑" pitchFamily="34" charset="-122"/>
            <a:ea typeface="微软雅黑" pitchFamily="34" charset="-122"/>
          </a:endParaRPr>
        </a:p>
      </dsp:txBody>
      <dsp:txXfrm>
        <a:off x="350642" y="50504"/>
        <a:ext cx="4160866" cy="825776"/>
      </dsp:txXfrm>
    </dsp:sp>
    <dsp:sp modelId="{2D4951B6-6CB3-4738-8916-AE3C33743359}">
      <dsp:nvSpPr>
        <dsp:cNvPr id="0" name=""/>
        <dsp:cNvSpPr/>
      </dsp:nvSpPr>
      <dsp:spPr>
        <a:xfrm>
          <a:off x="0" y="1869552"/>
          <a:ext cx="6119399" cy="7812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3788B66-F2A0-40BD-9D35-ABBF60E238E8}">
      <dsp:nvSpPr>
        <dsp:cNvPr id="0" name=""/>
        <dsp:cNvSpPr/>
      </dsp:nvSpPr>
      <dsp:spPr>
        <a:xfrm>
          <a:off x="305970" y="1411992"/>
          <a:ext cx="4283580" cy="9151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rgbClr val="3333CC"/>
              </a:solidFill>
              <a:latin typeface="微软雅黑" panose="020B0503020204020204" pitchFamily="34" charset="-122"/>
              <a:ea typeface="微软雅黑" panose="020B0503020204020204" pitchFamily="34" charset="-122"/>
            </a:rPr>
            <a:t>符号解析与重定位</a:t>
          </a:r>
          <a:endParaRPr lang="zh-CN" altLang="en-US" sz="1800" kern="1200" dirty="0">
            <a:latin typeface="微软雅黑" pitchFamily="34" charset="-122"/>
            <a:ea typeface="微软雅黑" pitchFamily="34" charset="-122"/>
          </a:endParaRPr>
        </a:p>
      </dsp:txBody>
      <dsp:txXfrm>
        <a:off x="350642" y="1456664"/>
        <a:ext cx="4194236" cy="825776"/>
      </dsp:txXfrm>
    </dsp:sp>
    <dsp:sp modelId="{967B0114-0EB2-40A5-BAA9-E282741F5570}">
      <dsp:nvSpPr>
        <dsp:cNvPr id="0" name=""/>
        <dsp:cNvSpPr/>
      </dsp:nvSpPr>
      <dsp:spPr>
        <a:xfrm>
          <a:off x="0" y="3275712"/>
          <a:ext cx="6119399" cy="7812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4E4A4BF-B645-4B2D-B606-224020FD6AFC}">
      <dsp:nvSpPr>
        <dsp:cNvPr id="0" name=""/>
        <dsp:cNvSpPr/>
      </dsp:nvSpPr>
      <dsp:spPr>
        <a:xfrm>
          <a:off x="305970" y="2818152"/>
          <a:ext cx="4283580" cy="9151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1909" tIns="0" rIns="161909" bIns="0" numCol="1" spcCol="1270" anchor="ctr" anchorCtr="0">
          <a:noAutofit/>
        </a:bodyPr>
        <a:lstStyle/>
        <a:p>
          <a:pPr marL="0" lvl="0" indent="0" algn="l" defTabSz="800100">
            <a:lnSpc>
              <a:spcPct val="90000"/>
            </a:lnSpc>
            <a:spcBef>
              <a:spcPct val="0"/>
            </a:spcBef>
            <a:spcAft>
              <a:spcPct val="35000"/>
            </a:spcAft>
            <a:buNone/>
          </a:pPr>
          <a:r>
            <a:rPr lang="zh-CN" altLang="en-US" sz="1800" kern="1200">
              <a:solidFill>
                <a:srgbClr val="3333CC"/>
              </a:solidFill>
              <a:latin typeface="微软雅黑" panose="020B0503020204020204" pitchFamily="34" charset="-122"/>
              <a:ea typeface="微软雅黑" panose="020B0503020204020204" pitchFamily="34" charset="-122"/>
            </a:rPr>
            <a:t>共享库与动态链接</a:t>
          </a:r>
          <a:endParaRPr lang="zh-CN" altLang="en-US" sz="1800" kern="1200" dirty="0">
            <a:latin typeface="微软雅黑" pitchFamily="34" charset="-122"/>
            <a:ea typeface="微软雅黑" pitchFamily="34" charset="-122"/>
          </a:endParaRPr>
        </a:p>
      </dsp:txBody>
      <dsp:txXfrm>
        <a:off x="350642" y="2862824"/>
        <a:ext cx="419423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99236-FF91-4DA1-8E07-D2786FFBEBC9}" type="datetimeFigureOut">
              <a:rPr lang="zh-TW" altLang="en-US" smtClean="0"/>
              <a:t>2024/6/24</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17559-F6CD-48EA-9580-AA9F7EF070BB}" type="slidenum">
              <a:rPr lang="zh-TW" altLang="en-US" smtClean="0"/>
              <a:t>‹#›</a:t>
            </a:fld>
            <a:endParaRPr lang="zh-TW" altLang="en-US"/>
          </a:p>
        </p:txBody>
      </p:sp>
    </p:spTree>
    <p:extLst>
      <p:ext uri="{BB962C8B-B14F-4D97-AF65-F5344CB8AC3E}">
        <p14:creationId xmlns:p14="http://schemas.microsoft.com/office/powerpoint/2010/main" val="1766452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4588" y="576263"/>
            <a:ext cx="4586287" cy="3440112"/>
          </a:xfrm>
          <a:ln/>
        </p:spPr>
      </p:sp>
      <p:sp>
        <p:nvSpPr>
          <p:cNvPr id="57347"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sz="2200" b="1">
                <a:latin typeface="Arial" panose="020B0604020202020204" pitchFamily="34" charset="0"/>
              </a:rPr>
              <a:t>“X is n times faster than Y” in English means X = (n+1) Y.</a:t>
            </a:r>
          </a:p>
          <a:p>
            <a:endParaRPr lang="zh-CN" altLang="en-US" sz="2200" b="1">
              <a:latin typeface="Arial" panose="020B0604020202020204" pitchFamily="34" charset="0"/>
            </a:endParaRPr>
          </a:p>
        </p:txBody>
      </p:sp>
    </p:spTree>
    <p:extLst>
      <p:ext uri="{BB962C8B-B14F-4D97-AF65-F5344CB8AC3E}">
        <p14:creationId xmlns:p14="http://schemas.microsoft.com/office/powerpoint/2010/main" val="3161346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a:latin typeface="Arial" panose="020B0604020202020204"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a:latin typeface="Arial" panose="020B0604020202020204" pitchFamily="34" charset="0"/>
              </a:rPr>
              <a:t>Step 1: sign bit is 1, it means the number is negative</a:t>
            </a:r>
          </a:p>
          <a:p>
            <a:r>
              <a:rPr lang="en-US" altLang="zh-CN">
                <a:latin typeface="Arial" panose="020B0604020202020204" pitchFamily="34" charset="0"/>
              </a:rPr>
              <a:t>Step 2: exponent is 01111101=2</a:t>
            </a:r>
            <a:r>
              <a:rPr lang="en-US" altLang="zh-CN" baseline="30000">
                <a:latin typeface="Arial" panose="020B0604020202020204" pitchFamily="34" charset="0"/>
              </a:rPr>
              <a:t>6 </a:t>
            </a:r>
            <a:r>
              <a:rPr lang="en-US" altLang="zh-CN">
                <a:latin typeface="Arial" panose="020B0604020202020204" pitchFamily="34" charset="0"/>
              </a:rPr>
              <a:t>+2</a:t>
            </a:r>
            <a:r>
              <a:rPr lang="en-US" altLang="zh-CN" baseline="30000">
                <a:latin typeface="Arial" panose="020B0604020202020204" pitchFamily="34" charset="0"/>
              </a:rPr>
              <a:t>5 </a:t>
            </a:r>
            <a:r>
              <a:rPr lang="en-US" altLang="zh-CN">
                <a:latin typeface="Arial" panose="020B0604020202020204" pitchFamily="34" charset="0"/>
              </a:rPr>
              <a:t>+</a:t>
            </a:r>
            <a:r>
              <a:rPr lang="en-US" altLang="zh-CN" baseline="-25000">
                <a:latin typeface="Arial" panose="020B0604020202020204" pitchFamily="34" charset="0"/>
              </a:rPr>
              <a:t> </a:t>
            </a:r>
            <a:r>
              <a:rPr lang="en-US" altLang="zh-CN">
                <a:latin typeface="Arial" panose="020B0604020202020204" pitchFamily="34" charset="0"/>
              </a:rPr>
              <a:t>2</a:t>
            </a:r>
            <a:r>
              <a:rPr lang="en-US" altLang="zh-CN" baseline="30000">
                <a:latin typeface="Arial" panose="020B0604020202020204" pitchFamily="34" charset="0"/>
              </a:rPr>
              <a:t>4 </a:t>
            </a:r>
            <a:r>
              <a:rPr lang="en-US" altLang="zh-CN">
                <a:latin typeface="Arial" panose="020B0604020202020204" pitchFamily="34" charset="0"/>
              </a:rPr>
              <a:t>+2</a:t>
            </a:r>
            <a:r>
              <a:rPr lang="en-US" altLang="zh-CN" baseline="30000">
                <a:latin typeface="Arial" panose="020B0604020202020204" pitchFamily="34" charset="0"/>
              </a:rPr>
              <a:t>3 </a:t>
            </a:r>
            <a:r>
              <a:rPr lang="en-US" altLang="zh-CN">
                <a:latin typeface="Arial" panose="020B0604020202020204" pitchFamily="34" charset="0"/>
              </a:rPr>
              <a:t>+2</a:t>
            </a:r>
            <a:r>
              <a:rPr lang="en-US" altLang="zh-CN" baseline="30000">
                <a:latin typeface="Arial" panose="020B0604020202020204" pitchFamily="34" charset="0"/>
              </a:rPr>
              <a:t>1 </a:t>
            </a:r>
            <a:r>
              <a:rPr lang="en-US" altLang="zh-CN">
                <a:latin typeface="Arial" panose="020B0604020202020204" pitchFamily="34" charset="0"/>
              </a:rPr>
              <a:t>=64+32+16+8+1=125, because we use excess 127, so we should subtract 127 to get the actual value of exponent. 125-127=-2</a:t>
            </a:r>
          </a:p>
          <a:p>
            <a:r>
              <a:rPr lang="en-US" altLang="zh-CN">
                <a:latin typeface="Arial" panose="020B0604020202020204" pitchFamily="34" charset="0"/>
              </a:rPr>
              <a:t>Step 3: here actual mantissa is 1.1100..0, so the value should be 1+….,  ….  The result is 1.75</a:t>
            </a:r>
          </a:p>
          <a:p>
            <a:r>
              <a:rPr lang="en-US" altLang="zh-CN">
                <a:latin typeface="Arial" panose="020B0604020202020204" pitchFamily="34" charset="0"/>
              </a:rPr>
              <a:t>Step 4: So the actual value is  </a:t>
            </a:r>
          </a:p>
          <a:p>
            <a:endParaRPr lang="en-US" altLang="zh-CN">
              <a:latin typeface="Arial" panose="020B0604020202020204" pitchFamily="34" charset="0"/>
            </a:endParaRPr>
          </a:p>
          <a:p>
            <a:r>
              <a:rPr lang="en-US" altLang="zh-CN">
                <a:latin typeface="Arial" panose="020B0604020202020204" pitchFamily="34" charset="0"/>
              </a:rPr>
              <a:t>Any question about that?</a:t>
            </a:r>
          </a:p>
        </p:txBody>
      </p:sp>
    </p:spTree>
    <p:extLst>
      <p:ext uri="{BB962C8B-B14F-4D97-AF65-F5344CB8AC3E}">
        <p14:creationId xmlns:p14="http://schemas.microsoft.com/office/powerpoint/2010/main" val="2117375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a:latin typeface="Arial" panose="020B0604020202020204" pitchFamily="34" charset="0"/>
              </a:rPr>
              <a:t>If we know the value of an number, how to represent it in floating-point form? Here is an exercise. Please spend 4 minutes to try it.</a:t>
            </a:r>
          </a:p>
          <a:p>
            <a:r>
              <a:rPr lang="en-US" altLang="zh-CN">
                <a:latin typeface="Arial" panose="020B0604020202020204" pitchFamily="34" charset="0"/>
              </a:rPr>
              <a:t>Let’s check your answers. Firstly,  then, and then, finally, the result is C14C0000H. Have you got that? Any question?  </a:t>
            </a:r>
          </a:p>
        </p:txBody>
      </p:sp>
    </p:spTree>
    <p:extLst>
      <p:ext uri="{BB962C8B-B14F-4D97-AF65-F5344CB8AC3E}">
        <p14:creationId xmlns:p14="http://schemas.microsoft.com/office/powerpoint/2010/main" val="251077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a:latin typeface="Arial" panose="020B0604020202020204" pitchFamily="34" charset="0"/>
              </a:rPr>
              <a:t>Besides detecting overflow, our ALU also needs to indicate if the result is zero.</a:t>
            </a:r>
          </a:p>
          <a:p>
            <a:r>
              <a:rPr lang="en-US" altLang="zh-CN">
                <a:latin typeface="Arial" panose="020B0604020202020204" pitchFamily="34" charset="0"/>
              </a:rPr>
              <a:t>This is easy to do.  All we need is a BIG NOR gate.</a:t>
            </a:r>
          </a:p>
          <a:p>
            <a:r>
              <a:rPr lang="en-US" altLang="zh-CN">
                <a:latin typeface="Arial" panose="020B0604020202020204" pitchFamily="34" charset="0"/>
              </a:rPr>
              <a:t>Then if any of the Result bit is not zero, then the output of the NOR gate will be low.</a:t>
            </a:r>
          </a:p>
          <a:p>
            <a:r>
              <a:rPr lang="en-US" altLang="zh-CN">
                <a:latin typeface="Arial" panose="020B0604020202020204" pitchFamily="34" charset="0"/>
              </a:rPr>
              <a:t>The only time the output of the NOR gate is high is when all the result bits are zeroes.</a:t>
            </a:r>
          </a:p>
          <a:p>
            <a:endParaRPr lang="en-US" altLang="zh-CN">
              <a:latin typeface="Arial" panose="020B0604020202020204" pitchFamily="34" charset="0"/>
            </a:endParaRPr>
          </a:p>
          <a:p>
            <a:r>
              <a:rPr lang="en-US" altLang="zh-CN">
                <a:latin typeface="Arial" panose="020B0604020202020204" pitchFamily="34" charset="0"/>
              </a:rPr>
              <a:t>+1 = 43 min. (Y:23)</a:t>
            </a:r>
          </a:p>
          <a:p>
            <a:endParaRPr lang="en-US" altLang="zh-CN" b="1">
              <a:latin typeface="Arial" panose="020B0604020202020204" pitchFamily="34" charset="0"/>
            </a:endParaRPr>
          </a:p>
          <a:p>
            <a:r>
              <a:rPr lang="en-US" altLang="zh-CN" b="1">
                <a:latin typeface="Arial" panose="020B0604020202020204" pitchFamily="34" charset="0"/>
              </a:rPr>
              <a:t>Supplement: </a:t>
            </a:r>
            <a:r>
              <a:rPr lang="en-US" altLang="zh-CN">
                <a:latin typeface="Arial" panose="020B0604020202020204" pitchFamily="34" charset="0"/>
              </a:rPr>
              <a:t>why do we need to check if the result is zero? For instructions such as bne, beq, slt, …</a:t>
            </a:r>
          </a:p>
        </p:txBody>
      </p:sp>
      <p:sp>
        <p:nvSpPr>
          <p:cNvPr id="123907" name="Rectangle 3"/>
          <p:cNvSpPr>
            <a:spLocks noGrp="1" noRot="1" noChangeAspect="1" noChangeArrowheads="1" noTextEdit="1"/>
          </p:cNvSpPr>
          <p:nvPr>
            <p:ph type="sldImg"/>
          </p:nvPr>
        </p:nvSpPr>
        <p:spPr>
          <a:xfrm>
            <a:off x="376238" y="574675"/>
            <a:ext cx="6119812" cy="3441700"/>
          </a:xfrm>
          <a:ln/>
        </p:spPr>
      </p:sp>
    </p:spTree>
    <p:extLst>
      <p:ext uri="{BB962C8B-B14F-4D97-AF65-F5344CB8AC3E}">
        <p14:creationId xmlns:p14="http://schemas.microsoft.com/office/powerpoint/2010/main" val="2267702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65" tIns="41982" rIns="85465" bIns="41982"/>
          <a:lstStyle/>
          <a:p>
            <a:r>
              <a:rPr lang="en-US" altLang="zh-CN">
                <a:latin typeface="Arial" panose="020B0604020202020204" pitchFamily="34" charset="0"/>
              </a:rPr>
              <a:t>The best  thing about 2’s complement representation is that your adder does not have to know about negative number.</a:t>
            </a:r>
          </a:p>
          <a:p>
            <a:r>
              <a:rPr lang="en-US" altLang="zh-CN">
                <a:latin typeface="Arial" panose="020B0604020202020204" pitchFamily="34" charset="0"/>
              </a:rPr>
              <a:t>You just add the two numbers together and the result will take care of itself.</a:t>
            </a:r>
          </a:p>
          <a:p>
            <a:r>
              <a:rPr lang="en-US" altLang="zh-CN">
                <a:latin typeface="Arial" panose="020B0604020202020204" pitchFamily="34" charset="0"/>
              </a:rPr>
              <a:t>For example, for the operation 7 minus 6, we simply add negative 6 to positive 7 and ignore the Carry bit coming out of the most significant bit, you will have 0001, the correct result.</a:t>
            </a:r>
          </a:p>
          <a:p>
            <a:endParaRPr lang="en-US" altLang="zh-CN">
              <a:latin typeface="Arial" panose="020B0604020202020204" pitchFamily="34" charset="0"/>
            </a:endParaRPr>
          </a:p>
          <a:p>
            <a:r>
              <a:rPr lang="en-US" altLang="zh-CN">
                <a:latin typeface="Arial" panose="020B0604020202020204" pitchFamily="34" charset="0"/>
              </a:rPr>
              <a:t>+1 = 24 min. (Y:04)</a:t>
            </a:r>
          </a:p>
        </p:txBody>
      </p:sp>
      <p:sp>
        <p:nvSpPr>
          <p:cNvPr id="125955" name="Rectangle 3"/>
          <p:cNvSpPr>
            <a:spLocks noGrp="1" noRot="1" noChangeAspect="1" noChangeArrowheads="1" noTextEdit="1"/>
          </p:cNvSpPr>
          <p:nvPr>
            <p:ph type="sldImg"/>
          </p:nvPr>
        </p:nvSpPr>
        <p:spPr>
          <a:xfrm>
            <a:off x="377825" y="574675"/>
            <a:ext cx="6119813" cy="3441700"/>
          </a:xfrm>
          <a:ln/>
        </p:spPr>
      </p:sp>
    </p:spTree>
    <p:extLst>
      <p:ext uri="{BB962C8B-B14F-4D97-AF65-F5344CB8AC3E}">
        <p14:creationId xmlns:p14="http://schemas.microsoft.com/office/powerpoint/2010/main" val="2802532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3000" y="574675"/>
            <a:ext cx="4589463" cy="3441700"/>
          </a:xfrm>
          <a:solidFill>
            <a:srgbClr val="FFFFFF"/>
          </a:solidFill>
          <a:ln/>
        </p:spPr>
      </p:sp>
      <p:sp>
        <p:nvSpPr>
          <p:cNvPr id="130051" name="Rectangle 3"/>
          <p:cNvSpPr>
            <a:spLocks noGrp="1"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a:latin typeface="Arial" panose="020B0604020202020204" pitchFamily="34" charset="0"/>
              </a:rPr>
              <a:t>Supplement: ULP=units in the last place.</a:t>
            </a:r>
          </a:p>
        </p:txBody>
      </p:sp>
    </p:spTree>
    <p:extLst>
      <p:ext uri="{BB962C8B-B14F-4D97-AF65-F5344CB8AC3E}">
        <p14:creationId xmlns:p14="http://schemas.microsoft.com/office/powerpoint/2010/main" val="3385686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a:t>int f1(unsigned x)</a:t>
            </a:r>
          </a:p>
          <a:p>
            <a:r>
              <a:rPr lang="en-US" altLang="zh-TW" dirty="0"/>
              <a:t>int y =</a:t>
            </a:r>
            <a:r>
              <a:rPr lang="en-US" altLang="zh-CN" dirty="0"/>
              <a:t>0</a:t>
            </a:r>
          </a:p>
          <a:p>
            <a:r>
              <a:rPr lang="en-US" altLang="zh-TW" dirty="0"/>
              <a:t>While x!=0</a:t>
            </a:r>
          </a:p>
          <a:p>
            <a:r>
              <a:rPr lang="en-US" altLang="zh-TW" dirty="0"/>
              <a:t>Y^=x</a:t>
            </a:r>
          </a:p>
          <a:p>
            <a:r>
              <a:rPr lang="en-US" altLang="zh-TW" dirty="0"/>
              <a:t>X&gt;&gt;=1</a:t>
            </a:r>
          </a:p>
          <a:p>
            <a:r>
              <a:rPr lang="en-US" altLang="zh-TW" dirty="0"/>
              <a:t>return y&amp;0x1</a:t>
            </a:r>
            <a:endParaRPr lang="zh-TW"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5530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98D434E-C20A-478A-B5E7-13D7FE00C0E0}"/>
              </a:ext>
            </a:extLst>
          </p:cNvPr>
          <p:cNvSpPr>
            <a:spLocks noGrp="1" noRot="1" noChangeAspect="1" noChangeArrowheads="1" noTextEdit="1"/>
          </p:cNvSpPr>
          <p:nvPr>
            <p:ph type="sldImg"/>
          </p:nvPr>
        </p:nvSpPr>
        <p:spPr>
          <a:xfrm>
            <a:off x="1152525" y="692150"/>
            <a:ext cx="4554538" cy="3416300"/>
          </a:xfrm>
          <a:ln/>
        </p:spPr>
      </p:sp>
      <p:sp>
        <p:nvSpPr>
          <p:cNvPr id="25603" name="Rectangle 3">
            <a:extLst>
              <a:ext uri="{FF2B5EF4-FFF2-40B4-BE49-F238E27FC236}">
                <a16:creationId xmlns:a16="http://schemas.microsoft.com/office/drawing/2014/main" id="{5C197955-FDD2-4179-B47A-07DB05D06ACB}"/>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C6F481D-23AF-439F-B2DC-0157BA8C41B2}"/>
              </a:ext>
            </a:extLst>
          </p:cNvPr>
          <p:cNvSpPr>
            <a:spLocks noGrp="1" noRot="1" noChangeAspect="1" noChangeArrowheads="1" noTextEdit="1"/>
          </p:cNvSpPr>
          <p:nvPr>
            <p:ph type="sldImg"/>
          </p:nvPr>
        </p:nvSpPr>
        <p:spPr>
          <a:xfrm>
            <a:off x="1152525" y="692150"/>
            <a:ext cx="4554538" cy="3416300"/>
          </a:xfrm>
          <a:ln/>
        </p:spPr>
      </p:sp>
      <p:sp>
        <p:nvSpPr>
          <p:cNvPr id="75779" name="Rectangle 3">
            <a:extLst>
              <a:ext uri="{FF2B5EF4-FFF2-40B4-BE49-F238E27FC236}">
                <a16:creationId xmlns:a16="http://schemas.microsoft.com/office/drawing/2014/main" id="{8A0B324D-EBEA-4D21-900D-BDBC036EA25D}"/>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F7B6B9C-D67C-4224-AB9A-184FF37A4C05}"/>
              </a:ext>
            </a:extLst>
          </p:cNvPr>
          <p:cNvSpPr>
            <a:spLocks noGrp="1" noRot="1" noChangeAspect="1" noChangeArrowheads="1" noTextEdit="1"/>
          </p:cNvSpPr>
          <p:nvPr>
            <p:ph type="sldImg"/>
          </p:nvPr>
        </p:nvSpPr>
        <p:spPr>
          <a:xfrm>
            <a:off x="393700" y="692150"/>
            <a:ext cx="6072188" cy="3416300"/>
          </a:xfrm>
          <a:ln/>
        </p:spPr>
      </p:sp>
      <p:sp>
        <p:nvSpPr>
          <p:cNvPr id="76803" name="Rectangle 3">
            <a:extLst>
              <a:ext uri="{FF2B5EF4-FFF2-40B4-BE49-F238E27FC236}">
                <a16:creationId xmlns:a16="http://schemas.microsoft.com/office/drawing/2014/main" id="{380FCC2C-363B-4FBF-A9F5-A8C54DF1D029}"/>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348F46D2-FB57-4172-B17C-CF70EC93D6F1}"/>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866775" rtl="0" eaLnBrk="0" fontAlgn="base" latinLnBrk="0" hangingPunct="0">
              <a:lnSpc>
                <a:spcPct val="100000"/>
              </a:lnSpc>
              <a:spcBef>
                <a:spcPct val="0"/>
              </a:spcBef>
              <a:spcAft>
                <a:spcPct val="0"/>
              </a:spcAft>
              <a:buClrTx/>
              <a:buSzTx/>
              <a:buFontTx/>
              <a:buNone/>
              <a:tabLst/>
              <a:defRPr/>
            </a:pPr>
            <a:endParaRPr kumimoji="0" lang="en-US" altLang="zh-CN" sz="2300" b="1" i="0" u="none" strike="noStrike" kern="1200" cap="none" spc="0" normalizeH="0" baseline="0" noProof="0">
              <a:ln>
                <a:noFill/>
              </a:ln>
              <a:solidFill>
                <a:srgbClr val="000000"/>
              </a:solidFill>
              <a:effectLst/>
              <a:uLnTx/>
              <a:uFillTx/>
              <a:latin typeface="Arial Narrow" panose="020B0606020202030204" pitchFamily="34" charset="0"/>
              <a:ea typeface="宋体" panose="02010600030101010101" pitchFamily="2" charset="-122"/>
              <a:cs typeface="+mn-cs"/>
            </a:endParaRPr>
          </a:p>
        </p:txBody>
      </p:sp>
      <p:sp>
        <p:nvSpPr>
          <p:cNvPr id="23555" name="Rectangle 2">
            <a:extLst>
              <a:ext uri="{FF2B5EF4-FFF2-40B4-BE49-F238E27FC236}">
                <a16:creationId xmlns:a16="http://schemas.microsoft.com/office/drawing/2014/main" id="{2C9FA324-5170-4E6C-B319-9A4681D657F5}"/>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extLst>
      <p:ext uri="{BB962C8B-B14F-4D97-AF65-F5344CB8AC3E}">
        <p14:creationId xmlns:p14="http://schemas.microsoft.com/office/powerpoint/2010/main" val="355820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44588" y="576263"/>
            <a:ext cx="4586287" cy="3440112"/>
          </a:xfrm>
          <a:ln/>
        </p:spPr>
      </p:sp>
      <p:sp>
        <p:nvSpPr>
          <p:cNvPr id="5837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extLst>
      <p:ext uri="{BB962C8B-B14F-4D97-AF65-F5344CB8AC3E}">
        <p14:creationId xmlns:p14="http://schemas.microsoft.com/office/powerpoint/2010/main" val="2303056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CA2E520-834A-4325-95EE-B8CAF41AE28C}"/>
              </a:ext>
            </a:extLst>
          </p:cNvPr>
          <p:cNvSpPr>
            <a:spLocks noGrp="1" noRot="1" noChangeAspect="1" noChangeArrowheads="1" noTextEdit="1"/>
          </p:cNvSpPr>
          <p:nvPr>
            <p:ph type="sldImg"/>
          </p:nvPr>
        </p:nvSpPr>
        <p:spPr>
          <a:xfrm>
            <a:off x="393700" y="692150"/>
            <a:ext cx="6072188" cy="3416300"/>
          </a:xfrm>
          <a:ln/>
        </p:spPr>
      </p:sp>
      <p:sp>
        <p:nvSpPr>
          <p:cNvPr id="68611" name="Rectangle 3">
            <a:extLst>
              <a:ext uri="{FF2B5EF4-FFF2-40B4-BE49-F238E27FC236}">
                <a16:creationId xmlns:a16="http://schemas.microsoft.com/office/drawing/2014/main" id="{3D09A5ED-DA8E-431A-AADF-37AEBBD0B2F7}"/>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B0D8BAAF-0DEF-43F8-A853-3AD885098843}"/>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866775" rtl="0" eaLnBrk="1" fontAlgn="base" latinLnBrk="0" hangingPunct="1">
              <a:lnSpc>
                <a:spcPct val="100000"/>
              </a:lnSpc>
              <a:spcBef>
                <a:spcPct val="0"/>
              </a:spcBef>
              <a:spcAft>
                <a:spcPct val="0"/>
              </a:spcAft>
              <a:buClrTx/>
              <a:buSzTx/>
              <a:buFontTx/>
              <a:buNone/>
              <a:tabLst/>
              <a:defRPr/>
            </a:pPr>
            <a:endParaRPr kumimoji="0" lang="en-US" altLang="zh-CN" sz="2300" b="1" i="0" u="none" strike="noStrike" kern="1200" cap="none" spc="0" normalizeH="0" baseline="0" noProof="0">
              <a:ln>
                <a:noFill/>
              </a:ln>
              <a:solidFill>
                <a:prstClr val="black"/>
              </a:solidFill>
              <a:effectLst/>
              <a:uLnTx/>
              <a:uFillTx/>
              <a:latin typeface="Arial Narrow" panose="020B0606020202030204" pitchFamily="34" charset="0"/>
              <a:ea typeface="宋体" panose="02010600030101010101" pitchFamily="2" charset="-122"/>
              <a:cs typeface="+mn-cs"/>
            </a:endParaRPr>
          </a:p>
        </p:txBody>
      </p:sp>
      <p:sp>
        <p:nvSpPr>
          <p:cNvPr id="55299" name="Rectangle 2">
            <a:extLst>
              <a:ext uri="{FF2B5EF4-FFF2-40B4-BE49-F238E27FC236}">
                <a16:creationId xmlns:a16="http://schemas.microsoft.com/office/drawing/2014/main" id="{C1837A0A-0AEE-4BCB-9A48-4B45F0F13A65}"/>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3D2429D9-600C-4120-B8C0-743CAC59A79A}"/>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eaLnBrk="0" hangingPunct="0">
              <a:defRPr>
                <a:solidFill>
                  <a:schemeClr val="tx1"/>
                </a:solidFill>
                <a:latin typeface="Arial" panose="020B0604020202020204" pitchFamily="34" charset="0"/>
                <a:ea typeface="宋体" panose="02010600030101010101" pitchFamily="2" charset="-122"/>
              </a:defRPr>
            </a:lvl1pPr>
            <a:lvl2pPr marL="742950" indent="-285750" defTabSz="866775" eaLnBrk="0" hangingPunct="0">
              <a:defRPr>
                <a:solidFill>
                  <a:schemeClr val="tx1"/>
                </a:solidFill>
                <a:latin typeface="Arial" panose="020B0604020202020204" pitchFamily="34" charset="0"/>
                <a:ea typeface="宋体" panose="02010600030101010101" pitchFamily="2" charset="-122"/>
              </a:defRPr>
            </a:lvl2pPr>
            <a:lvl3pPr marL="1143000" indent="-228600" defTabSz="866775" eaLnBrk="0" hangingPunct="0">
              <a:defRPr>
                <a:solidFill>
                  <a:schemeClr val="tx1"/>
                </a:solidFill>
                <a:latin typeface="Arial" panose="020B0604020202020204" pitchFamily="34" charset="0"/>
                <a:ea typeface="宋体" panose="02010600030101010101" pitchFamily="2" charset="-122"/>
              </a:defRPr>
            </a:lvl3pPr>
            <a:lvl4pPr marL="1600200" indent="-228600" defTabSz="866775" eaLnBrk="0" hangingPunct="0">
              <a:defRPr>
                <a:solidFill>
                  <a:schemeClr val="tx1"/>
                </a:solidFill>
                <a:latin typeface="Arial" panose="020B0604020202020204" pitchFamily="34" charset="0"/>
                <a:ea typeface="宋体" panose="02010600030101010101" pitchFamily="2" charset="-122"/>
              </a:defRPr>
            </a:lvl4pPr>
            <a:lvl5pPr marL="2057400" indent="-228600" defTabSz="866775" eaLnBrk="0" hangingPunct="0">
              <a:defRPr>
                <a:solidFill>
                  <a:schemeClr val="tx1"/>
                </a:solidFill>
                <a:latin typeface="Arial" panose="020B0604020202020204" pitchFamily="34" charset="0"/>
                <a:ea typeface="宋体" panose="02010600030101010101" pitchFamily="2" charset="-122"/>
              </a:defRPr>
            </a:lvl5pPr>
            <a:lvl6pPr marL="25146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66775" rtl="0" eaLnBrk="0" fontAlgn="base" latinLnBrk="0" hangingPunct="0">
              <a:lnSpc>
                <a:spcPct val="100000"/>
              </a:lnSpc>
              <a:spcBef>
                <a:spcPct val="0"/>
              </a:spcBef>
              <a:spcAft>
                <a:spcPct val="0"/>
              </a:spcAft>
              <a:buClrTx/>
              <a:buSzTx/>
              <a:buFontTx/>
              <a:buNone/>
              <a:tabLst/>
              <a:defRPr/>
            </a:pPr>
            <a:endParaRPr kumimoji="0" lang="en-US" altLang="zh-CN" sz="2300" b="1" i="0" u="none" strike="noStrike" kern="1200" cap="none" spc="0" normalizeH="0" baseline="0" noProof="0">
              <a:ln>
                <a:noFill/>
              </a:ln>
              <a:solidFill>
                <a:srgbClr val="000000"/>
              </a:solidFill>
              <a:effectLst/>
              <a:uLnTx/>
              <a:uFillTx/>
              <a:latin typeface="Arial Narrow" panose="020B0606020202030204" pitchFamily="34" charset="0"/>
              <a:ea typeface="宋体" panose="02010600030101010101" pitchFamily="2" charset="-122"/>
              <a:cs typeface="+mn-cs"/>
            </a:endParaRPr>
          </a:p>
        </p:txBody>
      </p:sp>
      <p:sp>
        <p:nvSpPr>
          <p:cNvPr id="81923" name="Rectangle 2">
            <a:extLst>
              <a:ext uri="{FF2B5EF4-FFF2-40B4-BE49-F238E27FC236}">
                <a16:creationId xmlns:a16="http://schemas.microsoft.com/office/drawing/2014/main" id="{9C7A68A7-08F0-49AC-8C28-FA666534B17D}"/>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D484C32B-D716-48B7-9937-39843728AF8A}"/>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eaLnBrk="0" hangingPunct="0">
              <a:defRPr>
                <a:solidFill>
                  <a:schemeClr val="tx1"/>
                </a:solidFill>
                <a:latin typeface="Arial" panose="020B0604020202020204" pitchFamily="34" charset="0"/>
                <a:ea typeface="宋体" panose="02010600030101010101" pitchFamily="2" charset="-122"/>
              </a:defRPr>
            </a:lvl1pPr>
            <a:lvl2pPr marL="742950" indent="-285750" defTabSz="866775" eaLnBrk="0" hangingPunct="0">
              <a:defRPr>
                <a:solidFill>
                  <a:schemeClr val="tx1"/>
                </a:solidFill>
                <a:latin typeface="Arial" panose="020B0604020202020204" pitchFamily="34" charset="0"/>
                <a:ea typeface="宋体" panose="02010600030101010101" pitchFamily="2" charset="-122"/>
              </a:defRPr>
            </a:lvl2pPr>
            <a:lvl3pPr marL="1143000" indent="-228600" defTabSz="866775" eaLnBrk="0" hangingPunct="0">
              <a:defRPr>
                <a:solidFill>
                  <a:schemeClr val="tx1"/>
                </a:solidFill>
                <a:latin typeface="Arial" panose="020B0604020202020204" pitchFamily="34" charset="0"/>
                <a:ea typeface="宋体" panose="02010600030101010101" pitchFamily="2" charset="-122"/>
              </a:defRPr>
            </a:lvl3pPr>
            <a:lvl4pPr marL="1600200" indent="-228600" defTabSz="866775" eaLnBrk="0" hangingPunct="0">
              <a:defRPr>
                <a:solidFill>
                  <a:schemeClr val="tx1"/>
                </a:solidFill>
                <a:latin typeface="Arial" panose="020B0604020202020204" pitchFamily="34" charset="0"/>
                <a:ea typeface="宋体" panose="02010600030101010101" pitchFamily="2" charset="-122"/>
              </a:defRPr>
            </a:lvl4pPr>
            <a:lvl5pPr marL="2057400" indent="-228600" defTabSz="866775" eaLnBrk="0" hangingPunct="0">
              <a:defRPr>
                <a:solidFill>
                  <a:schemeClr val="tx1"/>
                </a:solidFill>
                <a:latin typeface="Arial" panose="020B0604020202020204" pitchFamily="34" charset="0"/>
                <a:ea typeface="宋体" panose="02010600030101010101" pitchFamily="2" charset="-122"/>
              </a:defRPr>
            </a:lvl5pPr>
            <a:lvl6pPr marL="25146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66775" rtl="0" eaLnBrk="0" fontAlgn="base" latinLnBrk="0" hangingPunct="0">
              <a:lnSpc>
                <a:spcPct val="100000"/>
              </a:lnSpc>
              <a:spcBef>
                <a:spcPct val="0"/>
              </a:spcBef>
              <a:spcAft>
                <a:spcPct val="0"/>
              </a:spcAft>
              <a:buClrTx/>
              <a:buSzTx/>
              <a:buFontTx/>
              <a:buNone/>
              <a:tabLst/>
              <a:defRPr/>
            </a:pPr>
            <a:endParaRPr kumimoji="0" lang="en-US" altLang="zh-CN" sz="2300" b="1" i="0" u="none" strike="noStrike" kern="1200" cap="none" spc="0" normalizeH="0" baseline="0" noProof="0">
              <a:ln>
                <a:noFill/>
              </a:ln>
              <a:solidFill>
                <a:srgbClr val="000000"/>
              </a:solidFill>
              <a:effectLst/>
              <a:uLnTx/>
              <a:uFillTx/>
              <a:latin typeface="Arial Narrow" panose="020B0606020202030204" pitchFamily="34" charset="0"/>
              <a:ea typeface="宋体" panose="02010600030101010101" pitchFamily="2" charset="-122"/>
              <a:cs typeface="+mn-cs"/>
            </a:endParaRPr>
          </a:p>
        </p:txBody>
      </p:sp>
      <p:sp>
        <p:nvSpPr>
          <p:cNvPr id="82947" name="Rectangle 2">
            <a:extLst>
              <a:ext uri="{FF2B5EF4-FFF2-40B4-BE49-F238E27FC236}">
                <a16:creationId xmlns:a16="http://schemas.microsoft.com/office/drawing/2014/main" id="{0FFAB21E-4D27-4ACE-AB3B-D7CAF762C201}"/>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Text Box 1">
            <a:extLst>
              <a:ext uri="{FF2B5EF4-FFF2-40B4-BE49-F238E27FC236}">
                <a16:creationId xmlns:a16="http://schemas.microsoft.com/office/drawing/2014/main" id="{45301CC0-8615-402D-8A96-FD91C34CB941}"/>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eaLnBrk="0" hangingPunct="0">
              <a:defRPr>
                <a:solidFill>
                  <a:schemeClr val="tx1"/>
                </a:solidFill>
                <a:latin typeface="Arial" panose="020B0604020202020204" pitchFamily="34" charset="0"/>
                <a:ea typeface="宋体" panose="02010600030101010101" pitchFamily="2" charset="-122"/>
              </a:defRPr>
            </a:lvl1pPr>
            <a:lvl2pPr marL="742950" indent="-285750" defTabSz="866775" eaLnBrk="0" hangingPunct="0">
              <a:defRPr>
                <a:solidFill>
                  <a:schemeClr val="tx1"/>
                </a:solidFill>
                <a:latin typeface="Arial" panose="020B0604020202020204" pitchFamily="34" charset="0"/>
                <a:ea typeface="宋体" panose="02010600030101010101" pitchFamily="2" charset="-122"/>
              </a:defRPr>
            </a:lvl2pPr>
            <a:lvl3pPr marL="1143000" indent="-228600" defTabSz="866775" eaLnBrk="0" hangingPunct="0">
              <a:defRPr>
                <a:solidFill>
                  <a:schemeClr val="tx1"/>
                </a:solidFill>
                <a:latin typeface="Arial" panose="020B0604020202020204" pitchFamily="34" charset="0"/>
                <a:ea typeface="宋体" panose="02010600030101010101" pitchFamily="2" charset="-122"/>
              </a:defRPr>
            </a:lvl3pPr>
            <a:lvl4pPr marL="1600200" indent="-228600" defTabSz="866775" eaLnBrk="0" hangingPunct="0">
              <a:defRPr>
                <a:solidFill>
                  <a:schemeClr val="tx1"/>
                </a:solidFill>
                <a:latin typeface="Arial" panose="020B0604020202020204" pitchFamily="34" charset="0"/>
                <a:ea typeface="宋体" panose="02010600030101010101" pitchFamily="2" charset="-122"/>
              </a:defRPr>
            </a:lvl4pPr>
            <a:lvl5pPr marL="2057400" indent="-228600" defTabSz="866775" eaLnBrk="0" hangingPunct="0">
              <a:defRPr>
                <a:solidFill>
                  <a:schemeClr val="tx1"/>
                </a:solidFill>
                <a:latin typeface="Arial" panose="020B0604020202020204" pitchFamily="34" charset="0"/>
                <a:ea typeface="宋体" panose="02010600030101010101" pitchFamily="2" charset="-122"/>
              </a:defRPr>
            </a:lvl5pPr>
            <a:lvl6pPr marL="25146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6677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66775" rtl="0" eaLnBrk="0" fontAlgn="base" latinLnBrk="0" hangingPunct="0">
              <a:lnSpc>
                <a:spcPct val="100000"/>
              </a:lnSpc>
              <a:spcBef>
                <a:spcPct val="0"/>
              </a:spcBef>
              <a:spcAft>
                <a:spcPct val="0"/>
              </a:spcAft>
              <a:buClrTx/>
              <a:buSzTx/>
              <a:buFontTx/>
              <a:buNone/>
              <a:tabLst/>
              <a:defRPr/>
            </a:pPr>
            <a:endParaRPr kumimoji="0" lang="en-US" altLang="zh-CN" sz="2300" b="1" i="0" u="none" strike="noStrike" kern="1200" cap="none" spc="0" normalizeH="0" baseline="0" noProof="0">
              <a:ln>
                <a:noFill/>
              </a:ln>
              <a:solidFill>
                <a:srgbClr val="000000"/>
              </a:solidFill>
              <a:effectLst/>
              <a:uLnTx/>
              <a:uFillTx/>
              <a:latin typeface="Arial Narrow" panose="020B0606020202030204" pitchFamily="34" charset="0"/>
              <a:ea typeface="宋体" panose="02010600030101010101" pitchFamily="2" charset="-122"/>
              <a:cs typeface="+mn-cs"/>
            </a:endParaRPr>
          </a:p>
        </p:txBody>
      </p:sp>
      <p:sp>
        <p:nvSpPr>
          <p:cNvPr id="88067" name="Rectangle 2">
            <a:extLst>
              <a:ext uri="{FF2B5EF4-FFF2-40B4-BE49-F238E27FC236}">
                <a16:creationId xmlns:a16="http://schemas.microsoft.com/office/drawing/2014/main" id="{31EEA3DD-B5E5-42D2-A23E-98596A0B5B4F}"/>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4588" y="576263"/>
            <a:ext cx="4586287" cy="3440112"/>
          </a:xfrm>
          <a:ln/>
        </p:spPr>
      </p:sp>
      <p:sp>
        <p:nvSpPr>
          <p:cNvPr id="59395"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extLst>
      <p:ext uri="{BB962C8B-B14F-4D97-AF65-F5344CB8AC3E}">
        <p14:creationId xmlns:p14="http://schemas.microsoft.com/office/powerpoint/2010/main" val="342021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4588" y="576263"/>
            <a:ext cx="4586287" cy="3440112"/>
          </a:xfrm>
          <a:ln/>
        </p:spPr>
      </p:sp>
      <p:sp>
        <p:nvSpPr>
          <p:cNvPr id="61443"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extLst>
      <p:ext uri="{BB962C8B-B14F-4D97-AF65-F5344CB8AC3E}">
        <p14:creationId xmlns:p14="http://schemas.microsoft.com/office/powerpoint/2010/main" val="399133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4588" y="576263"/>
            <a:ext cx="4586287" cy="3440112"/>
          </a:xfrm>
          <a:ln/>
        </p:spPr>
      </p:sp>
      <p:sp>
        <p:nvSpPr>
          <p:cNvPr id="63491"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extLst>
      <p:ext uri="{BB962C8B-B14F-4D97-AF65-F5344CB8AC3E}">
        <p14:creationId xmlns:p14="http://schemas.microsoft.com/office/powerpoint/2010/main" val="189226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4588" y="576263"/>
            <a:ext cx="4586287" cy="3440112"/>
          </a:xfrm>
          <a:ln/>
        </p:spPr>
      </p:sp>
      <p:sp>
        <p:nvSpPr>
          <p:cNvPr id="64515"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a:latin typeface="Arial" panose="020B0604020202020204" pitchFamily="34" charset="0"/>
            </a:endParaRPr>
          </a:p>
        </p:txBody>
      </p:sp>
    </p:spTree>
    <p:extLst>
      <p:ext uri="{BB962C8B-B14F-4D97-AF65-F5344CB8AC3E}">
        <p14:creationId xmlns:p14="http://schemas.microsoft.com/office/powerpoint/2010/main" val="288476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79413" y="576263"/>
            <a:ext cx="6116637" cy="3440112"/>
          </a:xfrm>
          <a:ln/>
        </p:spPr>
      </p:sp>
      <p:sp>
        <p:nvSpPr>
          <p:cNvPr id="18435" name="备注占位符 2"/>
          <p:cNvSpPr>
            <a:spLocks noGrp="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48" tIns="43104" rIns="87748" bIns="43104"/>
          <a:lstStyle/>
          <a:p>
            <a:endParaRPr lang="zh-CN" altLang="en-US">
              <a:latin typeface="Arial" panose="020B0604020202020204" pitchFamily="34" charset="0"/>
            </a:endParaRPr>
          </a:p>
        </p:txBody>
      </p:sp>
    </p:spTree>
    <p:extLst>
      <p:ext uri="{BB962C8B-B14F-4D97-AF65-F5344CB8AC3E}">
        <p14:creationId xmlns:p14="http://schemas.microsoft.com/office/powerpoint/2010/main" val="808208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对应教材</a:t>
            </a:r>
            <a:r>
              <a:rPr lang="en-US" altLang="zh-CN" dirty="0"/>
              <a:t>1</a:t>
            </a:r>
            <a:r>
              <a:rPr lang="zh-CN" altLang="en-US" dirty="0"/>
              <a:t>、</a:t>
            </a:r>
            <a:r>
              <a:rPr lang="en-US" altLang="zh-CN" dirty="0"/>
              <a:t>2</a:t>
            </a:r>
            <a:r>
              <a:rPr lang="zh-CN" altLang="en-US" dirty="0"/>
              <a:t>章</a:t>
            </a:r>
          </a:p>
        </p:txBody>
      </p:sp>
      <p:sp>
        <p:nvSpPr>
          <p:cNvPr id="4" name="灯片编号占位符 3"/>
          <p:cNvSpPr>
            <a:spLocks noGrp="1"/>
          </p:cNvSpPr>
          <p:nvPr>
            <p:ph type="sldNum" sz="quarter" idx="10"/>
          </p:nvPr>
        </p:nvSpPr>
        <p:spPr/>
        <p:txBody>
          <a:bodyPr/>
          <a:lstStyle/>
          <a:p>
            <a:fld id="{FC2405E5-BE5A-46F1-A3A7-32CEF24C1068}" type="slidenum">
              <a:rPr lang="zh-CN" altLang="en-US" smtClean="0"/>
              <a:pPr/>
              <a:t>21</a:t>
            </a:fld>
            <a:endParaRPr lang="zh-CN" altLang="en-US"/>
          </a:p>
        </p:txBody>
      </p:sp>
    </p:spTree>
    <p:extLst>
      <p:ext uri="{BB962C8B-B14F-4D97-AF65-F5344CB8AC3E}">
        <p14:creationId xmlns:p14="http://schemas.microsoft.com/office/powerpoint/2010/main" val="1877054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a:latin typeface="Arial" panose="020B0604020202020204"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a:latin typeface="Arial" panose="020B0604020202020204" pitchFamily="34" charset="0"/>
              </a:rPr>
              <a:t>Any question for this? </a:t>
            </a:r>
          </a:p>
          <a:p>
            <a:r>
              <a:rPr lang="en-US" altLang="zh-CN">
                <a:latin typeface="Arial" panose="020B0604020202020204" pitchFamily="34" charset="0"/>
              </a:rPr>
              <a:t>If we know the bit pattern of an normalized floating-point number, we can calculate the value of this number using the formula. </a:t>
            </a:r>
          </a:p>
        </p:txBody>
      </p:sp>
    </p:spTree>
    <p:extLst>
      <p:ext uri="{BB962C8B-B14F-4D97-AF65-F5344CB8AC3E}">
        <p14:creationId xmlns:p14="http://schemas.microsoft.com/office/powerpoint/2010/main" val="21349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p:spPr>
        <p:txBody>
          <a:bodyPr/>
          <a:lstStyle>
            <a:lvl1pPr marL="0" indent="0" algn="ctr">
              <a:buNone/>
              <a:defRPr/>
            </a:lvl1pPr>
            <a:lvl2pPr marL="457067" indent="0" algn="ctr">
              <a:buNone/>
              <a:defRPr/>
            </a:lvl2pPr>
            <a:lvl3pPr marL="914133" indent="0" algn="ctr">
              <a:buNone/>
              <a:defRPr/>
            </a:lvl3pPr>
            <a:lvl4pPr marL="1371200" indent="0" algn="ctr">
              <a:buNone/>
              <a:defRPr/>
            </a:lvl4pPr>
            <a:lvl5pPr marL="1828266" indent="0" algn="ctr">
              <a:buNone/>
              <a:defRPr/>
            </a:lvl5pPr>
            <a:lvl6pPr marL="2285334" indent="0" algn="ctr">
              <a:buNone/>
              <a:defRPr/>
            </a:lvl6pPr>
            <a:lvl7pPr marL="2742399" indent="0" algn="ctr">
              <a:buNone/>
              <a:defRPr/>
            </a:lvl7pPr>
            <a:lvl8pPr marL="3199467" indent="0" algn="ctr">
              <a:buNone/>
              <a:defRPr/>
            </a:lvl8pPr>
            <a:lvl9pPr marL="3656533"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E698AAF3-ECF3-4961-9919-EF4FFFD14827}"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13650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F030810D-6CCD-454C-98C2-ED1E949F2EBF}"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178621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88913"/>
            <a:ext cx="80391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E23A65EB-C530-4424-836B-ACC4EC4942F3}"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108926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25975-CA8C-474C-9844-D6130248F913}"/>
              </a:ext>
            </a:extLst>
          </p:cNvPr>
          <p:cNvSpPr>
            <a:spLocks noGrp="1"/>
          </p:cNvSpPr>
          <p:nvPr>
            <p:ph type="ctrTitle"/>
          </p:nvPr>
        </p:nvSpPr>
        <p:spPr>
          <a:xfrm>
            <a:off x="1524000" y="1122180"/>
            <a:ext cx="9144000" cy="2388337"/>
          </a:xfrm>
        </p:spPr>
        <p:txBody>
          <a:bodyPr anchor="b"/>
          <a:lstStyle>
            <a:lvl1pPr algn="ctr">
              <a:defRPr sz="8000"/>
            </a:lvl1pPr>
          </a:lstStyle>
          <a:p>
            <a:r>
              <a:rPr lang="zh-CN" altLang="en-US"/>
              <a:t>单击此处编辑母版标题样式</a:t>
            </a:r>
          </a:p>
        </p:txBody>
      </p:sp>
      <p:sp>
        <p:nvSpPr>
          <p:cNvPr id="3" name="副标题 2">
            <a:extLst>
              <a:ext uri="{FF2B5EF4-FFF2-40B4-BE49-F238E27FC236}">
                <a16:creationId xmlns:a16="http://schemas.microsoft.com/office/drawing/2014/main" id="{5B533CD0-28A4-41D8-A737-6164A84A7072}"/>
              </a:ext>
            </a:extLst>
          </p:cNvPr>
          <p:cNvSpPr>
            <a:spLocks noGrp="1"/>
          </p:cNvSpPr>
          <p:nvPr>
            <p:ph type="subTitle" idx="1"/>
          </p:nvPr>
        </p:nvSpPr>
        <p:spPr>
          <a:xfrm>
            <a:off x="1524000" y="3601563"/>
            <a:ext cx="9144000" cy="1655744"/>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p>
        </p:txBody>
      </p:sp>
      <p:sp>
        <p:nvSpPr>
          <p:cNvPr id="4" name="日期占位符 3">
            <a:extLst>
              <a:ext uri="{FF2B5EF4-FFF2-40B4-BE49-F238E27FC236}">
                <a16:creationId xmlns:a16="http://schemas.microsoft.com/office/drawing/2014/main" id="{88199917-AD58-4E0B-892E-844C642387EB}"/>
              </a:ext>
            </a:extLst>
          </p:cNvPr>
          <p:cNvSpPr>
            <a:spLocks noGrp="1"/>
          </p:cNvSpPr>
          <p:nvPr>
            <p:ph type="dt" sz="half" idx="10"/>
          </p:nvPr>
        </p:nvSpPr>
        <p:spPr/>
        <p:txBody>
          <a:bodyPr/>
          <a:lstStyle/>
          <a:p>
            <a:fld id="{E3693A02-DE06-455F-99FE-25E2D12D6EC5}" type="datetimeFigureOut">
              <a:rPr lang="zh-CN" altLang="en-US" smtClean="0"/>
              <a:t>2024/6/24</a:t>
            </a:fld>
            <a:endParaRPr lang="zh-CN" altLang="en-US"/>
          </a:p>
        </p:txBody>
      </p:sp>
      <p:sp>
        <p:nvSpPr>
          <p:cNvPr id="5" name="页脚占位符 4">
            <a:extLst>
              <a:ext uri="{FF2B5EF4-FFF2-40B4-BE49-F238E27FC236}">
                <a16:creationId xmlns:a16="http://schemas.microsoft.com/office/drawing/2014/main" id="{F5854C1E-8B33-436B-A2C8-6BB38A2E4B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8CA2A-FC82-43F9-8108-4941C0946783}"/>
              </a:ext>
            </a:extLst>
          </p:cNvPr>
          <p:cNvSpPr>
            <a:spLocks noGrp="1"/>
          </p:cNvSpPr>
          <p:nvPr>
            <p:ph type="sldNum" sz="quarter" idx="12"/>
          </p:nvPr>
        </p:nvSpPr>
        <p:spPr/>
        <p:txBody>
          <a:bodyPr/>
          <a:lstStyle/>
          <a:p>
            <a:fld id="{21EA4950-BCA9-4388-B5B5-3EB2836B912B}" type="slidenum">
              <a:rPr lang="zh-CN" altLang="en-US" smtClean="0"/>
              <a:t>‹#›</a:t>
            </a:fld>
            <a:endParaRPr lang="zh-CN" altLang="en-US"/>
          </a:p>
        </p:txBody>
      </p:sp>
    </p:spTree>
    <p:extLst>
      <p:ext uri="{BB962C8B-B14F-4D97-AF65-F5344CB8AC3E}">
        <p14:creationId xmlns:p14="http://schemas.microsoft.com/office/powerpoint/2010/main" val="3738204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08991-2918-4D10-8AD0-C399E24597A3}"/>
              </a:ext>
            </a:extLst>
          </p:cNvPr>
          <p:cNvSpPr>
            <a:spLocks noGrp="1"/>
          </p:cNvSpPr>
          <p:nvPr>
            <p:ph type="title"/>
          </p:nvPr>
        </p:nvSpPr>
        <p:spPr>
          <a:xfrm>
            <a:off x="1174627" y="259669"/>
            <a:ext cx="10682012" cy="663813"/>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15DD7F1-F648-426B-B1F5-37636A1408C8}"/>
              </a:ext>
            </a:extLst>
          </p:cNvPr>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0EA4788B-E495-4CF7-9693-9B9B1700A3B2}"/>
              </a:ext>
            </a:extLst>
          </p:cNvPr>
          <p:cNvSpPr>
            <a:spLocks noGrp="1"/>
          </p:cNvSpPr>
          <p:nvPr>
            <p:ph type="dt" sz="half" idx="10"/>
          </p:nvPr>
        </p:nvSpPr>
        <p:spPr/>
        <p:txBody>
          <a:bodyPr/>
          <a:lstStyle/>
          <a:p>
            <a:fld id="{E3693A02-DE06-455F-99FE-25E2D12D6EC5}" type="datetimeFigureOut">
              <a:rPr lang="zh-CN" altLang="en-US" smtClean="0"/>
              <a:t>2024/6/24</a:t>
            </a:fld>
            <a:endParaRPr lang="zh-CN" altLang="en-US"/>
          </a:p>
        </p:txBody>
      </p:sp>
      <p:sp>
        <p:nvSpPr>
          <p:cNvPr id="5" name="页脚占位符 4">
            <a:extLst>
              <a:ext uri="{FF2B5EF4-FFF2-40B4-BE49-F238E27FC236}">
                <a16:creationId xmlns:a16="http://schemas.microsoft.com/office/drawing/2014/main" id="{0CF66DD1-EBA0-4C66-8E0F-C950A4620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85BFAB-805C-4577-8038-66FED7376F22}"/>
              </a:ext>
            </a:extLst>
          </p:cNvPr>
          <p:cNvSpPr>
            <a:spLocks noGrp="1"/>
          </p:cNvSpPr>
          <p:nvPr>
            <p:ph type="sldNum" sz="quarter" idx="12"/>
          </p:nvPr>
        </p:nvSpPr>
        <p:spPr/>
        <p:txBody>
          <a:bodyPr/>
          <a:lstStyle/>
          <a:p>
            <a:fld id="{21EA4950-BCA9-4388-B5B5-3EB2836B912B}" type="slidenum">
              <a:rPr lang="zh-CN" altLang="en-US" smtClean="0"/>
              <a:t>‹#›</a:t>
            </a:fld>
            <a:endParaRPr lang="zh-CN" altLang="en-US"/>
          </a:p>
        </p:txBody>
      </p:sp>
      <p:grpSp>
        <p:nvGrpSpPr>
          <p:cNvPr id="7" name="组合 6">
            <a:extLst>
              <a:ext uri="{FF2B5EF4-FFF2-40B4-BE49-F238E27FC236}">
                <a16:creationId xmlns:a16="http://schemas.microsoft.com/office/drawing/2014/main" id="{E21AA4D1-E779-4E96-A19A-AC47D7DEEE09}"/>
              </a:ext>
            </a:extLst>
          </p:cNvPr>
          <p:cNvGrpSpPr/>
          <p:nvPr userDrawn="1"/>
        </p:nvGrpSpPr>
        <p:grpSpPr>
          <a:xfrm>
            <a:off x="377018" y="-12973"/>
            <a:ext cx="629517" cy="1073374"/>
            <a:chOff x="1775252" y="2062276"/>
            <a:chExt cx="1045160" cy="1781528"/>
          </a:xfrm>
        </p:grpSpPr>
        <p:grpSp>
          <p:nvGrpSpPr>
            <p:cNvPr id="8" name="组合 7">
              <a:extLst>
                <a:ext uri="{FF2B5EF4-FFF2-40B4-BE49-F238E27FC236}">
                  <a16:creationId xmlns:a16="http://schemas.microsoft.com/office/drawing/2014/main" id="{862A0F02-72AA-4C8B-B838-2BDB60059B94}"/>
                </a:ext>
              </a:extLst>
            </p:cNvPr>
            <p:cNvGrpSpPr/>
            <p:nvPr/>
          </p:nvGrpSpPr>
          <p:grpSpPr>
            <a:xfrm>
              <a:off x="1775252" y="2763988"/>
              <a:ext cx="1045160" cy="1079816"/>
              <a:chOff x="-4061568" y="1901032"/>
              <a:chExt cx="1819276" cy="1879600"/>
            </a:xfrm>
          </p:grpSpPr>
          <p:sp>
            <p:nvSpPr>
              <p:cNvPr id="10" name="Freeform 273">
                <a:extLst>
                  <a:ext uri="{FF2B5EF4-FFF2-40B4-BE49-F238E27FC236}">
                    <a16:creationId xmlns:a16="http://schemas.microsoft.com/office/drawing/2014/main" id="{DC3F9916-FCE3-497C-8090-F7A643038115}"/>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 name="Freeform 274">
                <a:extLst>
                  <a:ext uri="{FF2B5EF4-FFF2-40B4-BE49-F238E27FC236}">
                    <a16:creationId xmlns:a16="http://schemas.microsoft.com/office/drawing/2014/main" id="{1E03F546-2B3C-47AB-91CF-640582ABF2C1}"/>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 name="Freeform 275">
                <a:extLst>
                  <a:ext uri="{FF2B5EF4-FFF2-40B4-BE49-F238E27FC236}">
                    <a16:creationId xmlns:a16="http://schemas.microsoft.com/office/drawing/2014/main" id="{DBF94035-7E51-41E5-97FE-78226C2E71A1}"/>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 name="Freeform 276">
                <a:extLst>
                  <a:ext uri="{FF2B5EF4-FFF2-40B4-BE49-F238E27FC236}">
                    <a16:creationId xmlns:a16="http://schemas.microsoft.com/office/drawing/2014/main" id="{B23154D7-DE7D-47AF-9F57-1B85758B9C6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4" name="Freeform 277">
                <a:extLst>
                  <a:ext uri="{FF2B5EF4-FFF2-40B4-BE49-F238E27FC236}">
                    <a16:creationId xmlns:a16="http://schemas.microsoft.com/office/drawing/2014/main" id="{70ACB042-D1B3-43C8-8F9E-A1A6D3177B2F}"/>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5" name="Freeform 278">
                <a:extLst>
                  <a:ext uri="{FF2B5EF4-FFF2-40B4-BE49-F238E27FC236}">
                    <a16:creationId xmlns:a16="http://schemas.microsoft.com/office/drawing/2014/main" id="{1F26382E-75AA-471A-988E-1495F96F40E9}"/>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6" name="Freeform 279">
                <a:extLst>
                  <a:ext uri="{FF2B5EF4-FFF2-40B4-BE49-F238E27FC236}">
                    <a16:creationId xmlns:a16="http://schemas.microsoft.com/office/drawing/2014/main" id="{5F6E6A8E-294C-441F-AB4B-1C80C8B4A58B}"/>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7" name="Freeform 280">
                <a:extLst>
                  <a:ext uri="{FF2B5EF4-FFF2-40B4-BE49-F238E27FC236}">
                    <a16:creationId xmlns:a16="http://schemas.microsoft.com/office/drawing/2014/main" id="{50850FA1-C417-46E7-B760-84234F945379}"/>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8" name="Freeform 281">
                <a:extLst>
                  <a:ext uri="{FF2B5EF4-FFF2-40B4-BE49-F238E27FC236}">
                    <a16:creationId xmlns:a16="http://schemas.microsoft.com/office/drawing/2014/main" id="{654B1061-F6A6-460A-9D79-BF2AD048DFA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cxnSp>
          <p:nvCxnSpPr>
            <p:cNvPr id="9" name="直接连接符 8">
              <a:extLst>
                <a:ext uri="{FF2B5EF4-FFF2-40B4-BE49-F238E27FC236}">
                  <a16:creationId xmlns:a16="http://schemas.microsoft.com/office/drawing/2014/main" id="{3D7AE3FB-44C1-4E46-BE6C-DBB01653EB3F}"/>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169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83576-3BEA-49E0-847B-5B2166352C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8C2D8C-39C7-4C06-A1B1-FC4F72B5851A}"/>
              </a:ext>
            </a:extLst>
          </p:cNvPr>
          <p:cNvSpPr>
            <a:spLocks noGrp="1"/>
          </p:cNvSpPr>
          <p:nvPr>
            <p:ph type="dt" sz="half" idx="10"/>
          </p:nvPr>
        </p:nvSpPr>
        <p:spPr/>
        <p:txBody>
          <a:bodyPr/>
          <a:lstStyle/>
          <a:p>
            <a:fld id="{E3693A02-DE06-455F-99FE-25E2D12D6EC5}" type="datetimeFigureOut">
              <a:rPr lang="zh-CN" altLang="en-US" smtClean="0"/>
              <a:t>2024/6/24</a:t>
            </a:fld>
            <a:endParaRPr lang="zh-CN" altLang="en-US"/>
          </a:p>
        </p:txBody>
      </p:sp>
      <p:sp>
        <p:nvSpPr>
          <p:cNvPr id="4" name="页脚占位符 3">
            <a:extLst>
              <a:ext uri="{FF2B5EF4-FFF2-40B4-BE49-F238E27FC236}">
                <a16:creationId xmlns:a16="http://schemas.microsoft.com/office/drawing/2014/main" id="{930D494B-E774-44AE-93E6-89BE032B56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AAEE13-BD6C-4FE2-BCDB-FB7CA490AAC7}"/>
              </a:ext>
            </a:extLst>
          </p:cNvPr>
          <p:cNvSpPr>
            <a:spLocks noGrp="1"/>
          </p:cNvSpPr>
          <p:nvPr>
            <p:ph type="sldNum" sz="quarter" idx="12"/>
          </p:nvPr>
        </p:nvSpPr>
        <p:spPr/>
        <p:txBody>
          <a:bodyPr/>
          <a:lstStyle/>
          <a:p>
            <a:fld id="{21EA4950-BCA9-4388-B5B5-3EB2836B912B}" type="slidenum">
              <a:rPr lang="zh-CN" altLang="en-US" smtClean="0"/>
              <a:t>‹#›</a:t>
            </a:fld>
            <a:endParaRPr lang="zh-CN" altLang="en-US"/>
          </a:p>
        </p:txBody>
      </p:sp>
    </p:spTree>
    <p:extLst>
      <p:ext uri="{BB962C8B-B14F-4D97-AF65-F5344CB8AC3E}">
        <p14:creationId xmlns:p14="http://schemas.microsoft.com/office/powerpoint/2010/main" val="429477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608CDD-D3F2-48BD-8657-B30E5429F737}"/>
              </a:ext>
            </a:extLst>
          </p:cNvPr>
          <p:cNvSpPr>
            <a:spLocks noGrp="1"/>
          </p:cNvSpPr>
          <p:nvPr>
            <p:ph type="dt" sz="half" idx="10"/>
          </p:nvPr>
        </p:nvSpPr>
        <p:spPr/>
        <p:txBody>
          <a:bodyPr/>
          <a:lstStyle/>
          <a:p>
            <a:fld id="{E3693A02-DE06-455F-99FE-25E2D12D6EC5}" type="datetimeFigureOut">
              <a:rPr lang="zh-CN" altLang="en-US" smtClean="0"/>
              <a:t>2024/6/24</a:t>
            </a:fld>
            <a:endParaRPr lang="zh-CN" altLang="en-US"/>
          </a:p>
        </p:txBody>
      </p:sp>
      <p:sp>
        <p:nvSpPr>
          <p:cNvPr id="3" name="页脚占位符 2">
            <a:extLst>
              <a:ext uri="{FF2B5EF4-FFF2-40B4-BE49-F238E27FC236}">
                <a16:creationId xmlns:a16="http://schemas.microsoft.com/office/drawing/2014/main" id="{026A0866-3457-40C3-85ED-24C201E36C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696C75-A019-4A85-892E-AB718D1E729B}"/>
              </a:ext>
            </a:extLst>
          </p:cNvPr>
          <p:cNvSpPr>
            <a:spLocks noGrp="1"/>
          </p:cNvSpPr>
          <p:nvPr>
            <p:ph type="sldNum" sz="quarter" idx="12"/>
          </p:nvPr>
        </p:nvSpPr>
        <p:spPr/>
        <p:txBody>
          <a:bodyPr/>
          <a:lstStyle/>
          <a:p>
            <a:fld id="{21EA4950-BCA9-4388-B5B5-3EB2836B912B}" type="slidenum">
              <a:rPr lang="zh-CN" altLang="en-US" smtClean="0"/>
              <a:t>‹#›</a:t>
            </a:fld>
            <a:endParaRPr lang="zh-CN" altLang="en-US"/>
          </a:p>
        </p:txBody>
      </p:sp>
    </p:spTree>
    <p:extLst>
      <p:ext uri="{BB962C8B-B14F-4D97-AF65-F5344CB8AC3E}">
        <p14:creationId xmlns:p14="http://schemas.microsoft.com/office/powerpoint/2010/main" val="465198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p:spPr>
        <p:txBody>
          <a:bodyPr/>
          <a:lstStyle>
            <a:lvl1pPr marL="0" indent="0" algn="ctr">
              <a:buNone/>
              <a:defRPr/>
            </a:lvl1pPr>
            <a:lvl2pPr marL="457067" indent="0" algn="ctr">
              <a:buNone/>
              <a:defRPr/>
            </a:lvl2pPr>
            <a:lvl3pPr marL="914133" indent="0" algn="ctr">
              <a:buNone/>
              <a:defRPr/>
            </a:lvl3pPr>
            <a:lvl4pPr marL="1371200" indent="0" algn="ctr">
              <a:buNone/>
              <a:defRPr/>
            </a:lvl4pPr>
            <a:lvl5pPr marL="1828266" indent="0" algn="ctr">
              <a:buNone/>
              <a:defRPr/>
            </a:lvl5pPr>
            <a:lvl6pPr marL="2285334" indent="0" algn="ctr">
              <a:buNone/>
              <a:defRPr/>
            </a:lvl6pPr>
            <a:lvl7pPr marL="2742399" indent="0" algn="ctr">
              <a:buNone/>
              <a:defRPr/>
            </a:lvl7pPr>
            <a:lvl8pPr marL="3199467" indent="0" algn="ctr">
              <a:buNone/>
              <a:defRPr/>
            </a:lvl8pPr>
            <a:lvl9pPr marL="3656533"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6651ADAD-5329-434D-9DF5-1BCBA3D6129F}"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3391366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7E4878C1-98DA-43AD-821A-8E11D4B314CF}"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1791630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067" indent="0">
              <a:buNone/>
              <a:defRPr sz="1800"/>
            </a:lvl2pPr>
            <a:lvl3pPr marL="914133" indent="0">
              <a:buNone/>
              <a:defRPr sz="1600"/>
            </a:lvl3pPr>
            <a:lvl4pPr marL="1371200" indent="0">
              <a:buNone/>
              <a:defRPr sz="1400"/>
            </a:lvl4pPr>
            <a:lvl5pPr marL="1828266" indent="0">
              <a:buNone/>
              <a:defRPr sz="1400"/>
            </a:lvl5pPr>
            <a:lvl6pPr marL="2285334" indent="0">
              <a:buNone/>
              <a:defRPr sz="1400"/>
            </a:lvl6pPr>
            <a:lvl7pPr marL="2742399" indent="0">
              <a:buNone/>
              <a:defRPr sz="1400"/>
            </a:lvl7pPr>
            <a:lvl8pPr marL="3199467" indent="0">
              <a:buNone/>
              <a:defRPr sz="1400"/>
            </a:lvl8pPr>
            <a:lvl9pPr marL="3656533"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8B83BDF1-DC23-4731-A40E-703BE63B070E}"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702756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32381514-DF1B-45D5-890B-E80ADBA2C608}"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101758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22137D84-8C0B-4677-8CF6-40263FF4E1F9}"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4528916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8"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9"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761498C4-5F40-496A-A070-BF9897239874}"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3372809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4"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5"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C1D14C52-8FC6-4AE1-AB12-5A6EC7373E2C}"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21715605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3"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4"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E737C3D8-591C-4BA5-ADE4-F56426772EE0}"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2821059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EA649FF5-3CDB-4C37-A09D-FF83153F9BD6}"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595034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2AE9EDF0-D65B-4B19-A457-BD9FC6A6C8F2}"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2830135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DA136131-DADE-4DB4-9D1D-D58877EC6E1B}"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756669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88913"/>
            <a:ext cx="80391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A610C3-F5DF-4794-9D8F-C29A797D02C0}"/>
              </a:ext>
            </a:extLst>
          </p:cNvPr>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a:extLst>
              <a:ext uri="{FF2B5EF4-FFF2-40B4-BE49-F238E27FC236}">
                <a16:creationId xmlns:a16="http://schemas.microsoft.com/office/drawing/2014/main" id="{55789541-17A6-4BC5-9C8A-20075C19A3AF}"/>
              </a:ext>
            </a:extLst>
          </p:cNvPr>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a:extLst>
              <a:ext uri="{FF2B5EF4-FFF2-40B4-BE49-F238E27FC236}">
                <a16:creationId xmlns:a16="http://schemas.microsoft.com/office/drawing/2014/main" id="{735360A4-FEC4-498B-B2E6-092C0DEF820E}"/>
              </a:ext>
            </a:extLst>
          </p:cNvPr>
          <p:cNvSpPr>
            <a:spLocks noGrp="1" noChangeArrowheads="1"/>
          </p:cNvSpPr>
          <p:nvPr>
            <p:ph type="sldNum" sz="quarter" idx="12"/>
          </p:nvPr>
        </p:nvSpPr>
        <p:spPr>
          <a:ln/>
        </p:spPr>
        <p:txBody>
          <a:bodyPr/>
          <a:lstStyle>
            <a:lvl1pPr>
              <a:defRPr/>
            </a:lvl1pPr>
          </a:lstStyle>
          <a:p>
            <a:pPr defTabSz="914133">
              <a:defRPr/>
            </a:pPr>
            <a:fld id="{61E55E94-B88B-44B0-BDEE-3AE10A5CBCFF}" type="slidenum">
              <a:rPr lang="en-US" altLang="zh-CN" smtClean="0">
                <a:solidFill>
                  <a:srgbClr val="000000"/>
                </a:solidFill>
              </a:rPr>
              <a:pPr defTabSz="914133">
                <a:defRPr/>
              </a:pPr>
              <a:t>‹#›</a:t>
            </a:fld>
            <a:endParaRPr lang="en-US" altLang="zh-CN">
              <a:solidFill>
                <a:srgbClr val="000000"/>
              </a:solidFill>
            </a:endParaRPr>
          </a:p>
        </p:txBody>
      </p:sp>
    </p:spTree>
    <p:extLst>
      <p:ext uri="{BB962C8B-B14F-4D97-AF65-F5344CB8AC3E}">
        <p14:creationId xmlns:p14="http://schemas.microsoft.com/office/powerpoint/2010/main" val="643562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p:spPr>
        <p:txBody>
          <a:bodyPr/>
          <a:lstStyle>
            <a:lvl1pPr marL="0" indent="0" algn="ctr">
              <a:buNone/>
              <a:defRPr/>
            </a:lvl1pPr>
            <a:lvl2pPr marL="457067" indent="0" algn="ctr">
              <a:buNone/>
              <a:defRPr/>
            </a:lvl2pPr>
            <a:lvl3pPr marL="914133" indent="0" algn="ctr">
              <a:buNone/>
              <a:defRPr/>
            </a:lvl3pPr>
            <a:lvl4pPr marL="1371200" indent="0" algn="ctr">
              <a:buNone/>
              <a:defRPr/>
            </a:lvl4pPr>
            <a:lvl5pPr marL="1828266" indent="0" algn="ctr">
              <a:buNone/>
              <a:defRPr/>
            </a:lvl5pPr>
            <a:lvl6pPr marL="2285334" indent="0" algn="ctr">
              <a:buNone/>
              <a:defRPr/>
            </a:lvl6pPr>
            <a:lvl7pPr marL="2742399" indent="0" algn="ctr">
              <a:buNone/>
              <a:defRPr/>
            </a:lvl7pPr>
            <a:lvl8pPr marL="3199467" indent="0" algn="ctr">
              <a:buNone/>
              <a:defRPr/>
            </a:lvl8pPr>
            <a:lvl9pPr marL="3656533"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672DFA7C-3AD0-4C31-B3DD-2B364466D755}"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823180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182D7661-C0D8-4F8D-BC37-CD2376C47553}"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920719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067" indent="0">
              <a:buNone/>
              <a:defRPr sz="1800"/>
            </a:lvl2pPr>
            <a:lvl3pPr marL="914133" indent="0">
              <a:buNone/>
              <a:defRPr sz="1600"/>
            </a:lvl3pPr>
            <a:lvl4pPr marL="1371200" indent="0">
              <a:buNone/>
              <a:defRPr sz="1400"/>
            </a:lvl4pPr>
            <a:lvl5pPr marL="1828266" indent="0">
              <a:buNone/>
              <a:defRPr sz="1400"/>
            </a:lvl5pPr>
            <a:lvl6pPr marL="2285334" indent="0">
              <a:buNone/>
              <a:defRPr sz="1400"/>
            </a:lvl6pPr>
            <a:lvl7pPr marL="2742399" indent="0">
              <a:buNone/>
              <a:defRPr sz="1400"/>
            </a:lvl7pPr>
            <a:lvl8pPr marL="3199467" indent="0">
              <a:buNone/>
              <a:defRPr sz="1400"/>
            </a:lvl8pPr>
            <a:lvl9pPr marL="3656533"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FAFF08FF-0C9B-463F-9C41-20AFB3C748F2}"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46547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067" indent="0">
              <a:buNone/>
              <a:defRPr sz="1800"/>
            </a:lvl2pPr>
            <a:lvl3pPr marL="914133" indent="0">
              <a:buNone/>
              <a:defRPr sz="1600"/>
            </a:lvl3pPr>
            <a:lvl4pPr marL="1371200" indent="0">
              <a:buNone/>
              <a:defRPr sz="1400"/>
            </a:lvl4pPr>
            <a:lvl5pPr marL="1828266" indent="0">
              <a:buNone/>
              <a:defRPr sz="1400"/>
            </a:lvl5pPr>
            <a:lvl6pPr marL="2285334" indent="0">
              <a:buNone/>
              <a:defRPr sz="1400"/>
            </a:lvl6pPr>
            <a:lvl7pPr marL="2742399" indent="0">
              <a:buNone/>
              <a:defRPr sz="1400"/>
            </a:lvl7pPr>
            <a:lvl8pPr marL="3199467" indent="0">
              <a:buNone/>
              <a:defRPr sz="1400"/>
            </a:lvl8pPr>
            <a:lvl9pPr marL="3656533"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105C4E41-E8C7-4FEB-B011-A0F3D35180F1}"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5517346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2B77431B-D30D-4273-94C1-EED29C139217}"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254981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defTabSz="914133"/>
            <a:fld id="{3BB4FA33-EC20-4504-B01C-4618D4EDB969}"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076716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defTabSz="914133"/>
            <a:fld id="{E25081B5-C9CC-4686-8AEE-2010366F3E42}"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14534186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defTabSz="914133"/>
            <a:fld id="{0CEC0ACB-E86B-4180-89FB-3AC2CCA8C517}"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17619601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C16FE58F-3373-40F2-A216-53587691DC74}"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1610722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EA06FA6D-2C9F-4375-89A3-2A68E5A58579}"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0240268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9AEB7ED8-EA58-4362-A9EE-FCC344C819FE}"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545155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88913"/>
            <a:ext cx="80391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E3C5444B-3596-46CD-AF19-4613FA35CEC0}"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3819581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915"/>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24417" y="836613"/>
            <a:ext cx="10972800" cy="5218111"/>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133"/>
            <a:fld id="{5177DC15-055D-4CCF-AFBC-63F69F0AAABB}"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872651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p:spPr>
        <p:txBody>
          <a:bodyPr/>
          <a:lstStyle>
            <a:lvl1pPr marL="0" indent="0" algn="ctr">
              <a:buNone/>
              <a:defRPr/>
            </a:lvl1pPr>
            <a:lvl2pPr marL="457067" indent="0" algn="ctr">
              <a:buNone/>
              <a:defRPr/>
            </a:lvl2pPr>
            <a:lvl3pPr marL="914133" indent="0" algn="ctr">
              <a:buNone/>
              <a:defRPr/>
            </a:lvl3pPr>
            <a:lvl4pPr marL="1371200" indent="0" algn="ctr">
              <a:buNone/>
              <a:defRPr/>
            </a:lvl4pPr>
            <a:lvl5pPr marL="1828266" indent="0" algn="ctr">
              <a:buNone/>
              <a:defRPr/>
            </a:lvl5pPr>
            <a:lvl6pPr marL="2285334" indent="0" algn="ctr">
              <a:buNone/>
              <a:defRPr/>
            </a:lvl6pPr>
            <a:lvl7pPr marL="2742399" indent="0" algn="ctr">
              <a:buNone/>
              <a:defRPr/>
            </a:lvl7pPr>
            <a:lvl8pPr marL="3199467" indent="0" algn="ctr">
              <a:buNone/>
              <a:defRPr/>
            </a:lvl8pPr>
            <a:lvl9pPr marL="3656533"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B211DCBD-5174-49F9-B13F-554A83F143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40C768B-78A0-4CC1-BBC8-0FDBBC57CC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6802D6-A85C-4C1C-B09B-7E016BB1DE92}"/>
              </a:ext>
            </a:extLst>
          </p:cNvPr>
          <p:cNvSpPr>
            <a:spLocks noGrp="1" noChangeArrowheads="1"/>
          </p:cNvSpPr>
          <p:nvPr>
            <p:ph type="sldNum" sz="quarter" idx="12"/>
          </p:nvPr>
        </p:nvSpPr>
        <p:spPr>
          <a:ln/>
        </p:spPr>
        <p:txBody>
          <a:bodyPr/>
          <a:lstStyle>
            <a:lvl1pPr>
              <a:defRPr/>
            </a:lvl1pPr>
          </a:lstStyle>
          <a:p>
            <a:pPr>
              <a:defRPr/>
            </a:pPr>
            <a:fld id="{5C9D01EE-CF37-404F-8AD9-0FCDE3ACA7F4}" type="slidenum">
              <a:rPr lang="en-US" altLang="zh-CN"/>
              <a:pPr>
                <a:defRPr/>
              </a:pPr>
              <a:t>‹#›</a:t>
            </a:fld>
            <a:endParaRPr lang="en-US" altLang="zh-CN"/>
          </a:p>
        </p:txBody>
      </p:sp>
    </p:spTree>
    <p:extLst>
      <p:ext uri="{BB962C8B-B14F-4D97-AF65-F5344CB8AC3E}">
        <p14:creationId xmlns:p14="http://schemas.microsoft.com/office/powerpoint/2010/main" val="18901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10C97163-809E-47C2-9093-50B0B033C81E}"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2524959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5F5F7E-C5F7-4B41-B09D-1934FFB942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058D7E-51FF-4975-9127-355FB87BFC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F5CFA52-CE02-4B66-956F-1D2E00A6360B}"/>
              </a:ext>
            </a:extLst>
          </p:cNvPr>
          <p:cNvSpPr>
            <a:spLocks noGrp="1" noChangeArrowheads="1"/>
          </p:cNvSpPr>
          <p:nvPr>
            <p:ph type="sldNum" sz="quarter" idx="12"/>
          </p:nvPr>
        </p:nvSpPr>
        <p:spPr>
          <a:ln/>
        </p:spPr>
        <p:txBody>
          <a:bodyPr/>
          <a:lstStyle>
            <a:lvl1pPr>
              <a:defRPr/>
            </a:lvl1pPr>
          </a:lstStyle>
          <a:p>
            <a:pPr>
              <a:defRPr/>
            </a:pPr>
            <a:fld id="{210ED9C4-D87A-4067-8C06-929F3BCB446D}" type="slidenum">
              <a:rPr lang="en-US" altLang="zh-CN"/>
              <a:pPr>
                <a:defRPr/>
              </a:pPr>
              <a:t>‹#›</a:t>
            </a:fld>
            <a:endParaRPr lang="en-US" altLang="zh-CN"/>
          </a:p>
        </p:txBody>
      </p:sp>
    </p:spTree>
    <p:extLst>
      <p:ext uri="{BB962C8B-B14F-4D97-AF65-F5344CB8AC3E}">
        <p14:creationId xmlns:p14="http://schemas.microsoft.com/office/powerpoint/2010/main" val="19773543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067" indent="0">
              <a:buNone/>
              <a:defRPr sz="1800"/>
            </a:lvl2pPr>
            <a:lvl3pPr marL="914133" indent="0">
              <a:buNone/>
              <a:defRPr sz="1600"/>
            </a:lvl3pPr>
            <a:lvl4pPr marL="1371200" indent="0">
              <a:buNone/>
              <a:defRPr sz="1400"/>
            </a:lvl4pPr>
            <a:lvl5pPr marL="1828266" indent="0">
              <a:buNone/>
              <a:defRPr sz="1400"/>
            </a:lvl5pPr>
            <a:lvl6pPr marL="2285334" indent="0">
              <a:buNone/>
              <a:defRPr sz="1400"/>
            </a:lvl6pPr>
            <a:lvl7pPr marL="2742399" indent="0">
              <a:buNone/>
              <a:defRPr sz="1400"/>
            </a:lvl7pPr>
            <a:lvl8pPr marL="3199467" indent="0">
              <a:buNone/>
              <a:defRPr sz="1400"/>
            </a:lvl8pPr>
            <a:lvl9pPr marL="3656533"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DCC0A7B-8F9C-49A0-B9C5-229CE619D1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AB4D649-681E-46C7-B56D-5F84D43D03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DC4FD4-FC80-4B71-8203-390874673F3B}"/>
              </a:ext>
            </a:extLst>
          </p:cNvPr>
          <p:cNvSpPr>
            <a:spLocks noGrp="1" noChangeArrowheads="1"/>
          </p:cNvSpPr>
          <p:nvPr>
            <p:ph type="sldNum" sz="quarter" idx="12"/>
          </p:nvPr>
        </p:nvSpPr>
        <p:spPr>
          <a:ln/>
        </p:spPr>
        <p:txBody>
          <a:bodyPr/>
          <a:lstStyle>
            <a:lvl1pPr>
              <a:defRPr/>
            </a:lvl1pPr>
          </a:lstStyle>
          <a:p>
            <a:pPr>
              <a:defRPr/>
            </a:pPr>
            <a:fld id="{CE0DB425-AF27-4DA9-AE7A-94BFF638D607}" type="slidenum">
              <a:rPr lang="en-US" altLang="zh-CN"/>
              <a:pPr>
                <a:defRPr/>
              </a:pPr>
              <a:t>‹#›</a:t>
            </a:fld>
            <a:endParaRPr lang="en-US" altLang="zh-CN"/>
          </a:p>
        </p:txBody>
      </p:sp>
    </p:spTree>
    <p:extLst>
      <p:ext uri="{BB962C8B-B14F-4D97-AF65-F5344CB8AC3E}">
        <p14:creationId xmlns:p14="http://schemas.microsoft.com/office/powerpoint/2010/main" val="10810003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AEEC64D-BE93-4C12-9EFE-BD0CB7C169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839B75C-BFDB-42D5-ABE4-21D9C0ED4E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567350B-57E0-4974-AECC-DE738B25ADEA}"/>
              </a:ext>
            </a:extLst>
          </p:cNvPr>
          <p:cNvSpPr>
            <a:spLocks noGrp="1" noChangeArrowheads="1"/>
          </p:cNvSpPr>
          <p:nvPr>
            <p:ph type="sldNum" sz="quarter" idx="12"/>
          </p:nvPr>
        </p:nvSpPr>
        <p:spPr>
          <a:ln/>
        </p:spPr>
        <p:txBody>
          <a:bodyPr/>
          <a:lstStyle>
            <a:lvl1pPr>
              <a:defRPr/>
            </a:lvl1pPr>
          </a:lstStyle>
          <a:p>
            <a:pPr>
              <a:defRPr/>
            </a:pPr>
            <a:fld id="{F8EFBD9A-4E37-4D87-868C-63900C268D6E}" type="slidenum">
              <a:rPr lang="en-US" altLang="zh-CN"/>
              <a:pPr>
                <a:defRPr/>
              </a:pPr>
              <a:t>‹#›</a:t>
            </a:fld>
            <a:endParaRPr lang="en-US" altLang="zh-CN"/>
          </a:p>
        </p:txBody>
      </p:sp>
    </p:spTree>
    <p:extLst>
      <p:ext uri="{BB962C8B-B14F-4D97-AF65-F5344CB8AC3E}">
        <p14:creationId xmlns:p14="http://schemas.microsoft.com/office/powerpoint/2010/main" val="3919557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42644C1-90CA-433B-8ABC-42AED19273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5D921A6-5798-47AE-9378-755CED3DD9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0E0EB128-8D9D-4F8F-809C-5C37C8F36462}"/>
              </a:ext>
            </a:extLst>
          </p:cNvPr>
          <p:cNvSpPr>
            <a:spLocks noGrp="1" noChangeArrowheads="1"/>
          </p:cNvSpPr>
          <p:nvPr>
            <p:ph type="sldNum" sz="quarter" idx="12"/>
          </p:nvPr>
        </p:nvSpPr>
        <p:spPr>
          <a:ln/>
        </p:spPr>
        <p:txBody>
          <a:bodyPr/>
          <a:lstStyle>
            <a:lvl1pPr>
              <a:defRPr/>
            </a:lvl1pPr>
          </a:lstStyle>
          <a:p>
            <a:pPr>
              <a:defRPr/>
            </a:pPr>
            <a:fld id="{23284CCE-AB90-4DF7-B10B-715FBA6ACAF0}" type="slidenum">
              <a:rPr lang="en-US" altLang="zh-CN"/>
              <a:pPr>
                <a:defRPr/>
              </a:pPr>
              <a:t>‹#›</a:t>
            </a:fld>
            <a:endParaRPr lang="en-US" altLang="zh-CN"/>
          </a:p>
        </p:txBody>
      </p:sp>
    </p:spTree>
    <p:extLst>
      <p:ext uri="{BB962C8B-B14F-4D97-AF65-F5344CB8AC3E}">
        <p14:creationId xmlns:p14="http://schemas.microsoft.com/office/powerpoint/2010/main" val="19063384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84ABD3B-1982-432C-8D33-9EE9D6B877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36DFFBA-CCB5-413E-BB6B-F8C51A13C4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7EF8BC1-8419-4BAE-920E-F519398DC700}"/>
              </a:ext>
            </a:extLst>
          </p:cNvPr>
          <p:cNvSpPr>
            <a:spLocks noGrp="1" noChangeArrowheads="1"/>
          </p:cNvSpPr>
          <p:nvPr>
            <p:ph type="sldNum" sz="quarter" idx="12"/>
          </p:nvPr>
        </p:nvSpPr>
        <p:spPr>
          <a:ln/>
        </p:spPr>
        <p:txBody>
          <a:bodyPr/>
          <a:lstStyle>
            <a:lvl1pPr>
              <a:defRPr/>
            </a:lvl1pPr>
          </a:lstStyle>
          <a:p>
            <a:pPr>
              <a:defRPr/>
            </a:pPr>
            <a:fld id="{D8C3FCF6-B48A-422D-AA0E-23CC3B9B3C83}" type="slidenum">
              <a:rPr lang="en-US" altLang="zh-CN"/>
              <a:pPr>
                <a:defRPr/>
              </a:pPr>
              <a:t>‹#›</a:t>
            </a:fld>
            <a:endParaRPr lang="en-US" altLang="zh-CN"/>
          </a:p>
        </p:txBody>
      </p:sp>
    </p:spTree>
    <p:extLst>
      <p:ext uri="{BB962C8B-B14F-4D97-AF65-F5344CB8AC3E}">
        <p14:creationId xmlns:p14="http://schemas.microsoft.com/office/powerpoint/2010/main" val="27495087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5E8E877-F34F-420E-946F-C4932411A7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F484D6E-00FB-49C4-889E-ED05EB47F7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A088569-C944-4AAC-85CA-D84092C8B807}"/>
              </a:ext>
            </a:extLst>
          </p:cNvPr>
          <p:cNvSpPr>
            <a:spLocks noGrp="1" noChangeArrowheads="1"/>
          </p:cNvSpPr>
          <p:nvPr>
            <p:ph type="sldNum" sz="quarter" idx="12"/>
          </p:nvPr>
        </p:nvSpPr>
        <p:spPr>
          <a:ln/>
        </p:spPr>
        <p:txBody>
          <a:bodyPr/>
          <a:lstStyle>
            <a:lvl1pPr>
              <a:defRPr/>
            </a:lvl1pPr>
          </a:lstStyle>
          <a:p>
            <a:pPr>
              <a:defRPr/>
            </a:pPr>
            <a:fld id="{342D822F-C986-4A6A-B30D-1451C3CEBEDB}" type="slidenum">
              <a:rPr lang="en-US" altLang="zh-CN"/>
              <a:pPr>
                <a:defRPr/>
              </a:pPr>
              <a:t>‹#›</a:t>
            </a:fld>
            <a:endParaRPr lang="en-US" altLang="zh-CN"/>
          </a:p>
        </p:txBody>
      </p:sp>
    </p:spTree>
    <p:extLst>
      <p:ext uri="{BB962C8B-B14F-4D97-AF65-F5344CB8AC3E}">
        <p14:creationId xmlns:p14="http://schemas.microsoft.com/office/powerpoint/2010/main" val="4417712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40BB152-E9AF-45C8-95C5-806C06B057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78873AC-167E-4C5D-9A7D-5348524EA0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43A8D82-4C3D-4C28-93EA-E7C503B2ECEB}"/>
              </a:ext>
            </a:extLst>
          </p:cNvPr>
          <p:cNvSpPr>
            <a:spLocks noGrp="1" noChangeArrowheads="1"/>
          </p:cNvSpPr>
          <p:nvPr>
            <p:ph type="sldNum" sz="quarter" idx="12"/>
          </p:nvPr>
        </p:nvSpPr>
        <p:spPr>
          <a:ln/>
        </p:spPr>
        <p:txBody>
          <a:bodyPr/>
          <a:lstStyle>
            <a:lvl1pPr>
              <a:defRPr/>
            </a:lvl1pPr>
          </a:lstStyle>
          <a:p>
            <a:pPr>
              <a:defRPr/>
            </a:pPr>
            <a:fld id="{B496FF6F-968D-459F-B86B-DDD4E971AD73}" type="slidenum">
              <a:rPr lang="en-US" altLang="zh-CN"/>
              <a:pPr>
                <a:defRPr/>
              </a:pPr>
              <a:t>‹#›</a:t>
            </a:fld>
            <a:endParaRPr lang="en-US" altLang="zh-CN"/>
          </a:p>
        </p:txBody>
      </p:sp>
    </p:spTree>
    <p:extLst>
      <p:ext uri="{BB962C8B-B14F-4D97-AF65-F5344CB8AC3E}">
        <p14:creationId xmlns:p14="http://schemas.microsoft.com/office/powerpoint/2010/main" val="15010365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97E43A6-6373-4012-9AAF-9E8D6AAC53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9C70733-0E9C-49D0-82F6-188939279C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0034213-FC65-4D03-BEA1-66EC0E53DC5E}"/>
              </a:ext>
            </a:extLst>
          </p:cNvPr>
          <p:cNvSpPr>
            <a:spLocks noGrp="1" noChangeArrowheads="1"/>
          </p:cNvSpPr>
          <p:nvPr>
            <p:ph type="sldNum" sz="quarter" idx="12"/>
          </p:nvPr>
        </p:nvSpPr>
        <p:spPr>
          <a:ln/>
        </p:spPr>
        <p:txBody>
          <a:bodyPr/>
          <a:lstStyle>
            <a:lvl1pPr>
              <a:defRPr/>
            </a:lvl1pPr>
          </a:lstStyle>
          <a:p>
            <a:pPr>
              <a:defRPr/>
            </a:pPr>
            <a:fld id="{1ABBC3F8-E6DF-4E7B-A5C3-A12CB6AC43F4}" type="slidenum">
              <a:rPr lang="en-US" altLang="zh-CN"/>
              <a:pPr>
                <a:defRPr/>
              </a:pPr>
              <a:t>‹#›</a:t>
            </a:fld>
            <a:endParaRPr lang="en-US" altLang="zh-CN"/>
          </a:p>
        </p:txBody>
      </p:sp>
    </p:spTree>
    <p:extLst>
      <p:ext uri="{BB962C8B-B14F-4D97-AF65-F5344CB8AC3E}">
        <p14:creationId xmlns:p14="http://schemas.microsoft.com/office/powerpoint/2010/main" val="3269020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EE6D084-E080-482D-ADE1-1A626537F1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A83FE0E-09DB-49A7-8C4E-2DF20E559F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666C1A0-A932-4E03-AD8F-21CED8E6BD60}"/>
              </a:ext>
            </a:extLst>
          </p:cNvPr>
          <p:cNvSpPr>
            <a:spLocks noGrp="1" noChangeArrowheads="1"/>
          </p:cNvSpPr>
          <p:nvPr>
            <p:ph type="sldNum" sz="quarter" idx="12"/>
          </p:nvPr>
        </p:nvSpPr>
        <p:spPr>
          <a:ln/>
        </p:spPr>
        <p:txBody>
          <a:bodyPr/>
          <a:lstStyle>
            <a:lvl1pPr>
              <a:defRPr/>
            </a:lvl1pPr>
          </a:lstStyle>
          <a:p>
            <a:pPr>
              <a:defRPr/>
            </a:pPr>
            <a:fld id="{8661FD30-EA77-451E-AAB5-15FC212E8069}" type="slidenum">
              <a:rPr lang="en-US" altLang="zh-CN"/>
              <a:pPr>
                <a:defRPr/>
              </a:pPr>
              <a:t>‹#›</a:t>
            </a:fld>
            <a:endParaRPr lang="en-US" altLang="zh-CN"/>
          </a:p>
        </p:txBody>
      </p:sp>
    </p:spTree>
    <p:extLst>
      <p:ext uri="{BB962C8B-B14F-4D97-AF65-F5344CB8AC3E}">
        <p14:creationId xmlns:p14="http://schemas.microsoft.com/office/powerpoint/2010/main" val="1579711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88913"/>
            <a:ext cx="80391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E0B3EA1-BED7-4ECF-B481-0A586E43D1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3B30D7F-280A-4B56-80C2-74D969A0F4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92592C-C80D-4E45-B2DD-93BDFAD568E5}"/>
              </a:ext>
            </a:extLst>
          </p:cNvPr>
          <p:cNvSpPr>
            <a:spLocks noGrp="1" noChangeArrowheads="1"/>
          </p:cNvSpPr>
          <p:nvPr>
            <p:ph type="sldNum" sz="quarter" idx="12"/>
          </p:nvPr>
        </p:nvSpPr>
        <p:spPr>
          <a:ln/>
        </p:spPr>
        <p:txBody>
          <a:bodyPr/>
          <a:lstStyle>
            <a:lvl1pPr>
              <a:defRPr/>
            </a:lvl1pPr>
          </a:lstStyle>
          <a:p>
            <a:pPr>
              <a:defRPr/>
            </a:pPr>
            <a:fld id="{1277B5B9-7FE1-4B4E-B003-F5F0A6399CB3}" type="slidenum">
              <a:rPr lang="en-US" altLang="zh-CN"/>
              <a:pPr>
                <a:defRPr/>
              </a:pPr>
              <a:t>‹#›</a:t>
            </a:fld>
            <a:endParaRPr lang="en-US" altLang="zh-CN"/>
          </a:p>
        </p:txBody>
      </p:sp>
    </p:spTree>
    <p:extLst>
      <p:ext uri="{BB962C8B-B14F-4D97-AF65-F5344CB8AC3E}">
        <p14:creationId xmlns:p14="http://schemas.microsoft.com/office/powerpoint/2010/main" val="143982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defTabSz="914133"/>
            <a:fld id="{A9915F08-8DA8-4163-8F0A-7DC1E13723EE}"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186411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p:spPr>
        <p:txBody>
          <a:bodyPr/>
          <a:lstStyle>
            <a:lvl1pPr marL="0" indent="0" algn="ctr">
              <a:buNone/>
              <a:defRPr/>
            </a:lvl1pPr>
            <a:lvl2pPr marL="457067" indent="0" algn="ctr">
              <a:buNone/>
              <a:defRPr/>
            </a:lvl2pPr>
            <a:lvl3pPr marL="914133" indent="0" algn="ctr">
              <a:buNone/>
              <a:defRPr/>
            </a:lvl3pPr>
            <a:lvl4pPr marL="1371200" indent="0" algn="ctr">
              <a:buNone/>
              <a:defRPr/>
            </a:lvl4pPr>
            <a:lvl5pPr marL="1828266" indent="0" algn="ctr">
              <a:buNone/>
              <a:defRPr/>
            </a:lvl5pPr>
            <a:lvl6pPr marL="2285334" indent="0" algn="ctr">
              <a:buNone/>
              <a:defRPr/>
            </a:lvl6pPr>
            <a:lvl7pPr marL="2742399" indent="0" algn="ctr">
              <a:buNone/>
              <a:defRPr/>
            </a:lvl7pPr>
            <a:lvl8pPr marL="3199467" indent="0" algn="ctr">
              <a:buNone/>
              <a:defRPr/>
            </a:lvl8pPr>
            <a:lvl9pPr marL="3656533"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765A5AC-54A1-4139-B289-3E71BDC1FB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5CA71D4-0FDD-47BD-A5E6-C7FAACECDB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1E7A464-9C02-4148-B0D1-7C1293AF845F}"/>
              </a:ext>
            </a:extLst>
          </p:cNvPr>
          <p:cNvSpPr>
            <a:spLocks noGrp="1" noChangeArrowheads="1"/>
          </p:cNvSpPr>
          <p:nvPr>
            <p:ph type="sldNum" sz="quarter" idx="12"/>
          </p:nvPr>
        </p:nvSpPr>
        <p:spPr>
          <a:ln/>
        </p:spPr>
        <p:txBody>
          <a:bodyPr/>
          <a:lstStyle>
            <a:lvl1pPr>
              <a:defRPr/>
            </a:lvl1pPr>
          </a:lstStyle>
          <a:p>
            <a:fld id="{18B5B266-DB85-485C-92EB-7CB5157E614C}" type="slidenum">
              <a:rPr lang="en-US" altLang="zh-CN"/>
              <a:pPr/>
              <a:t>‹#›</a:t>
            </a:fld>
            <a:endParaRPr lang="en-US" altLang="zh-CN"/>
          </a:p>
        </p:txBody>
      </p:sp>
    </p:spTree>
    <p:extLst>
      <p:ext uri="{BB962C8B-B14F-4D97-AF65-F5344CB8AC3E}">
        <p14:creationId xmlns:p14="http://schemas.microsoft.com/office/powerpoint/2010/main" val="404483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09BDA2F-E912-44BF-BDB3-EC3E33FAF9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90B3CEA-771F-4BB9-AF3D-05707CB974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E8905B-DCE3-461B-BDFE-63B5C3C3EFFF}"/>
              </a:ext>
            </a:extLst>
          </p:cNvPr>
          <p:cNvSpPr>
            <a:spLocks noGrp="1" noChangeArrowheads="1"/>
          </p:cNvSpPr>
          <p:nvPr>
            <p:ph type="sldNum" sz="quarter" idx="12"/>
          </p:nvPr>
        </p:nvSpPr>
        <p:spPr>
          <a:ln/>
        </p:spPr>
        <p:txBody>
          <a:bodyPr/>
          <a:lstStyle>
            <a:lvl1pPr>
              <a:defRPr/>
            </a:lvl1pPr>
          </a:lstStyle>
          <a:p>
            <a:fld id="{F305AF56-A27E-4E87-AB99-5CD72C662969}" type="slidenum">
              <a:rPr lang="en-US" altLang="zh-CN"/>
              <a:pPr/>
              <a:t>‹#›</a:t>
            </a:fld>
            <a:endParaRPr lang="en-US" altLang="zh-CN"/>
          </a:p>
        </p:txBody>
      </p:sp>
    </p:spTree>
    <p:extLst>
      <p:ext uri="{BB962C8B-B14F-4D97-AF65-F5344CB8AC3E}">
        <p14:creationId xmlns:p14="http://schemas.microsoft.com/office/powerpoint/2010/main" val="8923378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3999"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p:spPr>
        <p:txBody>
          <a:bodyPr anchor="b"/>
          <a:lstStyle>
            <a:lvl1pPr marL="0" indent="0">
              <a:buNone/>
              <a:defRPr sz="2000"/>
            </a:lvl1pPr>
            <a:lvl2pPr marL="457067" indent="0">
              <a:buNone/>
              <a:defRPr sz="1800"/>
            </a:lvl2pPr>
            <a:lvl3pPr marL="914133" indent="0">
              <a:buNone/>
              <a:defRPr sz="1600"/>
            </a:lvl3pPr>
            <a:lvl4pPr marL="1371200" indent="0">
              <a:buNone/>
              <a:defRPr sz="1400"/>
            </a:lvl4pPr>
            <a:lvl5pPr marL="1828266" indent="0">
              <a:buNone/>
              <a:defRPr sz="1400"/>
            </a:lvl5pPr>
            <a:lvl6pPr marL="2285334" indent="0">
              <a:buNone/>
              <a:defRPr sz="1400"/>
            </a:lvl6pPr>
            <a:lvl7pPr marL="2742399" indent="0">
              <a:buNone/>
              <a:defRPr sz="1400"/>
            </a:lvl7pPr>
            <a:lvl8pPr marL="3199467" indent="0">
              <a:buNone/>
              <a:defRPr sz="1400"/>
            </a:lvl8pPr>
            <a:lvl9pPr marL="3656533"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60AFFBA-3323-411B-96F1-EE6F3CEC3A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94A946B-64A8-4DAF-8D9A-41FCA5F6D9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31CE81-CD30-4B32-90AF-4B0F5DEF3CB6}"/>
              </a:ext>
            </a:extLst>
          </p:cNvPr>
          <p:cNvSpPr>
            <a:spLocks noGrp="1" noChangeArrowheads="1"/>
          </p:cNvSpPr>
          <p:nvPr>
            <p:ph type="sldNum" sz="quarter" idx="12"/>
          </p:nvPr>
        </p:nvSpPr>
        <p:spPr>
          <a:ln/>
        </p:spPr>
        <p:txBody>
          <a:bodyPr/>
          <a:lstStyle>
            <a:lvl1pPr>
              <a:defRPr/>
            </a:lvl1pPr>
          </a:lstStyle>
          <a:p>
            <a:fld id="{4821D37C-22C4-47D6-BA65-5236BF68B5D8}" type="slidenum">
              <a:rPr lang="en-US" altLang="zh-CN"/>
              <a:pPr/>
              <a:t>‹#›</a:t>
            </a:fld>
            <a:endParaRPr lang="en-US" altLang="zh-CN"/>
          </a:p>
        </p:txBody>
      </p:sp>
    </p:spTree>
    <p:extLst>
      <p:ext uri="{BB962C8B-B14F-4D97-AF65-F5344CB8AC3E}">
        <p14:creationId xmlns:p14="http://schemas.microsoft.com/office/powerpoint/2010/main" val="708317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4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836613"/>
            <a:ext cx="5384800" cy="5218111"/>
          </a:xfr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13815F0-BF1D-40DD-B6FE-84C01B90AC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9475872-8E98-4568-ACAF-92D17634BD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213F8B-FD5D-4267-BD09-297A5D012AB2}"/>
              </a:ext>
            </a:extLst>
          </p:cNvPr>
          <p:cNvSpPr>
            <a:spLocks noGrp="1" noChangeArrowheads="1"/>
          </p:cNvSpPr>
          <p:nvPr>
            <p:ph type="sldNum" sz="quarter" idx="12"/>
          </p:nvPr>
        </p:nvSpPr>
        <p:spPr>
          <a:ln/>
        </p:spPr>
        <p:txBody>
          <a:bodyPr/>
          <a:lstStyle>
            <a:lvl1pPr>
              <a:defRPr/>
            </a:lvl1pPr>
          </a:lstStyle>
          <a:p>
            <a:fld id="{26FB1B89-006E-497F-B9E9-84FD0DE0CD95}" type="slidenum">
              <a:rPr lang="en-US" altLang="zh-CN"/>
              <a:pPr/>
              <a:t>‹#›</a:t>
            </a:fld>
            <a:endParaRPr lang="en-US" altLang="zh-CN"/>
          </a:p>
        </p:txBody>
      </p:sp>
    </p:spTree>
    <p:extLst>
      <p:ext uri="{BB962C8B-B14F-4D97-AF65-F5344CB8AC3E}">
        <p14:creationId xmlns:p14="http://schemas.microsoft.com/office/powerpoint/2010/main" val="32485883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30357A2-9CE9-49D3-831E-AC4B8660D8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DD2F31B-0BB0-4AD9-90D2-6ADA787D7A8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7DAF393-F6D0-4815-B0C3-E8BB3C2CA63A}"/>
              </a:ext>
            </a:extLst>
          </p:cNvPr>
          <p:cNvSpPr>
            <a:spLocks noGrp="1" noChangeArrowheads="1"/>
          </p:cNvSpPr>
          <p:nvPr>
            <p:ph type="sldNum" sz="quarter" idx="12"/>
          </p:nvPr>
        </p:nvSpPr>
        <p:spPr>
          <a:ln/>
        </p:spPr>
        <p:txBody>
          <a:bodyPr/>
          <a:lstStyle>
            <a:lvl1pPr>
              <a:defRPr/>
            </a:lvl1pPr>
          </a:lstStyle>
          <a:p>
            <a:fld id="{6EB8D35C-7107-4B8A-AC69-FBAAEF83B6DB}" type="slidenum">
              <a:rPr lang="en-US" altLang="zh-CN"/>
              <a:pPr/>
              <a:t>‹#›</a:t>
            </a:fld>
            <a:endParaRPr lang="en-US" altLang="zh-CN"/>
          </a:p>
        </p:txBody>
      </p:sp>
    </p:spTree>
    <p:extLst>
      <p:ext uri="{BB962C8B-B14F-4D97-AF65-F5344CB8AC3E}">
        <p14:creationId xmlns:p14="http://schemas.microsoft.com/office/powerpoint/2010/main" val="11182219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4BE029A-B18F-4177-9417-ECA8F00C8B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2D2A5C8-3DDD-4111-A636-5E6C5EF3CB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C89A489-1823-4C70-8631-3B1112129754}"/>
              </a:ext>
            </a:extLst>
          </p:cNvPr>
          <p:cNvSpPr>
            <a:spLocks noGrp="1" noChangeArrowheads="1"/>
          </p:cNvSpPr>
          <p:nvPr>
            <p:ph type="sldNum" sz="quarter" idx="12"/>
          </p:nvPr>
        </p:nvSpPr>
        <p:spPr>
          <a:ln/>
        </p:spPr>
        <p:txBody>
          <a:bodyPr/>
          <a:lstStyle>
            <a:lvl1pPr>
              <a:defRPr/>
            </a:lvl1pPr>
          </a:lstStyle>
          <a:p>
            <a:fld id="{7EEDD7C8-04D2-4D06-A710-BE053B9E8485}" type="slidenum">
              <a:rPr lang="en-US" altLang="zh-CN"/>
              <a:pPr/>
              <a:t>‹#›</a:t>
            </a:fld>
            <a:endParaRPr lang="en-US" altLang="zh-CN"/>
          </a:p>
        </p:txBody>
      </p:sp>
    </p:spTree>
    <p:extLst>
      <p:ext uri="{BB962C8B-B14F-4D97-AF65-F5344CB8AC3E}">
        <p14:creationId xmlns:p14="http://schemas.microsoft.com/office/powerpoint/2010/main" val="3906289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3C184B4-CB9B-40FC-8D0F-4DE0C9DAAB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372D8E2-6AC9-4D14-BB02-B82C8008D0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F4F963C-77CA-4AAC-B202-261C1BBBFB5C}"/>
              </a:ext>
            </a:extLst>
          </p:cNvPr>
          <p:cNvSpPr>
            <a:spLocks noGrp="1" noChangeArrowheads="1"/>
          </p:cNvSpPr>
          <p:nvPr>
            <p:ph type="sldNum" sz="quarter" idx="12"/>
          </p:nvPr>
        </p:nvSpPr>
        <p:spPr>
          <a:ln/>
        </p:spPr>
        <p:txBody>
          <a:bodyPr/>
          <a:lstStyle>
            <a:lvl1pPr>
              <a:defRPr/>
            </a:lvl1pPr>
          </a:lstStyle>
          <a:p>
            <a:fld id="{BAD47FF3-DA14-4286-AA5A-FEAEA6ECAD37}" type="slidenum">
              <a:rPr lang="en-US" altLang="zh-CN"/>
              <a:pPr/>
              <a:t>‹#›</a:t>
            </a:fld>
            <a:endParaRPr lang="en-US" altLang="zh-CN"/>
          </a:p>
        </p:txBody>
      </p:sp>
    </p:spTree>
    <p:extLst>
      <p:ext uri="{BB962C8B-B14F-4D97-AF65-F5344CB8AC3E}">
        <p14:creationId xmlns:p14="http://schemas.microsoft.com/office/powerpoint/2010/main" val="19409605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2D2A576-B297-41D9-8B76-314C39EC8D5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6B07C0F-63B8-45EF-93F5-974C7652F1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89F07A6-ADF8-4D83-A683-E5F0C38E97A7}"/>
              </a:ext>
            </a:extLst>
          </p:cNvPr>
          <p:cNvSpPr>
            <a:spLocks noGrp="1" noChangeArrowheads="1"/>
          </p:cNvSpPr>
          <p:nvPr>
            <p:ph type="sldNum" sz="quarter" idx="12"/>
          </p:nvPr>
        </p:nvSpPr>
        <p:spPr>
          <a:ln/>
        </p:spPr>
        <p:txBody>
          <a:bodyPr/>
          <a:lstStyle>
            <a:lvl1pPr>
              <a:defRPr/>
            </a:lvl1pPr>
          </a:lstStyle>
          <a:p>
            <a:fld id="{F9BA10F5-192A-42F7-9075-13DC5BE7CC48}" type="slidenum">
              <a:rPr lang="en-US" altLang="zh-CN"/>
              <a:pPr/>
              <a:t>‹#›</a:t>
            </a:fld>
            <a:endParaRPr lang="en-US" altLang="zh-CN"/>
          </a:p>
        </p:txBody>
      </p:sp>
    </p:spTree>
    <p:extLst>
      <p:ext uri="{BB962C8B-B14F-4D97-AF65-F5344CB8AC3E}">
        <p14:creationId xmlns:p14="http://schemas.microsoft.com/office/powerpoint/2010/main" val="40251008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D3FD0E-7672-4EFE-9E49-5E008CF645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4A2734-638E-4A2F-84E3-CB77CC1D2D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99AF61-03C5-4155-93C4-DFC8FD510FD3}"/>
              </a:ext>
            </a:extLst>
          </p:cNvPr>
          <p:cNvSpPr>
            <a:spLocks noGrp="1" noChangeArrowheads="1"/>
          </p:cNvSpPr>
          <p:nvPr>
            <p:ph type="sldNum" sz="quarter" idx="12"/>
          </p:nvPr>
        </p:nvSpPr>
        <p:spPr>
          <a:ln/>
        </p:spPr>
        <p:txBody>
          <a:bodyPr/>
          <a:lstStyle>
            <a:lvl1pPr>
              <a:defRPr/>
            </a:lvl1pPr>
          </a:lstStyle>
          <a:p>
            <a:fld id="{398720AA-98AC-4FCD-83A1-A887AC53F585}" type="slidenum">
              <a:rPr lang="en-US" altLang="zh-CN"/>
              <a:pPr/>
              <a:t>‹#›</a:t>
            </a:fld>
            <a:endParaRPr lang="en-US" altLang="zh-CN"/>
          </a:p>
        </p:txBody>
      </p:sp>
    </p:spTree>
    <p:extLst>
      <p:ext uri="{BB962C8B-B14F-4D97-AF65-F5344CB8AC3E}">
        <p14:creationId xmlns:p14="http://schemas.microsoft.com/office/powerpoint/2010/main" val="33511625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EEB22D7-E185-452C-B26C-5295FD0DB2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622D9C3-EC29-4E61-B86A-6F59F15468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BA090E-DDC4-4794-9C40-40F3FF9AA80A}"/>
              </a:ext>
            </a:extLst>
          </p:cNvPr>
          <p:cNvSpPr>
            <a:spLocks noGrp="1" noChangeArrowheads="1"/>
          </p:cNvSpPr>
          <p:nvPr>
            <p:ph type="sldNum" sz="quarter" idx="12"/>
          </p:nvPr>
        </p:nvSpPr>
        <p:spPr>
          <a:ln/>
        </p:spPr>
        <p:txBody>
          <a:bodyPr/>
          <a:lstStyle>
            <a:lvl1pPr>
              <a:defRPr/>
            </a:lvl1pPr>
          </a:lstStyle>
          <a:p>
            <a:fld id="{714A7D38-A2FD-44C7-9977-855ED53BFB2F}" type="slidenum">
              <a:rPr lang="en-US" altLang="zh-CN"/>
              <a:pPr/>
              <a:t>‹#›</a:t>
            </a:fld>
            <a:endParaRPr lang="en-US" altLang="zh-CN"/>
          </a:p>
        </p:txBody>
      </p:sp>
    </p:spTree>
    <p:extLst>
      <p:ext uri="{BB962C8B-B14F-4D97-AF65-F5344CB8AC3E}">
        <p14:creationId xmlns:p14="http://schemas.microsoft.com/office/powerpoint/2010/main" val="191024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defTabSz="914133"/>
            <a:fld id="{0B22CDDA-3AAC-49B2-B446-0FD629D7AEAB}"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7581307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188913"/>
            <a:ext cx="2745317"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88913"/>
            <a:ext cx="80391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F0FDC65-12BC-4DDA-930E-59A36938CC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CB081E6-28E6-4523-AF69-8C0DDAE8C0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B1910BC-ECEA-436C-BCEE-2BD2F7CA8AB7}"/>
              </a:ext>
            </a:extLst>
          </p:cNvPr>
          <p:cNvSpPr>
            <a:spLocks noGrp="1" noChangeArrowheads="1"/>
          </p:cNvSpPr>
          <p:nvPr>
            <p:ph type="sldNum" sz="quarter" idx="12"/>
          </p:nvPr>
        </p:nvSpPr>
        <p:spPr>
          <a:ln/>
        </p:spPr>
        <p:txBody>
          <a:bodyPr/>
          <a:lstStyle>
            <a:lvl1pPr>
              <a:defRPr/>
            </a:lvl1pPr>
          </a:lstStyle>
          <a:p>
            <a:fld id="{EE2D9A24-3B40-42AD-BB6C-359365098397}" type="slidenum">
              <a:rPr lang="en-US" altLang="zh-CN"/>
              <a:pPr/>
              <a:t>‹#›</a:t>
            </a:fld>
            <a:endParaRPr lang="en-US" altLang="zh-CN"/>
          </a:p>
        </p:txBody>
      </p:sp>
    </p:spTree>
    <p:extLst>
      <p:ext uri="{BB962C8B-B14F-4D97-AF65-F5344CB8AC3E}">
        <p14:creationId xmlns:p14="http://schemas.microsoft.com/office/powerpoint/2010/main" val="289511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defTabSz="914133"/>
            <a:fld id="{F17D226E-C803-4B76-BFDF-D27A85CBFD6A}"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82592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365CF8C4-3827-41E5-AC51-43998D76322D}"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348348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2"/>
          </a:xfrm>
        </p:spPr>
        <p:txBody>
          <a:bodyPr/>
          <a:lstStyle>
            <a:lvl1pPr marL="0" indent="0">
              <a:buNone/>
              <a:defRPr sz="1400"/>
            </a:lvl1pPr>
            <a:lvl2pPr marL="457067" indent="0">
              <a:buNone/>
              <a:defRPr sz="1200"/>
            </a:lvl2pPr>
            <a:lvl3pPr marL="914133" indent="0">
              <a:buNone/>
              <a:defRPr sz="1000"/>
            </a:lvl3pPr>
            <a:lvl4pPr marL="1371200" indent="0">
              <a:buNone/>
              <a:defRPr sz="900"/>
            </a:lvl4pPr>
            <a:lvl5pPr marL="1828266" indent="0">
              <a:buNone/>
              <a:defRPr sz="900"/>
            </a:lvl5pPr>
            <a:lvl6pPr marL="2285334" indent="0">
              <a:buNone/>
              <a:defRPr sz="900"/>
            </a:lvl6pPr>
            <a:lvl7pPr marL="2742399" indent="0">
              <a:buNone/>
              <a:defRPr sz="900"/>
            </a:lvl7pPr>
            <a:lvl8pPr marL="3199467" indent="0">
              <a:buNone/>
              <a:defRPr sz="900"/>
            </a:lvl8pPr>
            <a:lvl9pPr marL="3656533"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defTabSz="914133">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133">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133"/>
            <a:fld id="{42308C6E-07A0-4F46-808C-2C213866ECC0}" type="slidenum">
              <a:rPr lang="en-US" altLang="zh-CN" smtClean="0">
                <a:solidFill>
                  <a:srgbClr val="000000"/>
                </a:solidFill>
              </a:rPr>
              <a:pPr defTabSz="914133"/>
              <a:t>‹#›</a:t>
            </a:fld>
            <a:endParaRPr lang="en-US" altLang="zh-CN">
              <a:solidFill>
                <a:srgbClr val="000000"/>
              </a:solidFill>
            </a:endParaRPr>
          </a:p>
        </p:txBody>
      </p:sp>
    </p:spTree>
    <p:extLst>
      <p:ext uri="{BB962C8B-B14F-4D97-AF65-F5344CB8AC3E}">
        <p14:creationId xmlns:p14="http://schemas.microsoft.com/office/powerpoint/2010/main" val="53881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5"/>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defTabSz="914133">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6"/>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defTabSz="914133">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defTabSz="914133"/>
            <a:fld id="{28180E40-992D-494C-84DF-8748E0C15CD1}" type="slidenum">
              <a:rPr lang="en-US" altLang="zh-CN" smtClean="0">
                <a:solidFill>
                  <a:srgbClr val="000000"/>
                </a:solidFill>
              </a:rPr>
              <a:pPr defTabSz="914133"/>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p:spPr>
        <p:txBody>
          <a:bodyPr/>
          <a:lstStyle/>
          <a:p>
            <a:pPr marL="0" marR="0" lvl="0" indent="0" algn="l" defTabSz="914133"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7807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999" b="1">
          <a:solidFill>
            <a:srgbClr val="CC3300"/>
          </a:solidFill>
          <a:latin typeface="+mj-lt"/>
          <a:ea typeface="黑体" pitchFamily="49" charset="-122"/>
          <a:cs typeface="+mj-cs"/>
        </a:defRPr>
      </a:lvl1pPr>
      <a:lvl2pPr algn="ctr" rtl="0" eaLnBrk="0" fontAlgn="base" hangingPunct="0">
        <a:spcBef>
          <a:spcPct val="0"/>
        </a:spcBef>
        <a:spcAft>
          <a:spcPct val="0"/>
        </a:spcAft>
        <a:defRPr sz="3999" b="1">
          <a:solidFill>
            <a:srgbClr val="CC3300"/>
          </a:solidFill>
          <a:latin typeface="Arial" charset="0"/>
          <a:ea typeface="黑体" pitchFamily="49" charset="-122"/>
        </a:defRPr>
      </a:lvl2pPr>
      <a:lvl3pPr algn="ctr" rtl="0" eaLnBrk="0" fontAlgn="base" hangingPunct="0">
        <a:spcBef>
          <a:spcPct val="0"/>
        </a:spcBef>
        <a:spcAft>
          <a:spcPct val="0"/>
        </a:spcAft>
        <a:defRPr sz="3999" b="1">
          <a:solidFill>
            <a:srgbClr val="CC3300"/>
          </a:solidFill>
          <a:latin typeface="Arial" charset="0"/>
          <a:ea typeface="黑体" pitchFamily="49" charset="-122"/>
        </a:defRPr>
      </a:lvl3pPr>
      <a:lvl4pPr algn="ctr" rtl="0" eaLnBrk="0" fontAlgn="base" hangingPunct="0">
        <a:spcBef>
          <a:spcPct val="0"/>
        </a:spcBef>
        <a:spcAft>
          <a:spcPct val="0"/>
        </a:spcAft>
        <a:defRPr sz="3999" b="1">
          <a:solidFill>
            <a:srgbClr val="CC3300"/>
          </a:solidFill>
          <a:latin typeface="Arial" charset="0"/>
          <a:ea typeface="黑体" pitchFamily="49" charset="-122"/>
        </a:defRPr>
      </a:lvl4pPr>
      <a:lvl5pPr algn="ctr" rtl="0" eaLnBrk="0" fontAlgn="base" hangingPunct="0">
        <a:spcBef>
          <a:spcPct val="0"/>
        </a:spcBef>
        <a:spcAft>
          <a:spcPct val="0"/>
        </a:spcAft>
        <a:defRPr sz="3999" b="1">
          <a:solidFill>
            <a:srgbClr val="CC3300"/>
          </a:solidFill>
          <a:latin typeface="Arial" charset="0"/>
          <a:ea typeface="黑体" pitchFamily="49" charset="-122"/>
        </a:defRPr>
      </a:lvl5pPr>
      <a:lvl6pPr marL="457067" algn="ctr" rtl="0" fontAlgn="base">
        <a:spcBef>
          <a:spcPct val="0"/>
        </a:spcBef>
        <a:spcAft>
          <a:spcPct val="0"/>
        </a:spcAft>
        <a:defRPr sz="3999" b="1">
          <a:solidFill>
            <a:srgbClr val="CC3300"/>
          </a:solidFill>
          <a:latin typeface="Arial" charset="0"/>
          <a:ea typeface="宋体" pitchFamily="2" charset="-122"/>
        </a:defRPr>
      </a:lvl6pPr>
      <a:lvl7pPr marL="914133" algn="ctr" rtl="0" fontAlgn="base">
        <a:spcBef>
          <a:spcPct val="0"/>
        </a:spcBef>
        <a:spcAft>
          <a:spcPct val="0"/>
        </a:spcAft>
        <a:defRPr sz="3999" b="1">
          <a:solidFill>
            <a:srgbClr val="CC3300"/>
          </a:solidFill>
          <a:latin typeface="Arial" charset="0"/>
          <a:ea typeface="宋体" pitchFamily="2" charset="-122"/>
        </a:defRPr>
      </a:lvl7pPr>
      <a:lvl8pPr marL="1371200" algn="ctr" rtl="0" fontAlgn="base">
        <a:spcBef>
          <a:spcPct val="0"/>
        </a:spcBef>
        <a:spcAft>
          <a:spcPct val="0"/>
        </a:spcAft>
        <a:defRPr sz="3999" b="1">
          <a:solidFill>
            <a:srgbClr val="CC3300"/>
          </a:solidFill>
          <a:latin typeface="Arial" charset="0"/>
          <a:ea typeface="宋体" pitchFamily="2" charset="-122"/>
        </a:defRPr>
      </a:lvl8pPr>
      <a:lvl9pPr marL="1828266" algn="ctr" rtl="0" fontAlgn="base">
        <a:spcBef>
          <a:spcPct val="0"/>
        </a:spcBef>
        <a:spcAft>
          <a:spcPct val="0"/>
        </a:spcAft>
        <a:defRPr sz="3999" b="1">
          <a:solidFill>
            <a:srgbClr val="CC3300"/>
          </a:solidFill>
          <a:latin typeface="Arial" charset="0"/>
          <a:ea typeface="宋体" pitchFamily="2" charset="-122"/>
        </a:defRPr>
      </a:lvl9pPr>
    </p:titleStyle>
    <p:bodyStyle>
      <a:lvl1pPr marL="342799" indent="-342799"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733" indent="-285666"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2666" indent="-228533"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599733" indent="-228533"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6801" indent="-228533"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3866" indent="-228533" algn="l" rtl="0" fontAlgn="base">
        <a:lnSpc>
          <a:spcPct val="115000"/>
        </a:lnSpc>
        <a:spcBef>
          <a:spcPct val="20000"/>
        </a:spcBef>
        <a:spcAft>
          <a:spcPct val="0"/>
        </a:spcAft>
        <a:buChar char="»"/>
        <a:defRPr sz="1500" b="1">
          <a:solidFill>
            <a:srgbClr val="996600"/>
          </a:solidFill>
          <a:latin typeface="+mn-lt"/>
          <a:ea typeface="+mn-ea"/>
        </a:defRPr>
      </a:lvl6pPr>
      <a:lvl7pPr marL="2970934" indent="-228533" algn="l" rtl="0" fontAlgn="base">
        <a:lnSpc>
          <a:spcPct val="115000"/>
        </a:lnSpc>
        <a:spcBef>
          <a:spcPct val="20000"/>
        </a:spcBef>
        <a:spcAft>
          <a:spcPct val="0"/>
        </a:spcAft>
        <a:buChar char="»"/>
        <a:defRPr sz="1500" b="1">
          <a:solidFill>
            <a:srgbClr val="996600"/>
          </a:solidFill>
          <a:latin typeface="+mn-lt"/>
          <a:ea typeface="+mn-ea"/>
        </a:defRPr>
      </a:lvl7pPr>
      <a:lvl8pPr marL="3428000" indent="-228533" algn="l" rtl="0" fontAlgn="base">
        <a:lnSpc>
          <a:spcPct val="115000"/>
        </a:lnSpc>
        <a:spcBef>
          <a:spcPct val="20000"/>
        </a:spcBef>
        <a:spcAft>
          <a:spcPct val="0"/>
        </a:spcAft>
        <a:buChar char="»"/>
        <a:defRPr sz="1500" b="1">
          <a:solidFill>
            <a:srgbClr val="996600"/>
          </a:solidFill>
          <a:latin typeface="+mn-lt"/>
          <a:ea typeface="+mn-ea"/>
        </a:defRPr>
      </a:lvl8pPr>
      <a:lvl9pPr marL="3885067" indent="-228533"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5349D6-E657-4EFD-B166-52DACA09624B}"/>
              </a:ext>
            </a:extLst>
          </p:cNvPr>
          <p:cNvSpPr>
            <a:spLocks noGrp="1"/>
          </p:cNvSpPr>
          <p:nvPr>
            <p:ph type="title"/>
          </p:nvPr>
        </p:nvSpPr>
        <p:spPr>
          <a:xfrm>
            <a:off x="368016" y="259669"/>
            <a:ext cx="11488623" cy="663813"/>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40DBD0-40EE-4BBD-AC71-822E6871C9A5}"/>
              </a:ext>
            </a:extLst>
          </p:cNvPr>
          <p:cNvSpPr>
            <a:spLocks noGrp="1"/>
          </p:cNvSpPr>
          <p:nvPr>
            <p:ph type="body" idx="1"/>
          </p:nvPr>
        </p:nvSpPr>
        <p:spPr>
          <a:xfrm>
            <a:off x="368016" y="1124032"/>
            <a:ext cx="11488623" cy="5378257"/>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22BA352A-285F-4544-8FF9-A21F7BD69810}"/>
              </a:ext>
            </a:extLst>
          </p:cNvPr>
          <p:cNvSpPr>
            <a:spLocks noGrp="1"/>
          </p:cNvSpPr>
          <p:nvPr>
            <p:ph type="dt" sz="half" idx="2"/>
          </p:nvPr>
        </p:nvSpPr>
        <p:spPr>
          <a:xfrm>
            <a:off x="838200" y="6598330"/>
            <a:ext cx="2743200" cy="227442"/>
          </a:xfrm>
          <a:prstGeom prst="rect">
            <a:avLst/>
          </a:prstGeom>
        </p:spPr>
        <p:txBody>
          <a:bodyPr vert="horz" lIns="91440" tIns="45720" rIns="91440" bIns="45720" rtlCol="0" anchor="ctr"/>
          <a:lstStyle>
            <a:lvl1pPr algn="l">
              <a:defRPr sz="1333">
                <a:solidFill>
                  <a:schemeClr val="tx1">
                    <a:tint val="75000"/>
                  </a:schemeClr>
                </a:solidFill>
                <a:latin typeface="微软雅黑" panose="020B0503020204020204" pitchFamily="34" charset="-122"/>
                <a:ea typeface="微软雅黑" panose="020B0503020204020204" pitchFamily="34" charset="-122"/>
              </a:defRPr>
            </a:lvl1pPr>
          </a:lstStyle>
          <a:p>
            <a:fld id="{E3693A02-DE06-455F-99FE-25E2D12D6EC5}" type="datetimeFigureOut">
              <a:rPr lang="zh-CN" altLang="en-US" smtClean="0"/>
              <a:pPr/>
              <a:t>2024/6/24</a:t>
            </a:fld>
            <a:endParaRPr lang="zh-CN" altLang="en-US"/>
          </a:p>
        </p:txBody>
      </p:sp>
      <p:sp>
        <p:nvSpPr>
          <p:cNvPr id="5" name="页脚占位符 4">
            <a:extLst>
              <a:ext uri="{FF2B5EF4-FFF2-40B4-BE49-F238E27FC236}">
                <a16:creationId xmlns:a16="http://schemas.microsoft.com/office/drawing/2014/main" id="{490CD26F-BE54-4E34-B290-83FCFA477C66}"/>
              </a:ext>
            </a:extLst>
          </p:cNvPr>
          <p:cNvSpPr>
            <a:spLocks noGrp="1"/>
          </p:cNvSpPr>
          <p:nvPr>
            <p:ph type="ftr" sz="quarter" idx="3"/>
          </p:nvPr>
        </p:nvSpPr>
        <p:spPr>
          <a:xfrm>
            <a:off x="4038600" y="6598330"/>
            <a:ext cx="4114800" cy="227442"/>
          </a:xfrm>
          <a:prstGeom prst="rect">
            <a:avLst/>
          </a:prstGeom>
        </p:spPr>
        <p:txBody>
          <a:bodyPr vert="horz" lIns="91440" tIns="45720" rIns="91440" bIns="45720" rtlCol="0" anchor="ctr"/>
          <a:lstStyle>
            <a:lvl1pPr algn="ctr">
              <a:defRPr sz="1333">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35AC1348-78F8-4AA2-8034-3E47D79EC168}"/>
              </a:ext>
            </a:extLst>
          </p:cNvPr>
          <p:cNvSpPr>
            <a:spLocks noGrp="1"/>
          </p:cNvSpPr>
          <p:nvPr>
            <p:ph type="sldNum" sz="quarter" idx="4"/>
          </p:nvPr>
        </p:nvSpPr>
        <p:spPr>
          <a:xfrm>
            <a:off x="9401472" y="6598330"/>
            <a:ext cx="2743200" cy="227442"/>
          </a:xfrm>
          <a:prstGeom prst="rect">
            <a:avLst/>
          </a:prstGeom>
        </p:spPr>
        <p:txBody>
          <a:bodyPr vert="horz" lIns="91440" tIns="45720" rIns="91440" bIns="45720" rtlCol="0" anchor="ctr"/>
          <a:lstStyle>
            <a:lvl1pPr algn="r">
              <a:defRPr sz="1333">
                <a:solidFill>
                  <a:schemeClr val="tx1">
                    <a:tint val="75000"/>
                  </a:schemeClr>
                </a:solidFill>
                <a:latin typeface="微软雅黑" panose="020B0503020204020204" pitchFamily="34" charset="-122"/>
                <a:ea typeface="微软雅黑" panose="020B0503020204020204" pitchFamily="34" charset="-122"/>
              </a:defRPr>
            </a:lvl1pPr>
          </a:lstStyle>
          <a:p>
            <a:fld id="{21EA4950-BCA9-4388-B5B5-3EB2836B912B}" type="slidenum">
              <a:rPr lang="zh-CN" altLang="en-US" smtClean="0"/>
              <a:pPr/>
              <a:t>‹#›</a:t>
            </a:fld>
            <a:endParaRPr lang="zh-CN" altLang="en-US"/>
          </a:p>
        </p:txBody>
      </p:sp>
    </p:spTree>
    <p:extLst>
      <p:ext uri="{BB962C8B-B14F-4D97-AF65-F5344CB8AC3E}">
        <p14:creationId xmlns:p14="http://schemas.microsoft.com/office/powerpoint/2010/main" val="2144011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1219170" rtl="0" eaLnBrk="1" latinLnBrk="0" hangingPunct="1">
        <a:lnSpc>
          <a:spcPct val="90000"/>
        </a:lnSpc>
        <a:spcBef>
          <a:spcPct val="0"/>
        </a:spcBef>
        <a:buNone/>
        <a:defRPr sz="2667" kern="1200">
          <a:solidFill>
            <a:schemeClr val="tx1"/>
          </a:solidFill>
          <a:latin typeface="微软雅黑" panose="020B0503020204020204" pitchFamily="34" charset="-122"/>
          <a:ea typeface="微软雅黑" panose="020B0503020204020204" pitchFamily="34" charset="-122"/>
          <a:cs typeface="+mj-cs"/>
        </a:defRPr>
      </a:lvl1pPr>
    </p:titleStyle>
    <p:bodyStyle>
      <a:lvl1pPr marL="304792" indent="-304792" algn="l" defTabSz="1219170" rtl="0" eaLnBrk="1" latinLnBrk="0" hangingPunct="1">
        <a:lnSpc>
          <a:spcPct val="150000"/>
        </a:lnSpc>
        <a:spcBef>
          <a:spcPts val="1333"/>
        </a:spcBef>
        <a:buSzPct val="60000"/>
        <a:buFont typeface="Wingdings" panose="05000000000000000000" pitchFamily="2" charset="2"/>
        <a:buChar char="u"/>
        <a:defRPr sz="3733" kern="1200">
          <a:solidFill>
            <a:schemeClr val="tx1"/>
          </a:solidFill>
          <a:latin typeface="+mn-lt"/>
          <a:ea typeface="+mn-ea"/>
          <a:cs typeface="+mn-cs"/>
        </a:defRPr>
      </a:lvl1pPr>
      <a:lvl2pPr marL="914377" indent="-304792" algn="l" defTabSz="1219170" rtl="0" eaLnBrk="1" latinLnBrk="0" hangingPunct="1">
        <a:lnSpc>
          <a:spcPct val="15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15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15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15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5"/>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3A610C3-F5DF-4794-9D8F-C29A797D02C0}"/>
              </a:ext>
            </a:extLst>
          </p:cNvPr>
          <p:cNvSpPr>
            <a:spLocks noGrp="1" noChangeArrowheads="1"/>
          </p:cNvSpPr>
          <p:nvPr>
            <p:ph type="dt" sz="half" idx="2"/>
          </p:nvPr>
        </p:nvSpPr>
        <p:spPr bwMode="auto">
          <a:xfrm>
            <a:off x="609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defTabSz="914133">
              <a:defRPr/>
            </a:pPr>
            <a:endParaRPr lang="en-US" altLang="zh-CN">
              <a:solidFill>
                <a:srgbClr val="000000"/>
              </a:solidFill>
            </a:endParaRPr>
          </a:p>
        </p:txBody>
      </p:sp>
      <p:sp>
        <p:nvSpPr>
          <p:cNvPr id="1029" name="Rectangle 5">
            <a:extLst>
              <a:ext uri="{FF2B5EF4-FFF2-40B4-BE49-F238E27FC236}">
                <a16:creationId xmlns:a16="http://schemas.microsoft.com/office/drawing/2014/main" id="{55789541-17A6-4BC5-9C8A-20075C19A3AF}"/>
              </a:ext>
            </a:extLst>
          </p:cNvPr>
          <p:cNvSpPr>
            <a:spLocks noGrp="1" noChangeArrowheads="1"/>
          </p:cNvSpPr>
          <p:nvPr>
            <p:ph type="ftr" sz="quarter" idx="3"/>
          </p:nvPr>
        </p:nvSpPr>
        <p:spPr bwMode="auto">
          <a:xfrm>
            <a:off x="4165600" y="6245226"/>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defTabSz="914133">
              <a:defRPr/>
            </a:pPr>
            <a:endParaRPr lang="en-US" altLang="zh-CN">
              <a:solidFill>
                <a:srgbClr val="000000"/>
              </a:solidFill>
            </a:endParaRPr>
          </a:p>
        </p:txBody>
      </p:sp>
      <p:sp>
        <p:nvSpPr>
          <p:cNvPr id="1030" name="Rectangle 6">
            <a:extLst>
              <a:ext uri="{FF2B5EF4-FFF2-40B4-BE49-F238E27FC236}">
                <a16:creationId xmlns:a16="http://schemas.microsoft.com/office/drawing/2014/main" id="{735360A4-FEC4-498B-B2E6-092C0DEF820E}"/>
              </a:ext>
            </a:extLst>
          </p:cNvPr>
          <p:cNvSpPr>
            <a:spLocks noGrp="1" noChangeArrowheads="1"/>
          </p:cNvSpPr>
          <p:nvPr>
            <p:ph type="sldNum" sz="quarter" idx="4"/>
          </p:nvPr>
        </p:nvSpPr>
        <p:spPr bwMode="auto">
          <a:xfrm>
            <a:off x="8737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defTabSz="914133">
              <a:defRPr/>
            </a:pPr>
            <a:fld id="{FE47B330-1CF3-43C9-9B2E-9817688B8C0E}" type="slidenum">
              <a:rPr lang="en-US" altLang="zh-CN" smtClean="0">
                <a:solidFill>
                  <a:srgbClr val="000000"/>
                </a:solidFill>
              </a:rPr>
              <a:pPr defTabSz="914133">
                <a:defRPr/>
              </a:pPr>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133"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742954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rtl="0" eaLnBrk="0" fontAlgn="base" hangingPunct="0">
        <a:spcBef>
          <a:spcPct val="0"/>
        </a:spcBef>
        <a:spcAft>
          <a:spcPct val="0"/>
        </a:spcAft>
        <a:defRPr sz="3999"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999"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999"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999"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999" b="1">
          <a:solidFill>
            <a:srgbClr val="CC3300"/>
          </a:solidFill>
          <a:latin typeface="Arial" charset="0"/>
          <a:ea typeface="黑体" panose="02010609060101010101" pitchFamily="49" charset="-122"/>
        </a:defRPr>
      </a:lvl5pPr>
      <a:lvl6pPr marL="457067" algn="ctr" rtl="0" fontAlgn="base">
        <a:spcBef>
          <a:spcPct val="0"/>
        </a:spcBef>
        <a:spcAft>
          <a:spcPct val="0"/>
        </a:spcAft>
        <a:defRPr sz="3999" b="1">
          <a:solidFill>
            <a:srgbClr val="CC3300"/>
          </a:solidFill>
          <a:latin typeface="Arial" charset="0"/>
          <a:ea typeface="宋体" pitchFamily="2" charset="-122"/>
        </a:defRPr>
      </a:lvl6pPr>
      <a:lvl7pPr marL="914133" algn="ctr" rtl="0" fontAlgn="base">
        <a:spcBef>
          <a:spcPct val="0"/>
        </a:spcBef>
        <a:spcAft>
          <a:spcPct val="0"/>
        </a:spcAft>
        <a:defRPr sz="3999" b="1">
          <a:solidFill>
            <a:srgbClr val="CC3300"/>
          </a:solidFill>
          <a:latin typeface="Arial" charset="0"/>
          <a:ea typeface="宋体" pitchFamily="2" charset="-122"/>
        </a:defRPr>
      </a:lvl7pPr>
      <a:lvl8pPr marL="1371200" algn="ctr" rtl="0" fontAlgn="base">
        <a:spcBef>
          <a:spcPct val="0"/>
        </a:spcBef>
        <a:spcAft>
          <a:spcPct val="0"/>
        </a:spcAft>
        <a:defRPr sz="3999" b="1">
          <a:solidFill>
            <a:srgbClr val="CC3300"/>
          </a:solidFill>
          <a:latin typeface="Arial" charset="0"/>
          <a:ea typeface="宋体" pitchFamily="2" charset="-122"/>
        </a:defRPr>
      </a:lvl8pPr>
      <a:lvl9pPr marL="1828266" algn="ctr" rtl="0" fontAlgn="base">
        <a:spcBef>
          <a:spcPct val="0"/>
        </a:spcBef>
        <a:spcAft>
          <a:spcPct val="0"/>
        </a:spcAft>
        <a:defRPr sz="3999" b="1">
          <a:solidFill>
            <a:srgbClr val="CC3300"/>
          </a:solidFill>
          <a:latin typeface="Arial" charset="0"/>
          <a:ea typeface="宋体" pitchFamily="2" charset="-122"/>
        </a:defRPr>
      </a:lvl9pPr>
    </p:titleStyle>
    <p:bodyStyle>
      <a:lvl1pPr marL="342799" indent="-342799"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733" indent="-285666"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2666" indent="-228533"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599733" indent="-228533"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6801" indent="-228533"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3866" indent="-228533" algn="l" rtl="0" fontAlgn="base">
        <a:lnSpc>
          <a:spcPct val="115000"/>
        </a:lnSpc>
        <a:spcBef>
          <a:spcPct val="20000"/>
        </a:spcBef>
        <a:spcAft>
          <a:spcPct val="0"/>
        </a:spcAft>
        <a:buChar char="»"/>
        <a:defRPr sz="1500" b="1">
          <a:solidFill>
            <a:srgbClr val="996600"/>
          </a:solidFill>
          <a:latin typeface="+mn-lt"/>
          <a:ea typeface="+mn-ea"/>
        </a:defRPr>
      </a:lvl6pPr>
      <a:lvl7pPr marL="2970934" indent="-228533" algn="l" rtl="0" fontAlgn="base">
        <a:lnSpc>
          <a:spcPct val="115000"/>
        </a:lnSpc>
        <a:spcBef>
          <a:spcPct val="20000"/>
        </a:spcBef>
        <a:spcAft>
          <a:spcPct val="0"/>
        </a:spcAft>
        <a:buChar char="»"/>
        <a:defRPr sz="1500" b="1">
          <a:solidFill>
            <a:srgbClr val="996600"/>
          </a:solidFill>
          <a:latin typeface="+mn-lt"/>
          <a:ea typeface="+mn-ea"/>
        </a:defRPr>
      </a:lvl7pPr>
      <a:lvl8pPr marL="3428000" indent="-228533" algn="l" rtl="0" fontAlgn="base">
        <a:lnSpc>
          <a:spcPct val="115000"/>
        </a:lnSpc>
        <a:spcBef>
          <a:spcPct val="20000"/>
        </a:spcBef>
        <a:spcAft>
          <a:spcPct val="0"/>
        </a:spcAft>
        <a:buChar char="»"/>
        <a:defRPr sz="1500" b="1">
          <a:solidFill>
            <a:srgbClr val="996600"/>
          </a:solidFill>
          <a:latin typeface="+mn-lt"/>
          <a:ea typeface="+mn-ea"/>
        </a:defRPr>
      </a:lvl8pPr>
      <a:lvl9pPr marL="3885067" indent="-228533"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88915"/>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24417" y="836613"/>
            <a:ext cx="10972800" cy="52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defTabSz="914133">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6"/>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defTabSz="914133">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panose="020B0604020202020204" pitchFamily="34" charset="0"/>
                <a:ea typeface="宋体" panose="02010600030101010101" pitchFamily="2" charset="-122"/>
              </a:defRPr>
            </a:lvl1pPr>
          </a:lstStyle>
          <a:p>
            <a:pPr defTabSz="914133"/>
            <a:fld id="{8EB5434A-CBD5-4650-AE4E-A51F8BC12E6E}" type="slidenum">
              <a:rPr lang="en-US" altLang="zh-CN" smtClean="0">
                <a:solidFill>
                  <a:srgbClr val="000000"/>
                </a:solidFill>
              </a:rPr>
              <a:pPr defTabSz="914133"/>
              <a:t>‹#›</a:t>
            </a:fld>
            <a:endParaRPr lang="en-US" altLang="zh-CN">
              <a:solidFill>
                <a:srgbClr val="000000"/>
              </a:solidFill>
            </a:endParaRPr>
          </a:p>
        </p:txBody>
      </p:sp>
      <p:sp>
        <p:nvSpPr>
          <p:cNvPr id="1031" name="Line 7"/>
          <p:cNvSpPr>
            <a:spLocks noChangeShapeType="1"/>
          </p:cNvSpPr>
          <p:nvPr userDrawn="1"/>
        </p:nvSpPr>
        <p:spPr bwMode="auto">
          <a:xfrm>
            <a:off x="431800" y="692150"/>
            <a:ext cx="11328400" cy="0"/>
          </a:xfrm>
          <a:prstGeom prst="line">
            <a:avLst/>
          </a:prstGeom>
          <a:noFill/>
          <a:ln w="9525">
            <a:solidFill>
              <a:schemeClr val="tx1"/>
            </a:solidFill>
            <a:round/>
            <a:headEnd/>
            <a:tailEnd/>
          </a:ln>
          <a:effectLst/>
        </p:spPr>
        <p:txBody>
          <a:bodyPr/>
          <a:lstStyle/>
          <a:p>
            <a:pPr marL="0" marR="0" lvl="0" indent="0" algn="l" defTabSz="914133"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219571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rtl="0" eaLnBrk="0" fontAlgn="base" hangingPunct="0">
        <a:spcBef>
          <a:spcPct val="0"/>
        </a:spcBef>
        <a:spcAft>
          <a:spcPct val="0"/>
        </a:spcAft>
        <a:defRPr sz="3999" b="1">
          <a:solidFill>
            <a:srgbClr val="CC3300"/>
          </a:solidFill>
          <a:latin typeface="+mj-lt"/>
          <a:ea typeface="黑体" pitchFamily="49" charset="-122"/>
          <a:cs typeface="+mj-cs"/>
        </a:defRPr>
      </a:lvl1pPr>
      <a:lvl2pPr algn="ctr" rtl="0" eaLnBrk="0" fontAlgn="base" hangingPunct="0">
        <a:spcBef>
          <a:spcPct val="0"/>
        </a:spcBef>
        <a:spcAft>
          <a:spcPct val="0"/>
        </a:spcAft>
        <a:defRPr sz="3999" b="1">
          <a:solidFill>
            <a:srgbClr val="CC3300"/>
          </a:solidFill>
          <a:latin typeface="Arial" charset="0"/>
          <a:ea typeface="黑体" pitchFamily="49" charset="-122"/>
        </a:defRPr>
      </a:lvl2pPr>
      <a:lvl3pPr algn="ctr" rtl="0" eaLnBrk="0" fontAlgn="base" hangingPunct="0">
        <a:spcBef>
          <a:spcPct val="0"/>
        </a:spcBef>
        <a:spcAft>
          <a:spcPct val="0"/>
        </a:spcAft>
        <a:defRPr sz="3999" b="1">
          <a:solidFill>
            <a:srgbClr val="CC3300"/>
          </a:solidFill>
          <a:latin typeface="Arial" charset="0"/>
          <a:ea typeface="黑体" pitchFamily="49" charset="-122"/>
        </a:defRPr>
      </a:lvl3pPr>
      <a:lvl4pPr algn="ctr" rtl="0" eaLnBrk="0" fontAlgn="base" hangingPunct="0">
        <a:spcBef>
          <a:spcPct val="0"/>
        </a:spcBef>
        <a:spcAft>
          <a:spcPct val="0"/>
        </a:spcAft>
        <a:defRPr sz="3999" b="1">
          <a:solidFill>
            <a:srgbClr val="CC3300"/>
          </a:solidFill>
          <a:latin typeface="Arial" charset="0"/>
          <a:ea typeface="黑体" pitchFamily="49" charset="-122"/>
        </a:defRPr>
      </a:lvl4pPr>
      <a:lvl5pPr algn="ctr" rtl="0" eaLnBrk="0" fontAlgn="base" hangingPunct="0">
        <a:spcBef>
          <a:spcPct val="0"/>
        </a:spcBef>
        <a:spcAft>
          <a:spcPct val="0"/>
        </a:spcAft>
        <a:defRPr sz="3999" b="1">
          <a:solidFill>
            <a:srgbClr val="CC3300"/>
          </a:solidFill>
          <a:latin typeface="Arial" charset="0"/>
          <a:ea typeface="黑体" pitchFamily="49" charset="-122"/>
        </a:defRPr>
      </a:lvl5pPr>
      <a:lvl6pPr marL="457067" algn="ctr" rtl="0" fontAlgn="base">
        <a:spcBef>
          <a:spcPct val="0"/>
        </a:spcBef>
        <a:spcAft>
          <a:spcPct val="0"/>
        </a:spcAft>
        <a:defRPr sz="3999" b="1">
          <a:solidFill>
            <a:srgbClr val="CC3300"/>
          </a:solidFill>
          <a:latin typeface="Arial" charset="0"/>
          <a:ea typeface="宋体" pitchFamily="2" charset="-122"/>
        </a:defRPr>
      </a:lvl6pPr>
      <a:lvl7pPr marL="914133" algn="ctr" rtl="0" fontAlgn="base">
        <a:spcBef>
          <a:spcPct val="0"/>
        </a:spcBef>
        <a:spcAft>
          <a:spcPct val="0"/>
        </a:spcAft>
        <a:defRPr sz="3999" b="1">
          <a:solidFill>
            <a:srgbClr val="CC3300"/>
          </a:solidFill>
          <a:latin typeface="Arial" charset="0"/>
          <a:ea typeface="宋体" pitchFamily="2" charset="-122"/>
        </a:defRPr>
      </a:lvl7pPr>
      <a:lvl8pPr marL="1371200" algn="ctr" rtl="0" fontAlgn="base">
        <a:spcBef>
          <a:spcPct val="0"/>
        </a:spcBef>
        <a:spcAft>
          <a:spcPct val="0"/>
        </a:spcAft>
        <a:defRPr sz="3999" b="1">
          <a:solidFill>
            <a:srgbClr val="CC3300"/>
          </a:solidFill>
          <a:latin typeface="Arial" charset="0"/>
          <a:ea typeface="宋体" pitchFamily="2" charset="-122"/>
        </a:defRPr>
      </a:lvl8pPr>
      <a:lvl9pPr marL="1828266" algn="ctr" rtl="0" fontAlgn="base">
        <a:spcBef>
          <a:spcPct val="0"/>
        </a:spcBef>
        <a:spcAft>
          <a:spcPct val="0"/>
        </a:spcAft>
        <a:defRPr sz="3999" b="1">
          <a:solidFill>
            <a:srgbClr val="CC3300"/>
          </a:solidFill>
          <a:latin typeface="Arial" charset="0"/>
          <a:ea typeface="宋体" pitchFamily="2" charset="-122"/>
        </a:defRPr>
      </a:lvl9pPr>
    </p:titleStyle>
    <p:bodyStyle>
      <a:lvl1pPr marL="342799" indent="-342799"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733" indent="-285666"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2666" indent="-228533"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599733" indent="-228533"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6801" indent="-228533"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3866" indent="-228533" algn="l" rtl="0" fontAlgn="base">
        <a:lnSpc>
          <a:spcPct val="115000"/>
        </a:lnSpc>
        <a:spcBef>
          <a:spcPct val="20000"/>
        </a:spcBef>
        <a:spcAft>
          <a:spcPct val="0"/>
        </a:spcAft>
        <a:buChar char="»"/>
        <a:defRPr sz="1500" b="1">
          <a:solidFill>
            <a:srgbClr val="996600"/>
          </a:solidFill>
          <a:latin typeface="+mn-lt"/>
          <a:ea typeface="+mn-ea"/>
        </a:defRPr>
      </a:lvl6pPr>
      <a:lvl7pPr marL="2970934" indent="-228533" algn="l" rtl="0" fontAlgn="base">
        <a:lnSpc>
          <a:spcPct val="115000"/>
        </a:lnSpc>
        <a:spcBef>
          <a:spcPct val="20000"/>
        </a:spcBef>
        <a:spcAft>
          <a:spcPct val="0"/>
        </a:spcAft>
        <a:buChar char="»"/>
        <a:defRPr sz="1500" b="1">
          <a:solidFill>
            <a:srgbClr val="996600"/>
          </a:solidFill>
          <a:latin typeface="+mn-lt"/>
          <a:ea typeface="+mn-ea"/>
        </a:defRPr>
      </a:lvl7pPr>
      <a:lvl8pPr marL="3428000" indent="-228533" algn="l" rtl="0" fontAlgn="base">
        <a:lnSpc>
          <a:spcPct val="115000"/>
        </a:lnSpc>
        <a:spcBef>
          <a:spcPct val="20000"/>
        </a:spcBef>
        <a:spcAft>
          <a:spcPct val="0"/>
        </a:spcAft>
        <a:buChar char="»"/>
        <a:defRPr sz="1500" b="1">
          <a:solidFill>
            <a:srgbClr val="996600"/>
          </a:solidFill>
          <a:latin typeface="+mn-lt"/>
          <a:ea typeface="+mn-ea"/>
        </a:defRPr>
      </a:lvl8pPr>
      <a:lvl9pPr marL="3885067" indent="-228533"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DF0EBA-00B4-4445-AC09-5BA64FE58AC2}"/>
              </a:ext>
            </a:extLst>
          </p:cNvPr>
          <p:cNvSpPr>
            <a:spLocks noGrp="1" noChangeArrowheads="1"/>
          </p:cNvSpPr>
          <p:nvPr>
            <p:ph type="title"/>
          </p:nvPr>
        </p:nvSpPr>
        <p:spPr bwMode="auto">
          <a:xfrm>
            <a:off x="609600" y="53976"/>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592FC75-DF27-4339-B68C-D57728C02AB3}"/>
              </a:ext>
            </a:extLst>
          </p:cNvPr>
          <p:cNvSpPr>
            <a:spLocks noGrp="1" noChangeArrowheads="1"/>
          </p:cNvSpPr>
          <p:nvPr>
            <p:ph type="body" idx="1"/>
          </p:nvPr>
        </p:nvSpPr>
        <p:spPr bwMode="auto">
          <a:xfrm>
            <a:off x="624417" y="836613"/>
            <a:ext cx="10972800" cy="52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B9A2571-1075-4104-9AF6-E0A6ED18D9A5}"/>
              </a:ext>
            </a:extLst>
          </p:cNvPr>
          <p:cNvSpPr>
            <a:spLocks noGrp="1" noChangeArrowheads="1"/>
          </p:cNvSpPr>
          <p:nvPr>
            <p:ph type="dt" sz="half" idx="2"/>
          </p:nvPr>
        </p:nvSpPr>
        <p:spPr bwMode="auto">
          <a:xfrm>
            <a:off x="609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0811AB70-678B-46DC-ABD6-B88BB62A0618}"/>
              </a:ext>
            </a:extLst>
          </p:cNvPr>
          <p:cNvSpPr>
            <a:spLocks noGrp="1" noChangeArrowheads="1"/>
          </p:cNvSpPr>
          <p:nvPr>
            <p:ph type="ftr" sz="quarter" idx="3"/>
          </p:nvPr>
        </p:nvSpPr>
        <p:spPr bwMode="auto">
          <a:xfrm>
            <a:off x="4165600" y="6245226"/>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A7A32A46-E904-4A1C-8013-0240FD608F44}"/>
              </a:ext>
            </a:extLst>
          </p:cNvPr>
          <p:cNvSpPr>
            <a:spLocks noGrp="1" noChangeArrowheads="1"/>
          </p:cNvSpPr>
          <p:nvPr>
            <p:ph type="sldNum" sz="quarter" idx="4"/>
          </p:nvPr>
        </p:nvSpPr>
        <p:spPr bwMode="auto">
          <a:xfrm>
            <a:off x="8737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BE1BB13-5018-4ABD-8683-98B19A22C624}" type="slidenum">
              <a:rPr lang="en-US" altLang="zh-CN"/>
              <a:pPr>
                <a:defRPr/>
              </a:pPr>
              <a:t>‹#›</a:t>
            </a:fld>
            <a:endParaRPr lang="en-US" altLang="zh-CN"/>
          </a:p>
        </p:txBody>
      </p:sp>
      <p:sp>
        <p:nvSpPr>
          <p:cNvPr id="1031" name="Line 7">
            <a:extLst>
              <a:ext uri="{FF2B5EF4-FFF2-40B4-BE49-F238E27FC236}">
                <a16:creationId xmlns:a16="http://schemas.microsoft.com/office/drawing/2014/main" id="{68587841-A33B-4C7C-8662-8F72DA024C6E}"/>
              </a:ext>
            </a:extLst>
          </p:cNvPr>
          <p:cNvSpPr>
            <a:spLocks noChangeShapeType="1"/>
          </p:cNvSpPr>
          <p:nvPr userDrawn="1"/>
        </p:nvSpPr>
        <p:spPr bwMode="auto">
          <a:xfrm>
            <a:off x="431800" y="692150"/>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Tree>
    <p:extLst>
      <p:ext uri="{BB962C8B-B14F-4D97-AF65-F5344CB8AC3E}">
        <p14:creationId xmlns:p14="http://schemas.microsoft.com/office/powerpoint/2010/main" val="29026390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rtl="0" eaLnBrk="0" fontAlgn="base" hangingPunct="0">
        <a:spcBef>
          <a:spcPct val="0"/>
        </a:spcBef>
        <a:spcAft>
          <a:spcPct val="0"/>
        </a:spcAft>
        <a:defRPr sz="3599"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599"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599"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599"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599" b="1">
          <a:solidFill>
            <a:srgbClr val="CC3300"/>
          </a:solidFill>
          <a:latin typeface="Arial" charset="0"/>
          <a:ea typeface="黑体" panose="02010609060101010101" pitchFamily="49" charset="-122"/>
        </a:defRPr>
      </a:lvl5pPr>
      <a:lvl6pPr marL="457067" algn="ctr" rtl="0" fontAlgn="base">
        <a:spcBef>
          <a:spcPct val="0"/>
        </a:spcBef>
        <a:spcAft>
          <a:spcPct val="0"/>
        </a:spcAft>
        <a:defRPr sz="3999" b="1">
          <a:solidFill>
            <a:srgbClr val="CC3300"/>
          </a:solidFill>
          <a:latin typeface="Arial" charset="0"/>
          <a:ea typeface="宋体" pitchFamily="2" charset="-122"/>
        </a:defRPr>
      </a:lvl6pPr>
      <a:lvl7pPr marL="914133" algn="ctr" rtl="0" fontAlgn="base">
        <a:spcBef>
          <a:spcPct val="0"/>
        </a:spcBef>
        <a:spcAft>
          <a:spcPct val="0"/>
        </a:spcAft>
        <a:defRPr sz="3999" b="1">
          <a:solidFill>
            <a:srgbClr val="CC3300"/>
          </a:solidFill>
          <a:latin typeface="Arial" charset="0"/>
          <a:ea typeface="宋体" pitchFamily="2" charset="-122"/>
        </a:defRPr>
      </a:lvl7pPr>
      <a:lvl8pPr marL="1371200" algn="ctr" rtl="0" fontAlgn="base">
        <a:spcBef>
          <a:spcPct val="0"/>
        </a:spcBef>
        <a:spcAft>
          <a:spcPct val="0"/>
        </a:spcAft>
        <a:defRPr sz="3999" b="1">
          <a:solidFill>
            <a:srgbClr val="CC3300"/>
          </a:solidFill>
          <a:latin typeface="Arial" charset="0"/>
          <a:ea typeface="宋体" pitchFamily="2" charset="-122"/>
        </a:defRPr>
      </a:lvl8pPr>
      <a:lvl9pPr marL="1828266" algn="ctr" rtl="0" fontAlgn="base">
        <a:spcBef>
          <a:spcPct val="0"/>
        </a:spcBef>
        <a:spcAft>
          <a:spcPct val="0"/>
        </a:spcAft>
        <a:defRPr sz="3999" b="1">
          <a:solidFill>
            <a:srgbClr val="CC3300"/>
          </a:solidFill>
          <a:latin typeface="Arial" charset="0"/>
          <a:ea typeface="宋体" pitchFamily="2" charset="-122"/>
        </a:defRPr>
      </a:lvl9pPr>
    </p:titleStyle>
    <p:bodyStyle>
      <a:lvl1pPr marL="342799" indent="-342799"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733" indent="-285666"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2666" indent="-228533"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599733" indent="-228533"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6801" indent="-228533"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3866" indent="-228533" algn="l" rtl="0" fontAlgn="base">
        <a:lnSpc>
          <a:spcPct val="115000"/>
        </a:lnSpc>
        <a:spcBef>
          <a:spcPct val="20000"/>
        </a:spcBef>
        <a:spcAft>
          <a:spcPct val="0"/>
        </a:spcAft>
        <a:buChar char="»"/>
        <a:defRPr sz="1500" b="1">
          <a:solidFill>
            <a:srgbClr val="996600"/>
          </a:solidFill>
          <a:latin typeface="+mn-lt"/>
          <a:ea typeface="+mn-ea"/>
        </a:defRPr>
      </a:lvl6pPr>
      <a:lvl7pPr marL="2970934" indent="-228533" algn="l" rtl="0" fontAlgn="base">
        <a:lnSpc>
          <a:spcPct val="115000"/>
        </a:lnSpc>
        <a:spcBef>
          <a:spcPct val="20000"/>
        </a:spcBef>
        <a:spcAft>
          <a:spcPct val="0"/>
        </a:spcAft>
        <a:buChar char="»"/>
        <a:defRPr sz="1500" b="1">
          <a:solidFill>
            <a:srgbClr val="996600"/>
          </a:solidFill>
          <a:latin typeface="+mn-lt"/>
          <a:ea typeface="+mn-ea"/>
        </a:defRPr>
      </a:lvl7pPr>
      <a:lvl8pPr marL="3428000" indent="-228533" algn="l" rtl="0" fontAlgn="base">
        <a:lnSpc>
          <a:spcPct val="115000"/>
        </a:lnSpc>
        <a:spcBef>
          <a:spcPct val="20000"/>
        </a:spcBef>
        <a:spcAft>
          <a:spcPct val="0"/>
        </a:spcAft>
        <a:buChar char="»"/>
        <a:defRPr sz="1500" b="1">
          <a:solidFill>
            <a:srgbClr val="996600"/>
          </a:solidFill>
          <a:latin typeface="+mn-lt"/>
          <a:ea typeface="+mn-ea"/>
        </a:defRPr>
      </a:lvl8pPr>
      <a:lvl9pPr marL="3885067" indent="-228533"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9B5EEC-859C-4004-8367-0AE155F3D688}"/>
              </a:ext>
            </a:extLst>
          </p:cNvPr>
          <p:cNvSpPr>
            <a:spLocks noGrp="1" noChangeArrowheads="1"/>
          </p:cNvSpPr>
          <p:nvPr>
            <p:ph type="title"/>
          </p:nvPr>
        </p:nvSpPr>
        <p:spPr bwMode="auto">
          <a:xfrm>
            <a:off x="609600" y="53976"/>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553A455-2F5D-4702-B731-F5D553B5C525}"/>
              </a:ext>
            </a:extLst>
          </p:cNvPr>
          <p:cNvSpPr>
            <a:spLocks noGrp="1" noChangeArrowheads="1"/>
          </p:cNvSpPr>
          <p:nvPr>
            <p:ph type="body" idx="1"/>
          </p:nvPr>
        </p:nvSpPr>
        <p:spPr bwMode="auto">
          <a:xfrm>
            <a:off x="624417" y="836613"/>
            <a:ext cx="10972800" cy="521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F71D9D10-BF7A-413D-864A-53C2BEAFBAE8}"/>
              </a:ext>
            </a:extLst>
          </p:cNvPr>
          <p:cNvSpPr>
            <a:spLocks noGrp="1" noChangeArrowheads="1"/>
          </p:cNvSpPr>
          <p:nvPr>
            <p:ph type="dt" sz="half" idx="2"/>
          </p:nvPr>
        </p:nvSpPr>
        <p:spPr bwMode="auto">
          <a:xfrm>
            <a:off x="609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E8CCB4E4-0A50-4051-8CF7-37F6571C4834}"/>
              </a:ext>
            </a:extLst>
          </p:cNvPr>
          <p:cNvSpPr>
            <a:spLocks noGrp="1" noChangeArrowheads="1"/>
          </p:cNvSpPr>
          <p:nvPr>
            <p:ph type="ftr" sz="quarter" idx="3"/>
          </p:nvPr>
        </p:nvSpPr>
        <p:spPr bwMode="auto">
          <a:xfrm>
            <a:off x="4165600" y="6245226"/>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489C5AEC-074D-4EC6-9617-6BC9FAF6292D}"/>
              </a:ext>
            </a:extLst>
          </p:cNvPr>
          <p:cNvSpPr>
            <a:spLocks noGrp="1" noChangeArrowheads="1"/>
          </p:cNvSpPr>
          <p:nvPr>
            <p:ph type="sldNum" sz="quarter" idx="4"/>
          </p:nvPr>
        </p:nvSpPr>
        <p:spPr bwMode="auto">
          <a:xfrm>
            <a:off x="8737600" y="6245226"/>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2071504-F1AE-4ABF-8F74-9701EDC897D4}" type="slidenum">
              <a:rPr lang="en-US" altLang="zh-CN"/>
              <a:pPr/>
              <a:t>‹#›</a:t>
            </a:fld>
            <a:endParaRPr lang="en-US" altLang="zh-CN"/>
          </a:p>
        </p:txBody>
      </p:sp>
      <p:sp>
        <p:nvSpPr>
          <p:cNvPr id="1031" name="Line 7">
            <a:extLst>
              <a:ext uri="{FF2B5EF4-FFF2-40B4-BE49-F238E27FC236}">
                <a16:creationId xmlns:a16="http://schemas.microsoft.com/office/drawing/2014/main" id="{1485927D-06AC-4EBC-B218-37F345D2854B}"/>
              </a:ext>
            </a:extLst>
          </p:cNvPr>
          <p:cNvSpPr>
            <a:spLocks noChangeShapeType="1"/>
          </p:cNvSpPr>
          <p:nvPr userDrawn="1"/>
        </p:nvSpPr>
        <p:spPr bwMode="auto">
          <a:xfrm>
            <a:off x="431800" y="692150"/>
            <a:ext cx="11328400" cy="0"/>
          </a:xfrm>
          <a:prstGeom prst="line">
            <a:avLst/>
          </a:prstGeom>
          <a:noFill/>
          <a:ln w="9525">
            <a:solidFill>
              <a:schemeClr val="tx1"/>
            </a:solidFill>
            <a:round/>
            <a:headEnd/>
            <a:tailEnd/>
          </a:ln>
        </p:spPr>
        <p:txBody>
          <a:bodyPr/>
          <a:lstStyle/>
          <a:p>
            <a:pPr>
              <a:defRPr/>
            </a:pPr>
            <a:endParaRPr lang="zh-CN" altLang="en-US" sz="2400"/>
          </a:p>
        </p:txBody>
      </p:sp>
    </p:spTree>
    <p:extLst>
      <p:ext uri="{BB962C8B-B14F-4D97-AF65-F5344CB8AC3E}">
        <p14:creationId xmlns:p14="http://schemas.microsoft.com/office/powerpoint/2010/main" val="262837815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0" fontAlgn="base" hangingPunct="0">
        <a:spcBef>
          <a:spcPct val="0"/>
        </a:spcBef>
        <a:spcAft>
          <a:spcPct val="0"/>
        </a:spcAft>
        <a:defRPr sz="3599" b="1">
          <a:solidFill>
            <a:srgbClr val="CC3300"/>
          </a:solidFill>
          <a:latin typeface="+mj-lt"/>
          <a:ea typeface="黑体" pitchFamily="49" charset="-122"/>
          <a:cs typeface="+mj-cs"/>
        </a:defRPr>
      </a:lvl1pPr>
      <a:lvl2pPr algn="ctr" rtl="0" eaLnBrk="0" fontAlgn="base" hangingPunct="0">
        <a:spcBef>
          <a:spcPct val="0"/>
        </a:spcBef>
        <a:spcAft>
          <a:spcPct val="0"/>
        </a:spcAft>
        <a:defRPr sz="3599" b="1">
          <a:solidFill>
            <a:srgbClr val="CC3300"/>
          </a:solidFill>
          <a:latin typeface="Arial" charset="0"/>
          <a:ea typeface="黑体" pitchFamily="49" charset="-122"/>
        </a:defRPr>
      </a:lvl2pPr>
      <a:lvl3pPr algn="ctr" rtl="0" eaLnBrk="0" fontAlgn="base" hangingPunct="0">
        <a:spcBef>
          <a:spcPct val="0"/>
        </a:spcBef>
        <a:spcAft>
          <a:spcPct val="0"/>
        </a:spcAft>
        <a:defRPr sz="3599" b="1">
          <a:solidFill>
            <a:srgbClr val="CC3300"/>
          </a:solidFill>
          <a:latin typeface="Arial" charset="0"/>
          <a:ea typeface="黑体" pitchFamily="49" charset="-122"/>
        </a:defRPr>
      </a:lvl3pPr>
      <a:lvl4pPr algn="ctr" rtl="0" eaLnBrk="0" fontAlgn="base" hangingPunct="0">
        <a:spcBef>
          <a:spcPct val="0"/>
        </a:spcBef>
        <a:spcAft>
          <a:spcPct val="0"/>
        </a:spcAft>
        <a:defRPr sz="3599" b="1">
          <a:solidFill>
            <a:srgbClr val="CC3300"/>
          </a:solidFill>
          <a:latin typeface="Arial" charset="0"/>
          <a:ea typeface="黑体" pitchFamily="49" charset="-122"/>
        </a:defRPr>
      </a:lvl4pPr>
      <a:lvl5pPr algn="ctr" rtl="0" eaLnBrk="0" fontAlgn="base" hangingPunct="0">
        <a:spcBef>
          <a:spcPct val="0"/>
        </a:spcBef>
        <a:spcAft>
          <a:spcPct val="0"/>
        </a:spcAft>
        <a:defRPr sz="3599" b="1">
          <a:solidFill>
            <a:srgbClr val="CC3300"/>
          </a:solidFill>
          <a:latin typeface="Arial" charset="0"/>
          <a:ea typeface="黑体" pitchFamily="49" charset="-122"/>
        </a:defRPr>
      </a:lvl5pPr>
      <a:lvl6pPr marL="457067" algn="ctr" rtl="0" fontAlgn="base">
        <a:spcBef>
          <a:spcPct val="0"/>
        </a:spcBef>
        <a:spcAft>
          <a:spcPct val="0"/>
        </a:spcAft>
        <a:defRPr sz="3999" b="1">
          <a:solidFill>
            <a:srgbClr val="CC3300"/>
          </a:solidFill>
          <a:latin typeface="Arial" charset="0"/>
          <a:ea typeface="宋体" pitchFamily="2" charset="-122"/>
        </a:defRPr>
      </a:lvl6pPr>
      <a:lvl7pPr marL="914133" algn="ctr" rtl="0" fontAlgn="base">
        <a:spcBef>
          <a:spcPct val="0"/>
        </a:spcBef>
        <a:spcAft>
          <a:spcPct val="0"/>
        </a:spcAft>
        <a:defRPr sz="3999" b="1">
          <a:solidFill>
            <a:srgbClr val="CC3300"/>
          </a:solidFill>
          <a:latin typeface="Arial" charset="0"/>
          <a:ea typeface="宋体" pitchFamily="2" charset="-122"/>
        </a:defRPr>
      </a:lvl7pPr>
      <a:lvl8pPr marL="1371200" algn="ctr" rtl="0" fontAlgn="base">
        <a:spcBef>
          <a:spcPct val="0"/>
        </a:spcBef>
        <a:spcAft>
          <a:spcPct val="0"/>
        </a:spcAft>
        <a:defRPr sz="3999" b="1">
          <a:solidFill>
            <a:srgbClr val="CC3300"/>
          </a:solidFill>
          <a:latin typeface="Arial" charset="0"/>
          <a:ea typeface="宋体" pitchFamily="2" charset="-122"/>
        </a:defRPr>
      </a:lvl8pPr>
      <a:lvl9pPr marL="1828266" algn="ctr" rtl="0" fontAlgn="base">
        <a:spcBef>
          <a:spcPct val="0"/>
        </a:spcBef>
        <a:spcAft>
          <a:spcPct val="0"/>
        </a:spcAft>
        <a:defRPr sz="3999" b="1">
          <a:solidFill>
            <a:srgbClr val="CC3300"/>
          </a:solidFill>
          <a:latin typeface="Arial" charset="0"/>
          <a:ea typeface="宋体" pitchFamily="2" charset="-122"/>
        </a:defRPr>
      </a:lvl9pPr>
    </p:titleStyle>
    <p:bodyStyle>
      <a:lvl1pPr marL="342799" indent="-342799"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733" indent="-285666"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2666" indent="-228533"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599733" indent="-228533"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6801" indent="-228533"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3866" indent="-228533" algn="l" rtl="0" fontAlgn="base">
        <a:lnSpc>
          <a:spcPct val="115000"/>
        </a:lnSpc>
        <a:spcBef>
          <a:spcPct val="20000"/>
        </a:spcBef>
        <a:spcAft>
          <a:spcPct val="0"/>
        </a:spcAft>
        <a:buChar char="»"/>
        <a:defRPr sz="1500" b="1">
          <a:solidFill>
            <a:srgbClr val="996600"/>
          </a:solidFill>
          <a:latin typeface="+mn-lt"/>
          <a:ea typeface="+mn-ea"/>
        </a:defRPr>
      </a:lvl6pPr>
      <a:lvl7pPr marL="2970934" indent="-228533" algn="l" rtl="0" fontAlgn="base">
        <a:lnSpc>
          <a:spcPct val="115000"/>
        </a:lnSpc>
        <a:spcBef>
          <a:spcPct val="20000"/>
        </a:spcBef>
        <a:spcAft>
          <a:spcPct val="0"/>
        </a:spcAft>
        <a:buChar char="»"/>
        <a:defRPr sz="1500" b="1">
          <a:solidFill>
            <a:srgbClr val="996600"/>
          </a:solidFill>
          <a:latin typeface="+mn-lt"/>
          <a:ea typeface="+mn-ea"/>
        </a:defRPr>
      </a:lvl7pPr>
      <a:lvl8pPr marL="3428000" indent="-228533" algn="l" rtl="0" fontAlgn="base">
        <a:lnSpc>
          <a:spcPct val="115000"/>
        </a:lnSpc>
        <a:spcBef>
          <a:spcPct val="20000"/>
        </a:spcBef>
        <a:spcAft>
          <a:spcPct val="0"/>
        </a:spcAft>
        <a:buChar char="»"/>
        <a:defRPr sz="1500" b="1">
          <a:solidFill>
            <a:srgbClr val="996600"/>
          </a:solidFill>
          <a:latin typeface="+mn-lt"/>
          <a:ea typeface="+mn-ea"/>
        </a:defRPr>
      </a:lvl8pPr>
      <a:lvl9pPr marL="3885067" indent="-228533"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5.xml"/><Relationship Id="rId4" Type="http://schemas.openxmlformats.org/officeDocument/2006/relationships/image" Target="../media/image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982471" y="99454"/>
            <a:ext cx="8227060" cy="561801"/>
          </a:xfrm>
        </p:spPr>
        <p:txBody>
          <a:bodyPr/>
          <a:lstStyle/>
          <a:p>
            <a:r>
              <a:rPr lang="zh-CN" altLang="en-US" sz="3200" dirty="0">
                <a:solidFill>
                  <a:srgbClr val="FF0000"/>
                </a:solidFill>
              </a:rPr>
              <a:t>第一章 计算机系统概论</a:t>
            </a:r>
            <a:endParaRPr lang="zh-CN" altLang="en-US" sz="3199" dirty="0"/>
          </a:p>
        </p:txBody>
      </p:sp>
      <p:sp>
        <p:nvSpPr>
          <p:cNvPr id="19459" name="Rectangle 3"/>
          <p:cNvSpPr>
            <a:spLocks noGrp="1" noChangeArrowheads="1"/>
          </p:cNvSpPr>
          <p:nvPr>
            <p:ph type="body" idx="4294967295"/>
          </p:nvPr>
        </p:nvSpPr>
        <p:spPr>
          <a:xfrm>
            <a:off x="1007435" y="999289"/>
            <a:ext cx="10081119" cy="5624364"/>
          </a:xfrm>
        </p:spPr>
        <p:txBody>
          <a:bodyPr/>
          <a:lstStyle/>
          <a:p>
            <a:pPr>
              <a:spcBef>
                <a:spcPts val="1600"/>
              </a:spcBef>
            </a:pPr>
            <a:r>
              <a:rPr lang="zh-CN" altLang="en-US" sz="2799" dirty="0">
                <a:solidFill>
                  <a:srgbClr val="FF0000"/>
                </a:solidFill>
                <a:ea typeface="黑体" panose="02010609060101010101" pitchFamily="49" charset="-122"/>
              </a:rPr>
              <a:t>计算机的基本工作原理</a:t>
            </a:r>
          </a:p>
          <a:p>
            <a:pPr>
              <a:spcBef>
                <a:spcPts val="1600"/>
              </a:spcBef>
            </a:pPr>
            <a:r>
              <a:rPr lang="zh-CN" altLang="en-US" sz="2799" dirty="0">
                <a:ea typeface="黑体" panose="02010609060101010101" pitchFamily="49" charset="-122"/>
              </a:rPr>
              <a:t>程序的开发与运行</a:t>
            </a:r>
          </a:p>
          <a:p>
            <a:pPr>
              <a:spcBef>
                <a:spcPts val="1600"/>
              </a:spcBef>
            </a:pPr>
            <a:r>
              <a:rPr lang="zh-CN" altLang="en-US" sz="2799" dirty="0">
                <a:ea typeface="黑体" panose="02010609060101010101" pitchFamily="49" charset="-122"/>
              </a:rPr>
              <a:t>计算机系统层次结构</a:t>
            </a:r>
          </a:p>
          <a:p>
            <a:pPr>
              <a:spcBef>
                <a:spcPts val="1600"/>
              </a:spcBef>
            </a:pPr>
            <a:r>
              <a:rPr lang="zh-CN" altLang="en-US" sz="2799" dirty="0">
                <a:ea typeface="黑体" panose="02010609060101010101" pitchFamily="49" charset="-122"/>
              </a:rPr>
              <a:t>计算机性能评价</a:t>
            </a:r>
            <a:endParaRPr lang="en-US" altLang="zh-CN" sz="2799" dirty="0">
              <a:ea typeface="黑体" panose="02010609060101010101" pitchFamily="49" charset="-122"/>
            </a:endParaRPr>
          </a:p>
          <a:p>
            <a:pPr>
              <a:spcBef>
                <a:spcPts val="1600"/>
              </a:spcBef>
            </a:pPr>
            <a:endParaRPr lang="en-US" altLang="zh-CN" sz="2799" dirty="0">
              <a:ea typeface="黑体" panose="02010609060101010101" pitchFamily="49" charset="-122"/>
            </a:endParaRPr>
          </a:p>
          <a:p>
            <a:pPr marL="0" indent="0">
              <a:spcBef>
                <a:spcPts val="1600"/>
              </a:spcBef>
              <a:buNone/>
            </a:pPr>
            <a:r>
              <a:rPr lang="zh-CN" altLang="en-US" sz="3200" dirty="0"/>
              <a:t>目标：应用程序在计算机内部究竟如何一步一步地实现</a:t>
            </a:r>
            <a:endParaRPr lang="zh-CN" altLang="en-US" sz="2799" dirty="0">
              <a:ea typeface="黑体" panose="02010609060101010101" pitchFamily="49" charset="-122"/>
            </a:endParaRPr>
          </a:p>
        </p:txBody>
      </p:sp>
    </p:spTree>
    <p:extLst>
      <p:ext uri="{BB962C8B-B14F-4D97-AF65-F5344CB8AC3E}">
        <p14:creationId xmlns:p14="http://schemas.microsoft.com/office/powerpoint/2010/main" val="281707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4CF3B0B-7AB1-4AE1-9E42-389E7CA0557B}"/>
              </a:ext>
            </a:extLst>
          </p:cNvPr>
          <p:cNvSpPr txBox="1">
            <a:spLocks noChangeArrowheads="1"/>
          </p:cNvSpPr>
          <p:nvPr/>
        </p:nvSpPr>
        <p:spPr bwMode="auto">
          <a:xfrm>
            <a:off x="608141" y="2651880"/>
            <a:ext cx="11143430" cy="777120"/>
          </a:xfrm>
          <a:prstGeom prst="rect">
            <a:avLst/>
          </a:prstGeom>
          <a:noFill/>
          <a:ln w="9525">
            <a:noFill/>
            <a:miter lim="800000"/>
            <a:headEnd/>
            <a:tailEnd/>
          </a:ln>
        </p:spPr>
        <p:txBody>
          <a:bodyPr wrap="square" lIns="63480" tIns="25392" rIns="63480" bIns="25392">
            <a:spAutoFit/>
          </a:bodyPr>
          <a:lstStyle/>
          <a:p>
            <a:pPr marL="203140" indent="-203140" defTabSz="914133" eaLnBrk="0" hangingPunct="0">
              <a:lnSpc>
                <a:spcPct val="150000"/>
              </a:lnSpc>
              <a:spcBef>
                <a:spcPct val="30000"/>
              </a:spcBef>
              <a:defRPr/>
            </a:pPr>
            <a:r>
              <a:rPr lang="zh-CN" altLang="en-US" sz="3600" b="1" kern="0" dirty="0">
                <a:solidFill>
                  <a:srgbClr val="C00000"/>
                </a:solidFill>
                <a:latin typeface="Times New Roman" pitchFamily="18" charset="0"/>
                <a:ea typeface="黑体" pitchFamily="49" charset="-122"/>
                <a:cs typeface="Times New Roman" pitchFamily="18" charset="0"/>
              </a:rPr>
              <a:t>用户 </a:t>
            </a:r>
            <a:r>
              <a:rPr lang="en-US" altLang="zh-CN" sz="3600" b="1" kern="0" dirty="0">
                <a:solidFill>
                  <a:srgbClr val="C00000"/>
                </a:solidFill>
                <a:latin typeface="Times New Roman" pitchFamily="18" charset="0"/>
                <a:ea typeface="黑体" pitchFamily="49" charset="-122"/>
                <a:cs typeface="Times New Roman" pitchFamily="18" charset="0"/>
              </a:rPr>
              <a:t>CPU </a:t>
            </a:r>
            <a:r>
              <a:rPr lang="zh-CN" altLang="en-US" sz="3600" b="1" kern="0" dirty="0">
                <a:solidFill>
                  <a:srgbClr val="C00000"/>
                </a:solidFill>
                <a:latin typeface="Times New Roman" pitchFamily="18" charset="0"/>
                <a:ea typeface="黑体" pitchFamily="49" charset="-122"/>
                <a:cs typeface="Times New Roman" pitchFamily="18" charset="0"/>
              </a:rPr>
              <a:t>时间 </a:t>
            </a:r>
            <a:r>
              <a:rPr lang="en-US" altLang="zh-CN" sz="3600" b="1" kern="0" dirty="0">
                <a:solidFill>
                  <a:srgbClr val="C00000"/>
                </a:solidFill>
                <a:latin typeface="Times New Roman" pitchFamily="18" charset="0"/>
                <a:ea typeface="黑体" pitchFamily="49" charset="-122"/>
                <a:cs typeface="Times New Roman" pitchFamily="18" charset="0"/>
              </a:rPr>
              <a:t>= </a:t>
            </a:r>
            <a:r>
              <a:rPr lang="zh-CN" altLang="en-US" sz="3600" b="1" kern="0" dirty="0">
                <a:solidFill>
                  <a:srgbClr val="C00000"/>
                </a:solidFill>
                <a:latin typeface="Times New Roman" pitchFamily="18" charset="0"/>
                <a:ea typeface="黑体" pitchFamily="49" charset="-122"/>
                <a:cs typeface="Times New Roman" pitchFamily="18" charset="0"/>
              </a:rPr>
              <a:t>程序总指令条数 </a:t>
            </a:r>
            <a:r>
              <a:rPr lang="en-US" altLang="zh-CN" sz="3600" b="1" kern="0" dirty="0">
                <a:solidFill>
                  <a:srgbClr val="C00000"/>
                </a:solidFill>
                <a:latin typeface="Times New Roman" pitchFamily="18" charset="0"/>
                <a:ea typeface="黑体" pitchFamily="49" charset="-122"/>
                <a:cs typeface="Times New Roman" pitchFamily="18" charset="0"/>
              </a:rPr>
              <a:t>× CPI × </a:t>
            </a:r>
            <a:r>
              <a:rPr lang="zh-CN" altLang="en-US" sz="3600" b="1" kern="0" dirty="0">
                <a:solidFill>
                  <a:srgbClr val="C00000"/>
                </a:solidFill>
                <a:latin typeface="Times New Roman" pitchFamily="18" charset="0"/>
                <a:ea typeface="黑体" pitchFamily="49" charset="-122"/>
                <a:cs typeface="Times New Roman" pitchFamily="18" charset="0"/>
              </a:rPr>
              <a:t>时钟周期</a:t>
            </a:r>
          </a:p>
        </p:txBody>
      </p:sp>
    </p:spTree>
    <p:extLst>
      <p:ext uri="{BB962C8B-B14F-4D97-AF65-F5344CB8AC3E}">
        <p14:creationId xmlns:p14="http://schemas.microsoft.com/office/powerpoint/2010/main" val="125818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ChangeArrowheads="1"/>
          </p:cNvSpPr>
          <p:nvPr/>
        </p:nvSpPr>
        <p:spPr bwMode="auto">
          <a:xfrm>
            <a:off x="1866621" y="2529166"/>
            <a:ext cx="8414327" cy="31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25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M1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上的时钟周期数</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 10 s x 2 GHz = 20 G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个</a:t>
            </a:r>
            <a:endParaRPr lang="zh-CN" altLang="en-US" sz="2400" b="1" baseline="30000"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a:lnSpc>
                <a:spcPct val="150000"/>
              </a:lnSpc>
              <a:spcBef>
                <a:spcPct val="25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M2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上的时钟周期数</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 1.5   x 20 G = 30 G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个</a:t>
            </a:r>
            <a:endPar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a:lnSpc>
                <a:spcPct val="150000"/>
              </a:lnSpc>
              <a:spcBef>
                <a:spcPct val="25000"/>
              </a:spcBef>
            </a:pP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设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M2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时钟频率为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时，程序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在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M2 </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上运行需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6 s</a:t>
            </a: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，即</a:t>
            </a:r>
            <a:endPar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a:lnSpc>
                <a:spcPct val="150000"/>
              </a:lnSpc>
              <a:spcBef>
                <a:spcPct val="25000"/>
              </a:spcBef>
            </a:pP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30 G = 6 s × r</a:t>
            </a:r>
          </a:p>
          <a:p>
            <a:pPr defTabSz="914133">
              <a:lnSpc>
                <a:spcPct val="150000"/>
              </a:lnSpc>
              <a:spcBef>
                <a:spcPct val="25000"/>
              </a:spcBef>
            </a:pPr>
            <a:r>
              <a:rPr lang="zh-CN" altLang="en-US"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得      </a:t>
            </a:r>
            <a:r>
              <a:rPr lang="en-US" altLang="zh-CN" sz="2400" b="1" dirty="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r = 30 G / 6 s = 5 GHz</a:t>
            </a:r>
          </a:p>
        </p:txBody>
      </p:sp>
      <p:sp>
        <p:nvSpPr>
          <p:cNvPr id="420870" name="Text Box 6"/>
          <p:cNvSpPr txBox="1">
            <a:spLocks noChangeArrowheads="1"/>
          </p:cNvSpPr>
          <p:nvPr/>
        </p:nvSpPr>
        <p:spPr bwMode="auto">
          <a:xfrm>
            <a:off x="1757115" y="5850778"/>
            <a:ext cx="8703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50000"/>
              </a:spcBef>
            </a:pP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M2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的频率是 </a:t>
            </a: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M1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 </a:t>
            </a: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2.5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倍，但 </a:t>
            </a: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M2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的速度不到</a:t>
            </a: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M1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 </a:t>
            </a: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倍！</a:t>
            </a:r>
          </a:p>
        </p:txBody>
      </p:sp>
      <p:pic>
        <p:nvPicPr>
          <p:cNvPr id="450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656" y="908829"/>
            <a:ext cx="8838059" cy="1423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Grp="1" noChangeArrowheads="1"/>
          </p:cNvSpPr>
          <p:nvPr>
            <p:ph type="title" idx="4294967295"/>
          </p:nvPr>
        </p:nvSpPr>
        <p:spPr>
          <a:xfrm>
            <a:off x="1641264" y="143890"/>
            <a:ext cx="4722941" cy="543594"/>
          </a:xfrm>
          <a:noFill/>
        </p:spPr>
        <p:txBody>
          <a:bodyPr vert="horz" wrap="square" lIns="63480" tIns="25392" rIns="63480" bIns="25392" numCol="1" anchor="t" anchorCtr="0" compatLnSpc="1">
            <a:prstTxWarp prst="textNoShape">
              <a:avLst/>
            </a:prstTxWarp>
            <a:spAutoFit/>
          </a:bodyPr>
          <a:lstStyle/>
          <a:p>
            <a:pPr algn="l"/>
            <a:r>
              <a:rPr lang="zh-CN" altLang="en-US" sz="3199"/>
              <a:t>用户 </a:t>
            </a:r>
            <a:r>
              <a:rPr lang="en-US" altLang="zh-CN" sz="3199"/>
              <a:t>CPU </a:t>
            </a:r>
            <a:r>
              <a:rPr lang="zh-CN" altLang="en-US" sz="3199"/>
              <a:t>时间的计算</a:t>
            </a:r>
            <a:endParaRPr lang="zh-CN" altLang="en-US" sz="3199">
              <a:solidFill>
                <a:schemeClr val="tx1"/>
              </a:solidFill>
            </a:endParaRPr>
          </a:p>
        </p:txBody>
      </p:sp>
      <p:sp>
        <p:nvSpPr>
          <p:cNvPr id="45062" name="Rectangle 4"/>
          <p:cNvSpPr>
            <a:spLocks noChangeArrowheads="1"/>
          </p:cNvSpPr>
          <p:nvPr/>
        </p:nvSpPr>
        <p:spPr bwMode="auto">
          <a:xfrm>
            <a:off x="5781772" y="99454"/>
            <a:ext cx="4768965" cy="4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30000"/>
              </a:spcBef>
            </a:pPr>
            <a:r>
              <a:rPr lang="zh-CN" altLang="en-US"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指令数量、时钟周期、</a:t>
            </a:r>
            <a:r>
              <a:rPr lang="en-US" altLang="zh-CN"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CPI </a:t>
            </a:r>
            <a:r>
              <a:rPr lang="zh-CN" altLang="en-US"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三者</a:t>
            </a:r>
            <a:r>
              <a:rPr lang="zh-CN" altLang="en-US"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相互制约</a:t>
            </a:r>
          </a:p>
        </p:txBody>
      </p:sp>
    </p:spTree>
    <p:extLst>
      <p:ext uri="{BB962C8B-B14F-4D97-AF65-F5344CB8AC3E}">
        <p14:creationId xmlns:p14="http://schemas.microsoft.com/office/powerpoint/2010/main" val="18441010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08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08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08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2086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0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ChangeArrowheads="1"/>
          </p:cNvSpPr>
          <p:nvPr/>
        </p:nvSpPr>
        <p:spPr bwMode="auto">
          <a:xfrm>
            <a:off x="1866621" y="2529168"/>
            <a:ext cx="8414327" cy="122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25000"/>
              </a:spcBef>
            </a:pP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P2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指令条数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10</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P1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指令条数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12</a:t>
            </a:r>
            <a:endParaRPr lang="zh-CN" altLang="en-US" sz="2400" b="1" baseline="3000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a:lnSpc>
                <a:spcPct val="150000"/>
              </a:lnSpc>
              <a:spcBef>
                <a:spcPct val="25000"/>
              </a:spcBef>
            </a:pP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但，</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P2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周期数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24</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P1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周期数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20</a:t>
            </a:r>
          </a:p>
        </p:txBody>
      </p:sp>
      <p:sp>
        <p:nvSpPr>
          <p:cNvPr id="420870" name="Text Box 6"/>
          <p:cNvSpPr txBox="1">
            <a:spLocks noChangeArrowheads="1"/>
          </p:cNvSpPr>
          <p:nvPr/>
        </p:nvSpPr>
        <p:spPr bwMode="auto">
          <a:xfrm>
            <a:off x="1731723" y="3924148"/>
            <a:ext cx="8703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spcBef>
                <a:spcPct val="50000"/>
              </a:spcBef>
            </a:pPr>
            <a:r>
              <a:rPr lang="en-US" altLang="zh-CN"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P2 </a:t>
            </a: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的指令数量虽然少，但速度却慢了！</a:t>
            </a:r>
          </a:p>
        </p:txBody>
      </p:sp>
      <p:sp>
        <p:nvSpPr>
          <p:cNvPr id="46084" name="Rectangle 2"/>
          <p:cNvSpPr>
            <a:spLocks noGrp="1" noChangeArrowheads="1"/>
          </p:cNvSpPr>
          <p:nvPr>
            <p:ph type="title" idx="4294967295"/>
          </p:nvPr>
        </p:nvSpPr>
        <p:spPr>
          <a:xfrm>
            <a:off x="1641264" y="143890"/>
            <a:ext cx="4722941" cy="543594"/>
          </a:xfrm>
          <a:noFill/>
        </p:spPr>
        <p:txBody>
          <a:bodyPr vert="horz" wrap="square" lIns="63480" tIns="25392" rIns="63480" bIns="25392" numCol="1" anchor="t" anchorCtr="0" compatLnSpc="1">
            <a:prstTxWarp prst="textNoShape">
              <a:avLst/>
            </a:prstTxWarp>
            <a:spAutoFit/>
          </a:bodyPr>
          <a:lstStyle/>
          <a:p>
            <a:pPr algn="l"/>
            <a:r>
              <a:rPr lang="zh-CN" altLang="en-US" sz="3199"/>
              <a:t>用户 </a:t>
            </a:r>
            <a:r>
              <a:rPr lang="en-US" altLang="zh-CN" sz="3199"/>
              <a:t>CPU </a:t>
            </a:r>
            <a:r>
              <a:rPr lang="zh-CN" altLang="en-US" sz="3199"/>
              <a:t>时间的计算</a:t>
            </a:r>
            <a:endParaRPr lang="zh-CN" altLang="en-US" sz="3199">
              <a:solidFill>
                <a:schemeClr val="tx1"/>
              </a:solidFill>
            </a:endParaRPr>
          </a:p>
        </p:txBody>
      </p:sp>
      <p:sp>
        <p:nvSpPr>
          <p:cNvPr id="46085" name="Rectangle 4"/>
          <p:cNvSpPr>
            <a:spLocks noChangeArrowheads="1"/>
          </p:cNvSpPr>
          <p:nvPr/>
        </p:nvSpPr>
        <p:spPr bwMode="auto">
          <a:xfrm>
            <a:off x="5781772" y="99454"/>
            <a:ext cx="4768965" cy="4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30000"/>
              </a:spcBef>
            </a:pPr>
            <a:r>
              <a:rPr lang="zh-CN" altLang="en-US"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指令数量、时钟周期、</a:t>
            </a:r>
            <a:r>
              <a:rPr lang="en-US" altLang="zh-CN"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CPI </a:t>
            </a:r>
            <a:r>
              <a:rPr lang="zh-CN" altLang="en-US" sz="2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三者</a:t>
            </a:r>
            <a:r>
              <a:rPr lang="zh-CN" altLang="en-US" sz="2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相互制约</a:t>
            </a:r>
          </a:p>
        </p:txBody>
      </p:sp>
      <p:pic>
        <p:nvPicPr>
          <p:cNvPr id="460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723" y="962787"/>
            <a:ext cx="8798384" cy="143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3138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086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392" y="773934"/>
            <a:ext cx="9069761" cy="2696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1866621" y="3392500"/>
            <a:ext cx="8414327" cy="122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25000"/>
              </a:spcBef>
            </a:pP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优化：减少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类指令数，则：程序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的总指令数减少</a:t>
            </a:r>
            <a:endPar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a:lnSpc>
                <a:spcPct val="150000"/>
              </a:lnSpc>
              <a:spcBef>
                <a:spcPct val="25000"/>
              </a:spcBef>
            </a:pP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故：优化后，</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类指令在程序 </a:t>
            </a:r>
            <a:r>
              <a:rPr lang="en-US" altLang="zh-CN"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P </a:t>
            </a:r>
            <a:r>
              <a:rPr lang="zh-CN" altLang="en-US" sz="24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中的占比需要重新计算</a:t>
            </a:r>
          </a:p>
        </p:txBody>
      </p:sp>
      <p:sp>
        <p:nvSpPr>
          <p:cNvPr id="48132" name="Rectangle 2"/>
          <p:cNvSpPr>
            <a:spLocks noGrp="1" noChangeArrowheads="1"/>
          </p:cNvSpPr>
          <p:nvPr>
            <p:ph type="title" idx="4294967295"/>
          </p:nvPr>
        </p:nvSpPr>
        <p:spPr>
          <a:xfrm>
            <a:off x="2675996" y="143890"/>
            <a:ext cx="6884449" cy="543594"/>
          </a:xfrm>
          <a:noFill/>
        </p:spPr>
        <p:txBody>
          <a:bodyPr vert="horz" wrap="square" lIns="63480" tIns="25392" rIns="63480" bIns="25392" numCol="1" anchor="t" anchorCtr="0" compatLnSpc="1">
            <a:prstTxWarp prst="textNoShape">
              <a:avLst/>
            </a:prstTxWarp>
            <a:spAutoFit/>
          </a:bodyPr>
          <a:lstStyle/>
          <a:p>
            <a:r>
              <a:rPr lang="en-US" altLang="zh-CN" sz="3199">
                <a:solidFill>
                  <a:srgbClr val="B3110D"/>
                </a:solidFill>
                <a:latin typeface="Times New Roman" panose="02020603050405020304" pitchFamily="18" charset="0"/>
                <a:cs typeface="Times New Roman" panose="02020603050405020304" pitchFamily="18" charset="0"/>
              </a:rPr>
              <a:t>MIPS</a:t>
            </a:r>
            <a:r>
              <a:rPr lang="zh-CN" altLang="en-US" sz="3199">
                <a:solidFill>
                  <a:srgbClr val="B3110D"/>
                </a:solidFill>
                <a:latin typeface="Times New Roman" panose="02020603050405020304" pitchFamily="18" charset="0"/>
                <a:cs typeface="Times New Roman" panose="02020603050405020304" pitchFamily="18" charset="0"/>
              </a:rPr>
              <a:t>，不能准确描述性能的好坏</a:t>
            </a:r>
            <a:endParaRPr lang="zh-CN" altLang="en-US" sz="3199">
              <a:solidFill>
                <a:schemeClr val="tx1"/>
              </a:solidFill>
              <a:latin typeface="Times New Roman" panose="02020603050405020304" pitchFamily="18" charset="0"/>
              <a:cs typeface="Times New Roman" panose="02020603050405020304" pitchFamily="18" charset="0"/>
            </a:endParaRPr>
          </a:p>
        </p:txBody>
      </p:sp>
      <p:sp>
        <p:nvSpPr>
          <p:cNvPr id="9" name="Text Box 6"/>
          <p:cNvSpPr txBox="1">
            <a:spLocks noChangeArrowheads="1"/>
          </p:cNvSpPr>
          <p:nvPr/>
        </p:nvSpPr>
        <p:spPr bwMode="auto">
          <a:xfrm>
            <a:off x="1892013" y="4722414"/>
            <a:ext cx="83429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spcBef>
                <a:spcPct val="50000"/>
              </a:spcBef>
            </a:pPr>
            <a:r>
              <a:rPr lang="zh-CN" altLang="en-US" sz="2400" b="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按比例的加权平均值，可能无法正确反映性能的提升</a:t>
            </a:r>
          </a:p>
        </p:txBody>
      </p:sp>
    </p:spTree>
    <p:extLst>
      <p:ext uri="{BB962C8B-B14F-4D97-AF65-F5344CB8AC3E}">
        <p14:creationId xmlns:p14="http://schemas.microsoft.com/office/powerpoint/2010/main" val="166152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911055" y="99453"/>
            <a:ext cx="8341325" cy="543594"/>
          </a:xfrm>
          <a:noFill/>
        </p:spPr>
        <p:txBody>
          <a:bodyPr vert="horz" wrap="square" lIns="63480" tIns="25392" rIns="63480" bIns="25392" numCol="1" anchor="t" anchorCtr="0" compatLnSpc="1">
            <a:prstTxWarp prst="textNoShape">
              <a:avLst/>
            </a:prstTxWarp>
            <a:spAutoFit/>
          </a:bodyPr>
          <a:lstStyle/>
          <a:p>
            <a:r>
              <a:rPr lang="en-US" altLang="zh-CN" sz="3199"/>
              <a:t>Amdahl</a:t>
            </a:r>
            <a:r>
              <a:rPr lang="zh-CN" altLang="en-US" sz="3199"/>
              <a:t>定律</a:t>
            </a:r>
          </a:p>
        </p:txBody>
      </p:sp>
      <p:sp>
        <p:nvSpPr>
          <p:cNvPr id="428035" name="Rectangle 3"/>
          <p:cNvSpPr>
            <a:spLocks noGrp="1" noChangeArrowheads="1"/>
          </p:cNvSpPr>
          <p:nvPr>
            <p:ph type="body" idx="4294967295"/>
          </p:nvPr>
        </p:nvSpPr>
        <p:spPr>
          <a:xfrm>
            <a:off x="1687287" y="1338908"/>
            <a:ext cx="8817428" cy="780262"/>
          </a:xfrm>
        </p:spPr>
        <p:txBody>
          <a:bodyPr vert="horz" wrap="square" lIns="63480" tIns="25392" rIns="63480" bIns="25392" numCol="1" anchor="t" anchorCtr="0" compatLnSpc="1">
            <a:prstTxWarp prst="textNoShape">
              <a:avLst/>
            </a:prstTxWarp>
            <a:spAutoFit/>
          </a:bodyPr>
          <a:lstStyle/>
          <a:p>
            <a:pPr marL="495156" lvl="1" indent="0">
              <a:spcBef>
                <a:spcPct val="0"/>
              </a:spcBef>
              <a:buNone/>
              <a:defRPr/>
            </a:pPr>
            <a:r>
              <a:rPr lang="en-US" altLang="zh-CN" b="0" kern="1200" dirty="0">
                <a:solidFill>
                  <a:srgbClr val="FF0000"/>
                </a:solidFill>
                <a:latin typeface="黑体" pitchFamily="49" charset="-122"/>
                <a:ea typeface="黑体" pitchFamily="49" charset="-122"/>
                <a:cs typeface="+mn-cs"/>
              </a:rPr>
              <a:t>                    </a:t>
            </a:r>
            <a:r>
              <a:rPr lang="en-US" altLang="zh-CN" sz="2200" b="0" kern="1200" dirty="0">
                <a:solidFill>
                  <a:srgbClr val="FF0000"/>
                </a:solidFill>
                <a:latin typeface="黑体" pitchFamily="49" charset="-122"/>
                <a:ea typeface="黑体" pitchFamily="49" charset="-122"/>
                <a:cs typeface="+mn-cs"/>
              </a:rPr>
              <a:t>                1</a:t>
            </a:r>
          </a:p>
          <a:p>
            <a:pPr marL="495156" lvl="1" indent="0">
              <a:spcBef>
                <a:spcPct val="0"/>
              </a:spcBef>
              <a:buNone/>
              <a:defRPr/>
            </a:pPr>
            <a:r>
              <a:rPr lang="en-US" altLang="zh-CN" sz="2200" b="0" kern="1200" dirty="0">
                <a:solidFill>
                  <a:srgbClr val="FF0000"/>
                </a:solidFill>
                <a:latin typeface="黑体" pitchFamily="49" charset="-122"/>
                <a:ea typeface="黑体" pitchFamily="49" charset="-122"/>
                <a:cs typeface="+mn-cs"/>
              </a:rPr>
              <a:t>               </a:t>
            </a:r>
            <a:r>
              <a:rPr lang="zh-CN" altLang="en-US" sz="1900" b="0" kern="1200" dirty="0">
                <a:solidFill>
                  <a:srgbClr val="FF0000"/>
                </a:solidFill>
                <a:latin typeface="黑体" pitchFamily="49" charset="-122"/>
                <a:ea typeface="黑体" pitchFamily="49" charset="-122"/>
                <a:cs typeface="+mn-cs"/>
              </a:rPr>
              <a:t>改进部分的比例</a:t>
            </a:r>
            <a:r>
              <a:rPr lang="en-US" altLang="zh-CN" sz="1900" b="0" kern="1200" dirty="0">
                <a:solidFill>
                  <a:srgbClr val="FF0000"/>
                </a:solidFill>
                <a:latin typeface="黑体" pitchFamily="49" charset="-122"/>
                <a:ea typeface="黑体" pitchFamily="49" charset="-122"/>
                <a:cs typeface="+mn-cs"/>
              </a:rPr>
              <a:t>/</a:t>
            </a:r>
            <a:r>
              <a:rPr lang="zh-CN" altLang="en-US" sz="1900" b="0" kern="1200" dirty="0">
                <a:solidFill>
                  <a:srgbClr val="FF0000"/>
                </a:solidFill>
                <a:latin typeface="黑体" pitchFamily="49" charset="-122"/>
                <a:ea typeface="黑体" pitchFamily="49" charset="-122"/>
                <a:cs typeface="+mn-cs"/>
              </a:rPr>
              <a:t>改进倍数 ＋ </a:t>
            </a:r>
            <a:r>
              <a:rPr lang="en-US" altLang="zh-CN" sz="1900" b="0" kern="1200" dirty="0">
                <a:solidFill>
                  <a:srgbClr val="FF0000"/>
                </a:solidFill>
                <a:latin typeface="黑体" pitchFamily="49" charset="-122"/>
                <a:ea typeface="黑体" pitchFamily="49" charset="-122"/>
                <a:cs typeface="+mn-cs"/>
              </a:rPr>
              <a:t>1 - </a:t>
            </a:r>
            <a:r>
              <a:rPr lang="zh-CN" altLang="en-US" sz="1900" b="0" kern="1200" dirty="0">
                <a:solidFill>
                  <a:srgbClr val="FF0000"/>
                </a:solidFill>
                <a:latin typeface="黑体" pitchFamily="49" charset="-122"/>
                <a:ea typeface="黑体" pitchFamily="49" charset="-122"/>
                <a:cs typeface="+mn-cs"/>
              </a:rPr>
              <a:t>改进部分的比例</a:t>
            </a:r>
            <a:endParaRPr lang="en-US" altLang="zh-CN" sz="1900" b="0" kern="1200" dirty="0">
              <a:solidFill>
                <a:srgbClr val="FF0000"/>
              </a:solidFill>
              <a:latin typeface="黑体" pitchFamily="49" charset="-122"/>
              <a:ea typeface="黑体" pitchFamily="49" charset="-122"/>
              <a:cs typeface="+mn-cs"/>
            </a:endParaRPr>
          </a:p>
        </p:txBody>
      </p:sp>
      <p:sp>
        <p:nvSpPr>
          <p:cNvPr id="105479" name="矩形 6"/>
          <p:cNvSpPr>
            <a:spLocks noChangeArrowheads="1"/>
          </p:cNvSpPr>
          <p:nvPr/>
        </p:nvSpPr>
        <p:spPr bwMode="auto">
          <a:xfrm>
            <a:off x="2310983" y="1519828"/>
            <a:ext cx="2407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r>
              <a:rPr lang="zh-CN" altLang="en-US" sz="2000">
                <a:solidFill>
                  <a:srgbClr val="FF0000"/>
                </a:solidFill>
                <a:latin typeface="黑体" panose="02010609060101010101" pitchFamily="49" charset="-122"/>
                <a:ea typeface="黑体" panose="02010609060101010101" pitchFamily="49" charset="-122"/>
              </a:rPr>
              <a:t>整体改进倍数 </a:t>
            </a:r>
            <a:r>
              <a:rPr lang="en-US" altLang="zh-CN" sz="2000">
                <a:solidFill>
                  <a:srgbClr val="FF0000"/>
                </a:solidFill>
                <a:latin typeface="黑体" panose="02010609060101010101" pitchFamily="49" charset="-122"/>
                <a:ea typeface="黑体" panose="02010609060101010101" pitchFamily="49" charset="-122"/>
              </a:rPr>
              <a:t>= </a:t>
            </a:r>
            <a:endParaRPr lang="zh-CN" altLang="en-US" sz="2000">
              <a:solidFill>
                <a:srgbClr val="000000"/>
              </a:solidFill>
              <a:latin typeface="黑体" panose="02010609060101010101" pitchFamily="49" charset="-122"/>
              <a:ea typeface="黑体" panose="02010609060101010101" pitchFamily="49" charset="-122"/>
            </a:endParaRPr>
          </a:p>
        </p:txBody>
      </p:sp>
      <p:cxnSp>
        <p:nvCxnSpPr>
          <p:cNvPr id="10" name="直接连接符 9"/>
          <p:cNvCxnSpPr>
            <a:cxnSpLocks/>
          </p:cNvCxnSpPr>
          <p:nvPr/>
        </p:nvCxnSpPr>
        <p:spPr>
          <a:xfrm>
            <a:off x="4328072" y="1743596"/>
            <a:ext cx="539900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a:spLocks noChangeArrowheads="1"/>
          </p:cNvSpPr>
          <p:nvPr/>
        </p:nvSpPr>
        <p:spPr bwMode="auto">
          <a:xfrm>
            <a:off x="2074518" y="2145109"/>
            <a:ext cx="8250865"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 </a:t>
            </a: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若整数乘法器改进后可加快</a:t>
            </a:r>
            <a:r>
              <a:rPr lang="en-US" altLang="zh-CN" sz="22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en-US" sz="22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倍</a:t>
            </a: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，整数乘法指令在程序中占</a:t>
            </a:r>
            <a:r>
              <a:rPr lang="en-US" altLang="zh-CN"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a:t>
            </a: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，则整体性能可改进多少倍？若占比达</a:t>
            </a:r>
            <a:r>
              <a:rPr lang="en-US" altLang="zh-CN"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60%</a:t>
            </a: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a:t>
            </a:r>
            <a:r>
              <a:rPr lang="zh-CN" altLang="en-US" sz="22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，则整体性能分别能改进多少倍？</a:t>
            </a:r>
          </a:p>
        </p:txBody>
      </p:sp>
      <p:sp>
        <p:nvSpPr>
          <p:cNvPr id="12" name="矩形 11"/>
          <p:cNvSpPr/>
          <p:nvPr/>
        </p:nvSpPr>
        <p:spPr>
          <a:xfrm>
            <a:off x="2271307" y="3833688"/>
            <a:ext cx="7693824" cy="1684244"/>
          </a:xfrm>
          <a:prstGeom prst="rect">
            <a:avLst/>
          </a:prstGeom>
        </p:spPr>
        <p:txBody>
          <a:bodyPr>
            <a:spAutoFit/>
          </a:bodyPr>
          <a:lstStyle/>
          <a:p>
            <a:pPr indent="266623" algn="just" defTabSz="914133">
              <a:lnSpc>
                <a:spcPct val="150000"/>
              </a:lnSpc>
              <a:defRPr/>
            </a:pPr>
            <a:r>
              <a:rPr lang="en-US" altLang="zh-CN" sz="2400" b="1" kern="100" dirty="0">
                <a:solidFill>
                  <a:srgbClr val="000000"/>
                </a:solidFill>
                <a:latin typeface="Times New Roman" pitchFamily="18" charset="0"/>
                <a:ea typeface="黑体" pitchFamily="49" charset="-122"/>
                <a:cs typeface="Times New Roman" pitchFamily="18" charset="0"/>
              </a:rPr>
              <a:t>40%</a:t>
            </a:r>
            <a:r>
              <a:rPr lang="zh-CN" altLang="en-US" sz="2400" b="1" kern="100" dirty="0">
                <a:solidFill>
                  <a:srgbClr val="000000"/>
                </a:solidFill>
                <a:latin typeface="Times New Roman" pitchFamily="18" charset="0"/>
                <a:ea typeface="黑体" pitchFamily="49" charset="-122"/>
                <a:cs typeface="Times New Roman" pitchFamily="18" charset="0"/>
              </a:rPr>
              <a:t>：</a:t>
            </a:r>
            <a:r>
              <a:rPr lang="en-US" altLang="zh-CN" sz="2400" b="1" kern="100" dirty="0">
                <a:solidFill>
                  <a:srgbClr val="000000"/>
                </a:solidFill>
                <a:latin typeface="Times New Roman" pitchFamily="18" charset="0"/>
                <a:ea typeface="黑体" pitchFamily="49" charset="-122"/>
                <a:cs typeface="Times New Roman" pitchFamily="18" charset="0"/>
              </a:rPr>
              <a:t>1/(0.4/10+0.6)=1.56</a:t>
            </a:r>
          </a:p>
          <a:p>
            <a:pPr indent="266623" algn="just" defTabSz="914133">
              <a:lnSpc>
                <a:spcPct val="150000"/>
              </a:lnSpc>
              <a:defRPr/>
            </a:pPr>
            <a:r>
              <a:rPr lang="en-US" altLang="zh-CN" sz="2400" b="1" kern="100" dirty="0">
                <a:solidFill>
                  <a:srgbClr val="000000"/>
                </a:solidFill>
                <a:latin typeface="Times New Roman" pitchFamily="18" charset="0"/>
                <a:ea typeface="黑体" pitchFamily="49" charset="-122"/>
                <a:cs typeface="Times New Roman" pitchFamily="18" charset="0"/>
              </a:rPr>
              <a:t>60%</a:t>
            </a:r>
            <a:r>
              <a:rPr lang="zh-CN" altLang="en-US" sz="2400" b="1" kern="100" dirty="0">
                <a:solidFill>
                  <a:srgbClr val="000000"/>
                </a:solidFill>
                <a:latin typeface="Times New Roman" pitchFamily="18" charset="0"/>
                <a:ea typeface="黑体" pitchFamily="49" charset="-122"/>
                <a:cs typeface="Times New Roman" pitchFamily="18" charset="0"/>
              </a:rPr>
              <a:t>：</a:t>
            </a:r>
            <a:r>
              <a:rPr lang="en-US" altLang="zh-CN" sz="2400" b="1" dirty="0">
                <a:solidFill>
                  <a:srgbClr val="000000"/>
                </a:solidFill>
                <a:latin typeface="Times New Roman" pitchFamily="18" charset="0"/>
                <a:ea typeface="黑体" pitchFamily="49" charset="-122"/>
                <a:cs typeface="Times New Roman" pitchFamily="18" charset="0"/>
              </a:rPr>
              <a:t>1/(0.6/10+0.4)=2.17</a:t>
            </a:r>
          </a:p>
          <a:p>
            <a:pPr indent="266623" algn="just" defTabSz="914133">
              <a:lnSpc>
                <a:spcPct val="150000"/>
              </a:lnSpc>
              <a:defRPr/>
            </a:pPr>
            <a:r>
              <a:rPr lang="en-US" altLang="zh-CN" sz="2400" b="1" dirty="0">
                <a:solidFill>
                  <a:srgbClr val="000000"/>
                </a:solidFill>
                <a:latin typeface="Times New Roman" pitchFamily="18" charset="0"/>
                <a:ea typeface="黑体" pitchFamily="49" charset="-122"/>
                <a:cs typeface="Times New Roman" pitchFamily="18" charset="0"/>
              </a:rPr>
              <a:t>90%</a:t>
            </a:r>
            <a:r>
              <a:rPr lang="zh-CN" altLang="en-US" sz="2400" b="1" dirty="0">
                <a:solidFill>
                  <a:srgbClr val="000000"/>
                </a:solidFill>
                <a:latin typeface="Times New Roman" pitchFamily="18" charset="0"/>
                <a:ea typeface="黑体" pitchFamily="49" charset="-122"/>
                <a:cs typeface="Times New Roman" pitchFamily="18" charset="0"/>
              </a:rPr>
              <a:t>：</a:t>
            </a:r>
            <a:r>
              <a:rPr lang="en-US" altLang="zh-CN" sz="2400" b="1" dirty="0">
                <a:solidFill>
                  <a:srgbClr val="000000"/>
                </a:solidFill>
                <a:latin typeface="Times New Roman" pitchFamily="18" charset="0"/>
                <a:ea typeface="黑体" pitchFamily="49" charset="-122"/>
                <a:cs typeface="Times New Roman" pitchFamily="18" charset="0"/>
              </a:rPr>
              <a:t>1/(0.9/10+0.1)=5.26</a:t>
            </a:r>
            <a:endParaRPr lang="zh-CN" altLang="zh-CN" sz="2400" b="1" kern="100" dirty="0">
              <a:solidFill>
                <a:srgbClr val="000000"/>
              </a:solidFill>
              <a:latin typeface="Times New Roman" pitchFamily="18" charset="0"/>
              <a:ea typeface="黑体" pitchFamily="49" charset="-122"/>
              <a:cs typeface="Times New Roman" pitchFamily="18" charset="0"/>
            </a:endParaRPr>
          </a:p>
        </p:txBody>
      </p:sp>
      <p:sp>
        <p:nvSpPr>
          <p:cNvPr id="13" name="矩形 12"/>
          <p:cNvSpPr/>
          <p:nvPr/>
        </p:nvSpPr>
        <p:spPr>
          <a:xfrm>
            <a:off x="2361765" y="881850"/>
            <a:ext cx="2182139" cy="523092"/>
          </a:xfrm>
          <a:prstGeom prst="rect">
            <a:avLst/>
          </a:prstGeom>
        </p:spPr>
        <p:txBody>
          <a:bodyPr>
            <a:spAutoFit/>
          </a:bodyPr>
          <a:lstStyle/>
          <a:p>
            <a:pPr defTabSz="914133">
              <a:defRPr/>
            </a:pPr>
            <a:r>
              <a:rPr lang="en-US" altLang="zh-CN" sz="2799" b="1" i="1" kern="100" dirty="0">
                <a:solidFill>
                  <a:srgbClr val="000000"/>
                </a:solidFill>
                <a:latin typeface="Times New Roman" panose="02020603050405020304" pitchFamily="18" charset="0"/>
              </a:rPr>
              <a:t>p</a:t>
            </a:r>
            <a:r>
              <a:rPr lang="en-US" altLang="zh-CN" sz="2799" b="1" kern="100" dirty="0">
                <a:solidFill>
                  <a:srgbClr val="000000"/>
                </a:solidFill>
                <a:latin typeface="Times New Roman" panose="02020603050405020304" pitchFamily="18" charset="0"/>
              </a:rPr>
              <a:t>=1/(</a:t>
            </a:r>
            <a:r>
              <a:rPr lang="en-US" altLang="zh-CN" sz="2799" b="1" i="1" kern="100" dirty="0">
                <a:solidFill>
                  <a:srgbClr val="000000"/>
                </a:solidFill>
                <a:latin typeface="Times New Roman" panose="02020603050405020304" pitchFamily="18" charset="0"/>
              </a:rPr>
              <a:t>t</a:t>
            </a:r>
            <a:r>
              <a:rPr lang="en-US" altLang="zh-CN" sz="2799" b="1" kern="100" dirty="0">
                <a:solidFill>
                  <a:srgbClr val="000000"/>
                </a:solidFill>
                <a:latin typeface="Times New Roman" panose="02020603050405020304" pitchFamily="18" charset="0"/>
              </a:rPr>
              <a:t>/</a:t>
            </a:r>
            <a:r>
              <a:rPr lang="en-US" altLang="zh-CN" sz="2799" b="1" i="1" kern="100" dirty="0">
                <a:solidFill>
                  <a:srgbClr val="000000"/>
                </a:solidFill>
                <a:latin typeface="Times New Roman" panose="02020603050405020304" pitchFamily="18" charset="0"/>
              </a:rPr>
              <a:t>n</a:t>
            </a:r>
            <a:r>
              <a:rPr lang="en-US" altLang="zh-CN" sz="2799" b="1" kern="100" dirty="0">
                <a:solidFill>
                  <a:srgbClr val="000000"/>
                </a:solidFill>
                <a:latin typeface="Times New Roman" panose="02020603050405020304" pitchFamily="18" charset="0"/>
              </a:rPr>
              <a:t> +1-</a:t>
            </a:r>
            <a:r>
              <a:rPr lang="en-US" altLang="zh-CN" sz="2799" b="1" i="1" kern="100" dirty="0">
                <a:solidFill>
                  <a:srgbClr val="000000"/>
                </a:solidFill>
                <a:latin typeface="Times New Roman" panose="02020603050405020304" pitchFamily="18" charset="0"/>
              </a:rPr>
              <a:t>t</a:t>
            </a:r>
            <a:r>
              <a:rPr lang="en-US" altLang="zh-CN" sz="2799" b="1" kern="100" dirty="0">
                <a:solidFill>
                  <a:srgbClr val="000000"/>
                </a:solidFill>
                <a:latin typeface="Times New Roman" panose="02020603050405020304" pitchFamily="18" charset="0"/>
              </a:rPr>
              <a:t>)</a:t>
            </a:r>
            <a:endParaRPr lang="zh-CN" altLang="en-US" sz="2799"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3639916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8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4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P spid="105479"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911055" y="99453"/>
            <a:ext cx="8341325" cy="543594"/>
          </a:xfrm>
          <a:noFill/>
        </p:spPr>
        <p:txBody>
          <a:bodyPr vert="horz" wrap="square" lIns="63480" tIns="25392" rIns="63480" bIns="25392" numCol="1" anchor="t" anchorCtr="0" compatLnSpc="1">
            <a:prstTxWarp prst="textNoShape">
              <a:avLst/>
            </a:prstTxWarp>
            <a:spAutoFit/>
          </a:bodyPr>
          <a:lstStyle/>
          <a:p>
            <a:r>
              <a:rPr lang="en-US" altLang="zh-CN" sz="3199"/>
              <a:t>Amdahl </a:t>
            </a:r>
            <a:r>
              <a:rPr lang="zh-CN" altLang="en-US" sz="3199"/>
              <a:t>定律</a:t>
            </a:r>
          </a:p>
        </p:txBody>
      </p:sp>
      <p:sp>
        <p:nvSpPr>
          <p:cNvPr id="118788" name="矩形 2"/>
          <p:cNvSpPr>
            <a:spLocks noChangeArrowheads="1"/>
          </p:cNvSpPr>
          <p:nvPr/>
        </p:nvSpPr>
        <p:spPr bwMode="auto">
          <a:xfrm>
            <a:off x="2091975" y="864392"/>
            <a:ext cx="8038205" cy="343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(P24)</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某程序在某台计算机上运行时间</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100 s</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80s </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用来执行乘法。</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a:t>
            </a:r>
            <a:r>
              <a:rPr lang="zh-CN" altLang="en-US"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想</a:t>
            </a:r>
            <a:r>
              <a:rPr lang="zh-CN" altLang="zh-CN"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要该程序性能</a:t>
            </a:r>
            <a:r>
              <a:rPr lang="zh-CN" altLang="en-US"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提高 </a:t>
            </a:r>
            <a:r>
              <a:rPr lang="en-US" altLang="zh-CN"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zh-CN"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倍</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但只</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改进乘法部件，则乘法部件的速度应该提高到原来的多少倍？</a:t>
            </a:r>
            <a:endPar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eaLnBrk="1" hangingPunct="1">
              <a:lnSpc>
                <a:spcPct val="150000"/>
              </a:lnSpc>
            </a:pPr>
            <a:r>
              <a:rPr lang="zh-CN" altLang="en-US" sz="24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设应提高 </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 </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倍，根据公式  </a:t>
            </a:r>
            <a:r>
              <a:rPr lang="en-US" altLang="zh-CN" sz="2799" i="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p=1/(t/n +1-t)</a:t>
            </a:r>
            <a:r>
              <a:rPr lang="zh-CN" altLang="en-US" sz="2799">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则有：</a:t>
            </a:r>
            <a:endPar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defTabSz="914133" eaLnBrk="1" hangingPunct="1">
              <a:lnSpc>
                <a:spcPct val="150000"/>
              </a:lnSpc>
            </a:pP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5=1/(0.8/n+0.2</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0.8/n+0.2 = 1/5</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0.2</a:t>
            </a:r>
          </a:p>
          <a:p>
            <a:pPr defTabSz="914133" eaLnBrk="1" hangingPunct="1">
              <a:lnSpc>
                <a:spcPct val="150000"/>
              </a:lnSpc>
            </a:pP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要上式满足，则须 </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0.8/n=0</a:t>
            </a:r>
            <a:r>
              <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，即 </a:t>
            </a:r>
            <a:r>
              <a:rPr lang="en-US"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789" name="矩形 4"/>
          <p:cNvSpPr>
            <a:spLocks noChangeArrowheads="1"/>
          </p:cNvSpPr>
          <p:nvPr/>
        </p:nvSpPr>
        <p:spPr bwMode="auto">
          <a:xfrm>
            <a:off x="2136411" y="4554191"/>
            <a:ext cx="7827133" cy="10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zh-CN" altLang="en-US"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当乘法运算时间占 </a:t>
            </a:r>
            <a:r>
              <a:rPr lang="en-US" altLang="zh-CN"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80% </a:t>
            </a:r>
            <a:r>
              <a:rPr lang="zh-CN" altLang="en-US"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时，不可能通过改进乘法部件，以使得整体性能提高到原来的</a:t>
            </a:r>
            <a:r>
              <a:rPr lang="en-US" altLang="zh-CN"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倍</a:t>
            </a:r>
            <a:endParaRPr lang="en-US" altLang="zh-CN" sz="220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79601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87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878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nodeType="clickEffect">
                                  <p:stCondLst>
                                    <p:cond delay="0"/>
                                  </p:stCondLst>
                                  <p:childTnLst>
                                    <p:set>
                                      <p:cBhvr>
                                        <p:cTn id="18" dur="1" fill="hold">
                                          <p:stCondLst>
                                            <p:cond delay="0"/>
                                          </p:stCondLst>
                                        </p:cTn>
                                        <p:tgtEl>
                                          <p:spTgt spid="118789">
                                            <p:txEl>
                                              <p:pRg st="0" end="0"/>
                                            </p:txEl>
                                          </p:spTgt>
                                        </p:tgtEl>
                                        <p:attrNameLst>
                                          <p:attrName>style.visibility</p:attrName>
                                        </p:attrNameLst>
                                      </p:cBhvr>
                                      <p:to>
                                        <p:strVal val="visible"/>
                                      </p:to>
                                    </p:set>
                                    <p:animEffect transition="in" filter="randombar(horizontal)">
                                      <p:cBhvr>
                                        <p:cTn id="19" dur="500"/>
                                        <p:tgtEl>
                                          <p:spTgt spid="1187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第二章 数据的机器级表示与处理</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31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982471" y="143889"/>
            <a:ext cx="8227060" cy="543594"/>
          </a:xfrm>
        </p:spPr>
        <p:txBody>
          <a:bodyPr vert="horz" wrap="square" lIns="63480" tIns="25392" rIns="63480" bIns="25392" numCol="1" anchor="t" anchorCtr="0" compatLnSpc="1">
            <a:prstTxWarp prst="textNoShape">
              <a:avLst/>
            </a:prstTxWarp>
            <a:spAutoFit/>
          </a:bodyPr>
          <a:lstStyle/>
          <a:p>
            <a:r>
              <a:rPr lang="zh-CN" altLang="en-US" sz="3199"/>
              <a:t>数值数据的表示</a:t>
            </a:r>
          </a:p>
        </p:txBody>
      </p:sp>
      <p:sp>
        <p:nvSpPr>
          <p:cNvPr id="399363" name="Rectangle 3"/>
          <p:cNvSpPr>
            <a:spLocks noGrp="1" noChangeArrowheads="1"/>
          </p:cNvSpPr>
          <p:nvPr>
            <p:ph type="body" idx="4294967295"/>
          </p:nvPr>
        </p:nvSpPr>
        <p:spPr>
          <a:xfrm>
            <a:off x="2147519" y="772346"/>
            <a:ext cx="7604952" cy="5625306"/>
          </a:xfrm>
        </p:spPr>
        <p:txBody>
          <a:bodyPr vert="horz" wrap="square" lIns="63480" tIns="25392" rIns="63480" bIns="25392" numCol="1" anchor="t" anchorCtr="0" compatLnSpc="1">
            <a:prstTxWarp prst="textNoShape">
              <a:avLst/>
            </a:prstTxWarp>
            <a:spAutoFit/>
          </a:bodyPr>
          <a:lstStyle/>
          <a:p>
            <a:pPr marL="203140" indent="-203140">
              <a:lnSpc>
                <a:spcPct val="110000"/>
              </a:lnSpc>
              <a:spcBef>
                <a:spcPct val="15000"/>
              </a:spcBef>
            </a:pPr>
            <a:r>
              <a:rPr lang="zh-CN" altLang="en-US">
                <a:latin typeface="微软雅黑" panose="020B0503020204020204" pitchFamily="34" charset="-122"/>
                <a:ea typeface="微软雅黑" panose="020B0503020204020204" pitchFamily="34" charset="-122"/>
              </a:rPr>
              <a:t>数值数据表示的三要素</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进位记数制</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定、浮点表示</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如何用二进制编码</a:t>
            </a:r>
          </a:p>
          <a:p>
            <a:pPr marL="685600" lvl="1" indent="-190445">
              <a:lnSpc>
                <a:spcPct val="110000"/>
              </a:lnSpc>
              <a:spcBef>
                <a:spcPct val="15000"/>
              </a:spcBef>
              <a:buNone/>
            </a:pPr>
            <a:r>
              <a:rPr lang="zh-CN" altLang="en-US" sz="2200">
                <a:solidFill>
                  <a:srgbClr val="009900"/>
                </a:solidFill>
                <a:latin typeface="微软雅黑" panose="020B0503020204020204" pitchFamily="34" charset="-122"/>
                <a:ea typeface="微软雅黑" panose="020B0503020204020204" pitchFamily="34" charset="-122"/>
              </a:rPr>
              <a:t>即：要确定一个数值数据的值必须先确定这三个要素。</a:t>
            </a:r>
          </a:p>
          <a:p>
            <a:pPr marL="685600" lvl="1" indent="-190445">
              <a:lnSpc>
                <a:spcPct val="110000"/>
              </a:lnSpc>
              <a:spcBef>
                <a:spcPct val="15000"/>
              </a:spcBef>
              <a:buNone/>
            </a:pPr>
            <a:r>
              <a:rPr lang="zh-CN" altLang="en-US" sz="2200">
                <a:latin typeface="微软雅黑" panose="020B0503020204020204" pitchFamily="34" charset="-122"/>
                <a:ea typeface="微软雅黑" panose="020B0503020204020204" pitchFamily="34" charset="-122"/>
              </a:rPr>
              <a:t>例如，机器数</a:t>
            </a:r>
            <a:r>
              <a:rPr lang="en-US" altLang="zh-CN" sz="2200">
                <a:latin typeface="微软雅黑" panose="020B0503020204020204" pitchFamily="34" charset="-122"/>
                <a:ea typeface="微软雅黑" panose="020B0503020204020204" pitchFamily="34" charset="-122"/>
              </a:rPr>
              <a:t> 01011001</a:t>
            </a:r>
            <a:r>
              <a:rPr lang="zh-CN" altLang="en-US" sz="2200">
                <a:latin typeface="微软雅黑" panose="020B0503020204020204" pitchFamily="34" charset="-122"/>
                <a:ea typeface="微软雅黑" panose="020B0503020204020204" pitchFamily="34" charset="-122"/>
              </a:rPr>
              <a:t>的值是多少？</a:t>
            </a:r>
          </a:p>
          <a:p>
            <a:pPr marL="203140" indent="-203140">
              <a:lnSpc>
                <a:spcPct val="110000"/>
              </a:lnSpc>
              <a:spcBef>
                <a:spcPct val="15000"/>
              </a:spcBef>
            </a:pPr>
            <a:r>
              <a:rPr lang="zh-CN" altLang="en-US">
                <a:latin typeface="微软雅黑" panose="020B0503020204020204" pitchFamily="34" charset="-122"/>
                <a:ea typeface="微软雅黑" panose="020B0503020204020204" pitchFamily="34" charset="-122"/>
              </a:rPr>
              <a:t>进位记数制</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十进制、二进制、十六进制、八进制数及其相互转换</a:t>
            </a:r>
          </a:p>
          <a:p>
            <a:pPr marL="203140" indent="-203140">
              <a:lnSpc>
                <a:spcPct val="110000"/>
              </a:lnSpc>
              <a:spcBef>
                <a:spcPct val="15000"/>
              </a:spcBef>
            </a:pPr>
            <a:r>
              <a:rPr lang="zh-CN" altLang="en-US">
                <a:latin typeface="微软雅黑" panose="020B0503020204020204" pitchFamily="34" charset="-122"/>
                <a:ea typeface="微软雅黑" panose="020B0503020204020204" pitchFamily="34" charset="-122"/>
              </a:rPr>
              <a:t>定</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浮点表示</a:t>
            </a:r>
            <a:r>
              <a:rPr lang="zh-CN" altLang="en-US">
                <a:solidFill>
                  <a:srgbClr val="009900"/>
                </a:solidFill>
                <a:latin typeface="微软雅黑" panose="020B0503020204020204" pitchFamily="34" charset="-122"/>
                <a:ea typeface="微软雅黑" panose="020B0503020204020204" pitchFamily="34" charset="-122"/>
              </a:rPr>
              <a:t>（解决小数点问题）</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定点整数、定点小数</a:t>
            </a: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浮点数（可用一个定点小数和一个定点整数来表示）</a:t>
            </a:r>
          </a:p>
          <a:p>
            <a:pPr marL="203140" indent="-203140">
              <a:lnSpc>
                <a:spcPct val="110000"/>
              </a:lnSpc>
              <a:spcBef>
                <a:spcPct val="15000"/>
              </a:spcBef>
            </a:pPr>
            <a:r>
              <a:rPr lang="zh-CN" altLang="en-US">
                <a:latin typeface="微软雅黑" panose="020B0503020204020204" pitchFamily="34" charset="-122"/>
                <a:ea typeface="微软雅黑" panose="020B0503020204020204" pitchFamily="34" charset="-122"/>
              </a:rPr>
              <a:t>定点数的编码</a:t>
            </a:r>
            <a:r>
              <a:rPr lang="zh-CN" altLang="en-US">
                <a:solidFill>
                  <a:srgbClr val="009900"/>
                </a:solidFill>
                <a:latin typeface="微软雅黑" panose="020B0503020204020204" pitchFamily="34" charset="-122"/>
                <a:ea typeface="微软雅黑" panose="020B0503020204020204" pitchFamily="34" charset="-122"/>
              </a:rPr>
              <a:t>（解决正负号问题）</a:t>
            </a:r>
            <a:endParaRPr lang="zh-CN" altLang="en-US">
              <a:latin typeface="微软雅黑" panose="020B0503020204020204" pitchFamily="34" charset="-122"/>
              <a:ea typeface="微软雅黑" panose="020B0503020204020204" pitchFamily="34" charset="-122"/>
            </a:endParaRPr>
          </a:p>
          <a:p>
            <a:pPr marL="685600" lvl="1" indent="-190445">
              <a:lnSpc>
                <a:spcPct val="110000"/>
              </a:lnSpc>
              <a:spcBef>
                <a:spcPct val="15000"/>
              </a:spcBef>
            </a:pPr>
            <a:r>
              <a:rPr lang="zh-CN" altLang="en-US" sz="2200">
                <a:latin typeface="微软雅黑" panose="020B0503020204020204" pitchFamily="34" charset="-122"/>
                <a:ea typeface="微软雅黑" panose="020B0503020204020204" pitchFamily="34" charset="-122"/>
              </a:rPr>
              <a:t>原码、补码、反码、移码 （反码很少用）</a:t>
            </a:r>
          </a:p>
        </p:txBody>
      </p:sp>
      <p:sp>
        <p:nvSpPr>
          <p:cNvPr id="399364" name="Text Box 4"/>
          <p:cNvSpPr txBox="1">
            <a:spLocks noChangeArrowheads="1"/>
          </p:cNvSpPr>
          <p:nvPr/>
        </p:nvSpPr>
        <p:spPr bwMode="auto">
          <a:xfrm>
            <a:off x="7490983" y="2933853"/>
            <a:ext cx="28597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100000"/>
              </a:lnSpc>
              <a:spcBef>
                <a:spcPct val="50000"/>
              </a:spcBef>
              <a:spcAft>
                <a:spcPct val="0"/>
              </a:spcAft>
              <a:buNone/>
            </a:pPr>
            <a:r>
              <a:rPr lang="zh-CN" altLang="en-US">
                <a:solidFill>
                  <a:srgbClr val="000000"/>
                </a:solidFill>
                <a:latin typeface="黑体" panose="02010609060101010101" pitchFamily="49" charset="-122"/>
                <a:ea typeface="黑体" panose="02010609060101010101" pitchFamily="49" charset="-122"/>
              </a:rPr>
              <a:t>答案是：不知道！</a:t>
            </a:r>
          </a:p>
        </p:txBody>
      </p:sp>
    </p:spTree>
    <p:extLst>
      <p:ext uri="{BB962C8B-B14F-4D97-AF65-F5344CB8AC3E}">
        <p14:creationId xmlns:p14="http://schemas.microsoft.com/office/powerpoint/2010/main" val="1679453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63">
                                            <p:txEl>
                                              <p:pRg st="1" end="1"/>
                                            </p:txEl>
                                          </p:spTgt>
                                        </p:tgtEl>
                                        <p:attrNameLst>
                                          <p:attrName>style.visibility</p:attrName>
                                        </p:attrNameLst>
                                      </p:cBhvr>
                                      <p:to>
                                        <p:strVal val="visible"/>
                                      </p:to>
                                    </p:set>
                                    <p:animEffect transition="in" filter="blinds(horizontal)">
                                      <p:cBhvr>
                                        <p:cTn id="7" dur="500"/>
                                        <p:tgtEl>
                                          <p:spTgt spid="3993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63">
                                            <p:txEl>
                                              <p:pRg st="2" end="2"/>
                                            </p:txEl>
                                          </p:spTgt>
                                        </p:tgtEl>
                                        <p:attrNameLst>
                                          <p:attrName>style.visibility</p:attrName>
                                        </p:attrNameLst>
                                      </p:cBhvr>
                                      <p:to>
                                        <p:strVal val="visible"/>
                                      </p:to>
                                    </p:set>
                                    <p:animEffect transition="in" filter="blinds(horizontal)">
                                      <p:cBhvr>
                                        <p:cTn id="10" dur="500"/>
                                        <p:tgtEl>
                                          <p:spTgt spid="39936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63">
                                            <p:txEl>
                                              <p:pRg st="3" end="3"/>
                                            </p:txEl>
                                          </p:spTgt>
                                        </p:tgtEl>
                                        <p:attrNameLst>
                                          <p:attrName>style.visibility</p:attrName>
                                        </p:attrNameLst>
                                      </p:cBhvr>
                                      <p:to>
                                        <p:strVal val="visible"/>
                                      </p:to>
                                    </p:set>
                                    <p:animEffect transition="in" filter="blinds(horizontal)">
                                      <p:cBhvr>
                                        <p:cTn id="13" dur="500"/>
                                        <p:tgtEl>
                                          <p:spTgt spid="39936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99363">
                                            <p:txEl>
                                              <p:pRg st="4" end="4"/>
                                            </p:txEl>
                                          </p:spTgt>
                                        </p:tgtEl>
                                        <p:attrNameLst>
                                          <p:attrName>style.visibility</p:attrName>
                                        </p:attrNameLst>
                                      </p:cBhvr>
                                      <p:to>
                                        <p:strVal val="visible"/>
                                      </p:to>
                                    </p:set>
                                    <p:animEffect transition="in" filter="blinds(horizontal)">
                                      <p:cBhvr>
                                        <p:cTn id="18" dur="500"/>
                                        <p:tgtEl>
                                          <p:spTgt spid="39936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363">
                                            <p:txEl>
                                              <p:pRg st="5" end="5"/>
                                            </p:txEl>
                                          </p:spTgt>
                                        </p:tgtEl>
                                        <p:attrNameLst>
                                          <p:attrName>style.visibility</p:attrName>
                                        </p:attrNameLst>
                                      </p:cBhvr>
                                      <p:to>
                                        <p:strVal val="visible"/>
                                      </p:to>
                                    </p:set>
                                    <p:animEffect transition="in" filter="blinds(horizontal)">
                                      <p:cBhvr>
                                        <p:cTn id="23" dur="500"/>
                                        <p:tgtEl>
                                          <p:spTgt spid="399363">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99364"/>
                                        </p:tgtEl>
                                        <p:attrNameLst>
                                          <p:attrName>style.visibility</p:attrName>
                                        </p:attrNameLst>
                                      </p:cBhvr>
                                      <p:to>
                                        <p:strVal val="visible"/>
                                      </p:to>
                                    </p:set>
                                    <p:animEffect transition="in" filter="blinds(horizontal)">
                                      <p:cBhvr>
                                        <p:cTn id="28" dur="500"/>
                                        <p:tgtEl>
                                          <p:spTgt spid="3993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99363">
                                            <p:txEl>
                                              <p:pRg st="7" end="7"/>
                                            </p:txEl>
                                          </p:spTgt>
                                        </p:tgtEl>
                                        <p:attrNameLst>
                                          <p:attrName>style.visibility</p:attrName>
                                        </p:attrNameLst>
                                      </p:cBhvr>
                                      <p:to>
                                        <p:strVal val="visible"/>
                                      </p:to>
                                    </p:set>
                                    <p:animEffect transition="in" filter="blinds(horizontal)">
                                      <p:cBhvr>
                                        <p:cTn id="33" dur="500"/>
                                        <p:tgtEl>
                                          <p:spTgt spid="399363">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99363">
                                            <p:txEl>
                                              <p:pRg st="9" end="9"/>
                                            </p:txEl>
                                          </p:spTgt>
                                        </p:tgtEl>
                                        <p:attrNameLst>
                                          <p:attrName>style.visibility</p:attrName>
                                        </p:attrNameLst>
                                      </p:cBhvr>
                                      <p:to>
                                        <p:strVal val="visible"/>
                                      </p:to>
                                    </p:set>
                                    <p:animEffect transition="in" filter="blinds(horizontal)">
                                      <p:cBhvr>
                                        <p:cTn id="38" dur="500"/>
                                        <p:tgtEl>
                                          <p:spTgt spid="39936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99363">
                                            <p:txEl>
                                              <p:pRg st="10" end="10"/>
                                            </p:txEl>
                                          </p:spTgt>
                                        </p:tgtEl>
                                        <p:attrNameLst>
                                          <p:attrName>style.visibility</p:attrName>
                                        </p:attrNameLst>
                                      </p:cBhvr>
                                      <p:to>
                                        <p:strVal val="visible"/>
                                      </p:to>
                                    </p:set>
                                    <p:animEffect transition="in" filter="blinds(horizontal)">
                                      <p:cBhvr>
                                        <p:cTn id="41" dur="500"/>
                                        <p:tgtEl>
                                          <p:spTgt spid="399363">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399363">
                                            <p:txEl>
                                              <p:pRg st="12" end="12"/>
                                            </p:txEl>
                                          </p:spTgt>
                                        </p:tgtEl>
                                        <p:attrNameLst>
                                          <p:attrName>style.visibility</p:attrName>
                                        </p:attrNameLst>
                                      </p:cBhvr>
                                      <p:to>
                                        <p:strVal val="visible"/>
                                      </p:to>
                                    </p:set>
                                    <p:animEffect transition="in" filter="blinds(horizontal)">
                                      <p:cBhvr>
                                        <p:cTn id="46" dur="500"/>
                                        <p:tgtEl>
                                          <p:spTgt spid="3993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822183" y="56604"/>
            <a:ext cx="8252452" cy="543594"/>
          </a:xfrm>
        </p:spPr>
        <p:txBody>
          <a:bodyPr vert="horz" wrap="square" lIns="63480" tIns="25392" rIns="63480" bIns="25392" numCol="1" anchor="t" anchorCtr="0" compatLnSpc="1">
            <a:prstTxWarp prst="textNoShape">
              <a:avLst/>
            </a:prstTxWarp>
            <a:spAutoFit/>
          </a:bodyPr>
          <a:lstStyle/>
          <a:p>
            <a:r>
              <a:rPr lang="zh-CN" altLang="en-US" sz="3199">
                <a:latin typeface="宋体" panose="02010600030101010101" pitchFamily="2" charset="-122"/>
              </a:rPr>
              <a:t>计算机中的运算器是模运算系统</a:t>
            </a:r>
            <a:endParaRPr lang="en-US" altLang="zh-CN" sz="3199">
              <a:latin typeface="宋体" panose="02010600030101010101" pitchFamily="2" charset="-122"/>
            </a:endParaRPr>
          </a:p>
        </p:txBody>
      </p:sp>
      <p:sp>
        <p:nvSpPr>
          <p:cNvPr id="293891" name="Rectangle 3"/>
          <p:cNvSpPr>
            <a:spLocks noGrp="1" noChangeArrowheads="1"/>
          </p:cNvSpPr>
          <p:nvPr>
            <p:ph type="body" idx="4294967295"/>
          </p:nvPr>
        </p:nvSpPr>
        <p:spPr>
          <a:xfrm>
            <a:off x="1734898" y="2311746"/>
            <a:ext cx="8693641" cy="2768049"/>
          </a:xfrm>
        </p:spPr>
        <p:txBody>
          <a:bodyPr vert="horz" wrap="square" lIns="63480" tIns="25392" rIns="63480" bIns="25392" numCol="1" anchor="t" anchorCtr="0" compatLnSpc="1">
            <a:prstTxWarp prst="textNoShape">
              <a:avLst/>
            </a:prstTxWarp>
            <a:spAutoFit/>
          </a:bodyPr>
          <a:lstStyle/>
          <a:p>
            <a:pPr algn="just">
              <a:buFontTx/>
              <a:buNone/>
            </a:pPr>
            <a:endParaRPr lang="en-US" altLang="zh-CN" sz="1000">
              <a:ea typeface="黑体" panose="02010609060101010101" pitchFamily="49" charset="-122"/>
            </a:endParaRPr>
          </a:p>
          <a:p>
            <a:pPr algn="just">
              <a:buFontTx/>
              <a:buNone/>
            </a:pPr>
            <a:r>
              <a:rPr lang="en-US" altLang="zh-CN" sz="2799">
                <a:solidFill>
                  <a:srgbClr val="CC0000"/>
                </a:solidFill>
                <a:ea typeface="黑体" panose="02010609060101010101" pitchFamily="49" charset="-122"/>
              </a:rPr>
              <a:t>     </a:t>
            </a:r>
            <a:r>
              <a:rPr lang="en-US" altLang="zh-CN">
                <a:solidFill>
                  <a:srgbClr val="CC0000"/>
                </a:solidFill>
                <a:ea typeface="黑体" panose="02010609060101010101" pitchFamily="49" charset="-122"/>
              </a:rPr>
              <a:t>8</a:t>
            </a:r>
            <a:r>
              <a:rPr lang="zh-CN" altLang="en-US">
                <a:solidFill>
                  <a:srgbClr val="CC0000"/>
                </a:solidFill>
                <a:ea typeface="黑体" panose="02010609060101010101" pitchFamily="49" charset="-122"/>
              </a:rPr>
              <a:t>位二进制加法器模运算系统 </a:t>
            </a:r>
          </a:p>
          <a:p>
            <a:pPr algn="just">
              <a:buFontTx/>
              <a:buNone/>
            </a:pPr>
            <a:r>
              <a:rPr lang="en-US" altLang="zh-CN">
                <a:solidFill>
                  <a:schemeClr val="accent2"/>
                </a:solidFill>
                <a:ea typeface="黑体" panose="02010609060101010101" pitchFamily="49" charset="-122"/>
              </a:rPr>
              <a:t>    </a:t>
            </a:r>
            <a:r>
              <a:rPr lang="zh-CN" altLang="en-US">
                <a:solidFill>
                  <a:schemeClr val="accent2"/>
                </a:solidFill>
                <a:ea typeface="黑体" panose="02010609060101010101" pitchFamily="49" charset="-122"/>
              </a:rPr>
              <a:t>计算</a:t>
            </a:r>
            <a:r>
              <a:rPr lang="en-US" altLang="zh-CN">
                <a:solidFill>
                  <a:schemeClr val="accent2"/>
                </a:solidFill>
                <a:ea typeface="黑体" panose="02010609060101010101" pitchFamily="49" charset="-122"/>
              </a:rPr>
              <a:t>0111 1111 - 0100 0000 = ?</a:t>
            </a:r>
          </a:p>
          <a:p>
            <a:pPr algn="just">
              <a:buFontTx/>
              <a:buNone/>
            </a:pPr>
            <a:r>
              <a:rPr lang="zh-CN" altLang="en-US">
                <a:solidFill>
                  <a:srgbClr val="3333FF"/>
                </a:solidFill>
                <a:ea typeface="黑体" panose="02010609060101010101" pitchFamily="49" charset="-122"/>
              </a:rPr>
              <a:t>   </a:t>
            </a:r>
            <a:r>
              <a:rPr lang="en-US" altLang="zh-CN">
                <a:ea typeface="黑体" panose="02010609060101010101" pitchFamily="49" charset="-122"/>
              </a:rPr>
              <a:t>0111 1111 </a:t>
            </a:r>
            <a:r>
              <a:rPr lang="en-US" altLang="zh-CN">
                <a:ea typeface="微软雅黑" panose="020B0503020204020204" pitchFamily="34" charset="-122"/>
              </a:rPr>
              <a:t>- </a:t>
            </a:r>
            <a:r>
              <a:rPr lang="en-US" altLang="zh-CN">
                <a:solidFill>
                  <a:srgbClr val="FF3300"/>
                </a:solidFill>
                <a:ea typeface="黑体" panose="02010609060101010101" pitchFamily="49" charset="-122"/>
              </a:rPr>
              <a:t>0100 0000</a:t>
            </a:r>
            <a:r>
              <a:rPr lang="en-US" altLang="zh-CN">
                <a:ea typeface="黑体" panose="02010609060101010101" pitchFamily="49" charset="-122"/>
              </a:rPr>
              <a:t> = 0111 1111 + (2</a:t>
            </a:r>
            <a:r>
              <a:rPr lang="en-US" altLang="zh-CN" baseline="30000">
                <a:ea typeface="黑体" panose="02010609060101010101" pitchFamily="49" charset="-122"/>
              </a:rPr>
              <a:t>8</a:t>
            </a:r>
            <a:r>
              <a:rPr lang="en-US" altLang="zh-CN">
                <a:ea typeface="黑体" panose="02010609060101010101" pitchFamily="49" charset="-122"/>
              </a:rPr>
              <a:t>-</a:t>
            </a:r>
            <a:r>
              <a:rPr lang="zh-CN" altLang="en-US">
                <a:ea typeface="黑体" panose="02010609060101010101" pitchFamily="49" charset="-122"/>
              </a:rPr>
              <a:t> </a:t>
            </a:r>
            <a:r>
              <a:rPr lang="en-US" altLang="zh-CN">
                <a:ea typeface="黑体" panose="02010609060101010101" pitchFamily="49" charset="-122"/>
              </a:rPr>
              <a:t>0100 0000)</a:t>
            </a:r>
          </a:p>
          <a:p>
            <a:pPr algn="just">
              <a:buFontTx/>
              <a:buNone/>
            </a:pPr>
            <a:r>
              <a:rPr lang="en-US" altLang="zh-CN">
                <a:ea typeface="黑体" panose="02010609060101010101" pitchFamily="49" charset="-122"/>
              </a:rPr>
              <a:t>   =0111 1111 + </a:t>
            </a:r>
            <a:r>
              <a:rPr lang="en-US" altLang="zh-CN">
                <a:solidFill>
                  <a:srgbClr val="FF3300"/>
                </a:solidFill>
                <a:ea typeface="黑体" panose="02010609060101010101" pitchFamily="49" charset="-122"/>
              </a:rPr>
              <a:t>1100 0000</a:t>
            </a:r>
            <a:r>
              <a:rPr lang="en-US" altLang="zh-CN">
                <a:ea typeface="黑体" panose="02010609060101010101" pitchFamily="49" charset="-122"/>
              </a:rPr>
              <a:t> = 1 0011 1111 (mod 2</a:t>
            </a:r>
            <a:r>
              <a:rPr lang="en-US" altLang="zh-CN" baseline="30000">
                <a:ea typeface="黑体" panose="02010609060101010101" pitchFamily="49" charset="-122"/>
              </a:rPr>
              <a:t>8</a:t>
            </a:r>
            <a:r>
              <a:rPr lang="en-US" altLang="zh-CN">
                <a:ea typeface="黑体" panose="02010609060101010101" pitchFamily="49" charset="-122"/>
              </a:rPr>
              <a:t>)</a:t>
            </a:r>
          </a:p>
          <a:p>
            <a:pPr algn="just">
              <a:buFontTx/>
              <a:buNone/>
            </a:pPr>
            <a:r>
              <a:rPr lang="zh-CN" altLang="en-US">
                <a:ea typeface="黑体" panose="02010609060101010101" pitchFamily="49" charset="-122"/>
              </a:rPr>
              <a:t>			                         </a:t>
            </a:r>
            <a:r>
              <a:rPr lang="en-US" altLang="zh-CN">
                <a:ea typeface="黑体" panose="02010609060101010101" pitchFamily="49" charset="-122"/>
              </a:rPr>
              <a:t>= 0011 1111</a:t>
            </a:r>
          </a:p>
        </p:txBody>
      </p:sp>
      <p:grpSp>
        <p:nvGrpSpPr>
          <p:cNvPr id="776196" name="Group 4"/>
          <p:cNvGrpSpPr>
            <a:grpSpLocks/>
          </p:cNvGrpSpPr>
          <p:nvPr/>
        </p:nvGrpSpPr>
        <p:grpSpPr bwMode="auto">
          <a:xfrm>
            <a:off x="1911057" y="4186006"/>
            <a:ext cx="4115116" cy="1272783"/>
            <a:chOff x="463" y="1669"/>
            <a:chExt cx="2593" cy="802"/>
          </a:xfrm>
        </p:grpSpPr>
        <p:sp>
          <p:nvSpPr>
            <p:cNvPr id="17415" name="Rectangle 4"/>
            <p:cNvSpPr>
              <a:spLocks noChangeArrowheads="1"/>
            </p:cNvSpPr>
            <p:nvPr/>
          </p:nvSpPr>
          <p:spPr bwMode="auto">
            <a:xfrm>
              <a:off x="2907" y="1669"/>
              <a:ext cx="149" cy="235"/>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0"/>
                </a:spcBef>
                <a:buNone/>
              </a:pPr>
              <a:endParaRPr lang="zh-CN" altLang="en-US" sz="1600">
                <a:solidFill>
                  <a:srgbClr val="000000"/>
                </a:solidFill>
                <a:latin typeface="Times New Roman" panose="02020603050405020304" pitchFamily="18" charset="0"/>
              </a:endParaRPr>
            </a:p>
          </p:txBody>
        </p:sp>
        <p:sp>
          <p:nvSpPr>
            <p:cNvPr id="17416" name="Text Box 7"/>
            <p:cNvSpPr txBox="1">
              <a:spLocks noChangeArrowheads="1"/>
            </p:cNvSpPr>
            <p:nvPr/>
          </p:nvSpPr>
          <p:spPr bwMode="auto">
            <a:xfrm>
              <a:off x="463" y="2180"/>
              <a:ext cx="218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50000"/>
                </a:spcBef>
                <a:buNone/>
              </a:pPr>
              <a:r>
                <a:rPr lang="zh-CN" altLang="en-US">
                  <a:solidFill>
                    <a:srgbClr val="CC0000"/>
                  </a:solidFill>
                  <a:latin typeface="黑体" panose="02010609060101010101" pitchFamily="49" charset="-122"/>
                  <a:ea typeface="黑体" panose="02010609060101010101" pitchFamily="49" charset="-122"/>
                </a:rPr>
                <a:t>只留余数，“</a:t>
              </a:r>
              <a:r>
                <a:rPr lang="en-US" altLang="zh-CN">
                  <a:solidFill>
                    <a:srgbClr val="CC0000"/>
                  </a:solidFill>
                  <a:latin typeface="黑体" panose="02010609060101010101" pitchFamily="49" charset="-122"/>
                  <a:ea typeface="黑体" panose="02010609060101010101" pitchFamily="49" charset="-122"/>
                </a:rPr>
                <a:t>1”</a:t>
              </a:r>
              <a:r>
                <a:rPr lang="zh-CN" altLang="en-US">
                  <a:solidFill>
                    <a:srgbClr val="CC0000"/>
                  </a:solidFill>
                  <a:latin typeface="黑体" panose="02010609060101010101" pitchFamily="49" charset="-122"/>
                  <a:ea typeface="黑体" panose="02010609060101010101" pitchFamily="49" charset="-122"/>
                </a:rPr>
                <a:t>被丢弃</a:t>
              </a:r>
            </a:p>
          </p:txBody>
        </p:sp>
        <p:sp>
          <p:nvSpPr>
            <p:cNvPr id="17417" name="Line 8"/>
            <p:cNvSpPr>
              <a:spLocks noChangeShapeType="1"/>
            </p:cNvSpPr>
            <p:nvPr/>
          </p:nvSpPr>
          <p:spPr bwMode="auto">
            <a:xfrm flipV="1">
              <a:off x="1935" y="1888"/>
              <a:ext cx="951" cy="277"/>
            </a:xfrm>
            <a:prstGeom prst="line">
              <a:avLst/>
            </a:prstGeom>
            <a:noFill/>
            <a:ln w="28575">
              <a:solidFill>
                <a:srgbClr val="CC0000"/>
              </a:solidFill>
              <a:round/>
              <a:headEnd/>
              <a:tailEnd type="arrow" w="med" len="med"/>
            </a:ln>
            <a:extLst>
              <a:ext uri="{909E8E84-426E-40DD-AFC4-6F175D3DCCD1}">
                <a14:hiddenFill xmlns:a14="http://schemas.microsoft.com/office/drawing/2010/main">
                  <a:noFill/>
                </a14:hiddenFill>
              </a:ext>
            </a:extLst>
          </p:spPr>
          <p:txBody>
            <a:bodyPr lIns="0" rIns="0"/>
            <a:lstStyle/>
            <a:p>
              <a:pPr defTabSz="914133" eaLnBrk="0" hangingPunct="0"/>
              <a:endParaRPr lang="zh-CN" altLang="en-US">
                <a:solidFill>
                  <a:srgbClr val="000000"/>
                </a:solidFill>
                <a:latin typeface="Arial" panose="020B0604020202020204" pitchFamily="34" charset="0"/>
              </a:endParaRPr>
            </a:p>
          </p:txBody>
        </p:sp>
      </p:grpSp>
      <p:sp>
        <p:nvSpPr>
          <p:cNvPr id="289919" name="Rectangle 127"/>
          <p:cNvSpPr>
            <a:spLocks noChangeArrowheads="1"/>
          </p:cNvSpPr>
          <p:nvPr/>
        </p:nvSpPr>
        <p:spPr bwMode="auto">
          <a:xfrm>
            <a:off x="1801552" y="5544486"/>
            <a:ext cx="8902960"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35000"/>
              </a:spcBef>
              <a:buNone/>
            </a:pPr>
            <a:r>
              <a:rPr kumimoji="1" lang="zh-CN" altLang="en-US" sz="2133" dirty="0">
                <a:solidFill>
                  <a:srgbClr val="000000"/>
                </a:solidFill>
                <a:latin typeface="黑体" panose="02010609060101010101" pitchFamily="49" charset="-122"/>
                <a:ea typeface="黑体" panose="02010609060101010101" pitchFamily="49" charset="-122"/>
              </a:rPr>
              <a:t>结论</a:t>
            </a:r>
            <a:r>
              <a:rPr kumimoji="1" lang="en-US" altLang="zh-CN" sz="2133" dirty="0">
                <a:solidFill>
                  <a:srgbClr val="000000"/>
                </a:solidFill>
                <a:latin typeface="黑体" panose="02010609060101010101" pitchFamily="49" charset="-122"/>
                <a:ea typeface="黑体" panose="02010609060101010101" pitchFamily="49" charset="-122"/>
              </a:rPr>
              <a:t>1</a:t>
            </a:r>
            <a:r>
              <a:rPr kumimoji="1" lang="zh-CN" altLang="en-US" sz="2133" dirty="0">
                <a:solidFill>
                  <a:srgbClr val="000000"/>
                </a:solidFill>
                <a:latin typeface="黑体" panose="02010609060101010101" pitchFamily="49" charset="-122"/>
                <a:ea typeface="黑体" panose="02010609060101010101" pitchFamily="49" charset="-122"/>
              </a:rPr>
              <a:t>： </a:t>
            </a:r>
            <a:r>
              <a:rPr kumimoji="1" lang="zh-CN" altLang="en-US" sz="2133" dirty="0">
                <a:solidFill>
                  <a:srgbClr val="009900"/>
                </a:solidFill>
                <a:latin typeface="黑体" panose="02010609060101010101" pitchFamily="49" charset="-122"/>
                <a:ea typeface="黑体" panose="02010609060101010101" pitchFamily="49" charset="-122"/>
              </a:rPr>
              <a:t>一个负数的补码等于对应正数补码的“</a:t>
            </a:r>
            <a:r>
              <a:rPr kumimoji="1" lang="zh-CN" altLang="en-US" sz="2133" dirty="0">
                <a:solidFill>
                  <a:srgbClr val="FF3300"/>
                </a:solidFill>
                <a:latin typeface="黑体" panose="02010609060101010101" pitchFamily="49" charset="-122"/>
                <a:ea typeface="黑体" panose="02010609060101010101" pitchFamily="49" charset="-122"/>
              </a:rPr>
              <a:t>各位取反、末位加</a:t>
            </a:r>
            <a:r>
              <a:rPr kumimoji="1" lang="en-US" altLang="zh-CN" sz="2133" dirty="0">
                <a:solidFill>
                  <a:srgbClr val="FF3300"/>
                </a:solidFill>
                <a:latin typeface="黑体" panose="02010609060101010101" pitchFamily="49" charset="-122"/>
                <a:ea typeface="黑体" panose="02010609060101010101" pitchFamily="49" charset="-122"/>
              </a:rPr>
              <a:t>1</a:t>
            </a:r>
            <a:r>
              <a:rPr kumimoji="1" lang="en-US" altLang="zh-CN" sz="2133" dirty="0">
                <a:solidFill>
                  <a:srgbClr val="008000"/>
                </a:solidFill>
                <a:latin typeface="黑体" panose="02010609060101010101" pitchFamily="49" charset="-122"/>
                <a:ea typeface="黑体" panose="02010609060101010101" pitchFamily="49" charset="-122"/>
              </a:rPr>
              <a:t>”</a:t>
            </a:r>
          </a:p>
        </p:txBody>
      </p:sp>
      <p:pic>
        <p:nvPicPr>
          <p:cNvPr id="174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896" y="864392"/>
            <a:ext cx="6057617" cy="150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678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3891">
                                            <p:txEl>
                                              <p:pRg st="3" end="3"/>
                                            </p:txEl>
                                          </p:spTgt>
                                        </p:tgtEl>
                                        <p:attrNameLst>
                                          <p:attrName>style.visibility</p:attrName>
                                        </p:attrNameLst>
                                      </p:cBhvr>
                                      <p:to>
                                        <p:strVal val="visible"/>
                                      </p:to>
                                    </p:set>
                                    <p:animEffect transition="in" filter="blinds(horizontal)">
                                      <p:cBhvr>
                                        <p:cTn id="7" dur="500"/>
                                        <p:tgtEl>
                                          <p:spTgt spid="2938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3891">
                                            <p:txEl>
                                              <p:pRg st="4" end="4"/>
                                            </p:txEl>
                                          </p:spTgt>
                                        </p:tgtEl>
                                        <p:attrNameLst>
                                          <p:attrName>style.visibility</p:attrName>
                                        </p:attrNameLst>
                                      </p:cBhvr>
                                      <p:to>
                                        <p:strVal val="visible"/>
                                      </p:to>
                                    </p:set>
                                    <p:animEffect transition="in" filter="blinds(horizontal)">
                                      <p:cBhvr>
                                        <p:cTn id="10" dur="500"/>
                                        <p:tgtEl>
                                          <p:spTgt spid="2938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3891">
                                            <p:txEl>
                                              <p:pRg st="5" end="5"/>
                                            </p:txEl>
                                          </p:spTgt>
                                        </p:tgtEl>
                                        <p:attrNameLst>
                                          <p:attrName>style.visibility</p:attrName>
                                        </p:attrNameLst>
                                      </p:cBhvr>
                                      <p:to>
                                        <p:strVal val="visible"/>
                                      </p:to>
                                    </p:set>
                                    <p:animEffect transition="in" filter="blinds(horizontal)">
                                      <p:cBhvr>
                                        <p:cTn id="13" dur="500"/>
                                        <p:tgtEl>
                                          <p:spTgt spid="293891">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76196"/>
                                        </p:tgtEl>
                                        <p:attrNameLst>
                                          <p:attrName>style.visibility</p:attrName>
                                        </p:attrNameLst>
                                      </p:cBhvr>
                                      <p:to>
                                        <p:strVal val="visible"/>
                                      </p:to>
                                    </p:set>
                                    <p:animEffect transition="in" filter="blinds(horizontal)">
                                      <p:cBhvr>
                                        <p:cTn id="18" dur="500"/>
                                        <p:tgtEl>
                                          <p:spTgt spid="7761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9919"/>
                                        </p:tgtEl>
                                        <p:attrNameLst>
                                          <p:attrName>style.visibility</p:attrName>
                                        </p:attrNameLst>
                                      </p:cBhvr>
                                      <p:to>
                                        <p:strVal val="visible"/>
                                      </p:to>
                                    </p:set>
                                    <p:animEffect transition="in" filter="blinds(horizontal)">
                                      <p:cBhvr>
                                        <p:cTn id="23" dur="500"/>
                                        <p:tgtEl>
                                          <p:spTgt spid="289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9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982471" y="8994"/>
            <a:ext cx="8227060" cy="666663"/>
          </a:xfrm>
        </p:spPr>
        <p:txBody>
          <a:bodyPr vert="horz" wrap="square" lIns="63480" tIns="25392" rIns="63480" bIns="25392" numCol="1" anchor="t" anchorCtr="0" compatLnSpc="1">
            <a:prstTxWarp prst="textNoShape">
              <a:avLst/>
            </a:prstTxWarp>
            <a:spAutoFit/>
          </a:bodyPr>
          <a:lstStyle/>
          <a:p>
            <a:r>
              <a:rPr lang="zh-CN" altLang="en-US"/>
              <a:t>求特殊数的补码</a:t>
            </a:r>
          </a:p>
        </p:txBody>
      </p:sp>
      <p:sp>
        <p:nvSpPr>
          <p:cNvPr id="468997" name="Text Box 5"/>
          <p:cNvSpPr txBox="1">
            <a:spLocks noChangeArrowheads="1"/>
          </p:cNvSpPr>
          <p:nvPr/>
        </p:nvSpPr>
        <p:spPr bwMode="auto">
          <a:xfrm>
            <a:off x="1977711" y="2497426"/>
            <a:ext cx="8185797"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25000"/>
              </a:spcBef>
              <a:buNone/>
            </a:pPr>
            <a:r>
              <a:rPr lang="zh-CN" altLang="en-US" sz="2799">
                <a:solidFill>
                  <a:srgbClr val="009900"/>
                </a:solidFill>
                <a:latin typeface="Times New Roman" panose="02020603050405020304" pitchFamily="18" charset="0"/>
              </a:rPr>
              <a:t>② </a:t>
            </a:r>
            <a:r>
              <a:rPr lang="en-US" altLang="zh-CN" sz="2799">
                <a:solidFill>
                  <a:srgbClr val="009900"/>
                </a:solidFill>
                <a:latin typeface="Times New Roman" panose="02020603050405020304" pitchFamily="18" charset="0"/>
              </a:rPr>
              <a:t>[-1]</a:t>
            </a:r>
            <a:r>
              <a:rPr lang="zh-CN" altLang="en-US" sz="2799" baseline="-25000">
                <a:solidFill>
                  <a:srgbClr val="009900"/>
                </a:solidFill>
                <a:latin typeface="Times New Roman" panose="02020603050405020304" pitchFamily="18" charset="0"/>
              </a:rPr>
              <a:t>补</a:t>
            </a:r>
            <a:r>
              <a:rPr lang="en-US" altLang="zh-CN" sz="2799">
                <a:solidFill>
                  <a:srgbClr val="009900"/>
                </a:solidFill>
                <a:latin typeface="Times New Roman" panose="02020603050405020304" pitchFamily="18" charset="0"/>
              </a:rPr>
              <a:t>= 2</a:t>
            </a:r>
            <a:r>
              <a:rPr lang="en-US" altLang="zh-CN" sz="2799" baseline="30000">
                <a:solidFill>
                  <a:srgbClr val="009900"/>
                </a:solidFill>
                <a:latin typeface="Times New Roman" panose="02020603050405020304" pitchFamily="18" charset="0"/>
              </a:rPr>
              <a:t>n </a:t>
            </a:r>
            <a:r>
              <a:rPr lang="en-US" altLang="zh-CN" sz="2799">
                <a:solidFill>
                  <a:srgbClr val="009900"/>
                </a:solidFill>
                <a:latin typeface="Times New Roman" panose="02020603050405020304" pitchFamily="18" charset="0"/>
              </a:rPr>
              <a:t>- 0…01 = </a:t>
            </a:r>
            <a:r>
              <a:rPr lang="en-US" altLang="zh-CN" sz="2799">
                <a:solidFill>
                  <a:srgbClr val="3333FF"/>
                </a:solidFill>
                <a:latin typeface="Times New Roman" panose="02020603050405020304" pitchFamily="18" charset="0"/>
              </a:rPr>
              <a:t>11…1</a:t>
            </a:r>
            <a:r>
              <a:rPr lang="zh-CN" altLang="en-US" sz="2799">
                <a:solidFill>
                  <a:srgbClr val="009900"/>
                </a:solidFill>
                <a:latin typeface="Times New Roman" panose="02020603050405020304" pitchFamily="18" charset="0"/>
              </a:rPr>
              <a:t>（</a:t>
            </a:r>
            <a:r>
              <a:rPr lang="en-US" altLang="zh-CN" sz="2799">
                <a:solidFill>
                  <a:srgbClr val="009900"/>
                </a:solidFill>
                <a:latin typeface="Times New Roman" panose="02020603050405020304" pitchFamily="18" charset="0"/>
              </a:rPr>
              <a:t>n</a:t>
            </a:r>
            <a:r>
              <a:rPr lang="zh-CN" altLang="en-US" sz="2799">
                <a:solidFill>
                  <a:srgbClr val="009900"/>
                </a:solidFill>
                <a:latin typeface="Times New Roman" panose="02020603050405020304" pitchFamily="18" charset="0"/>
              </a:rPr>
              <a:t>个</a:t>
            </a:r>
            <a:r>
              <a:rPr lang="en-US" altLang="zh-CN" sz="2799">
                <a:solidFill>
                  <a:srgbClr val="009900"/>
                </a:solidFill>
                <a:latin typeface="Times New Roman" panose="02020603050405020304" pitchFamily="18" charset="0"/>
              </a:rPr>
              <a:t>1</a:t>
            </a:r>
            <a:r>
              <a:rPr lang="zh-CN" altLang="en-US" sz="2799">
                <a:solidFill>
                  <a:srgbClr val="009900"/>
                </a:solidFill>
                <a:latin typeface="Times New Roman" panose="02020603050405020304" pitchFamily="18" charset="0"/>
              </a:rPr>
              <a:t>）    （</a:t>
            </a:r>
            <a:r>
              <a:rPr lang="en-US" altLang="zh-CN" sz="2799">
                <a:solidFill>
                  <a:srgbClr val="009900"/>
                </a:solidFill>
                <a:latin typeface="Times New Roman" panose="02020603050405020304" pitchFamily="18" charset="0"/>
              </a:rPr>
              <a:t>mod 2</a:t>
            </a:r>
            <a:r>
              <a:rPr lang="en-US" altLang="zh-CN" sz="2799" baseline="30000">
                <a:solidFill>
                  <a:srgbClr val="009900"/>
                </a:solidFill>
                <a:latin typeface="Times New Roman" panose="02020603050405020304" pitchFamily="18" charset="0"/>
              </a:rPr>
              <a:t>n</a:t>
            </a:r>
            <a:r>
              <a:rPr lang="zh-CN" altLang="en-US" sz="2799">
                <a:solidFill>
                  <a:srgbClr val="009900"/>
                </a:solidFill>
                <a:latin typeface="Times New Roman" panose="02020603050405020304" pitchFamily="18" charset="0"/>
              </a:rPr>
              <a:t>）</a:t>
            </a:r>
          </a:p>
        </p:txBody>
      </p:sp>
      <p:sp>
        <p:nvSpPr>
          <p:cNvPr id="468999" name="Text Box 7"/>
          <p:cNvSpPr txBox="1">
            <a:spLocks noChangeArrowheads="1"/>
          </p:cNvSpPr>
          <p:nvPr/>
        </p:nvSpPr>
        <p:spPr bwMode="auto">
          <a:xfrm>
            <a:off x="1993580" y="950091"/>
            <a:ext cx="8344499" cy="129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50000"/>
              </a:spcBef>
              <a:buNone/>
            </a:pPr>
            <a:r>
              <a:rPr lang="zh-CN" altLang="en-US" sz="2799">
                <a:solidFill>
                  <a:srgbClr val="000000"/>
                </a:solidFill>
                <a:latin typeface="Times New Roman" panose="02020603050405020304" pitchFamily="18" charset="0"/>
              </a:rPr>
              <a:t>假定机器数有</a:t>
            </a:r>
            <a:r>
              <a:rPr lang="en-US" altLang="zh-CN" sz="2799">
                <a:solidFill>
                  <a:srgbClr val="000000"/>
                </a:solidFill>
                <a:latin typeface="Times New Roman" panose="02020603050405020304" pitchFamily="18" charset="0"/>
              </a:rPr>
              <a:t>n</a:t>
            </a:r>
            <a:r>
              <a:rPr lang="zh-CN" altLang="en-US" sz="2799">
                <a:solidFill>
                  <a:srgbClr val="000000"/>
                </a:solidFill>
                <a:latin typeface="Times New Roman" panose="02020603050405020304" pitchFamily="18" charset="0"/>
              </a:rPr>
              <a:t>位</a:t>
            </a:r>
          </a:p>
          <a:p>
            <a:pPr defTabSz="914133" eaLnBrk="0" hangingPunct="0">
              <a:lnSpc>
                <a:spcPct val="100000"/>
              </a:lnSpc>
              <a:spcBef>
                <a:spcPct val="50000"/>
              </a:spcBef>
              <a:buNone/>
            </a:pPr>
            <a:endParaRPr lang="en-US" altLang="zh-CN" sz="1000">
              <a:solidFill>
                <a:srgbClr val="009900"/>
              </a:solidFill>
              <a:latin typeface="Times New Roman" panose="02020603050405020304" pitchFamily="18" charset="0"/>
            </a:endParaRPr>
          </a:p>
          <a:p>
            <a:pPr defTabSz="914133" eaLnBrk="0" hangingPunct="0">
              <a:lnSpc>
                <a:spcPct val="100000"/>
              </a:lnSpc>
              <a:spcBef>
                <a:spcPct val="25000"/>
              </a:spcBef>
              <a:buNone/>
            </a:pPr>
            <a:r>
              <a:rPr lang="zh-CN" altLang="en-US" sz="2799">
                <a:solidFill>
                  <a:srgbClr val="009900"/>
                </a:solidFill>
                <a:latin typeface="Times New Roman" panose="02020603050405020304" pitchFamily="18" charset="0"/>
              </a:rPr>
              <a:t>① </a:t>
            </a:r>
            <a:r>
              <a:rPr lang="en-US" altLang="zh-CN" sz="2799">
                <a:solidFill>
                  <a:srgbClr val="009900"/>
                </a:solidFill>
                <a:latin typeface="Times New Roman" panose="02020603050405020304" pitchFamily="18" charset="0"/>
              </a:rPr>
              <a:t>[-2</a:t>
            </a:r>
            <a:r>
              <a:rPr lang="en-US" altLang="zh-CN" sz="2799" baseline="30000">
                <a:solidFill>
                  <a:srgbClr val="009900"/>
                </a:solidFill>
                <a:latin typeface="Times New Roman" panose="02020603050405020304" pitchFamily="18" charset="0"/>
              </a:rPr>
              <a:t>n-1</a:t>
            </a:r>
            <a:r>
              <a:rPr lang="en-US" altLang="zh-CN" sz="2799">
                <a:solidFill>
                  <a:srgbClr val="009900"/>
                </a:solidFill>
                <a:latin typeface="Times New Roman" panose="02020603050405020304" pitchFamily="18" charset="0"/>
              </a:rPr>
              <a:t>]</a:t>
            </a:r>
            <a:r>
              <a:rPr lang="zh-CN" altLang="en-US" sz="2799" baseline="-25000">
                <a:solidFill>
                  <a:srgbClr val="009900"/>
                </a:solidFill>
                <a:latin typeface="Times New Roman" panose="02020603050405020304" pitchFamily="18" charset="0"/>
              </a:rPr>
              <a:t>补</a:t>
            </a:r>
            <a:r>
              <a:rPr lang="en-US" altLang="zh-CN" sz="2799">
                <a:solidFill>
                  <a:srgbClr val="009900"/>
                </a:solidFill>
                <a:latin typeface="Times New Roman" panose="02020603050405020304" pitchFamily="18" charset="0"/>
              </a:rPr>
              <a:t>= 2</a:t>
            </a:r>
            <a:r>
              <a:rPr lang="en-US" altLang="zh-CN" sz="2799" baseline="30000">
                <a:solidFill>
                  <a:srgbClr val="009900"/>
                </a:solidFill>
                <a:latin typeface="Times New Roman" panose="02020603050405020304" pitchFamily="18" charset="0"/>
              </a:rPr>
              <a:t>n </a:t>
            </a:r>
            <a:r>
              <a:rPr lang="en-US" altLang="zh-CN" sz="2799">
                <a:solidFill>
                  <a:srgbClr val="009900"/>
                </a:solidFill>
                <a:latin typeface="Times New Roman" panose="02020603050405020304" pitchFamily="18" charset="0"/>
              </a:rPr>
              <a:t>- 2</a:t>
            </a:r>
            <a:r>
              <a:rPr lang="en-US" altLang="zh-CN" sz="2799" baseline="30000">
                <a:solidFill>
                  <a:srgbClr val="009900"/>
                </a:solidFill>
                <a:latin typeface="Times New Roman" panose="02020603050405020304" pitchFamily="18" charset="0"/>
              </a:rPr>
              <a:t>n-1 </a:t>
            </a:r>
            <a:r>
              <a:rPr lang="en-US" altLang="zh-CN" sz="2799">
                <a:solidFill>
                  <a:srgbClr val="009900"/>
                </a:solidFill>
                <a:latin typeface="Times New Roman" panose="02020603050405020304" pitchFamily="18" charset="0"/>
              </a:rPr>
              <a:t>= 10…0</a:t>
            </a:r>
            <a:r>
              <a:rPr lang="zh-CN" altLang="en-US" sz="2799">
                <a:solidFill>
                  <a:srgbClr val="009900"/>
                </a:solidFill>
                <a:latin typeface="Times New Roman" panose="02020603050405020304" pitchFamily="18" charset="0"/>
              </a:rPr>
              <a:t>（</a:t>
            </a:r>
            <a:r>
              <a:rPr lang="en-US" altLang="zh-CN" sz="2799">
                <a:solidFill>
                  <a:srgbClr val="009900"/>
                </a:solidFill>
                <a:latin typeface="Times New Roman" panose="02020603050405020304" pitchFamily="18" charset="0"/>
              </a:rPr>
              <a:t>n-1</a:t>
            </a:r>
            <a:r>
              <a:rPr lang="zh-CN" altLang="en-US" sz="2799">
                <a:solidFill>
                  <a:srgbClr val="009900"/>
                </a:solidFill>
                <a:latin typeface="Times New Roman" panose="02020603050405020304" pitchFamily="18" charset="0"/>
              </a:rPr>
              <a:t>个</a:t>
            </a:r>
            <a:r>
              <a:rPr lang="en-US" altLang="zh-CN" sz="2799">
                <a:solidFill>
                  <a:srgbClr val="009900"/>
                </a:solidFill>
                <a:latin typeface="Times New Roman" panose="02020603050405020304" pitchFamily="18" charset="0"/>
              </a:rPr>
              <a:t>0</a:t>
            </a:r>
            <a:r>
              <a:rPr lang="zh-CN" altLang="en-US" sz="2799">
                <a:solidFill>
                  <a:srgbClr val="009900"/>
                </a:solidFill>
                <a:latin typeface="Times New Roman" panose="02020603050405020304" pitchFamily="18" charset="0"/>
              </a:rPr>
              <a:t>） （</a:t>
            </a:r>
            <a:r>
              <a:rPr lang="en-US" altLang="zh-CN" sz="2799">
                <a:solidFill>
                  <a:srgbClr val="009900"/>
                </a:solidFill>
                <a:latin typeface="Times New Roman" panose="02020603050405020304" pitchFamily="18" charset="0"/>
              </a:rPr>
              <a:t>mod 2</a:t>
            </a:r>
            <a:r>
              <a:rPr lang="en-US" altLang="zh-CN" sz="2799" baseline="30000">
                <a:solidFill>
                  <a:srgbClr val="009900"/>
                </a:solidFill>
                <a:latin typeface="Times New Roman" panose="02020603050405020304" pitchFamily="18" charset="0"/>
              </a:rPr>
              <a:t>n</a:t>
            </a:r>
            <a:r>
              <a:rPr lang="zh-CN" altLang="en-US" sz="2799">
                <a:solidFill>
                  <a:srgbClr val="009900"/>
                </a:solidFill>
                <a:latin typeface="Times New Roman" panose="02020603050405020304" pitchFamily="18" charset="0"/>
              </a:rPr>
              <a:t>）</a:t>
            </a:r>
          </a:p>
        </p:txBody>
      </p:sp>
      <p:sp>
        <p:nvSpPr>
          <p:cNvPr id="469001" name="Text Box 9"/>
          <p:cNvSpPr txBox="1">
            <a:spLocks noChangeArrowheads="1"/>
          </p:cNvSpPr>
          <p:nvPr/>
        </p:nvSpPr>
        <p:spPr bwMode="auto">
          <a:xfrm>
            <a:off x="2047540" y="3429001"/>
            <a:ext cx="6838425"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25000"/>
              </a:spcBef>
              <a:buNone/>
            </a:pPr>
            <a:r>
              <a:rPr lang="zh-CN" altLang="en-US" sz="2799">
                <a:solidFill>
                  <a:srgbClr val="009900"/>
                </a:solidFill>
                <a:latin typeface="Times New Roman" panose="02020603050405020304" pitchFamily="18" charset="0"/>
              </a:rPr>
              <a:t>③ </a:t>
            </a:r>
            <a:r>
              <a:rPr lang="en-US" altLang="zh-CN" sz="2799">
                <a:solidFill>
                  <a:srgbClr val="009900"/>
                </a:solidFill>
                <a:latin typeface="Times New Roman" panose="02020603050405020304" pitchFamily="18" charset="0"/>
              </a:rPr>
              <a:t>[+0]</a:t>
            </a:r>
            <a:r>
              <a:rPr lang="zh-CN" altLang="en-US" sz="2799" baseline="-25000">
                <a:solidFill>
                  <a:srgbClr val="009900"/>
                </a:solidFill>
                <a:latin typeface="Times New Roman" panose="02020603050405020304" pitchFamily="18" charset="0"/>
              </a:rPr>
              <a:t>补</a:t>
            </a:r>
            <a:r>
              <a:rPr lang="en-US" altLang="zh-CN" sz="2799">
                <a:solidFill>
                  <a:srgbClr val="009900"/>
                </a:solidFill>
                <a:latin typeface="Times New Roman" panose="02020603050405020304" pitchFamily="18" charset="0"/>
              </a:rPr>
              <a:t>= [-0]</a:t>
            </a:r>
            <a:r>
              <a:rPr lang="zh-CN" altLang="en-US" sz="2799" baseline="-25000">
                <a:solidFill>
                  <a:srgbClr val="009900"/>
                </a:solidFill>
                <a:latin typeface="Times New Roman" panose="02020603050405020304" pitchFamily="18" charset="0"/>
              </a:rPr>
              <a:t>补</a:t>
            </a:r>
            <a:r>
              <a:rPr lang="en-US" altLang="zh-CN" sz="2799">
                <a:solidFill>
                  <a:srgbClr val="009900"/>
                </a:solidFill>
                <a:latin typeface="Times New Roman" panose="02020603050405020304" pitchFamily="18" charset="0"/>
              </a:rPr>
              <a:t>= 00…0</a:t>
            </a:r>
            <a:r>
              <a:rPr lang="zh-CN" altLang="en-US" sz="2799">
                <a:solidFill>
                  <a:srgbClr val="009900"/>
                </a:solidFill>
                <a:latin typeface="Times New Roman" panose="02020603050405020304" pitchFamily="18" charset="0"/>
              </a:rPr>
              <a:t>（</a:t>
            </a:r>
            <a:r>
              <a:rPr lang="en-US" altLang="zh-CN" sz="2799">
                <a:solidFill>
                  <a:srgbClr val="009900"/>
                </a:solidFill>
                <a:latin typeface="Times New Roman" panose="02020603050405020304" pitchFamily="18" charset="0"/>
              </a:rPr>
              <a:t>n</a:t>
            </a:r>
            <a:r>
              <a:rPr lang="zh-CN" altLang="en-US" sz="2799">
                <a:solidFill>
                  <a:srgbClr val="009900"/>
                </a:solidFill>
                <a:latin typeface="Times New Roman" panose="02020603050405020304" pitchFamily="18" charset="0"/>
              </a:rPr>
              <a:t>个</a:t>
            </a:r>
            <a:r>
              <a:rPr lang="en-US" altLang="zh-CN" sz="2799">
                <a:solidFill>
                  <a:srgbClr val="009900"/>
                </a:solidFill>
                <a:latin typeface="Times New Roman" panose="02020603050405020304" pitchFamily="18" charset="0"/>
              </a:rPr>
              <a:t>0</a:t>
            </a:r>
            <a:r>
              <a:rPr lang="zh-CN" altLang="en-US" sz="2799">
                <a:solidFill>
                  <a:srgbClr val="009900"/>
                </a:solidFill>
                <a:latin typeface="Times New Roman" panose="02020603050405020304" pitchFamily="18" charset="0"/>
              </a:rPr>
              <a:t>）</a:t>
            </a:r>
            <a:r>
              <a:rPr lang="zh-CN" altLang="en-US" sz="1600">
                <a:solidFill>
                  <a:srgbClr val="009900"/>
                </a:solidFill>
                <a:latin typeface="Times New Roman" panose="02020603050405020304" pitchFamily="18" charset="0"/>
              </a:rPr>
              <a:t> </a:t>
            </a:r>
          </a:p>
        </p:txBody>
      </p:sp>
      <p:sp>
        <p:nvSpPr>
          <p:cNvPr id="20486" name="Text Box 6"/>
          <p:cNvSpPr txBox="1">
            <a:spLocks noChangeArrowheads="1"/>
          </p:cNvSpPr>
          <p:nvPr/>
        </p:nvSpPr>
        <p:spPr bwMode="auto">
          <a:xfrm>
            <a:off x="1957079" y="4419296"/>
            <a:ext cx="79636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lang="en-US" altLang="zh-CN" sz="2200">
                <a:solidFill>
                  <a:srgbClr val="000000"/>
                </a:solidFill>
                <a:latin typeface="微软雅黑" panose="020B0503020204020204" pitchFamily="34" charset="-122"/>
                <a:ea typeface="微软雅黑" panose="020B0503020204020204" pitchFamily="34" charset="-122"/>
              </a:rPr>
              <a:t>32</a:t>
            </a:r>
            <a:r>
              <a:rPr lang="zh-CN" altLang="en-US" sz="2200">
                <a:solidFill>
                  <a:srgbClr val="000000"/>
                </a:solidFill>
                <a:latin typeface="微软雅黑" panose="020B0503020204020204" pitchFamily="34" charset="-122"/>
                <a:ea typeface="微软雅黑" panose="020B0503020204020204" pitchFamily="34" charset="-122"/>
              </a:rPr>
              <a:t>位机器中，</a:t>
            </a:r>
            <a:r>
              <a:rPr lang="en-US" altLang="zh-CN" sz="2200">
                <a:solidFill>
                  <a:srgbClr val="000000"/>
                </a:solidFill>
                <a:latin typeface="微软雅黑" panose="020B0503020204020204" pitchFamily="34" charset="-122"/>
                <a:ea typeface="微软雅黑" panose="020B0503020204020204" pitchFamily="34" charset="-122"/>
              </a:rPr>
              <a:t>int</a:t>
            </a:r>
            <a:r>
              <a:rPr lang="zh-CN" altLang="en-US" sz="2200">
                <a:solidFill>
                  <a:srgbClr val="000000"/>
                </a:solidFill>
                <a:latin typeface="微软雅黑" panose="020B0503020204020204" pitchFamily="34" charset="-122"/>
                <a:ea typeface="微软雅黑" panose="020B0503020204020204" pitchFamily="34" charset="-122"/>
              </a:rPr>
              <a:t>、</a:t>
            </a:r>
            <a:r>
              <a:rPr lang="en-US" altLang="zh-CN" sz="2200">
                <a:solidFill>
                  <a:srgbClr val="000000"/>
                </a:solidFill>
                <a:latin typeface="微软雅黑" panose="020B0503020204020204" pitchFamily="34" charset="-122"/>
                <a:ea typeface="微软雅黑" panose="020B0503020204020204" pitchFamily="34" charset="-122"/>
              </a:rPr>
              <a:t>short</a:t>
            </a:r>
            <a:r>
              <a:rPr lang="zh-CN" altLang="en-US" sz="2200">
                <a:solidFill>
                  <a:srgbClr val="000000"/>
                </a:solidFill>
                <a:latin typeface="微软雅黑" panose="020B0503020204020204" pitchFamily="34" charset="-122"/>
                <a:ea typeface="微软雅黑" panose="020B0503020204020204" pitchFamily="34" charset="-122"/>
              </a:rPr>
              <a:t>、</a:t>
            </a:r>
            <a:r>
              <a:rPr lang="en-US" altLang="zh-CN" sz="2200">
                <a:solidFill>
                  <a:srgbClr val="000000"/>
                </a:solidFill>
                <a:latin typeface="微软雅黑" panose="020B0503020204020204" pitchFamily="34" charset="-122"/>
                <a:ea typeface="微软雅黑" panose="020B0503020204020204" pitchFamily="34" charset="-122"/>
              </a:rPr>
              <a:t>char</a:t>
            </a:r>
            <a:r>
              <a:rPr lang="zh-CN" altLang="en-US" sz="2200">
                <a:solidFill>
                  <a:srgbClr val="000000"/>
                </a:solidFill>
                <a:latin typeface="微软雅黑" panose="020B0503020204020204" pitchFamily="34" charset="-122"/>
                <a:ea typeface="微软雅黑" panose="020B0503020204020204" pitchFamily="34" charset="-122"/>
              </a:rPr>
              <a:t>型数据的机器数各占几位？</a:t>
            </a:r>
          </a:p>
        </p:txBody>
      </p:sp>
    </p:spTree>
    <p:extLst>
      <p:ext uri="{BB962C8B-B14F-4D97-AF65-F5344CB8AC3E}">
        <p14:creationId xmlns:p14="http://schemas.microsoft.com/office/powerpoint/2010/main" val="54708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9">
                                            <p:txEl>
                                              <p:pRg st="2" end="2"/>
                                            </p:txEl>
                                          </p:spTgt>
                                        </p:tgtEl>
                                        <p:attrNameLst>
                                          <p:attrName>style.visibility</p:attrName>
                                        </p:attrNameLst>
                                      </p:cBhvr>
                                      <p:to>
                                        <p:strVal val="visible"/>
                                      </p:to>
                                    </p:set>
                                    <p:animEffect transition="in" filter="blinds(horizontal)">
                                      <p:cBhvr>
                                        <p:cTn id="7" dur="500"/>
                                        <p:tgtEl>
                                          <p:spTgt spid="4689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7"/>
                                        </p:tgtEl>
                                        <p:attrNameLst>
                                          <p:attrName>style.visibility</p:attrName>
                                        </p:attrNameLst>
                                      </p:cBhvr>
                                      <p:to>
                                        <p:strVal val="visible"/>
                                      </p:to>
                                    </p:set>
                                    <p:animEffect transition="in" filter="blinds(horizontal)">
                                      <p:cBhvr>
                                        <p:cTn id="12" dur="500"/>
                                        <p:tgtEl>
                                          <p:spTgt spid="468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9001"/>
                                        </p:tgtEl>
                                        <p:attrNameLst>
                                          <p:attrName>style.visibility</p:attrName>
                                        </p:attrNameLst>
                                      </p:cBhvr>
                                      <p:to>
                                        <p:strVal val="visible"/>
                                      </p:to>
                                    </p:set>
                                    <p:animEffect transition="in" filter="blinds(horizontal)">
                                      <p:cBhvr>
                                        <p:cTn id="17" dur="500"/>
                                        <p:tgtEl>
                                          <p:spTgt spid="469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906111" y="55018"/>
            <a:ext cx="6744792" cy="605150"/>
          </a:xfrm>
        </p:spPr>
        <p:txBody>
          <a:bodyPr vert="horz" wrap="square" lIns="63480" tIns="25392" rIns="63480" bIns="25392" numCol="1" anchor="t" anchorCtr="0" compatLnSpc="1">
            <a:prstTxWarp prst="textNoShape">
              <a:avLst/>
            </a:prstTxWarp>
            <a:spAutoFit/>
          </a:bodyPr>
          <a:lstStyle/>
          <a:p>
            <a:r>
              <a:rPr lang="zh-CN" altLang="en-US" sz="3599"/>
              <a:t>冯</a:t>
            </a:r>
            <a:r>
              <a:rPr lang="zh-CN" altLang="en-US" sz="3599">
                <a:latin typeface="黑体" panose="02010609060101010101" pitchFamily="49" charset="-122"/>
              </a:rPr>
              <a:t>·</a:t>
            </a:r>
            <a:r>
              <a:rPr lang="zh-CN" altLang="en-US" sz="3599"/>
              <a:t>诺依曼结构的主要思想</a:t>
            </a:r>
          </a:p>
        </p:txBody>
      </p:sp>
      <p:sp>
        <p:nvSpPr>
          <p:cNvPr id="312323" name="Text Box 3"/>
          <p:cNvSpPr txBox="1">
            <a:spLocks noChangeArrowheads="1"/>
          </p:cNvSpPr>
          <p:nvPr/>
        </p:nvSpPr>
        <p:spPr bwMode="auto">
          <a:xfrm>
            <a:off x="1776159" y="864392"/>
            <a:ext cx="8549224" cy="50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067" indent="-457067" defTabSz="914133" eaLnBrk="1" hangingPunct="1">
              <a:lnSpc>
                <a:spcPct val="150000"/>
              </a:lnSpc>
              <a:spcBef>
                <a:spcPct val="20000"/>
              </a:spcBef>
              <a:buFontTx/>
              <a:buAutoNum type="arabicPeriod"/>
            </a:pPr>
            <a:r>
              <a:rPr kumimoji="1" lang="zh-CN" altLang="en-US" sz="2200" b="1" dirty="0">
                <a:solidFill>
                  <a:srgbClr val="000000"/>
                </a:solidFill>
                <a:latin typeface="微软雅黑" panose="020B0503020204020204" pitchFamily="34" charset="-122"/>
                <a:ea typeface="微软雅黑" panose="020B0503020204020204" pitchFamily="34" charset="-122"/>
              </a:rPr>
              <a:t>组成部件：运算器、控制器、存储器、输入设备、输出设备</a:t>
            </a:r>
          </a:p>
          <a:p>
            <a:pPr marL="914133" lvl="1" indent="-457067" defTabSz="914133" eaLnBrk="1" hangingPunct="1">
              <a:lnSpc>
                <a:spcPct val="150000"/>
              </a:lnSpc>
              <a:spcBef>
                <a:spcPct val="20000"/>
              </a:spcBef>
              <a:buClr>
                <a:srgbClr val="000000"/>
              </a:buClr>
              <a:buSzPct val="80000"/>
              <a:buFontTx/>
              <a:buChar char="•"/>
            </a:pPr>
            <a:r>
              <a:rPr kumimoji="1" lang="zh-CN" altLang="en-US" sz="2200" b="1" dirty="0">
                <a:solidFill>
                  <a:srgbClr val="FF3300"/>
                </a:solidFill>
                <a:latin typeface="微软雅黑" panose="020B0503020204020204" pitchFamily="34" charset="-122"/>
                <a:ea typeface="微软雅黑" panose="020B0503020204020204" pitchFamily="34" charset="-122"/>
              </a:rPr>
              <a:t>存储器</a:t>
            </a:r>
            <a:r>
              <a:rPr kumimoji="1" lang="zh-CN" altLang="en-US" sz="2200" b="1" dirty="0">
                <a:solidFill>
                  <a:srgbClr val="000000"/>
                </a:solidFill>
                <a:latin typeface="微软雅黑" panose="020B0503020204020204" pitchFamily="34" charset="-122"/>
                <a:ea typeface="微软雅黑" panose="020B0503020204020204" pitchFamily="34" charset="-122"/>
              </a:rPr>
              <a:t>：存放数据、指令（形式上无区别，计算机可区分）</a:t>
            </a:r>
          </a:p>
          <a:p>
            <a:pPr marL="914133" lvl="1" indent="-457067" defTabSz="914133" eaLnBrk="1" hangingPunct="1">
              <a:lnSpc>
                <a:spcPct val="150000"/>
              </a:lnSpc>
              <a:spcBef>
                <a:spcPct val="20000"/>
              </a:spcBef>
              <a:buClr>
                <a:srgbClr val="000000"/>
              </a:buClr>
              <a:buSzPct val="80000"/>
              <a:buFontTx/>
              <a:buChar char="•"/>
            </a:pPr>
            <a:r>
              <a:rPr kumimoji="1" lang="zh-CN" altLang="en-US" sz="2200" b="1" dirty="0">
                <a:solidFill>
                  <a:srgbClr val="FF3300"/>
                </a:solidFill>
                <a:latin typeface="微软雅黑" panose="020B0503020204020204" pitchFamily="34" charset="-122"/>
                <a:ea typeface="微软雅黑" panose="020B0503020204020204" pitchFamily="34" charset="-122"/>
              </a:rPr>
              <a:t>控制器</a:t>
            </a:r>
            <a:r>
              <a:rPr kumimoji="1" lang="zh-CN" altLang="en-US" sz="2200" b="1" dirty="0">
                <a:solidFill>
                  <a:srgbClr val="000000"/>
                </a:solidFill>
                <a:latin typeface="微软雅黑" panose="020B0503020204020204" pitchFamily="34" charset="-122"/>
                <a:ea typeface="微软雅黑" panose="020B0503020204020204" pitchFamily="34" charset="-122"/>
              </a:rPr>
              <a:t>：自动取出指令，控制指令的执行</a:t>
            </a:r>
          </a:p>
          <a:p>
            <a:pPr marL="914133" lvl="1" indent="-457067" defTabSz="914133" eaLnBrk="1" hangingPunct="1">
              <a:lnSpc>
                <a:spcPct val="150000"/>
              </a:lnSpc>
              <a:spcBef>
                <a:spcPct val="20000"/>
              </a:spcBef>
              <a:buClr>
                <a:srgbClr val="000000"/>
              </a:buClr>
              <a:buSzPct val="80000"/>
              <a:buFontTx/>
              <a:buChar char="•"/>
            </a:pPr>
            <a:r>
              <a:rPr kumimoji="1" lang="zh-CN" altLang="en-US" sz="2200" b="1" dirty="0">
                <a:solidFill>
                  <a:srgbClr val="FF3300"/>
                </a:solidFill>
                <a:latin typeface="微软雅黑" panose="020B0503020204020204" pitchFamily="34" charset="-122"/>
                <a:ea typeface="微软雅黑" panose="020B0503020204020204" pitchFamily="34" charset="-122"/>
              </a:rPr>
              <a:t>运算器</a:t>
            </a:r>
            <a:r>
              <a:rPr kumimoji="1" lang="zh-CN" altLang="en-US" sz="2200" b="1" dirty="0">
                <a:solidFill>
                  <a:srgbClr val="000000"/>
                </a:solidFill>
                <a:latin typeface="微软雅黑" panose="020B0503020204020204" pitchFamily="34" charset="-122"/>
                <a:ea typeface="微软雅黑" panose="020B0503020204020204" pitchFamily="34" charset="-122"/>
              </a:rPr>
              <a:t>：执行基本算术运算（加/减/乘/除）、逻辑运算、移位运算、一些附加运算</a:t>
            </a:r>
          </a:p>
          <a:p>
            <a:pPr marL="914133" lvl="1" indent="-457067" defTabSz="914133" eaLnBrk="1" hangingPunct="1">
              <a:lnSpc>
                <a:spcPct val="150000"/>
              </a:lnSpc>
              <a:spcBef>
                <a:spcPct val="20000"/>
              </a:spcBef>
              <a:buClr>
                <a:srgbClr val="000000"/>
              </a:buClr>
              <a:buSzPct val="80000"/>
              <a:buFontTx/>
              <a:buChar char="•"/>
            </a:pPr>
            <a:r>
              <a:rPr kumimoji="1" lang="zh-CN" altLang="en-US" sz="2200" b="1" dirty="0">
                <a:solidFill>
                  <a:srgbClr val="FF3300"/>
                </a:solidFill>
                <a:latin typeface="微软雅黑" panose="020B0503020204020204" pitchFamily="34" charset="-122"/>
                <a:ea typeface="微软雅黑" panose="020B0503020204020204" pitchFamily="34" charset="-122"/>
              </a:rPr>
              <a:t>输入设备</a:t>
            </a:r>
            <a:r>
              <a:rPr kumimoji="1" lang="zh-CN" altLang="en-US" sz="2200" b="1" dirty="0">
                <a:solidFill>
                  <a:srgbClr val="000000"/>
                </a:solidFill>
                <a:latin typeface="微软雅黑" panose="020B0503020204020204" pitchFamily="34" charset="-122"/>
                <a:ea typeface="微软雅黑" panose="020B0503020204020204" pitchFamily="34" charset="-122"/>
              </a:rPr>
              <a:t>、</a:t>
            </a:r>
            <a:r>
              <a:rPr kumimoji="1" lang="zh-CN" altLang="en-US" sz="2200" b="1" dirty="0">
                <a:solidFill>
                  <a:srgbClr val="FF3300"/>
                </a:solidFill>
                <a:latin typeface="微软雅黑" panose="020B0503020204020204" pitchFamily="34" charset="-122"/>
                <a:ea typeface="微软雅黑" panose="020B0503020204020204" pitchFamily="34" charset="-122"/>
              </a:rPr>
              <a:t>输出设备</a:t>
            </a:r>
            <a:r>
              <a:rPr kumimoji="1" lang="zh-CN" altLang="en-US" sz="2200" b="1" dirty="0">
                <a:solidFill>
                  <a:srgbClr val="000000"/>
                </a:solidFill>
                <a:latin typeface="微软雅黑" panose="020B0503020204020204" pitchFamily="34" charset="-122"/>
                <a:ea typeface="微软雅黑" panose="020B0503020204020204" pitchFamily="34" charset="-122"/>
              </a:rPr>
              <a:t>：由用户操纵（执行与主机之间的通信）</a:t>
            </a:r>
          </a:p>
          <a:p>
            <a:pPr marL="457067" indent="-457067" defTabSz="914133" eaLnBrk="1" hangingPunct="1">
              <a:lnSpc>
                <a:spcPct val="150000"/>
              </a:lnSpc>
              <a:spcBef>
                <a:spcPct val="20000"/>
              </a:spcBef>
              <a:buFontTx/>
              <a:buAutoNum type="arabicPeriod"/>
            </a:pPr>
            <a:r>
              <a:rPr kumimoji="1" lang="zh-CN" altLang="en-US" sz="2200" b="1" dirty="0">
                <a:solidFill>
                  <a:srgbClr val="000000"/>
                </a:solidFill>
                <a:latin typeface="微软雅黑" panose="020B0503020204020204" pitchFamily="34" charset="-122"/>
                <a:ea typeface="微软雅黑" panose="020B0503020204020204" pitchFamily="34" charset="-122"/>
              </a:rPr>
              <a:t>内部表示：指令和数据均以</a:t>
            </a:r>
            <a:r>
              <a:rPr kumimoji="1" lang="zh-CN" altLang="en-US" sz="2200" b="1" dirty="0">
                <a:solidFill>
                  <a:srgbClr val="FF3300"/>
                </a:solidFill>
                <a:latin typeface="微软雅黑" panose="020B0503020204020204" pitchFamily="34" charset="-122"/>
                <a:ea typeface="微软雅黑" panose="020B0503020204020204" pitchFamily="34" charset="-122"/>
              </a:rPr>
              <a:t>二进制表示</a:t>
            </a:r>
            <a:r>
              <a:rPr kumimoji="1" lang="zh-CN" altLang="en-US" sz="2200" b="1" dirty="0">
                <a:solidFill>
                  <a:srgbClr val="000000"/>
                </a:solidFill>
                <a:latin typeface="微软雅黑" panose="020B0503020204020204" pitchFamily="34" charset="-122"/>
                <a:ea typeface="微软雅黑" panose="020B0503020204020204" pitchFamily="34" charset="-122"/>
              </a:rPr>
              <a:t>。指令序列 </a:t>
            </a:r>
            <a:r>
              <a:rPr kumimoji="1" lang="en-US" altLang="zh-CN" sz="2200" b="1" dirty="0">
                <a:solidFill>
                  <a:srgbClr val="000000"/>
                </a:solidFill>
                <a:latin typeface="微软雅黑" panose="020B0503020204020204" pitchFamily="34" charset="-122"/>
                <a:ea typeface="微软雅黑" panose="020B0503020204020204" pitchFamily="34" charset="-122"/>
              </a:rPr>
              <a:t>= </a:t>
            </a:r>
            <a:r>
              <a:rPr kumimoji="1" lang="zh-CN" altLang="en-US" sz="2200" b="1" dirty="0">
                <a:solidFill>
                  <a:srgbClr val="000000"/>
                </a:solidFill>
                <a:latin typeface="微软雅黑" panose="020B0503020204020204" pitchFamily="34" charset="-122"/>
                <a:ea typeface="微软雅黑" panose="020B0503020204020204" pitchFamily="34" charset="-122"/>
              </a:rPr>
              <a:t>程序</a:t>
            </a:r>
            <a:endParaRPr kumimoji="1" lang="en-US" altLang="zh-CN" sz="2200" b="1" dirty="0">
              <a:solidFill>
                <a:srgbClr val="FF3300"/>
              </a:solidFill>
              <a:latin typeface="微软雅黑" panose="020B0503020204020204" pitchFamily="34" charset="-122"/>
              <a:ea typeface="微软雅黑" panose="020B0503020204020204" pitchFamily="34" charset="-122"/>
            </a:endParaRPr>
          </a:p>
          <a:p>
            <a:pPr marL="914133" lvl="1" indent="-457067" defTabSz="914133" eaLnBrk="1" hangingPunct="1">
              <a:lnSpc>
                <a:spcPct val="150000"/>
              </a:lnSpc>
              <a:spcBef>
                <a:spcPct val="20000"/>
              </a:spcBef>
              <a:buFont typeface="Arial" panose="020B0604020202020204" pitchFamily="34" charset="0"/>
              <a:buChar char="•"/>
            </a:pPr>
            <a:r>
              <a:rPr kumimoji="1" lang="zh-CN" altLang="en-US" sz="2200" b="1" dirty="0">
                <a:solidFill>
                  <a:srgbClr val="FF3300"/>
                </a:solidFill>
                <a:latin typeface="微软雅黑" panose="020B0503020204020204" pitchFamily="34" charset="-122"/>
                <a:ea typeface="微软雅黑" panose="020B0503020204020204" pitchFamily="34" charset="-122"/>
              </a:rPr>
              <a:t>指令</a:t>
            </a:r>
            <a:r>
              <a:rPr kumimoji="1" lang="zh-CN" altLang="en-US" sz="2200" b="1" dirty="0">
                <a:solidFill>
                  <a:srgbClr val="000000"/>
                </a:solidFill>
                <a:latin typeface="微软雅黑" panose="020B0503020204020204" pitchFamily="34" charset="-122"/>
                <a:ea typeface="微软雅黑" panose="020B0503020204020204" pitchFamily="34" charset="-122"/>
              </a:rPr>
              <a:t>由</a:t>
            </a:r>
            <a:r>
              <a:rPr kumimoji="1" lang="zh-CN" altLang="en-US" sz="2200" b="1" dirty="0">
                <a:solidFill>
                  <a:srgbClr val="FF0000"/>
                </a:solidFill>
                <a:latin typeface="微软雅黑" panose="020B0503020204020204" pitchFamily="34" charset="-122"/>
                <a:ea typeface="微软雅黑" panose="020B0503020204020204" pitchFamily="34" charset="-122"/>
              </a:rPr>
              <a:t>操作码</a:t>
            </a:r>
            <a:r>
              <a:rPr kumimoji="1" lang="zh-CN" altLang="en-US" sz="2200" b="1" dirty="0">
                <a:solidFill>
                  <a:srgbClr val="000000"/>
                </a:solidFill>
                <a:latin typeface="微软雅黑" panose="020B0503020204020204" pitchFamily="34" charset="-122"/>
                <a:ea typeface="微软雅黑" panose="020B0503020204020204" pitchFamily="34" charset="-122"/>
              </a:rPr>
              <a:t>（操作类型） </a:t>
            </a:r>
            <a:r>
              <a:rPr kumimoji="1" lang="en-US" altLang="zh-CN" sz="2200" b="1" dirty="0">
                <a:solidFill>
                  <a:srgbClr val="000000"/>
                </a:solidFill>
                <a:latin typeface="微软雅黑" panose="020B0503020204020204" pitchFamily="34" charset="-122"/>
                <a:ea typeface="微软雅黑" panose="020B0503020204020204" pitchFamily="34" charset="-122"/>
              </a:rPr>
              <a:t>+ </a:t>
            </a:r>
            <a:r>
              <a:rPr kumimoji="1" lang="zh-CN" altLang="en-US" sz="2200" b="1" dirty="0">
                <a:solidFill>
                  <a:srgbClr val="FF0000"/>
                </a:solidFill>
                <a:latin typeface="微软雅黑" panose="020B0503020204020204" pitchFamily="34" charset="-122"/>
                <a:ea typeface="微软雅黑" panose="020B0503020204020204" pitchFamily="34" charset="-122"/>
              </a:rPr>
              <a:t>地址码</a:t>
            </a:r>
            <a:r>
              <a:rPr kumimoji="1" lang="zh-CN" altLang="en-US" sz="2200" b="1" dirty="0">
                <a:solidFill>
                  <a:srgbClr val="000000"/>
                </a:solidFill>
                <a:latin typeface="微软雅黑" panose="020B0503020204020204" pitchFamily="34" charset="-122"/>
                <a:ea typeface="微软雅黑" panose="020B0503020204020204" pitchFamily="34" charset="-122"/>
              </a:rPr>
              <a:t>（操作数的地址）组成</a:t>
            </a:r>
          </a:p>
          <a:p>
            <a:pPr marL="457067" indent="-457067" defTabSz="914133" eaLnBrk="1" hangingPunct="1">
              <a:lnSpc>
                <a:spcPct val="150000"/>
              </a:lnSpc>
              <a:spcBef>
                <a:spcPct val="20000"/>
              </a:spcBef>
              <a:buFontTx/>
              <a:buAutoNum type="arabicPeriod"/>
            </a:pPr>
            <a:r>
              <a:rPr kumimoji="1" lang="zh-CN" altLang="en-US" sz="2200" b="1" dirty="0">
                <a:solidFill>
                  <a:srgbClr val="000000"/>
                </a:solidFill>
                <a:latin typeface="微软雅黑" panose="020B0503020204020204" pitchFamily="34" charset="-122"/>
                <a:ea typeface="微软雅黑" panose="020B0503020204020204" pitchFamily="34" charset="-122"/>
              </a:rPr>
              <a:t>工作原理：程序的执行采用</a:t>
            </a:r>
            <a:r>
              <a:rPr kumimoji="1" lang="zh-CN" altLang="en-US" sz="2200" b="1" dirty="0">
                <a:solidFill>
                  <a:srgbClr val="FF3300"/>
                </a:solidFill>
                <a:latin typeface="微软雅黑" panose="020B0503020204020204" pitchFamily="34" charset="-122"/>
                <a:ea typeface="微软雅黑" panose="020B0503020204020204" pitchFamily="34" charset="-122"/>
              </a:rPr>
              <a:t>“存储程序”</a:t>
            </a:r>
            <a:r>
              <a:rPr kumimoji="1" lang="zh-CN" altLang="en-US" sz="2200" b="1" dirty="0">
                <a:solidFill>
                  <a:srgbClr val="000000"/>
                </a:solidFill>
                <a:latin typeface="微软雅黑" panose="020B0503020204020204" pitchFamily="34" charset="-122"/>
                <a:ea typeface="微软雅黑" panose="020B0503020204020204" pitchFamily="34" charset="-122"/>
              </a:rPr>
              <a:t>方式</a:t>
            </a:r>
          </a:p>
        </p:txBody>
      </p:sp>
    </p:spTree>
    <p:extLst>
      <p:ext uri="{BB962C8B-B14F-4D97-AF65-F5344CB8AC3E}">
        <p14:creationId xmlns:p14="http://schemas.microsoft.com/office/powerpoint/2010/main" val="20887640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2" dur="500"/>
                                        <p:tgtEl>
                                          <p:spTgt spid="312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27" dur="500"/>
                                        <p:tgtEl>
                                          <p:spTgt spid="312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2" dur="500"/>
                                        <p:tgtEl>
                                          <p:spTgt spid="312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37" dur="500"/>
                                        <p:tgtEl>
                                          <p:spTgt spid="3123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2"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982471" y="55018"/>
            <a:ext cx="8227060" cy="605150"/>
          </a:xfrm>
        </p:spPr>
        <p:txBody>
          <a:bodyPr vert="horz" wrap="square" lIns="63480" tIns="25392" rIns="63480" bIns="25392" numCol="1" anchor="t" anchorCtr="0" compatLnSpc="1">
            <a:prstTxWarp prst="textNoShape">
              <a:avLst/>
            </a:prstTxWarp>
            <a:spAutoFit/>
          </a:bodyPr>
          <a:lstStyle/>
          <a:p>
            <a:r>
              <a:rPr lang="en-US" altLang="zh-CN" sz="3599"/>
              <a:t>C</a:t>
            </a:r>
            <a:r>
              <a:rPr lang="zh-CN" altLang="en-US" sz="3599"/>
              <a:t>语言支持的基本数据类型</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20" y="819956"/>
            <a:ext cx="8588899" cy="575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40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4369145"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r>
              <a:rPr lang="en-US" altLang="zh-CN" sz="4267" b="1" dirty="0">
                <a:solidFill>
                  <a:srgbClr val="3B3B3B"/>
                </a:solidFill>
                <a:latin typeface="微软雅黑" pitchFamily="34" charset="-122"/>
                <a:ea typeface="微软雅黑" pitchFamily="34" charset="-122"/>
              </a:rPr>
              <a:t>2.3 </a:t>
            </a:r>
            <a:r>
              <a:rPr lang="zh-CN" altLang="en-US" sz="4267" b="1" dirty="0">
                <a:solidFill>
                  <a:srgbClr val="3B3B3B"/>
                </a:solidFill>
                <a:latin typeface="微软雅黑" pitchFamily="34" charset="-122"/>
                <a:ea typeface="微软雅黑" pitchFamily="34" charset="-122"/>
              </a:rPr>
              <a:t>浮点数的表示</a:t>
            </a:r>
            <a:endParaRPr lang="en-US" altLang="zh-CN" sz="4267" b="1" dirty="0">
              <a:solidFill>
                <a:srgbClr val="3B3B3B"/>
              </a:solidFill>
              <a:latin typeface="微软雅黑" pitchFamily="34" charset="-122"/>
              <a:ea typeface="微软雅黑" pitchFamily="34" charset="-122"/>
            </a:endParaRPr>
          </a:p>
        </p:txBody>
      </p:sp>
      <p:grpSp>
        <p:nvGrpSpPr>
          <p:cNvPr id="2296" name="组合 2295"/>
          <p:cNvGrpSpPr/>
          <p:nvPr/>
        </p:nvGrpSpPr>
        <p:grpSpPr>
          <a:xfrm>
            <a:off x="1988411" y="-213313"/>
            <a:ext cx="1090069" cy="3100177"/>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819276" y="-140327"/>
            <a:ext cx="1192769" cy="5266457"/>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3795953" y="-140327"/>
            <a:ext cx="1094887" cy="3644089"/>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50214" y="-209358"/>
            <a:ext cx="1170628" cy="4457297"/>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404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982471" y="143890"/>
            <a:ext cx="8227060" cy="543722"/>
          </a:xfrm>
        </p:spPr>
        <p:txBody>
          <a:bodyPr vert="horz" wrap="square" lIns="63480" tIns="25392" rIns="63480" bIns="25392" numCol="1" anchor="t" anchorCtr="0" compatLnSpc="1">
            <a:prstTxWarp prst="textNoShape">
              <a:avLst/>
            </a:prstTxWarp>
            <a:spAutoFit/>
          </a:bodyPr>
          <a:lstStyle/>
          <a:p>
            <a:pPr algn="l"/>
            <a:r>
              <a:rPr lang="en-US" altLang="zh-CN" sz="3200">
                <a:ea typeface="宋体" panose="02010600030101010101" pitchFamily="2" charset="-122"/>
              </a:rPr>
              <a:t>    IEEE 754</a:t>
            </a:r>
            <a:r>
              <a:rPr lang="zh-CN" altLang="en-US" sz="3200">
                <a:ea typeface="宋体" panose="02010600030101010101" pitchFamily="2" charset="-122"/>
              </a:rPr>
              <a:t>标准</a:t>
            </a:r>
          </a:p>
        </p:txBody>
      </p:sp>
      <p:sp>
        <p:nvSpPr>
          <p:cNvPr id="38915" name="Rectangle 3"/>
          <p:cNvSpPr>
            <a:spLocks noGrp="1" noChangeArrowheads="1"/>
          </p:cNvSpPr>
          <p:nvPr>
            <p:ph type="body" idx="4294967295"/>
          </p:nvPr>
        </p:nvSpPr>
        <p:spPr>
          <a:xfrm>
            <a:off x="2044365" y="861219"/>
            <a:ext cx="8181036" cy="1881333"/>
          </a:xfrm>
        </p:spPr>
        <p:txBody>
          <a:bodyPr vert="horz" wrap="square" lIns="63480" tIns="25392" rIns="63480" bIns="25392" numCol="1" anchor="t" anchorCtr="0" compatLnSpc="1">
            <a:prstTxWarp prst="textNoShape">
              <a:avLst/>
            </a:prstTxWarp>
            <a:spAutoFit/>
          </a:bodyPr>
          <a:lstStyle/>
          <a:p>
            <a:pPr>
              <a:lnSpc>
                <a:spcPct val="90000"/>
              </a:lnSpc>
              <a:buFontTx/>
              <a:buNone/>
            </a:pPr>
            <a:r>
              <a:rPr lang="zh-CN" altLang="en-US" sz="2133" b="0"/>
              <a:t>    </a:t>
            </a:r>
          </a:p>
          <a:p>
            <a:pPr>
              <a:lnSpc>
                <a:spcPct val="90000"/>
              </a:lnSpc>
              <a:buFontTx/>
              <a:buNone/>
            </a:pPr>
            <a:r>
              <a:rPr lang="en-US" altLang="zh-CN"/>
              <a:t>Single Precision </a:t>
            </a:r>
            <a:r>
              <a:rPr lang="en-US" altLang="zh-CN">
                <a:solidFill>
                  <a:srgbClr val="000000"/>
                </a:solidFill>
              </a:rPr>
              <a:t>： </a:t>
            </a:r>
            <a:endParaRPr lang="en-US" altLang="zh-CN">
              <a:solidFill>
                <a:srgbClr val="990000"/>
              </a:solidFill>
            </a:endParaRPr>
          </a:p>
          <a:p>
            <a:pPr>
              <a:lnSpc>
                <a:spcPct val="90000"/>
              </a:lnSpc>
              <a:buFontTx/>
              <a:buNone/>
            </a:pPr>
            <a:r>
              <a:rPr lang="en-US" altLang="zh-CN">
                <a:solidFill>
                  <a:srgbClr val="FF6600"/>
                </a:solidFill>
              </a:rPr>
              <a:t>		  </a:t>
            </a:r>
            <a:r>
              <a:rPr lang="en-US" altLang="zh-CN" sz="2133">
                <a:solidFill>
                  <a:srgbClr val="FF6600"/>
                </a:solidFill>
              </a:rPr>
              <a:t>S</a:t>
            </a:r>
            <a:r>
              <a:rPr lang="en-US" altLang="zh-CN" sz="2133">
                <a:solidFill>
                  <a:srgbClr val="00E0CB"/>
                </a:solidFill>
              </a:rPr>
              <a:t>     </a:t>
            </a:r>
            <a:r>
              <a:rPr lang="en-US" altLang="zh-CN" sz="2133">
                <a:solidFill>
                  <a:srgbClr val="009242"/>
                </a:solidFill>
              </a:rPr>
              <a:t>Exponent</a:t>
            </a:r>
            <a:r>
              <a:rPr lang="en-US" altLang="zh-CN" sz="2133">
                <a:solidFill>
                  <a:srgbClr val="FD0128"/>
                </a:solidFill>
              </a:rPr>
              <a:t>                </a:t>
            </a:r>
            <a:r>
              <a:rPr lang="en-US" altLang="zh-CN" sz="2133">
                <a:solidFill>
                  <a:srgbClr val="063DE9"/>
                </a:solidFill>
              </a:rPr>
              <a:t>Significand</a:t>
            </a:r>
            <a:endParaRPr lang="en-US" altLang="zh-CN" sz="2133">
              <a:solidFill>
                <a:srgbClr val="FD0128"/>
              </a:solidFill>
            </a:endParaRPr>
          </a:p>
          <a:p>
            <a:pPr>
              <a:lnSpc>
                <a:spcPct val="90000"/>
              </a:lnSpc>
              <a:buFontTx/>
              <a:buNone/>
            </a:pPr>
            <a:r>
              <a:rPr lang="en-US" altLang="zh-CN" sz="2133">
                <a:solidFill>
                  <a:srgbClr val="000000"/>
                </a:solidFill>
                <a:latin typeface="Arial,Bold" charset="0"/>
              </a:rPr>
              <a:t>          </a:t>
            </a:r>
            <a:r>
              <a:rPr lang="en-US" altLang="zh-CN" sz="2133">
                <a:solidFill>
                  <a:srgbClr val="000000"/>
                </a:solidFill>
              </a:rPr>
              <a:t>1 bit      8 bits                       23 bits</a:t>
            </a:r>
          </a:p>
          <a:p>
            <a:pPr>
              <a:lnSpc>
                <a:spcPct val="90000"/>
              </a:lnSpc>
              <a:buFontTx/>
              <a:buNone/>
            </a:pPr>
            <a:endParaRPr lang="zh-CN" altLang="en-US" sz="2133">
              <a:solidFill>
                <a:srgbClr val="CCCC00"/>
              </a:solidFill>
            </a:endParaRPr>
          </a:p>
        </p:txBody>
      </p:sp>
      <p:grpSp>
        <p:nvGrpSpPr>
          <p:cNvPr id="38916" name="Group 13"/>
          <p:cNvGrpSpPr>
            <a:grpSpLocks/>
          </p:cNvGrpSpPr>
          <p:nvPr/>
        </p:nvGrpSpPr>
        <p:grpSpPr bwMode="auto">
          <a:xfrm>
            <a:off x="2825173" y="2034019"/>
            <a:ext cx="6779707" cy="368187"/>
            <a:chOff x="611" y="1221"/>
            <a:chExt cx="4272" cy="295"/>
          </a:xfrm>
        </p:grpSpPr>
        <p:sp>
          <p:nvSpPr>
            <p:cNvPr id="38929"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0"/>
                </a:spcBef>
                <a:buNone/>
              </a:pPr>
              <a:endParaRPr lang="zh-CN" altLang="en-US" sz="1467">
                <a:solidFill>
                  <a:srgbClr val="000000"/>
                </a:solidFill>
                <a:latin typeface="Times New Roman" panose="02020603050405020304" pitchFamily="18" charset="0"/>
              </a:endParaRPr>
            </a:p>
          </p:txBody>
        </p:sp>
        <p:sp>
          <p:nvSpPr>
            <p:cNvPr id="38930"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sz="1600">
                <a:solidFill>
                  <a:srgbClr val="000000"/>
                </a:solidFill>
                <a:latin typeface="Arial" panose="020B0604020202020204" pitchFamily="34" charset="0"/>
              </a:endParaRPr>
            </a:p>
          </p:txBody>
        </p:sp>
        <p:sp>
          <p:nvSpPr>
            <p:cNvPr id="38931"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sz="1600">
                <a:solidFill>
                  <a:srgbClr val="000000"/>
                </a:solidFill>
                <a:latin typeface="Arial" panose="020B0604020202020204" pitchFamily="34" charset="0"/>
              </a:endParaRPr>
            </a:p>
          </p:txBody>
        </p:sp>
      </p:grpSp>
      <p:sp>
        <p:nvSpPr>
          <p:cNvPr id="310279" name="Text Box 7"/>
          <p:cNvSpPr txBox="1">
            <a:spLocks noChangeArrowheads="1"/>
          </p:cNvSpPr>
          <p:nvPr/>
        </p:nvSpPr>
        <p:spPr bwMode="auto">
          <a:xfrm>
            <a:off x="1726962" y="2513296"/>
            <a:ext cx="7089173" cy="38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90000"/>
              </a:lnSpc>
              <a:buClr>
                <a:srgbClr val="99CC00"/>
              </a:buClr>
              <a:buSzPct val="60000"/>
              <a:buNone/>
            </a:pPr>
            <a:r>
              <a:rPr kumimoji="1" lang="zh-CN" altLang="en-US" sz="1867">
                <a:solidFill>
                  <a:srgbClr val="000000"/>
                </a:solidFill>
                <a:cs typeface="Arial" panose="020B0604020202020204" pitchFamily="34" charset="0"/>
              </a:rPr>
              <a:t>° </a:t>
            </a:r>
            <a:r>
              <a:rPr kumimoji="1" lang="en-US" altLang="zh-CN" sz="2133">
                <a:solidFill>
                  <a:srgbClr val="FF6600"/>
                </a:solidFill>
                <a:cs typeface="Arial" panose="020B0604020202020204" pitchFamily="34" charset="0"/>
              </a:rPr>
              <a:t>Sign bit: 1 </a:t>
            </a:r>
            <a:r>
              <a:rPr kumimoji="1" lang="zh-CN" altLang="en-US" sz="2133">
                <a:solidFill>
                  <a:srgbClr val="FF6600"/>
                </a:solidFill>
                <a:cs typeface="Arial" panose="020B0604020202020204" pitchFamily="34" charset="0"/>
              </a:rPr>
              <a:t>表示</a:t>
            </a:r>
            <a:r>
              <a:rPr kumimoji="1" lang="en-US" altLang="zh-CN" sz="2133">
                <a:solidFill>
                  <a:srgbClr val="FF6600"/>
                </a:solidFill>
                <a:cs typeface="Arial" panose="020B0604020202020204" pitchFamily="34" charset="0"/>
              </a:rPr>
              <a:t>negative ; 0</a:t>
            </a:r>
            <a:r>
              <a:rPr kumimoji="1" lang="zh-CN" altLang="en-US" sz="2133">
                <a:solidFill>
                  <a:srgbClr val="FF6600"/>
                </a:solidFill>
                <a:cs typeface="Arial" panose="020B0604020202020204" pitchFamily="34" charset="0"/>
              </a:rPr>
              <a:t>表示 </a:t>
            </a:r>
            <a:r>
              <a:rPr kumimoji="1" lang="en-US" altLang="zh-CN" sz="2133">
                <a:solidFill>
                  <a:srgbClr val="FF6600"/>
                </a:solidFill>
                <a:cs typeface="Arial" panose="020B0604020202020204" pitchFamily="34" charset="0"/>
              </a:rPr>
              <a:t>positive</a:t>
            </a:r>
          </a:p>
        </p:txBody>
      </p:sp>
      <p:sp>
        <p:nvSpPr>
          <p:cNvPr id="310280" name="Text Box 8"/>
          <p:cNvSpPr txBox="1">
            <a:spLocks noChangeArrowheads="1"/>
          </p:cNvSpPr>
          <p:nvPr/>
        </p:nvSpPr>
        <p:spPr bwMode="auto">
          <a:xfrm>
            <a:off x="1731723" y="4233615"/>
            <a:ext cx="7960443" cy="129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buClr>
                <a:srgbClr val="99CC00"/>
              </a:buClr>
              <a:buSzPct val="60000"/>
              <a:buNone/>
            </a:pPr>
            <a:r>
              <a:rPr kumimoji="1" lang="zh-CN" altLang="en-US" sz="2667" b="0">
                <a:solidFill>
                  <a:srgbClr val="000000"/>
                </a:solidFill>
                <a:latin typeface="Times New Roman" panose="02020603050405020304" pitchFamily="18" charset="0"/>
              </a:rPr>
              <a:t>°</a:t>
            </a:r>
            <a:r>
              <a:rPr kumimoji="1" lang="en-US" altLang="zh-CN" sz="2133">
                <a:solidFill>
                  <a:srgbClr val="3333FF"/>
                </a:solidFill>
                <a:cs typeface="Arial" panose="020B0604020202020204" pitchFamily="34" charset="0"/>
              </a:rPr>
              <a:t>Significand</a:t>
            </a:r>
            <a:r>
              <a:rPr kumimoji="1" lang="zh-CN" altLang="en-US" sz="2133">
                <a:solidFill>
                  <a:srgbClr val="3333FF"/>
                </a:solidFill>
                <a:cs typeface="Arial" panose="020B0604020202020204" pitchFamily="34" charset="0"/>
              </a:rPr>
              <a:t>（尾数）</a:t>
            </a:r>
            <a:r>
              <a:rPr kumimoji="1" lang="en-US" altLang="zh-CN" sz="2133">
                <a:solidFill>
                  <a:srgbClr val="3333FF"/>
                </a:solidFill>
                <a:cs typeface="Arial" panose="020B0604020202020204" pitchFamily="34" charset="0"/>
              </a:rPr>
              <a:t>:</a:t>
            </a:r>
          </a:p>
          <a:p>
            <a:pPr defTabSz="914133">
              <a:lnSpc>
                <a:spcPct val="100000"/>
              </a:lnSpc>
              <a:buClr>
                <a:srgbClr val="99CC00"/>
              </a:buClr>
              <a:buSzPct val="60000"/>
              <a:buNone/>
            </a:pPr>
            <a:r>
              <a:rPr kumimoji="1" lang="en-US" altLang="zh-CN" sz="2133">
                <a:solidFill>
                  <a:srgbClr val="3333FF"/>
                </a:solidFill>
                <a:cs typeface="Arial" panose="020B0604020202020204" pitchFamily="34" charset="0"/>
              </a:rPr>
              <a:t>   • </a:t>
            </a:r>
            <a:r>
              <a:rPr kumimoji="1" lang="zh-CN" altLang="en-US" sz="2133">
                <a:solidFill>
                  <a:srgbClr val="3333FF"/>
                </a:solidFill>
                <a:cs typeface="Arial" panose="020B0604020202020204" pitchFamily="34" charset="0"/>
              </a:rPr>
              <a:t>规格化尾数最高位总是</a:t>
            </a:r>
            <a:r>
              <a:rPr kumimoji="1" lang="en-US" altLang="zh-CN" sz="2133">
                <a:solidFill>
                  <a:srgbClr val="3333FF"/>
                </a:solidFill>
                <a:cs typeface="Arial" panose="020B0604020202020204" pitchFamily="34" charset="0"/>
              </a:rPr>
              <a:t>1</a:t>
            </a:r>
            <a:r>
              <a:rPr kumimoji="1" lang="zh-CN" altLang="en-US" sz="2133">
                <a:solidFill>
                  <a:srgbClr val="3333FF"/>
                </a:solidFill>
                <a:cs typeface="Arial" panose="020B0604020202020204" pitchFamily="34" charset="0"/>
              </a:rPr>
              <a:t>，所以隐含表示，省</a:t>
            </a:r>
            <a:r>
              <a:rPr kumimoji="1" lang="en-US" altLang="zh-CN" sz="2133">
                <a:solidFill>
                  <a:srgbClr val="3333FF"/>
                </a:solidFill>
                <a:cs typeface="Arial" panose="020B0604020202020204" pitchFamily="34" charset="0"/>
              </a:rPr>
              <a:t>1</a:t>
            </a:r>
            <a:r>
              <a:rPr kumimoji="1" lang="zh-CN" altLang="en-US" sz="2133">
                <a:solidFill>
                  <a:srgbClr val="3333FF"/>
                </a:solidFill>
                <a:cs typeface="Arial" panose="020B0604020202020204" pitchFamily="34" charset="0"/>
              </a:rPr>
              <a:t>位</a:t>
            </a:r>
          </a:p>
          <a:p>
            <a:pPr defTabSz="914133">
              <a:lnSpc>
                <a:spcPct val="100000"/>
              </a:lnSpc>
              <a:buClr>
                <a:srgbClr val="99CC00"/>
              </a:buClr>
              <a:buSzPct val="60000"/>
              <a:buNone/>
            </a:pPr>
            <a:r>
              <a:rPr kumimoji="1" lang="en-US" altLang="zh-CN" sz="2133">
                <a:solidFill>
                  <a:srgbClr val="3333FF"/>
                </a:solidFill>
                <a:cs typeface="Arial" panose="020B0604020202020204" pitchFamily="34" charset="0"/>
              </a:rPr>
              <a:t>   • 1 + 23 bits </a:t>
            </a:r>
            <a:r>
              <a:rPr kumimoji="1" lang="zh-CN" altLang="en-US" sz="2133">
                <a:solidFill>
                  <a:srgbClr val="3333FF"/>
                </a:solidFill>
                <a:cs typeface="Arial" panose="020B0604020202020204" pitchFamily="34" charset="0"/>
              </a:rPr>
              <a:t>（ </a:t>
            </a:r>
            <a:r>
              <a:rPr kumimoji="1" lang="en-US" altLang="zh-CN" sz="2133">
                <a:solidFill>
                  <a:srgbClr val="3333FF"/>
                </a:solidFill>
                <a:cs typeface="Arial" panose="020B0604020202020204" pitchFamily="34" charset="0"/>
              </a:rPr>
              <a:t>single</a:t>
            </a:r>
            <a:r>
              <a:rPr kumimoji="1" lang="zh-CN" altLang="en-US" sz="2133">
                <a:solidFill>
                  <a:srgbClr val="3333FF"/>
                </a:solidFill>
                <a:cs typeface="Arial" panose="020B0604020202020204" pitchFamily="34" charset="0"/>
              </a:rPr>
              <a:t>），</a:t>
            </a:r>
            <a:r>
              <a:rPr kumimoji="1" lang="en-US" altLang="zh-CN" sz="2133">
                <a:solidFill>
                  <a:srgbClr val="3333FF"/>
                </a:solidFill>
                <a:cs typeface="Arial" panose="020B0604020202020204" pitchFamily="34" charset="0"/>
              </a:rPr>
              <a:t>1 + 52 bits </a:t>
            </a:r>
            <a:r>
              <a:rPr kumimoji="1" lang="zh-CN" altLang="en-US" sz="2133">
                <a:solidFill>
                  <a:srgbClr val="3333FF"/>
                </a:solidFill>
                <a:cs typeface="Arial" panose="020B0604020202020204" pitchFamily="34" charset="0"/>
              </a:rPr>
              <a:t>（</a:t>
            </a:r>
            <a:r>
              <a:rPr kumimoji="1" lang="en-US" altLang="zh-CN" sz="2133">
                <a:solidFill>
                  <a:srgbClr val="3333FF"/>
                </a:solidFill>
                <a:cs typeface="Arial" panose="020B0604020202020204" pitchFamily="34" charset="0"/>
              </a:rPr>
              <a:t>double</a:t>
            </a:r>
            <a:r>
              <a:rPr kumimoji="1" lang="zh-CN" altLang="en-US" sz="2133">
                <a:solidFill>
                  <a:srgbClr val="3333FF"/>
                </a:solidFill>
                <a:cs typeface="Arial" panose="020B0604020202020204" pitchFamily="34" charset="0"/>
              </a:rPr>
              <a:t>）</a:t>
            </a:r>
          </a:p>
        </p:txBody>
      </p:sp>
      <p:sp>
        <p:nvSpPr>
          <p:cNvPr id="310281" name="Text Box 9"/>
          <p:cNvSpPr txBox="1">
            <a:spLocks noChangeArrowheads="1"/>
          </p:cNvSpPr>
          <p:nvPr/>
        </p:nvSpPr>
        <p:spPr bwMode="auto">
          <a:xfrm>
            <a:off x="1707919" y="2754522"/>
            <a:ext cx="8958671" cy="133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20000"/>
              </a:lnSpc>
              <a:spcBef>
                <a:spcPct val="0"/>
              </a:spcBef>
              <a:buClr>
                <a:srgbClr val="99CC00"/>
              </a:buClr>
              <a:buSzPct val="60000"/>
              <a:buNone/>
            </a:pPr>
            <a:r>
              <a:rPr kumimoji="1" lang="zh-CN" altLang="en-US" sz="2667" b="0">
                <a:solidFill>
                  <a:srgbClr val="000000"/>
                </a:solidFill>
                <a:latin typeface="Times New Roman" panose="02020603050405020304" pitchFamily="18" charset="0"/>
              </a:rPr>
              <a:t>°</a:t>
            </a:r>
            <a:r>
              <a:rPr kumimoji="1" lang="en-US" altLang="zh-CN" sz="2133">
                <a:solidFill>
                  <a:srgbClr val="006600"/>
                </a:solidFill>
                <a:cs typeface="Arial" panose="020B0604020202020204" pitchFamily="34" charset="0"/>
              </a:rPr>
              <a:t>Exponent</a:t>
            </a:r>
            <a:r>
              <a:rPr kumimoji="1" lang="zh-CN" altLang="en-US" sz="2133">
                <a:solidFill>
                  <a:srgbClr val="006600"/>
                </a:solidFill>
                <a:cs typeface="Arial" panose="020B0604020202020204" pitchFamily="34" charset="0"/>
              </a:rPr>
              <a:t>（阶码 </a:t>
            </a:r>
            <a:r>
              <a:rPr kumimoji="1" lang="en-US" altLang="zh-CN" sz="2133">
                <a:solidFill>
                  <a:srgbClr val="006600"/>
                </a:solidFill>
                <a:cs typeface="Arial" panose="020B0604020202020204" pitchFamily="34" charset="0"/>
              </a:rPr>
              <a:t>/ </a:t>
            </a:r>
            <a:r>
              <a:rPr kumimoji="1" lang="zh-CN" altLang="en-US" sz="2133">
                <a:solidFill>
                  <a:srgbClr val="006600"/>
                </a:solidFill>
                <a:cs typeface="Arial" panose="020B0604020202020204" pitchFamily="34" charset="0"/>
              </a:rPr>
              <a:t>指数编码）</a:t>
            </a:r>
            <a:r>
              <a:rPr kumimoji="1" lang="en-US" altLang="zh-CN" sz="2133">
                <a:solidFill>
                  <a:srgbClr val="006600"/>
                </a:solidFill>
                <a:cs typeface="Arial" panose="020B0604020202020204" pitchFamily="34" charset="0"/>
              </a:rPr>
              <a:t>:  </a:t>
            </a:r>
          </a:p>
          <a:p>
            <a:pPr marL="457067" lvl="1" defTabSz="914133">
              <a:lnSpc>
                <a:spcPct val="120000"/>
              </a:lnSpc>
              <a:spcBef>
                <a:spcPct val="0"/>
              </a:spcBef>
              <a:buClr>
                <a:srgbClr val="006600"/>
              </a:buClr>
              <a:buFontTx/>
              <a:buChar char="•"/>
            </a:pPr>
            <a:r>
              <a:rPr kumimoji="1" lang="en-US" altLang="zh-CN" sz="2133">
                <a:solidFill>
                  <a:srgbClr val="006600"/>
                </a:solidFill>
                <a:cs typeface="Arial" panose="020B0604020202020204" pitchFamily="34" charset="0"/>
              </a:rPr>
              <a:t>SP</a:t>
            </a:r>
            <a:r>
              <a:rPr kumimoji="1" lang="zh-CN" altLang="en-US" sz="2133">
                <a:solidFill>
                  <a:srgbClr val="006600"/>
                </a:solidFill>
                <a:cs typeface="Arial" panose="020B0604020202020204" pitchFamily="34" charset="0"/>
              </a:rPr>
              <a:t>规格化数阶码范围为</a:t>
            </a:r>
            <a:r>
              <a:rPr kumimoji="1" lang="en-US" altLang="zh-CN" sz="2133">
                <a:solidFill>
                  <a:srgbClr val="006600"/>
                </a:solidFill>
                <a:cs typeface="Arial" panose="020B0604020202020204" pitchFamily="34" charset="0"/>
              </a:rPr>
              <a:t>0000 0001 (-126) ~ 1111 1110 (127)</a:t>
            </a:r>
          </a:p>
          <a:p>
            <a:pPr marL="457067" lvl="1" defTabSz="914133">
              <a:lnSpc>
                <a:spcPct val="120000"/>
              </a:lnSpc>
              <a:spcBef>
                <a:spcPct val="0"/>
              </a:spcBef>
              <a:buClr>
                <a:srgbClr val="006600"/>
              </a:buClr>
              <a:buFontTx/>
              <a:buChar char="•"/>
            </a:pPr>
            <a:r>
              <a:rPr kumimoji="1" lang="en-US" altLang="zh-CN" sz="2133">
                <a:solidFill>
                  <a:srgbClr val="006600"/>
                </a:solidFill>
                <a:cs typeface="Arial" panose="020B0604020202020204" pitchFamily="34" charset="0"/>
              </a:rPr>
              <a:t>bias</a:t>
            </a:r>
            <a:r>
              <a:rPr kumimoji="1" lang="zh-CN" altLang="en-US" sz="2133">
                <a:solidFill>
                  <a:srgbClr val="006600"/>
                </a:solidFill>
                <a:cs typeface="Arial" panose="020B0604020202020204" pitchFamily="34" charset="0"/>
              </a:rPr>
              <a:t>为</a:t>
            </a:r>
            <a:r>
              <a:rPr kumimoji="1" lang="en-US" altLang="zh-CN" sz="2133">
                <a:solidFill>
                  <a:srgbClr val="006600"/>
                </a:solidFill>
                <a:cs typeface="Arial" panose="020B0604020202020204" pitchFamily="34" charset="0"/>
              </a:rPr>
              <a:t>127 (single), 1023 (double)</a:t>
            </a:r>
            <a:endParaRPr kumimoji="1" lang="zh-CN" altLang="en-US" sz="2133">
              <a:solidFill>
                <a:srgbClr val="006600"/>
              </a:solidFill>
            </a:endParaRPr>
          </a:p>
        </p:txBody>
      </p:sp>
      <p:sp>
        <p:nvSpPr>
          <p:cNvPr id="310282" name="Text Box 10"/>
          <p:cNvSpPr txBox="1">
            <a:spLocks noChangeArrowheads="1"/>
          </p:cNvSpPr>
          <p:nvPr/>
        </p:nvSpPr>
        <p:spPr bwMode="auto">
          <a:xfrm>
            <a:off x="1655547" y="5627009"/>
            <a:ext cx="723676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buClr>
                <a:srgbClr val="99CC00"/>
              </a:buClr>
              <a:buSzPct val="60000"/>
              <a:buNone/>
            </a:pPr>
            <a:r>
              <a:rPr kumimoji="1" lang="en-US" altLang="zh-CN" sz="2133">
                <a:solidFill>
                  <a:srgbClr val="990000"/>
                </a:solidFill>
                <a:cs typeface="Arial" panose="020B0604020202020204" pitchFamily="34" charset="0"/>
              </a:rPr>
              <a:t>SP:  (-1)</a:t>
            </a:r>
            <a:r>
              <a:rPr kumimoji="1" lang="en-US" altLang="zh-CN" sz="2133" baseline="30000">
                <a:solidFill>
                  <a:srgbClr val="FF9900"/>
                </a:solidFill>
                <a:cs typeface="Arial" panose="020B0604020202020204" pitchFamily="34" charset="0"/>
              </a:rPr>
              <a:t>S</a:t>
            </a:r>
            <a:r>
              <a:rPr kumimoji="1" lang="en-US" altLang="zh-CN" sz="2133">
                <a:solidFill>
                  <a:srgbClr val="990000"/>
                </a:solidFill>
                <a:cs typeface="Arial" panose="020B0604020202020204" pitchFamily="34" charset="0"/>
              </a:rPr>
              <a:t> x (1 + </a:t>
            </a:r>
            <a:r>
              <a:rPr kumimoji="1" lang="en-US" altLang="zh-CN" sz="2133">
                <a:solidFill>
                  <a:srgbClr val="333399"/>
                </a:solidFill>
                <a:cs typeface="Arial" panose="020B0604020202020204" pitchFamily="34" charset="0"/>
              </a:rPr>
              <a:t>Significand</a:t>
            </a:r>
            <a:r>
              <a:rPr kumimoji="1" lang="en-US" altLang="zh-CN" sz="2133">
                <a:solidFill>
                  <a:srgbClr val="990000"/>
                </a:solidFill>
                <a:cs typeface="Arial" panose="020B0604020202020204" pitchFamily="34" charset="0"/>
              </a:rPr>
              <a:t>) x 2</a:t>
            </a:r>
            <a:r>
              <a:rPr kumimoji="1" lang="en-US" altLang="zh-CN" sz="2133" baseline="30000">
                <a:solidFill>
                  <a:srgbClr val="990000"/>
                </a:solidFill>
                <a:cs typeface="Arial" panose="020B0604020202020204" pitchFamily="34" charset="0"/>
              </a:rPr>
              <a:t>(</a:t>
            </a:r>
            <a:r>
              <a:rPr kumimoji="1" lang="en-US" altLang="zh-CN" sz="2133" baseline="30000">
                <a:solidFill>
                  <a:srgbClr val="009242"/>
                </a:solidFill>
                <a:cs typeface="Arial" panose="020B0604020202020204" pitchFamily="34" charset="0"/>
              </a:rPr>
              <a:t>Exponent</a:t>
            </a:r>
            <a:r>
              <a:rPr kumimoji="1" lang="en-US" altLang="zh-CN" sz="2133" baseline="30000">
                <a:solidFill>
                  <a:srgbClr val="990000"/>
                </a:solidFill>
                <a:cs typeface="Arial" panose="020B0604020202020204" pitchFamily="34" charset="0"/>
              </a:rPr>
              <a:t>-127)</a:t>
            </a:r>
          </a:p>
        </p:txBody>
      </p:sp>
      <p:sp>
        <p:nvSpPr>
          <p:cNvPr id="310283" name="Text Box 11"/>
          <p:cNvSpPr txBox="1">
            <a:spLocks noChangeArrowheads="1"/>
          </p:cNvSpPr>
          <p:nvPr/>
        </p:nvSpPr>
        <p:spPr bwMode="auto">
          <a:xfrm>
            <a:off x="1655547" y="6092004"/>
            <a:ext cx="6509915"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buClr>
                <a:srgbClr val="99CC00"/>
              </a:buClr>
              <a:buSzPct val="60000"/>
              <a:buNone/>
            </a:pPr>
            <a:r>
              <a:rPr kumimoji="1" lang="en-US" altLang="zh-CN" sz="2133">
                <a:solidFill>
                  <a:srgbClr val="990000"/>
                </a:solidFill>
                <a:cs typeface="Arial" panose="020B0604020202020204" pitchFamily="34" charset="0"/>
              </a:rPr>
              <a:t>DP:  (-1)</a:t>
            </a:r>
            <a:r>
              <a:rPr kumimoji="1" lang="en-US" altLang="zh-CN" sz="2133" baseline="30000">
                <a:solidFill>
                  <a:srgbClr val="FF9900"/>
                </a:solidFill>
                <a:cs typeface="Arial" panose="020B0604020202020204" pitchFamily="34" charset="0"/>
              </a:rPr>
              <a:t>S</a:t>
            </a:r>
            <a:r>
              <a:rPr kumimoji="1" lang="en-US" altLang="zh-CN" sz="2133">
                <a:solidFill>
                  <a:srgbClr val="990000"/>
                </a:solidFill>
                <a:cs typeface="Arial" panose="020B0604020202020204" pitchFamily="34" charset="0"/>
              </a:rPr>
              <a:t> x (1 + </a:t>
            </a:r>
            <a:r>
              <a:rPr kumimoji="1" lang="en-US" altLang="zh-CN" sz="2133">
                <a:solidFill>
                  <a:srgbClr val="333399"/>
                </a:solidFill>
                <a:cs typeface="Arial" panose="020B0604020202020204" pitchFamily="34" charset="0"/>
              </a:rPr>
              <a:t>Significand</a:t>
            </a:r>
            <a:r>
              <a:rPr kumimoji="1" lang="en-US" altLang="zh-CN" sz="2133">
                <a:solidFill>
                  <a:srgbClr val="990000"/>
                </a:solidFill>
                <a:cs typeface="Arial" panose="020B0604020202020204" pitchFamily="34" charset="0"/>
              </a:rPr>
              <a:t>) x 2</a:t>
            </a:r>
            <a:r>
              <a:rPr kumimoji="1" lang="en-US" altLang="zh-CN" sz="2133" baseline="30000">
                <a:solidFill>
                  <a:srgbClr val="990000"/>
                </a:solidFill>
                <a:cs typeface="Arial" panose="020B0604020202020204" pitchFamily="34" charset="0"/>
              </a:rPr>
              <a:t>(</a:t>
            </a:r>
            <a:r>
              <a:rPr kumimoji="1" lang="en-US" altLang="zh-CN" sz="2133" baseline="30000">
                <a:solidFill>
                  <a:srgbClr val="009242"/>
                </a:solidFill>
                <a:cs typeface="Arial" panose="020B0604020202020204" pitchFamily="34" charset="0"/>
              </a:rPr>
              <a:t>Exponent</a:t>
            </a:r>
            <a:r>
              <a:rPr kumimoji="1" lang="en-US" altLang="zh-CN" sz="2133" baseline="30000">
                <a:solidFill>
                  <a:srgbClr val="990000"/>
                </a:solidFill>
                <a:cs typeface="Arial" panose="020B0604020202020204" pitchFamily="34" charset="0"/>
              </a:rPr>
              <a:t>-1023)</a:t>
            </a:r>
          </a:p>
        </p:txBody>
      </p:sp>
      <p:sp>
        <p:nvSpPr>
          <p:cNvPr id="310284" name="Text Box 12"/>
          <p:cNvSpPr txBox="1">
            <a:spLocks noChangeArrowheads="1"/>
          </p:cNvSpPr>
          <p:nvPr/>
        </p:nvSpPr>
        <p:spPr bwMode="auto">
          <a:xfrm>
            <a:off x="6641932" y="2891005"/>
            <a:ext cx="387706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50000"/>
              </a:spcBef>
              <a:buNone/>
            </a:pPr>
            <a:r>
              <a:rPr lang="zh-CN" altLang="en-US" sz="2133">
                <a:solidFill>
                  <a:srgbClr val="CC0000"/>
                </a:solidFill>
                <a:latin typeface="黑体" panose="02010609060101010101" pitchFamily="49" charset="-122"/>
                <a:ea typeface="黑体" panose="02010609060101010101" pitchFamily="49" charset="-122"/>
                <a:cs typeface="Arial" panose="020B0604020202020204" pitchFamily="34" charset="0"/>
              </a:rPr>
              <a:t>全</a:t>
            </a:r>
            <a:r>
              <a:rPr lang="en-US" altLang="zh-CN" sz="2133">
                <a:solidFill>
                  <a:srgbClr val="CC0000"/>
                </a:solidFill>
                <a:latin typeface="黑体" panose="02010609060101010101" pitchFamily="49" charset="-122"/>
                <a:ea typeface="黑体" panose="02010609060101010101" pitchFamily="49" charset="-122"/>
                <a:cs typeface="Arial" panose="020B0604020202020204" pitchFamily="34" charset="0"/>
              </a:rPr>
              <a:t>0</a:t>
            </a:r>
            <a:r>
              <a:rPr lang="zh-CN" altLang="en-US" sz="2133">
                <a:solidFill>
                  <a:srgbClr val="CC0000"/>
                </a:solidFill>
                <a:latin typeface="黑体" panose="02010609060101010101" pitchFamily="49" charset="-122"/>
                <a:ea typeface="黑体" panose="02010609060101010101" pitchFamily="49" charset="-122"/>
                <a:cs typeface="Arial" panose="020B0604020202020204" pitchFamily="34" charset="0"/>
              </a:rPr>
              <a:t>和全</a:t>
            </a:r>
            <a:r>
              <a:rPr lang="en-US" altLang="zh-CN" sz="2133">
                <a:solidFill>
                  <a:srgbClr val="CC0000"/>
                </a:solidFill>
                <a:latin typeface="黑体" panose="02010609060101010101" pitchFamily="49" charset="-122"/>
                <a:ea typeface="黑体" panose="02010609060101010101" pitchFamily="49" charset="-122"/>
                <a:cs typeface="Arial" panose="020B0604020202020204" pitchFamily="34" charset="0"/>
              </a:rPr>
              <a:t>1</a:t>
            </a:r>
            <a:r>
              <a:rPr lang="zh-CN" altLang="en-US" sz="2133">
                <a:solidFill>
                  <a:srgbClr val="CC0000"/>
                </a:solidFill>
                <a:latin typeface="黑体" panose="02010609060101010101" pitchFamily="49" charset="-122"/>
                <a:ea typeface="黑体" panose="02010609060101010101" pitchFamily="49" charset="-122"/>
                <a:cs typeface="Arial" panose="020B0604020202020204" pitchFamily="34" charset="0"/>
              </a:rPr>
              <a:t>用来表示特殊值！</a:t>
            </a:r>
          </a:p>
        </p:txBody>
      </p:sp>
      <p:sp>
        <p:nvSpPr>
          <p:cNvPr id="310286" name="Rectangle 14"/>
          <p:cNvSpPr>
            <a:spLocks noChangeArrowheads="1"/>
          </p:cNvSpPr>
          <p:nvPr/>
        </p:nvSpPr>
        <p:spPr bwMode="auto">
          <a:xfrm>
            <a:off x="6957748" y="3851146"/>
            <a:ext cx="3366048" cy="73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067" lvl="1" defTabSz="914133">
              <a:lnSpc>
                <a:spcPct val="120000"/>
              </a:lnSpc>
              <a:spcBef>
                <a:spcPct val="0"/>
              </a:spcBef>
              <a:buClr>
                <a:srgbClr val="006600"/>
              </a:buClr>
              <a:buNone/>
            </a:pPr>
            <a:r>
              <a:rPr kumimoji="1" lang="zh-CN" altLang="en-US" sz="1867">
                <a:solidFill>
                  <a:srgbClr val="CC0000"/>
                </a:solidFill>
                <a:latin typeface="黑体" panose="02010609060101010101" pitchFamily="49" charset="-122"/>
                <a:ea typeface="黑体" panose="02010609060101010101" pitchFamily="49" charset="-122"/>
              </a:rPr>
              <a:t>为什么用</a:t>
            </a:r>
            <a:r>
              <a:rPr kumimoji="1" lang="en-US" altLang="zh-CN" sz="1867">
                <a:solidFill>
                  <a:srgbClr val="CC0000"/>
                </a:solidFill>
                <a:latin typeface="黑体" panose="02010609060101010101" pitchFamily="49" charset="-122"/>
                <a:ea typeface="黑体" panose="02010609060101010101" pitchFamily="49" charset="-122"/>
              </a:rPr>
              <a:t>127</a:t>
            </a:r>
            <a:r>
              <a:rPr kumimoji="1" lang="zh-CN" altLang="en-US" sz="1867">
                <a:solidFill>
                  <a:srgbClr val="CC0000"/>
                </a:solidFill>
                <a:latin typeface="黑体" panose="02010609060101010101" pitchFamily="49" charset="-122"/>
                <a:ea typeface="黑体" panose="02010609060101010101" pitchFamily="49" charset="-122"/>
              </a:rPr>
              <a:t>？若用</a:t>
            </a:r>
            <a:r>
              <a:rPr kumimoji="1" lang="en-US" altLang="zh-CN" sz="1867">
                <a:solidFill>
                  <a:srgbClr val="CC0000"/>
                </a:solidFill>
                <a:latin typeface="黑体" panose="02010609060101010101" pitchFamily="49" charset="-122"/>
                <a:ea typeface="黑体" panose="02010609060101010101" pitchFamily="49" charset="-122"/>
              </a:rPr>
              <a:t>128,</a:t>
            </a:r>
            <a:r>
              <a:rPr kumimoji="1" lang="zh-CN" altLang="en-US" sz="1867">
                <a:solidFill>
                  <a:srgbClr val="CC0000"/>
                </a:solidFill>
                <a:latin typeface="黑体" panose="02010609060101010101" pitchFamily="49" charset="-122"/>
                <a:ea typeface="黑体" panose="02010609060101010101" pitchFamily="49" charset="-122"/>
              </a:rPr>
              <a:t>则阶码范围为多少？</a:t>
            </a:r>
          </a:p>
        </p:txBody>
      </p:sp>
      <p:grpSp>
        <p:nvGrpSpPr>
          <p:cNvPr id="3" name="Group 17"/>
          <p:cNvGrpSpPr>
            <a:grpSpLocks/>
          </p:cNvGrpSpPr>
          <p:nvPr/>
        </p:nvGrpSpPr>
        <p:grpSpPr bwMode="auto">
          <a:xfrm>
            <a:off x="7530658" y="4677981"/>
            <a:ext cx="2962948" cy="1608639"/>
            <a:chOff x="3912" y="2947"/>
            <a:chExt cx="1721" cy="1050"/>
          </a:xfrm>
        </p:grpSpPr>
        <p:sp>
          <p:nvSpPr>
            <p:cNvPr id="38927" name="Rectangle 15"/>
            <p:cNvSpPr>
              <a:spLocks noChangeArrowheads="1"/>
            </p:cNvSpPr>
            <p:nvPr/>
          </p:nvSpPr>
          <p:spPr bwMode="auto">
            <a:xfrm>
              <a:off x="3912" y="3507"/>
              <a:ext cx="1721"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067" lvl="1" defTabSz="914133">
                <a:lnSpc>
                  <a:spcPct val="120000"/>
                </a:lnSpc>
                <a:spcBef>
                  <a:spcPct val="0"/>
                </a:spcBef>
                <a:buClr>
                  <a:srgbClr val="006600"/>
                </a:buClr>
                <a:buNone/>
              </a:pPr>
              <a:r>
                <a:rPr kumimoji="1" lang="en-US" altLang="zh-CN" sz="1867">
                  <a:solidFill>
                    <a:srgbClr val="FF0066"/>
                  </a:solidFill>
                </a:rPr>
                <a:t>0000 0001 (-127) </a:t>
              </a:r>
              <a:r>
                <a:rPr kumimoji="1" lang="zh-CN" altLang="en-US" sz="1867">
                  <a:solidFill>
                    <a:srgbClr val="FF0066"/>
                  </a:solidFill>
                </a:rPr>
                <a:t>～ </a:t>
              </a:r>
              <a:r>
                <a:rPr kumimoji="1" lang="en-US" altLang="zh-CN" sz="1867">
                  <a:solidFill>
                    <a:srgbClr val="FF0066"/>
                  </a:solidFill>
                </a:rPr>
                <a:t>1111 1110 (126)</a:t>
              </a:r>
            </a:p>
          </p:txBody>
        </p:sp>
        <p:sp>
          <p:nvSpPr>
            <p:cNvPr id="38928"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sz="1600">
                <a:solidFill>
                  <a:srgbClr val="000000"/>
                </a:solidFill>
                <a:latin typeface="Arial" panose="020B0604020202020204" pitchFamily="34" charset="0"/>
              </a:endParaRPr>
            </a:p>
          </p:txBody>
        </p:sp>
      </p:grpSp>
      <p:sp>
        <p:nvSpPr>
          <p:cNvPr id="38925" name="Rectangle 18"/>
          <p:cNvSpPr>
            <a:spLocks noChangeArrowheads="1"/>
          </p:cNvSpPr>
          <p:nvPr/>
        </p:nvSpPr>
        <p:spPr bwMode="auto">
          <a:xfrm>
            <a:off x="1699983" y="773933"/>
            <a:ext cx="4885505"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0"/>
              </a:spcBef>
              <a:buNone/>
            </a:pPr>
            <a:r>
              <a:rPr lang="zh-CN" altLang="en-US" sz="1867">
                <a:solidFill>
                  <a:srgbClr val="FF6600"/>
                </a:solidFill>
                <a:latin typeface="微软雅黑" panose="020B0503020204020204" pitchFamily="34" charset="-122"/>
                <a:ea typeface="微软雅黑" panose="020B0503020204020204" pitchFamily="34" charset="-122"/>
              </a:rPr>
              <a:t>规格化数：</a:t>
            </a:r>
            <a:r>
              <a:rPr lang="en-US" altLang="zh-CN" sz="1867">
                <a:solidFill>
                  <a:srgbClr val="FF6600"/>
                </a:solidFill>
                <a:latin typeface="微软雅黑" panose="020B0503020204020204" pitchFamily="34" charset="-122"/>
                <a:ea typeface="微软雅黑" panose="020B0503020204020204" pitchFamily="34" charset="-122"/>
              </a:rPr>
              <a:t>+/-</a:t>
            </a:r>
            <a:r>
              <a:rPr lang="en-US" altLang="zh-CN" sz="1867">
                <a:solidFill>
                  <a:srgbClr val="000000"/>
                </a:solidFill>
                <a:latin typeface="微软雅黑" panose="020B0503020204020204" pitchFamily="34" charset="-122"/>
                <a:ea typeface="微软雅黑" panose="020B0503020204020204" pitchFamily="34" charset="-122"/>
              </a:rPr>
              <a:t>1.</a:t>
            </a:r>
            <a:r>
              <a:rPr lang="en-US" altLang="zh-CN" sz="1867">
                <a:solidFill>
                  <a:srgbClr val="063DE9"/>
                </a:solidFill>
                <a:latin typeface="微软雅黑" panose="020B0503020204020204" pitchFamily="34" charset="-122"/>
                <a:ea typeface="微软雅黑" panose="020B0503020204020204" pitchFamily="34" charset="-122"/>
              </a:rPr>
              <a:t>xxxxxxxxxx</a:t>
            </a:r>
            <a:r>
              <a:rPr lang="en-US" altLang="zh-CN" sz="1867" baseline="-25000">
                <a:solidFill>
                  <a:srgbClr val="000000"/>
                </a:solidFill>
                <a:latin typeface="微软雅黑" panose="020B0503020204020204" pitchFamily="34" charset="-122"/>
                <a:ea typeface="微软雅黑" panose="020B0503020204020204" pitchFamily="34" charset="-122"/>
              </a:rPr>
              <a:t>two</a:t>
            </a:r>
            <a:r>
              <a:rPr lang="en-US" altLang="zh-CN" sz="1867">
                <a:solidFill>
                  <a:srgbClr val="000000"/>
                </a:solidFill>
                <a:latin typeface="微软雅黑" panose="020B0503020204020204" pitchFamily="34" charset="-122"/>
                <a:ea typeface="微软雅黑" panose="020B0503020204020204" pitchFamily="34" charset="-122"/>
              </a:rPr>
              <a:t> x 2</a:t>
            </a:r>
            <a:r>
              <a:rPr lang="en-US" altLang="zh-CN" sz="1867" baseline="30000">
                <a:solidFill>
                  <a:srgbClr val="009242"/>
                </a:solidFill>
                <a:latin typeface="微软雅黑" panose="020B0503020204020204" pitchFamily="34" charset="-122"/>
                <a:ea typeface="微软雅黑" panose="020B0503020204020204" pitchFamily="34" charset="-122"/>
              </a:rPr>
              <a:t>Exponent</a:t>
            </a:r>
            <a:endParaRPr lang="zh-CN" altLang="en-US" sz="1867" baseline="30000">
              <a:solidFill>
                <a:srgbClr val="009242"/>
              </a:solidFill>
              <a:latin typeface="微软雅黑" panose="020B0503020204020204" pitchFamily="34" charset="-122"/>
              <a:ea typeface="微软雅黑" panose="020B0503020204020204" pitchFamily="34" charset="-122"/>
            </a:endParaRPr>
          </a:p>
        </p:txBody>
      </p:sp>
      <p:sp>
        <p:nvSpPr>
          <p:cNvPr id="304138" name="Text Box 10"/>
          <p:cNvSpPr txBox="1">
            <a:spLocks noChangeArrowheads="1"/>
          </p:cNvSpPr>
          <p:nvPr/>
        </p:nvSpPr>
        <p:spPr bwMode="auto">
          <a:xfrm>
            <a:off x="7490984" y="175630"/>
            <a:ext cx="2767745" cy="124162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50000"/>
              </a:spcBef>
              <a:buNone/>
            </a:pPr>
            <a:r>
              <a:rPr lang="zh-CN" altLang="en-US" sz="1867">
                <a:solidFill>
                  <a:srgbClr val="FF0066"/>
                </a:solidFill>
                <a:latin typeface="黑体" panose="02010609060101010101" pitchFamily="49" charset="-122"/>
                <a:ea typeface="黑体" panose="02010609060101010101" pitchFamily="49" charset="-122"/>
              </a:rPr>
              <a:t>规定：</a:t>
            </a:r>
            <a:r>
              <a:rPr lang="zh-CN" altLang="en-US" sz="1867">
                <a:solidFill>
                  <a:srgbClr val="3333FF"/>
                </a:solidFill>
                <a:latin typeface="黑体" panose="02010609060101010101" pitchFamily="49" charset="-122"/>
                <a:ea typeface="黑体" panose="02010609060101010101" pitchFamily="49" charset="-122"/>
              </a:rPr>
              <a:t>小数点前总是</a:t>
            </a:r>
            <a:r>
              <a:rPr lang="zh-CN" altLang="en-US" sz="1867">
                <a:solidFill>
                  <a:srgbClr val="3333FF"/>
                </a:solidFill>
                <a:latin typeface="Times New Roman" panose="02020603050405020304" pitchFamily="18" charset="0"/>
                <a:ea typeface="黑体" panose="02010609060101010101" pitchFamily="49" charset="-122"/>
              </a:rPr>
              <a:t>“</a:t>
            </a:r>
            <a:r>
              <a:rPr lang="en-US" altLang="zh-CN" sz="1867">
                <a:solidFill>
                  <a:srgbClr val="3333FF"/>
                </a:solidFill>
                <a:latin typeface="黑体" panose="02010609060101010101" pitchFamily="49" charset="-122"/>
                <a:ea typeface="黑体" panose="02010609060101010101" pitchFamily="49" charset="-122"/>
              </a:rPr>
              <a:t>1</a:t>
            </a:r>
            <a:r>
              <a:rPr lang="en-US" altLang="zh-CN" sz="1867">
                <a:solidFill>
                  <a:srgbClr val="3333FF"/>
                </a:solidFill>
                <a:latin typeface="Times New Roman" panose="02020603050405020304" pitchFamily="18" charset="0"/>
                <a:ea typeface="黑体" panose="02010609060101010101" pitchFamily="49" charset="-122"/>
              </a:rPr>
              <a:t>”</a:t>
            </a:r>
            <a:r>
              <a:rPr lang="zh-CN" altLang="en-US" sz="1867">
                <a:solidFill>
                  <a:srgbClr val="3333FF"/>
                </a:solidFill>
                <a:latin typeface="黑体" panose="02010609060101010101" pitchFamily="49" charset="-122"/>
                <a:ea typeface="黑体" panose="02010609060101010101" pitchFamily="49" charset="-122"/>
              </a:rPr>
              <a:t>，故可隐含表示。</a:t>
            </a:r>
            <a:r>
              <a:rPr lang="zh-CN" altLang="en-US" sz="1867">
                <a:solidFill>
                  <a:srgbClr val="009242"/>
                </a:solidFill>
                <a:latin typeface="黑体" panose="02010609060101010101" pitchFamily="49" charset="-122"/>
                <a:ea typeface="黑体" panose="02010609060101010101" pitchFamily="49" charset="-122"/>
              </a:rPr>
              <a:t>注意：和前面例子规定不一样</a:t>
            </a:r>
            <a:r>
              <a:rPr lang="en-US" altLang="zh-CN" sz="1867">
                <a:solidFill>
                  <a:srgbClr val="009242"/>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62522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10281">
                                            <p:txEl>
                                              <p:pRg st="0" end="0"/>
                                            </p:txEl>
                                          </p:spTgt>
                                        </p:tgtEl>
                                        <p:attrNameLst>
                                          <p:attrName>style.visibility</p:attrName>
                                        </p:attrNameLst>
                                      </p:cBhvr>
                                      <p:to>
                                        <p:strVal val="visible"/>
                                      </p:to>
                                    </p:set>
                                    <p:animEffect transition="in" filter="blinds(horizontal)">
                                      <p:cBhvr>
                                        <p:cTn id="11" dur="500"/>
                                        <p:tgtEl>
                                          <p:spTgt spid="31028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10281">
                                            <p:txEl>
                                              <p:pRg st="1" end="1"/>
                                            </p:txEl>
                                          </p:spTgt>
                                        </p:tgtEl>
                                        <p:attrNameLst>
                                          <p:attrName>style.visibility</p:attrName>
                                        </p:attrNameLst>
                                      </p:cBhvr>
                                      <p:to>
                                        <p:strVal val="visible"/>
                                      </p:to>
                                    </p:set>
                                    <p:animEffect transition="in" filter="blinds(horizontal)">
                                      <p:cBhvr>
                                        <p:cTn id="16" dur="500"/>
                                        <p:tgtEl>
                                          <p:spTgt spid="31028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0284"/>
                                        </p:tgtEl>
                                        <p:attrNameLst>
                                          <p:attrName>style.visibility</p:attrName>
                                        </p:attrNameLst>
                                      </p:cBhvr>
                                      <p:to>
                                        <p:strVal val="visible"/>
                                      </p:to>
                                    </p:set>
                                    <p:animEffect transition="in" filter="blinds(horizontal)">
                                      <p:cBhvr>
                                        <p:cTn id="21" dur="500"/>
                                        <p:tgtEl>
                                          <p:spTgt spid="310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0281">
                                            <p:txEl>
                                              <p:pRg st="2" end="2"/>
                                            </p:txEl>
                                          </p:spTgt>
                                        </p:tgtEl>
                                        <p:attrNameLst>
                                          <p:attrName>style.visibility</p:attrName>
                                        </p:attrNameLst>
                                      </p:cBhvr>
                                      <p:to>
                                        <p:strVal val="visible"/>
                                      </p:to>
                                    </p:set>
                                    <p:animEffect transition="in" filter="blinds(horizontal)">
                                      <p:cBhvr>
                                        <p:cTn id="26" dur="500"/>
                                        <p:tgtEl>
                                          <p:spTgt spid="31028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02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0282"/>
                                        </p:tgtEl>
                                        <p:attrNameLst>
                                          <p:attrName>style.visibility</p:attrName>
                                        </p:attrNameLst>
                                      </p:cBhvr>
                                      <p:to>
                                        <p:strVal val="visible"/>
                                      </p:to>
                                    </p:set>
                                    <p:animEffect transition="in" filter="blinds(horizontal)">
                                      <p:cBhvr>
                                        <p:cTn id="35" dur="500"/>
                                        <p:tgtEl>
                                          <p:spTgt spid="3102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10283"/>
                                        </p:tgtEl>
                                        <p:attrNameLst>
                                          <p:attrName>style.visibility</p:attrName>
                                        </p:attrNameLst>
                                      </p:cBhvr>
                                      <p:to>
                                        <p:strVal val="visible"/>
                                      </p:to>
                                    </p:set>
                                    <p:animEffect transition="in" filter="blinds(horizontal)">
                                      <p:cBhvr>
                                        <p:cTn id="40" dur="500"/>
                                        <p:tgtEl>
                                          <p:spTgt spid="31028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10286"/>
                                        </p:tgtEl>
                                        <p:attrNameLst>
                                          <p:attrName>style.visibility</p:attrName>
                                        </p:attrNameLst>
                                      </p:cBhvr>
                                      <p:to>
                                        <p:strVal val="visible"/>
                                      </p:to>
                                    </p:set>
                                    <p:animEffect transition="in" filter="blinds(horizontal)">
                                      <p:cBhvr>
                                        <p:cTn id="45" dur="500"/>
                                        <p:tgtEl>
                                          <p:spTgt spid="31028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04138"/>
                                        </p:tgtEl>
                                        <p:attrNameLst>
                                          <p:attrName>style.visibility</p:attrName>
                                        </p:attrNameLst>
                                      </p:cBhvr>
                                      <p:to>
                                        <p:strVal val="visible"/>
                                      </p:to>
                                    </p:set>
                                    <p:animEffect transition="in" filter="blinds(horizontal)">
                                      <p:cBhvr>
                                        <p:cTn id="55" dur="500"/>
                                        <p:tgtEl>
                                          <p:spTgt spid="30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9" grpId="0" autoUpdateAnimBg="0"/>
      <p:bldP spid="310280" grpId="0" autoUpdateAnimBg="0"/>
      <p:bldP spid="310282" grpId="0" autoUpdateAnimBg="0"/>
      <p:bldP spid="310283" grpId="0" autoUpdateAnimBg="0"/>
      <p:bldP spid="310284" grpId="0"/>
      <p:bldP spid="310286" grpId="0"/>
      <p:bldP spid="30413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349071" y="158174"/>
            <a:ext cx="8074707" cy="543722"/>
          </a:xfrm>
        </p:spPr>
        <p:txBody>
          <a:bodyPr vert="horz" wrap="square" lIns="63480" tIns="25392" rIns="63480" bIns="25392" numCol="1" anchor="t" anchorCtr="0" compatLnSpc="1">
            <a:prstTxWarp prst="textNoShape">
              <a:avLst/>
            </a:prstTxWarp>
            <a:spAutoFit/>
          </a:bodyPr>
          <a:lstStyle/>
          <a:p>
            <a:r>
              <a:rPr lang="en-US" altLang="zh-CN" sz="3200" dirty="0">
                <a:ea typeface="宋体" panose="02010600030101010101" pitchFamily="2" charset="-122"/>
              </a:rPr>
              <a:t>Ex: Converting Binary FP to Decimal</a:t>
            </a:r>
          </a:p>
        </p:txBody>
      </p:sp>
      <p:sp>
        <p:nvSpPr>
          <p:cNvPr id="312323" name="Rectangle 3"/>
          <p:cNvSpPr>
            <a:spLocks noGrp="1" noChangeArrowheads="1"/>
          </p:cNvSpPr>
          <p:nvPr>
            <p:ph type="body" idx="4294967295"/>
          </p:nvPr>
        </p:nvSpPr>
        <p:spPr>
          <a:xfrm>
            <a:off x="2001515" y="1538873"/>
            <a:ext cx="7939812" cy="1026803"/>
          </a:xfrm>
        </p:spPr>
        <p:txBody>
          <a:bodyPr vert="horz" wrap="square" lIns="63480" tIns="25392" rIns="63480" bIns="25392" numCol="1" anchor="t" anchorCtr="0" compatLnSpc="1">
            <a:prstTxWarp prst="textNoShape">
              <a:avLst/>
            </a:prstTxWarp>
            <a:spAutoFit/>
          </a:bodyPr>
          <a:lstStyle/>
          <a:p>
            <a:pPr>
              <a:buFontTx/>
              <a:buNone/>
            </a:pPr>
            <a:r>
              <a:rPr lang="zh-CN" altLang="en-US" sz="2899" b="0"/>
              <a:t>1011 11101 110 0000 0000 0000 0000 0000</a:t>
            </a:r>
            <a:endParaRPr lang="zh-CN" altLang="en-US" sz="2899"/>
          </a:p>
          <a:p>
            <a:pPr>
              <a:buFontTx/>
              <a:buNone/>
            </a:pPr>
            <a:endParaRPr lang="zh-CN" altLang="en-US"/>
          </a:p>
        </p:txBody>
      </p:sp>
      <p:grpSp>
        <p:nvGrpSpPr>
          <p:cNvPr id="40964" name="Group 13"/>
          <p:cNvGrpSpPr>
            <a:grpSpLocks/>
          </p:cNvGrpSpPr>
          <p:nvPr/>
        </p:nvGrpSpPr>
        <p:grpSpPr bwMode="auto">
          <a:xfrm>
            <a:off x="2047539" y="1584895"/>
            <a:ext cx="7603364" cy="457059"/>
            <a:chOff x="336" y="1063"/>
            <a:chExt cx="4608" cy="288"/>
          </a:xfrm>
        </p:grpSpPr>
        <p:sp>
          <p:nvSpPr>
            <p:cNvPr id="40971" name="Rectangle 4"/>
            <p:cNvSpPr>
              <a:spLocks noChangeArrowheads="1"/>
            </p:cNvSpPr>
            <p:nvPr/>
          </p:nvSpPr>
          <p:spPr bwMode="auto">
            <a:xfrm>
              <a:off x="336" y="1063"/>
              <a:ext cx="4608" cy="28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0"/>
                </a:spcBef>
                <a:buNone/>
              </a:pPr>
              <a:endParaRPr lang="zh-CN" altLang="en-US" sz="1600">
                <a:solidFill>
                  <a:srgbClr val="000000"/>
                </a:solidFill>
                <a:latin typeface="Times New Roman" panose="02020603050405020304" pitchFamily="18" charset="0"/>
              </a:endParaRPr>
            </a:p>
          </p:txBody>
        </p:sp>
        <p:sp>
          <p:nvSpPr>
            <p:cNvPr id="40972" name="Line 5"/>
            <p:cNvSpPr>
              <a:spLocks noChangeShapeType="1"/>
            </p:cNvSpPr>
            <p:nvPr/>
          </p:nvSpPr>
          <p:spPr bwMode="auto">
            <a:xfrm>
              <a:off x="463"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a:solidFill>
                  <a:srgbClr val="000000"/>
                </a:solidFill>
                <a:latin typeface="Arial" panose="020B0604020202020204" pitchFamily="34" charset="0"/>
              </a:endParaRPr>
            </a:p>
          </p:txBody>
        </p:sp>
        <p:sp>
          <p:nvSpPr>
            <p:cNvPr id="40973" name="Line 6"/>
            <p:cNvSpPr>
              <a:spLocks noChangeShapeType="1"/>
            </p:cNvSpPr>
            <p:nvPr/>
          </p:nvSpPr>
          <p:spPr bwMode="auto">
            <a:xfrm>
              <a:off x="1532"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a:solidFill>
                  <a:srgbClr val="000000"/>
                </a:solidFill>
                <a:latin typeface="Arial" panose="020B0604020202020204" pitchFamily="34" charset="0"/>
              </a:endParaRPr>
            </a:p>
          </p:txBody>
        </p:sp>
      </p:grpSp>
      <p:sp>
        <p:nvSpPr>
          <p:cNvPr id="312327" name="Text Box 7"/>
          <p:cNvSpPr txBox="1">
            <a:spLocks noChangeArrowheads="1"/>
          </p:cNvSpPr>
          <p:nvPr/>
        </p:nvSpPr>
        <p:spPr bwMode="auto">
          <a:xfrm>
            <a:off x="1884077" y="2714846"/>
            <a:ext cx="70082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zh-CN" altLang="en-US" b="0">
                <a:solidFill>
                  <a:srgbClr val="000000"/>
                </a:solidFill>
                <a:latin typeface="Times New Roman" panose="02020603050405020304" pitchFamily="18" charset="0"/>
              </a:rPr>
              <a:t>°</a:t>
            </a:r>
            <a:r>
              <a:rPr kumimoji="1" lang="en-US" altLang="zh-CN">
                <a:solidFill>
                  <a:srgbClr val="CC0000"/>
                </a:solidFill>
              </a:rPr>
              <a:t>Sign</a:t>
            </a:r>
            <a:r>
              <a:rPr kumimoji="1" lang="en-US" altLang="zh-CN">
                <a:solidFill>
                  <a:srgbClr val="000000"/>
                </a:solidFill>
              </a:rPr>
              <a:t>: 1 =&gt; negative</a:t>
            </a:r>
            <a:endParaRPr kumimoji="1" lang="en-US" altLang="zh-CN" b="0">
              <a:solidFill>
                <a:srgbClr val="000000"/>
              </a:solidFill>
            </a:endParaRPr>
          </a:p>
        </p:txBody>
      </p:sp>
      <p:sp>
        <p:nvSpPr>
          <p:cNvPr id="312328" name="Text Box 8"/>
          <p:cNvSpPr txBox="1">
            <a:spLocks noChangeArrowheads="1"/>
          </p:cNvSpPr>
          <p:nvPr/>
        </p:nvSpPr>
        <p:spPr bwMode="auto">
          <a:xfrm>
            <a:off x="1872967" y="3240148"/>
            <a:ext cx="731294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10000"/>
              </a:spcBef>
              <a:buNone/>
            </a:pPr>
            <a:r>
              <a:rPr kumimoji="1" lang="zh-CN" altLang="en-US" b="0">
                <a:solidFill>
                  <a:srgbClr val="000000"/>
                </a:solidFill>
              </a:rPr>
              <a:t>°</a:t>
            </a:r>
            <a:r>
              <a:rPr kumimoji="1" lang="en-US" altLang="zh-CN">
                <a:solidFill>
                  <a:srgbClr val="CC0000"/>
                </a:solidFill>
              </a:rPr>
              <a:t>Exponent</a:t>
            </a:r>
            <a:r>
              <a:rPr kumimoji="1" lang="en-US" altLang="zh-CN">
                <a:solidFill>
                  <a:srgbClr val="000000"/>
                </a:solidFill>
              </a:rPr>
              <a:t>:</a:t>
            </a:r>
          </a:p>
          <a:p>
            <a:pPr defTabSz="914133">
              <a:lnSpc>
                <a:spcPct val="100000"/>
              </a:lnSpc>
              <a:spcBef>
                <a:spcPct val="10000"/>
              </a:spcBef>
              <a:buNone/>
            </a:pPr>
            <a:r>
              <a:rPr kumimoji="1" lang="en-US" altLang="zh-CN" b="0">
                <a:solidFill>
                  <a:srgbClr val="000000"/>
                </a:solidFill>
              </a:rPr>
              <a:t>               • </a:t>
            </a:r>
            <a:r>
              <a:rPr kumimoji="1" lang="en-US" altLang="zh-CN">
                <a:solidFill>
                  <a:srgbClr val="000000"/>
                </a:solidFill>
              </a:rPr>
              <a:t>0111 1101</a:t>
            </a:r>
            <a:r>
              <a:rPr kumimoji="1" lang="en-US" altLang="zh-CN" baseline="-25000">
                <a:solidFill>
                  <a:srgbClr val="000000"/>
                </a:solidFill>
              </a:rPr>
              <a:t>two</a:t>
            </a:r>
            <a:r>
              <a:rPr kumimoji="1" lang="en-US" altLang="zh-CN">
                <a:solidFill>
                  <a:srgbClr val="000000"/>
                </a:solidFill>
              </a:rPr>
              <a:t> = 125</a:t>
            </a:r>
            <a:r>
              <a:rPr kumimoji="1" lang="en-US" altLang="zh-CN" baseline="-25000">
                <a:solidFill>
                  <a:srgbClr val="000000"/>
                </a:solidFill>
              </a:rPr>
              <a:t>ten</a:t>
            </a:r>
          </a:p>
          <a:p>
            <a:pPr defTabSz="914133">
              <a:lnSpc>
                <a:spcPct val="100000"/>
              </a:lnSpc>
              <a:spcBef>
                <a:spcPct val="10000"/>
              </a:spcBef>
              <a:buNone/>
            </a:pPr>
            <a:r>
              <a:rPr kumimoji="1" lang="en-US" altLang="zh-CN" b="0">
                <a:solidFill>
                  <a:srgbClr val="000000"/>
                </a:solidFill>
              </a:rPr>
              <a:t>               • </a:t>
            </a:r>
            <a:r>
              <a:rPr kumimoji="1" lang="en-US" altLang="zh-CN">
                <a:solidFill>
                  <a:srgbClr val="000000"/>
                </a:solidFill>
              </a:rPr>
              <a:t>Bias adjustment: 125 - 127 = -2</a:t>
            </a:r>
            <a:endParaRPr kumimoji="1" lang="en-US" altLang="zh-CN" b="0">
              <a:solidFill>
                <a:srgbClr val="000000"/>
              </a:solidFill>
            </a:endParaRPr>
          </a:p>
        </p:txBody>
      </p:sp>
      <p:sp>
        <p:nvSpPr>
          <p:cNvPr id="312329" name="Text Box 9"/>
          <p:cNvSpPr txBox="1">
            <a:spLocks noChangeArrowheads="1"/>
          </p:cNvSpPr>
          <p:nvPr/>
        </p:nvSpPr>
        <p:spPr bwMode="auto">
          <a:xfrm>
            <a:off x="1861858" y="4558953"/>
            <a:ext cx="822706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10000"/>
              </a:spcBef>
              <a:buNone/>
            </a:pPr>
            <a:r>
              <a:rPr kumimoji="1" lang="zh-CN" altLang="en-US" b="0">
                <a:solidFill>
                  <a:srgbClr val="000000"/>
                </a:solidFill>
              </a:rPr>
              <a:t>°</a:t>
            </a:r>
            <a:r>
              <a:rPr kumimoji="1" lang="en-US" altLang="zh-CN">
                <a:solidFill>
                  <a:srgbClr val="CC0000"/>
                </a:solidFill>
              </a:rPr>
              <a:t>Significand</a:t>
            </a:r>
            <a:r>
              <a:rPr kumimoji="1" lang="en-US" altLang="zh-CN">
                <a:solidFill>
                  <a:srgbClr val="000000"/>
                </a:solidFill>
              </a:rPr>
              <a:t>:</a:t>
            </a:r>
          </a:p>
          <a:p>
            <a:pPr defTabSz="914133">
              <a:lnSpc>
                <a:spcPct val="100000"/>
              </a:lnSpc>
              <a:spcBef>
                <a:spcPct val="10000"/>
              </a:spcBef>
              <a:buNone/>
            </a:pPr>
            <a:r>
              <a:rPr kumimoji="1" lang="en-US" altLang="zh-CN">
                <a:solidFill>
                  <a:srgbClr val="000000"/>
                </a:solidFill>
              </a:rPr>
              <a:t>           </a:t>
            </a:r>
            <a:r>
              <a:rPr kumimoji="1" lang="en-US" altLang="zh-CN">
                <a:solidFill>
                  <a:srgbClr val="FF0066"/>
                </a:solidFill>
              </a:rPr>
              <a:t>1 +</a:t>
            </a:r>
            <a:r>
              <a:rPr kumimoji="1" lang="en-US" altLang="zh-CN">
                <a:solidFill>
                  <a:srgbClr val="000000"/>
                </a:solidFill>
              </a:rPr>
              <a:t> 1</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-1</a:t>
            </a:r>
            <a:r>
              <a:rPr kumimoji="1" lang="en-US" altLang="zh-CN">
                <a:solidFill>
                  <a:srgbClr val="000000"/>
                </a:solidFill>
              </a:rPr>
              <a:t>+ 1</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-2</a:t>
            </a:r>
            <a:r>
              <a:rPr kumimoji="1" lang="en-US" altLang="zh-CN">
                <a:solidFill>
                  <a:srgbClr val="000000"/>
                </a:solidFill>
              </a:rPr>
              <a:t> + 0</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-3</a:t>
            </a:r>
            <a:r>
              <a:rPr kumimoji="1" lang="en-US" altLang="zh-CN">
                <a:solidFill>
                  <a:srgbClr val="000000"/>
                </a:solidFill>
              </a:rPr>
              <a:t> + 0</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-4</a:t>
            </a:r>
            <a:r>
              <a:rPr kumimoji="1" lang="en-US" altLang="zh-CN">
                <a:solidFill>
                  <a:srgbClr val="000000"/>
                </a:solidFill>
              </a:rPr>
              <a:t> + 0</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-5</a:t>
            </a:r>
            <a:r>
              <a:rPr kumimoji="1" lang="en-US" altLang="zh-CN">
                <a:solidFill>
                  <a:srgbClr val="000000"/>
                </a:solidFill>
              </a:rPr>
              <a:t> +...</a:t>
            </a:r>
          </a:p>
          <a:p>
            <a:pPr defTabSz="914133">
              <a:lnSpc>
                <a:spcPct val="100000"/>
              </a:lnSpc>
              <a:spcBef>
                <a:spcPct val="10000"/>
              </a:spcBef>
              <a:buNone/>
            </a:pPr>
            <a:r>
              <a:rPr kumimoji="1" lang="en-US" altLang="zh-CN">
                <a:solidFill>
                  <a:srgbClr val="000000"/>
                </a:solidFill>
              </a:rPr>
              <a:t>         =1+2</a:t>
            </a:r>
            <a:r>
              <a:rPr kumimoji="1" lang="en-US" altLang="zh-CN" baseline="30000">
                <a:solidFill>
                  <a:srgbClr val="000000"/>
                </a:solidFill>
              </a:rPr>
              <a:t>-1</a:t>
            </a:r>
            <a:r>
              <a:rPr kumimoji="1" lang="en-US" altLang="zh-CN">
                <a:solidFill>
                  <a:srgbClr val="000000"/>
                </a:solidFill>
              </a:rPr>
              <a:t> +2</a:t>
            </a:r>
            <a:r>
              <a:rPr kumimoji="1" lang="en-US" altLang="zh-CN" baseline="30000">
                <a:solidFill>
                  <a:srgbClr val="000000"/>
                </a:solidFill>
              </a:rPr>
              <a:t>-2</a:t>
            </a:r>
            <a:r>
              <a:rPr kumimoji="1" lang="en-US" altLang="zh-CN">
                <a:solidFill>
                  <a:srgbClr val="000000"/>
                </a:solidFill>
              </a:rPr>
              <a:t> = 1+0.5 +0.25 = 1.75</a:t>
            </a:r>
          </a:p>
        </p:txBody>
      </p:sp>
      <p:sp>
        <p:nvSpPr>
          <p:cNvPr id="312330" name="Text Box 10"/>
          <p:cNvSpPr txBox="1">
            <a:spLocks noChangeArrowheads="1"/>
          </p:cNvSpPr>
          <p:nvPr/>
        </p:nvSpPr>
        <p:spPr bwMode="auto">
          <a:xfrm>
            <a:off x="1906294" y="5907910"/>
            <a:ext cx="8455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zh-CN" altLang="en-US" b="0">
                <a:solidFill>
                  <a:srgbClr val="000000"/>
                </a:solidFill>
              </a:rPr>
              <a:t>°</a:t>
            </a:r>
            <a:r>
              <a:rPr kumimoji="1" lang="en-US" altLang="zh-CN">
                <a:solidFill>
                  <a:srgbClr val="CC0000"/>
                </a:solidFill>
              </a:rPr>
              <a:t>Represents</a:t>
            </a:r>
            <a:r>
              <a:rPr kumimoji="1" lang="en-US" altLang="zh-CN">
                <a:solidFill>
                  <a:srgbClr val="000000"/>
                </a:solidFill>
              </a:rPr>
              <a:t>: -1.75</a:t>
            </a:r>
            <a:r>
              <a:rPr kumimoji="1" lang="en-US" altLang="zh-CN" baseline="-25000">
                <a:solidFill>
                  <a:srgbClr val="000000"/>
                </a:solidFill>
              </a:rPr>
              <a:t>ten</a:t>
            </a:r>
            <a:r>
              <a:rPr kumimoji="1" lang="en-US" altLang="zh-CN" b="0">
                <a:solidFill>
                  <a:srgbClr val="000000"/>
                </a:solidFill>
              </a:rPr>
              <a:t>x</a:t>
            </a:r>
            <a:r>
              <a:rPr kumimoji="1" lang="en-US" altLang="zh-CN">
                <a:solidFill>
                  <a:srgbClr val="000000"/>
                </a:solidFill>
              </a:rPr>
              <a:t>2</a:t>
            </a:r>
            <a:r>
              <a:rPr kumimoji="1" lang="en-US" altLang="zh-CN" baseline="30000">
                <a:solidFill>
                  <a:srgbClr val="000000"/>
                </a:solidFill>
              </a:rPr>
              <a:t>-2</a:t>
            </a:r>
            <a:r>
              <a:rPr kumimoji="1" lang="en-US" altLang="zh-CN">
                <a:solidFill>
                  <a:srgbClr val="000000"/>
                </a:solidFill>
              </a:rPr>
              <a:t> = - 0.4375</a:t>
            </a:r>
          </a:p>
        </p:txBody>
      </p:sp>
      <p:sp>
        <p:nvSpPr>
          <p:cNvPr id="312331" name="Rectangle 11"/>
          <p:cNvSpPr>
            <a:spLocks noChangeArrowheads="1"/>
          </p:cNvSpPr>
          <p:nvPr/>
        </p:nvSpPr>
        <p:spPr bwMode="auto">
          <a:xfrm>
            <a:off x="2820413" y="2194307"/>
            <a:ext cx="6378669"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0"/>
              </a:spcBef>
              <a:buNone/>
            </a:pPr>
            <a:r>
              <a:rPr kumimoji="1" lang="zh-CN" altLang="en-US" sz="2799">
                <a:solidFill>
                  <a:srgbClr val="996633"/>
                </a:solidFill>
              </a:rPr>
              <a:t>(-1)</a:t>
            </a:r>
            <a:r>
              <a:rPr kumimoji="1" lang="en-US" altLang="zh-CN" sz="2799" baseline="30000">
                <a:solidFill>
                  <a:srgbClr val="996633"/>
                </a:solidFill>
              </a:rPr>
              <a:t>S</a:t>
            </a:r>
            <a:r>
              <a:rPr kumimoji="1" lang="en-US" altLang="zh-CN" sz="2799">
                <a:solidFill>
                  <a:srgbClr val="996633"/>
                </a:solidFill>
              </a:rPr>
              <a:t> </a:t>
            </a:r>
            <a:r>
              <a:rPr kumimoji="1" lang="en-US" altLang="zh-CN" sz="2799" b="0">
                <a:solidFill>
                  <a:srgbClr val="996633"/>
                </a:solidFill>
              </a:rPr>
              <a:t>x</a:t>
            </a:r>
            <a:r>
              <a:rPr kumimoji="1" lang="en-US" altLang="zh-CN" sz="2799">
                <a:solidFill>
                  <a:srgbClr val="996633"/>
                </a:solidFill>
              </a:rPr>
              <a:t> (</a:t>
            </a:r>
            <a:r>
              <a:rPr kumimoji="1" lang="en-US" altLang="zh-CN" sz="2799">
                <a:solidFill>
                  <a:srgbClr val="FF0066"/>
                </a:solidFill>
              </a:rPr>
              <a:t>1 +</a:t>
            </a:r>
            <a:r>
              <a:rPr kumimoji="1" lang="en-US" altLang="zh-CN" sz="2799">
                <a:solidFill>
                  <a:srgbClr val="996633"/>
                </a:solidFill>
              </a:rPr>
              <a:t> Significand) </a:t>
            </a:r>
            <a:r>
              <a:rPr kumimoji="1" lang="en-US" altLang="zh-CN" sz="2799" b="0">
                <a:solidFill>
                  <a:srgbClr val="996633"/>
                </a:solidFill>
              </a:rPr>
              <a:t>x</a:t>
            </a:r>
            <a:r>
              <a:rPr kumimoji="1" lang="en-US" altLang="zh-CN" sz="2799">
                <a:solidFill>
                  <a:srgbClr val="996633"/>
                </a:solidFill>
              </a:rPr>
              <a:t> 2</a:t>
            </a:r>
            <a:r>
              <a:rPr kumimoji="1" lang="en-US" altLang="zh-CN" sz="2799" baseline="30000">
                <a:solidFill>
                  <a:srgbClr val="996633"/>
                </a:solidFill>
              </a:rPr>
              <a:t>(Exponent-127)</a:t>
            </a:r>
          </a:p>
        </p:txBody>
      </p:sp>
      <p:sp>
        <p:nvSpPr>
          <p:cNvPr id="40970" name="Text Box 12"/>
          <p:cNvSpPr txBox="1">
            <a:spLocks noChangeArrowheads="1"/>
          </p:cNvSpPr>
          <p:nvPr/>
        </p:nvSpPr>
        <p:spPr bwMode="auto">
          <a:xfrm>
            <a:off x="1669829" y="827891"/>
            <a:ext cx="8665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en-GB" altLang="zh-CN">
                <a:solidFill>
                  <a:srgbClr val="000000"/>
                </a:solidFill>
              </a:rPr>
              <a:t>BEE00000H</a:t>
            </a:r>
            <a:r>
              <a:rPr kumimoji="1" lang="en-GB" altLang="zh-CN" baseline="-30000">
                <a:solidFill>
                  <a:srgbClr val="000000"/>
                </a:solidFill>
              </a:rPr>
              <a:t> </a:t>
            </a:r>
            <a:r>
              <a:rPr kumimoji="1" lang="en-GB" altLang="zh-CN">
                <a:solidFill>
                  <a:srgbClr val="000000"/>
                </a:solidFill>
              </a:rPr>
              <a:t>is the hex. Rep. Of an IEEE 754 SP FP number</a:t>
            </a:r>
            <a:endParaRPr kumimoji="1" lang="en-US" altLang="zh-CN">
              <a:solidFill>
                <a:srgbClr val="000000"/>
              </a:solidFill>
            </a:endParaRPr>
          </a:p>
        </p:txBody>
      </p:sp>
    </p:spTree>
    <p:extLst>
      <p:ext uri="{BB962C8B-B14F-4D97-AF65-F5344CB8AC3E}">
        <p14:creationId xmlns:p14="http://schemas.microsoft.com/office/powerpoint/2010/main" val="407606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982471" y="99454"/>
            <a:ext cx="8227060" cy="666663"/>
          </a:xfrm>
        </p:spPr>
        <p:txBody>
          <a:bodyPr vert="horz" wrap="square" lIns="63480" tIns="25392" rIns="63480" bIns="25392" numCol="1" anchor="t" anchorCtr="0" compatLnSpc="1">
            <a:prstTxWarp prst="textNoShape">
              <a:avLst/>
            </a:prstTxWarp>
            <a:spAutoFit/>
          </a:bodyPr>
          <a:lstStyle/>
          <a:p>
            <a:r>
              <a:rPr lang="en-US" altLang="zh-CN">
                <a:ea typeface="宋体" panose="02010600030101010101" pitchFamily="2" charset="-122"/>
              </a:rPr>
              <a:t>Ex: Converting Decimal to FP</a:t>
            </a:r>
          </a:p>
        </p:txBody>
      </p:sp>
      <p:sp>
        <p:nvSpPr>
          <p:cNvPr id="43011" name="Rectangle 3"/>
          <p:cNvSpPr>
            <a:spLocks noGrp="1" noChangeArrowheads="1"/>
          </p:cNvSpPr>
          <p:nvPr>
            <p:ph type="body" idx="4294967295"/>
          </p:nvPr>
        </p:nvSpPr>
        <p:spPr>
          <a:xfrm>
            <a:off x="4434401" y="769173"/>
            <a:ext cx="4881643" cy="520767"/>
          </a:xfrm>
        </p:spPr>
        <p:txBody>
          <a:bodyPr vert="horz" wrap="square" lIns="63480" tIns="25392" rIns="63480" bIns="25392" numCol="1" anchor="t" anchorCtr="0" compatLnSpc="1">
            <a:prstTxWarp prst="textNoShape">
              <a:avLst/>
            </a:prstTxWarp>
            <a:spAutoFit/>
          </a:bodyPr>
          <a:lstStyle/>
          <a:p>
            <a:pPr>
              <a:buFontTx/>
              <a:buNone/>
            </a:pPr>
            <a:r>
              <a:rPr lang="zh-CN" altLang="en-US" sz="2899"/>
              <a:t>-12.75 </a:t>
            </a:r>
            <a:endParaRPr lang="en-US" altLang="zh-CN" sz="2899" baseline="30000"/>
          </a:p>
        </p:txBody>
      </p:sp>
      <p:sp>
        <p:nvSpPr>
          <p:cNvPr id="314372" name="Text Box 4"/>
          <p:cNvSpPr txBox="1">
            <a:spLocks noChangeArrowheads="1"/>
          </p:cNvSpPr>
          <p:nvPr/>
        </p:nvSpPr>
        <p:spPr bwMode="auto">
          <a:xfrm>
            <a:off x="1968188" y="1419846"/>
            <a:ext cx="84555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zh-CN" altLang="en-US">
                <a:solidFill>
                  <a:srgbClr val="000000"/>
                </a:solidFill>
              </a:rPr>
              <a:t>1. </a:t>
            </a:r>
            <a:r>
              <a:rPr kumimoji="1" lang="en-US" altLang="zh-CN">
                <a:solidFill>
                  <a:srgbClr val="000000"/>
                </a:solidFill>
              </a:rPr>
              <a:t>Denormalize: -12.75</a:t>
            </a:r>
            <a:endParaRPr kumimoji="1" lang="en-US" altLang="zh-CN" b="0">
              <a:solidFill>
                <a:srgbClr val="000000"/>
              </a:solidFill>
            </a:endParaRPr>
          </a:p>
        </p:txBody>
      </p:sp>
      <p:sp>
        <p:nvSpPr>
          <p:cNvPr id="314373" name="Text Box 5"/>
          <p:cNvSpPr txBox="1">
            <a:spLocks noChangeArrowheads="1"/>
          </p:cNvSpPr>
          <p:nvPr/>
        </p:nvSpPr>
        <p:spPr bwMode="auto">
          <a:xfrm>
            <a:off x="1982471" y="1834056"/>
            <a:ext cx="807470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10000"/>
              </a:spcBef>
              <a:buNone/>
            </a:pPr>
            <a:r>
              <a:rPr kumimoji="1" lang="zh-CN" altLang="en-US">
                <a:solidFill>
                  <a:srgbClr val="000000"/>
                </a:solidFill>
              </a:rPr>
              <a:t>2. </a:t>
            </a:r>
            <a:r>
              <a:rPr kumimoji="1" lang="en-US" altLang="zh-CN">
                <a:solidFill>
                  <a:srgbClr val="000000"/>
                </a:solidFill>
              </a:rPr>
              <a:t>Convert integer part:</a:t>
            </a:r>
          </a:p>
          <a:p>
            <a:pPr defTabSz="914133">
              <a:lnSpc>
                <a:spcPct val="100000"/>
              </a:lnSpc>
              <a:spcBef>
                <a:spcPct val="10000"/>
              </a:spcBef>
              <a:buNone/>
            </a:pPr>
            <a:r>
              <a:rPr kumimoji="1" lang="en-US" altLang="zh-CN">
                <a:solidFill>
                  <a:srgbClr val="000000"/>
                </a:solidFill>
              </a:rPr>
              <a:t>           12 = </a:t>
            </a:r>
            <a:r>
              <a:rPr kumimoji="1" lang="en-US" altLang="zh-CN">
                <a:solidFill>
                  <a:srgbClr val="063DE9"/>
                </a:solidFill>
              </a:rPr>
              <a:t>8 </a:t>
            </a:r>
            <a:r>
              <a:rPr kumimoji="1" lang="en-US" altLang="zh-CN">
                <a:solidFill>
                  <a:srgbClr val="000000"/>
                </a:solidFill>
              </a:rPr>
              <a:t>+ </a:t>
            </a:r>
            <a:r>
              <a:rPr kumimoji="1" lang="en-US" altLang="zh-CN">
                <a:solidFill>
                  <a:srgbClr val="063DE9"/>
                </a:solidFill>
              </a:rPr>
              <a:t>4 </a:t>
            </a:r>
            <a:r>
              <a:rPr kumimoji="1" lang="en-US" altLang="zh-CN">
                <a:solidFill>
                  <a:srgbClr val="000000"/>
                </a:solidFill>
              </a:rPr>
              <a:t>= </a:t>
            </a:r>
            <a:r>
              <a:rPr kumimoji="1" lang="en-US" altLang="zh-CN">
                <a:solidFill>
                  <a:srgbClr val="063DE9"/>
                </a:solidFill>
              </a:rPr>
              <a:t>1100</a:t>
            </a:r>
            <a:r>
              <a:rPr kumimoji="1" lang="en-US" altLang="zh-CN" baseline="-25000">
                <a:solidFill>
                  <a:srgbClr val="000000"/>
                </a:solidFill>
              </a:rPr>
              <a:t>2</a:t>
            </a:r>
            <a:endParaRPr kumimoji="1" lang="en-US" altLang="zh-CN" b="0" baseline="-25000">
              <a:solidFill>
                <a:srgbClr val="000000"/>
              </a:solidFill>
            </a:endParaRPr>
          </a:p>
        </p:txBody>
      </p:sp>
      <p:sp>
        <p:nvSpPr>
          <p:cNvPr id="314374" name="Text Box 6"/>
          <p:cNvSpPr txBox="1">
            <a:spLocks noChangeArrowheads="1"/>
          </p:cNvSpPr>
          <p:nvPr/>
        </p:nvSpPr>
        <p:spPr bwMode="auto">
          <a:xfrm>
            <a:off x="1982471" y="2686280"/>
            <a:ext cx="822706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10000"/>
              </a:spcBef>
              <a:buNone/>
            </a:pPr>
            <a:r>
              <a:rPr kumimoji="1" lang="zh-CN" altLang="en-US">
                <a:solidFill>
                  <a:srgbClr val="000000"/>
                </a:solidFill>
              </a:rPr>
              <a:t>3. </a:t>
            </a:r>
            <a:r>
              <a:rPr kumimoji="1" lang="en-US" altLang="zh-CN">
                <a:solidFill>
                  <a:srgbClr val="000000"/>
                </a:solidFill>
              </a:rPr>
              <a:t>Convert fractional part:</a:t>
            </a:r>
          </a:p>
          <a:p>
            <a:pPr defTabSz="914133">
              <a:lnSpc>
                <a:spcPct val="100000"/>
              </a:lnSpc>
              <a:spcBef>
                <a:spcPct val="10000"/>
              </a:spcBef>
              <a:buNone/>
            </a:pPr>
            <a:r>
              <a:rPr kumimoji="1" lang="en-US" altLang="zh-CN">
                <a:solidFill>
                  <a:srgbClr val="000000"/>
                </a:solidFill>
              </a:rPr>
              <a:t>           .75 = </a:t>
            </a:r>
            <a:r>
              <a:rPr kumimoji="1" lang="en-US" altLang="zh-CN">
                <a:solidFill>
                  <a:srgbClr val="063DE9"/>
                </a:solidFill>
              </a:rPr>
              <a:t>.5 + .25 = .11</a:t>
            </a:r>
            <a:r>
              <a:rPr kumimoji="1" lang="en-US" altLang="zh-CN" baseline="-25000">
                <a:solidFill>
                  <a:srgbClr val="000000"/>
                </a:solidFill>
              </a:rPr>
              <a:t>2</a:t>
            </a:r>
            <a:endParaRPr kumimoji="1" lang="en-US" altLang="zh-CN" b="0" baseline="-25000">
              <a:solidFill>
                <a:srgbClr val="000000"/>
              </a:solidFill>
            </a:endParaRPr>
          </a:p>
        </p:txBody>
      </p:sp>
      <p:sp>
        <p:nvSpPr>
          <p:cNvPr id="314375" name="Text Box 7"/>
          <p:cNvSpPr txBox="1">
            <a:spLocks noChangeArrowheads="1"/>
          </p:cNvSpPr>
          <p:nvPr/>
        </p:nvSpPr>
        <p:spPr bwMode="auto">
          <a:xfrm>
            <a:off x="1982471" y="3600397"/>
            <a:ext cx="769382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10000"/>
              </a:spcBef>
              <a:buNone/>
            </a:pPr>
            <a:r>
              <a:rPr kumimoji="1" lang="zh-CN" altLang="en-US">
                <a:solidFill>
                  <a:srgbClr val="000000"/>
                </a:solidFill>
              </a:rPr>
              <a:t>4. </a:t>
            </a:r>
            <a:r>
              <a:rPr kumimoji="1" lang="en-US" altLang="zh-CN">
                <a:solidFill>
                  <a:srgbClr val="000000"/>
                </a:solidFill>
              </a:rPr>
              <a:t>Put parts together and normalize:</a:t>
            </a:r>
          </a:p>
          <a:p>
            <a:pPr defTabSz="914133">
              <a:lnSpc>
                <a:spcPct val="100000"/>
              </a:lnSpc>
              <a:spcBef>
                <a:spcPct val="10000"/>
              </a:spcBef>
              <a:buNone/>
            </a:pPr>
            <a:r>
              <a:rPr kumimoji="1" lang="en-US" altLang="zh-CN">
                <a:solidFill>
                  <a:srgbClr val="000000"/>
                </a:solidFill>
              </a:rPr>
              <a:t>           1100.11 = </a:t>
            </a:r>
            <a:r>
              <a:rPr kumimoji="1" lang="en-US" altLang="zh-CN">
                <a:solidFill>
                  <a:srgbClr val="FF0066"/>
                </a:solidFill>
              </a:rPr>
              <a:t>1.</a:t>
            </a:r>
            <a:r>
              <a:rPr kumimoji="1" lang="en-US" altLang="zh-CN">
                <a:solidFill>
                  <a:srgbClr val="000000"/>
                </a:solidFill>
              </a:rPr>
              <a:t>10011</a:t>
            </a:r>
            <a:r>
              <a:rPr kumimoji="1" lang="en-US" altLang="zh-CN" b="0">
                <a:solidFill>
                  <a:srgbClr val="000000"/>
                </a:solidFill>
              </a:rPr>
              <a:t> x</a:t>
            </a:r>
            <a:r>
              <a:rPr kumimoji="1" lang="en-US" altLang="zh-CN">
                <a:solidFill>
                  <a:srgbClr val="000000"/>
                </a:solidFill>
              </a:rPr>
              <a:t> 2</a:t>
            </a:r>
            <a:r>
              <a:rPr kumimoji="1" lang="en-US" altLang="zh-CN" baseline="30000">
                <a:solidFill>
                  <a:srgbClr val="000000"/>
                </a:solidFill>
              </a:rPr>
              <a:t>3</a:t>
            </a:r>
            <a:endParaRPr kumimoji="1" lang="en-US" altLang="zh-CN" b="0" baseline="30000">
              <a:solidFill>
                <a:srgbClr val="000000"/>
              </a:solidFill>
            </a:endParaRPr>
          </a:p>
        </p:txBody>
      </p:sp>
      <p:sp>
        <p:nvSpPr>
          <p:cNvPr id="314376" name="Text Box 8"/>
          <p:cNvSpPr txBox="1">
            <a:spLocks noChangeArrowheads="1"/>
          </p:cNvSpPr>
          <p:nvPr/>
        </p:nvSpPr>
        <p:spPr bwMode="auto">
          <a:xfrm>
            <a:off x="1982471" y="4514515"/>
            <a:ext cx="7881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zh-CN" altLang="en-US">
                <a:solidFill>
                  <a:srgbClr val="000000"/>
                </a:solidFill>
              </a:rPr>
              <a:t>5. </a:t>
            </a:r>
            <a:r>
              <a:rPr kumimoji="1" lang="en-US" altLang="zh-CN">
                <a:solidFill>
                  <a:srgbClr val="000000"/>
                </a:solidFill>
              </a:rPr>
              <a:t>Convert exponent: 127 + 3 = </a:t>
            </a:r>
            <a:r>
              <a:rPr kumimoji="1" lang="en-US" altLang="zh-CN">
                <a:solidFill>
                  <a:srgbClr val="3333FF"/>
                </a:solidFill>
              </a:rPr>
              <a:t>128 </a:t>
            </a:r>
            <a:r>
              <a:rPr kumimoji="1" lang="en-US" altLang="zh-CN">
                <a:solidFill>
                  <a:srgbClr val="000000"/>
                </a:solidFill>
              </a:rPr>
              <a:t>+ </a:t>
            </a:r>
            <a:r>
              <a:rPr kumimoji="1" lang="en-US" altLang="zh-CN">
                <a:solidFill>
                  <a:srgbClr val="3333FF"/>
                </a:solidFill>
              </a:rPr>
              <a:t>2 </a:t>
            </a:r>
            <a:r>
              <a:rPr kumimoji="1" lang="en-US" altLang="zh-CN">
                <a:solidFill>
                  <a:srgbClr val="000000"/>
                </a:solidFill>
              </a:rPr>
              <a:t>= </a:t>
            </a:r>
            <a:r>
              <a:rPr kumimoji="1" lang="en-US" altLang="zh-CN">
                <a:solidFill>
                  <a:srgbClr val="3333FF"/>
                </a:solidFill>
              </a:rPr>
              <a:t>1000 0010</a:t>
            </a:r>
            <a:r>
              <a:rPr kumimoji="1" lang="en-US" altLang="zh-CN" baseline="-25000">
                <a:solidFill>
                  <a:srgbClr val="000000"/>
                </a:solidFill>
              </a:rPr>
              <a:t>2</a:t>
            </a:r>
            <a:endParaRPr kumimoji="1" lang="en-US" altLang="zh-CN" b="0">
              <a:solidFill>
                <a:srgbClr val="000000"/>
              </a:solidFill>
            </a:endParaRPr>
          </a:p>
        </p:txBody>
      </p:sp>
      <p:sp>
        <p:nvSpPr>
          <p:cNvPr id="314377" name="Text Box 9"/>
          <p:cNvSpPr txBox="1">
            <a:spLocks noChangeArrowheads="1"/>
          </p:cNvSpPr>
          <p:nvPr/>
        </p:nvSpPr>
        <p:spPr bwMode="auto">
          <a:xfrm>
            <a:off x="2199892" y="5255650"/>
            <a:ext cx="6762249" cy="52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zh-CN" altLang="en-US" sz="2799">
                <a:solidFill>
                  <a:srgbClr val="000000"/>
                </a:solidFill>
                <a:latin typeface="Times New Roman" panose="02020603050405020304" pitchFamily="18" charset="0"/>
              </a:rPr>
              <a:t>11000 0010 100 1100 0000 0000 0000 0000</a:t>
            </a:r>
            <a:endParaRPr kumimoji="1" lang="zh-CN" altLang="en-US" sz="2799" b="0">
              <a:solidFill>
                <a:srgbClr val="000000"/>
              </a:solidFill>
              <a:latin typeface="Times New Roman" panose="02020603050405020304" pitchFamily="18" charset="0"/>
            </a:endParaRPr>
          </a:p>
        </p:txBody>
      </p:sp>
      <p:sp>
        <p:nvSpPr>
          <p:cNvPr id="43018" name="Rectangle 10"/>
          <p:cNvSpPr>
            <a:spLocks noChangeArrowheads="1"/>
          </p:cNvSpPr>
          <p:nvPr/>
        </p:nvSpPr>
        <p:spPr bwMode="auto">
          <a:xfrm>
            <a:off x="2260199" y="5331825"/>
            <a:ext cx="6438499" cy="457059"/>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hangingPunct="0">
              <a:lnSpc>
                <a:spcPct val="100000"/>
              </a:lnSpc>
              <a:spcBef>
                <a:spcPct val="0"/>
              </a:spcBef>
              <a:buNone/>
            </a:pPr>
            <a:endParaRPr lang="zh-CN" altLang="en-US" sz="1600">
              <a:solidFill>
                <a:srgbClr val="000000"/>
              </a:solidFill>
              <a:latin typeface="Times New Roman" panose="02020603050405020304" pitchFamily="18" charset="0"/>
            </a:endParaRPr>
          </a:p>
        </p:txBody>
      </p:sp>
      <p:sp>
        <p:nvSpPr>
          <p:cNvPr id="43019" name="Line 11"/>
          <p:cNvSpPr>
            <a:spLocks noChangeShapeType="1"/>
          </p:cNvSpPr>
          <p:nvPr/>
        </p:nvSpPr>
        <p:spPr bwMode="auto">
          <a:xfrm>
            <a:off x="2460160" y="5331825"/>
            <a:ext cx="0" cy="457059"/>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a:solidFill>
                <a:srgbClr val="000000"/>
              </a:solidFill>
              <a:latin typeface="Arial" panose="020B0604020202020204" pitchFamily="34" charset="0"/>
            </a:endParaRPr>
          </a:p>
        </p:txBody>
      </p:sp>
      <p:sp>
        <p:nvSpPr>
          <p:cNvPr id="43020" name="Line 12"/>
          <p:cNvSpPr>
            <a:spLocks noChangeShapeType="1"/>
          </p:cNvSpPr>
          <p:nvPr/>
        </p:nvSpPr>
        <p:spPr bwMode="auto">
          <a:xfrm>
            <a:off x="4023365" y="5319129"/>
            <a:ext cx="0" cy="457059"/>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defTabSz="914133" eaLnBrk="0" hangingPunct="0"/>
            <a:endParaRPr lang="zh-CN" altLang="en-US">
              <a:solidFill>
                <a:srgbClr val="000000"/>
              </a:solidFill>
              <a:latin typeface="Arial" panose="020B0604020202020204" pitchFamily="34" charset="0"/>
            </a:endParaRPr>
          </a:p>
        </p:txBody>
      </p:sp>
      <p:sp>
        <p:nvSpPr>
          <p:cNvPr id="314381" name="Text Box 13"/>
          <p:cNvSpPr txBox="1">
            <a:spLocks noChangeArrowheads="1"/>
          </p:cNvSpPr>
          <p:nvPr/>
        </p:nvSpPr>
        <p:spPr bwMode="auto">
          <a:xfrm>
            <a:off x="2242740" y="5996782"/>
            <a:ext cx="5027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a:lnSpc>
                <a:spcPct val="100000"/>
              </a:lnSpc>
              <a:spcBef>
                <a:spcPct val="50000"/>
              </a:spcBef>
              <a:buNone/>
            </a:pPr>
            <a:r>
              <a:rPr kumimoji="1" lang="en-US" altLang="zh-CN">
                <a:solidFill>
                  <a:srgbClr val="000000"/>
                </a:solidFill>
              </a:rPr>
              <a:t>The Hex rep.  is  C14C0000H</a:t>
            </a:r>
          </a:p>
        </p:txBody>
      </p:sp>
    </p:spTree>
    <p:extLst>
      <p:ext uri="{BB962C8B-B14F-4D97-AF65-F5344CB8AC3E}">
        <p14:creationId xmlns:p14="http://schemas.microsoft.com/office/powerpoint/2010/main" val="58372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第二章 数据的机器级表示与处理</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181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4294967295"/>
          </p:nvPr>
        </p:nvSpPr>
        <p:spPr>
          <a:xfrm>
            <a:off x="2182433" y="773934"/>
            <a:ext cx="7714456" cy="5385241"/>
          </a:xfrm>
          <a:noFill/>
        </p:spPr>
        <p:txBody>
          <a:bodyPr vert="horz" wrap="square" lIns="63480" tIns="25392" rIns="63480" bIns="25392" numCol="1" anchor="t" anchorCtr="0" compatLnSpc="1">
            <a:prstTxWarp prst="textNoShape">
              <a:avLst/>
            </a:prstTxWarp>
            <a:spAutoFit/>
          </a:bodyPr>
          <a:lstStyle/>
          <a:p>
            <a:pPr marL="203140" indent="-203140">
              <a:lnSpc>
                <a:spcPct val="100000"/>
              </a:lnSpc>
              <a:spcBef>
                <a:spcPct val="30000"/>
              </a:spcBef>
            </a:pPr>
            <a:r>
              <a:rPr lang="zh-CN" altLang="en-US" sz="2133">
                <a:ea typeface="黑体" panose="02010609060101010101" pitchFamily="49" charset="-122"/>
              </a:rPr>
              <a:t>表示</a:t>
            </a:r>
          </a:p>
          <a:p>
            <a:pPr marL="685600" lvl="1" indent="-190445">
              <a:lnSpc>
                <a:spcPct val="100000"/>
              </a:lnSpc>
              <a:spcBef>
                <a:spcPct val="30000"/>
              </a:spcBef>
              <a:buFont typeface="宋体" panose="02010600030101010101" pitchFamily="2" charset="-122"/>
              <a:buChar char="•"/>
            </a:pPr>
            <a:r>
              <a:rPr lang="zh-CN" altLang="en-US" sz="2133">
                <a:solidFill>
                  <a:srgbClr val="0033CC"/>
                </a:solidFill>
                <a:ea typeface="黑体" panose="02010609060101010101" pitchFamily="49" charset="-122"/>
              </a:rPr>
              <a:t>用一位表示 。例如，真：1  /  假：0</a:t>
            </a:r>
          </a:p>
          <a:p>
            <a:pPr marL="685600" lvl="1" indent="-190445">
              <a:lnSpc>
                <a:spcPct val="100000"/>
              </a:lnSpc>
              <a:spcBef>
                <a:spcPct val="30000"/>
              </a:spcBef>
              <a:buFont typeface="宋体" panose="02010600030101010101" pitchFamily="2" charset="-122"/>
              <a:buChar char="•"/>
            </a:pPr>
            <a:r>
              <a:rPr lang="en-US" altLang="zh-CN" sz="2133">
                <a:solidFill>
                  <a:srgbClr val="0033CC"/>
                </a:solidFill>
                <a:ea typeface="黑体" panose="02010609060101010101" pitchFamily="49" charset="-122"/>
              </a:rPr>
              <a:t>N</a:t>
            </a:r>
            <a:r>
              <a:rPr lang="zh-CN" altLang="en-US" sz="2133">
                <a:solidFill>
                  <a:srgbClr val="0033CC"/>
                </a:solidFill>
                <a:ea typeface="黑体" panose="02010609060101010101" pitchFamily="49" charset="-122"/>
              </a:rPr>
              <a:t>位二进制数可表示</a:t>
            </a:r>
            <a:r>
              <a:rPr lang="en-US" altLang="en-US" sz="2133">
                <a:solidFill>
                  <a:srgbClr val="0033CC"/>
                </a:solidFill>
                <a:ea typeface="黑体" panose="02010609060101010101" pitchFamily="49" charset="-122"/>
              </a:rPr>
              <a:t>N</a:t>
            </a:r>
            <a:r>
              <a:rPr lang="zh-CN" altLang="en-US" sz="2133">
                <a:solidFill>
                  <a:srgbClr val="0033CC"/>
                </a:solidFill>
                <a:ea typeface="黑体" panose="02010609060101010101" pitchFamily="49" charset="-122"/>
              </a:rPr>
              <a:t>个逻辑数据，或一个位串</a:t>
            </a:r>
          </a:p>
          <a:p>
            <a:pPr marL="203140" indent="-203140">
              <a:lnSpc>
                <a:spcPct val="100000"/>
              </a:lnSpc>
              <a:spcBef>
                <a:spcPct val="30000"/>
              </a:spcBef>
            </a:pPr>
            <a:r>
              <a:rPr lang="zh-CN" altLang="en-US" sz="2133">
                <a:ea typeface="黑体" panose="02010609060101010101" pitchFamily="49" charset="-122"/>
              </a:rPr>
              <a:t>运算</a:t>
            </a:r>
          </a:p>
          <a:p>
            <a:pPr marL="685600" lvl="1" indent="-190445">
              <a:lnSpc>
                <a:spcPct val="100000"/>
              </a:lnSpc>
              <a:spcBef>
                <a:spcPct val="30000"/>
              </a:spcBef>
            </a:pPr>
            <a:r>
              <a:rPr lang="zh-CN" altLang="en-US" sz="2133">
                <a:solidFill>
                  <a:srgbClr val="0033CC"/>
                </a:solidFill>
                <a:ea typeface="黑体" panose="02010609060101010101" pitchFamily="49" charset="-122"/>
              </a:rPr>
              <a:t>按位进行</a:t>
            </a:r>
          </a:p>
          <a:p>
            <a:pPr marL="685600" lvl="1" indent="-190445">
              <a:lnSpc>
                <a:spcPct val="100000"/>
              </a:lnSpc>
              <a:spcBef>
                <a:spcPct val="30000"/>
              </a:spcBef>
            </a:pPr>
            <a:r>
              <a:rPr lang="zh-CN" altLang="en-US" sz="2133">
                <a:solidFill>
                  <a:srgbClr val="0033CC"/>
                </a:solidFill>
                <a:ea typeface="黑体" panose="02010609060101010101" pitchFamily="49" charset="-122"/>
              </a:rPr>
              <a:t>如:按位与 / 按位或 / 逻辑左移 / 逻辑右移 等    </a:t>
            </a:r>
          </a:p>
          <a:p>
            <a:pPr marL="203140" indent="-203140">
              <a:lnSpc>
                <a:spcPct val="100000"/>
              </a:lnSpc>
              <a:spcBef>
                <a:spcPct val="30000"/>
              </a:spcBef>
            </a:pPr>
            <a:r>
              <a:rPr lang="zh-CN" altLang="en-US" sz="2133">
                <a:ea typeface="黑体" panose="02010609060101010101" pitchFamily="49" charset="-122"/>
              </a:rPr>
              <a:t>识别</a:t>
            </a:r>
          </a:p>
          <a:p>
            <a:pPr marL="685600" lvl="1" indent="-190445">
              <a:lnSpc>
                <a:spcPct val="100000"/>
              </a:lnSpc>
              <a:spcBef>
                <a:spcPct val="30000"/>
              </a:spcBef>
            </a:pPr>
            <a:r>
              <a:rPr lang="zh-CN" altLang="en-US" sz="2133">
                <a:solidFill>
                  <a:srgbClr val="0033CC"/>
                </a:solidFill>
                <a:ea typeface="黑体" panose="02010609060101010101" pitchFamily="49" charset="-122"/>
              </a:rPr>
              <a:t>逻辑数据和数值数据在形式上并无差别，也是一串0/1序列，机器靠指令来识别。</a:t>
            </a:r>
            <a:endParaRPr lang="en-US" altLang="zh-CN" sz="2133">
              <a:solidFill>
                <a:srgbClr val="0033CC"/>
              </a:solidFill>
              <a:ea typeface="黑体" panose="02010609060101010101" pitchFamily="49" charset="-122"/>
            </a:endParaRPr>
          </a:p>
          <a:p>
            <a:pPr marL="203140" indent="-203140">
              <a:lnSpc>
                <a:spcPct val="100000"/>
              </a:lnSpc>
              <a:spcBef>
                <a:spcPct val="30000"/>
              </a:spcBef>
            </a:pPr>
            <a:r>
              <a:rPr lang="zh-CN" altLang="en-US" sz="2133">
                <a:ea typeface="黑体" panose="02010609060101010101" pitchFamily="49" charset="-122"/>
              </a:rPr>
              <a:t>位串</a:t>
            </a:r>
            <a:endParaRPr lang="en-US" altLang="zh-CN" sz="2133">
              <a:ea typeface="黑体" panose="02010609060101010101" pitchFamily="49" charset="-122"/>
            </a:endParaRPr>
          </a:p>
          <a:p>
            <a:pPr marL="685600" lvl="1" indent="-190445">
              <a:lnSpc>
                <a:spcPct val="100000"/>
              </a:lnSpc>
              <a:spcBef>
                <a:spcPct val="30000"/>
              </a:spcBef>
            </a:pPr>
            <a:r>
              <a:rPr lang="zh-CN" altLang="en-US" sz="2133">
                <a:solidFill>
                  <a:srgbClr val="0033CC"/>
                </a:solidFill>
                <a:ea typeface="黑体" panose="02010609060101010101" pitchFamily="49" charset="-122"/>
              </a:rPr>
              <a:t>用来表示若干个状态位或控制位（</a:t>
            </a:r>
            <a:r>
              <a:rPr lang="en-US" altLang="zh-CN" sz="2133">
                <a:solidFill>
                  <a:srgbClr val="0033CC"/>
                </a:solidFill>
                <a:ea typeface="黑体" panose="02010609060101010101" pitchFamily="49" charset="-122"/>
              </a:rPr>
              <a:t>OS</a:t>
            </a:r>
            <a:r>
              <a:rPr lang="zh-CN" altLang="en-US" sz="2133">
                <a:solidFill>
                  <a:srgbClr val="0033CC"/>
                </a:solidFill>
                <a:ea typeface="黑体" panose="02010609060101010101" pitchFamily="49" charset="-122"/>
              </a:rPr>
              <a:t>中使用较多）</a:t>
            </a:r>
            <a:r>
              <a:rPr lang="zh-CN" altLang="en-US" sz="2133">
                <a:latin typeface="Times New Roman" panose="02020603050405020304" pitchFamily="18" charset="0"/>
              </a:rPr>
              <a:t> </a:t>
            </a:r>
            <a:endParaRPr lang="en-US" altLang="zh-CN" sz="2133">
              <a:latin typeface="Times New Roman" panose="02020603050405020304" pitchFamily="18" charset="0"/>
            </a:endParaRPr>
          </a:p>
          <a:p>
            <a:pPr marL="685600" lvl="1" indent="-190445">
              <a:spcBef>
                <a:spcPct val="30000"/>
              </a:spcBef>
              <a:buNone/>
            </a:pPr>
            <a:r>
              <a:rPr lang="zh-CN" altLang="en-US" sz="2133">
                <a:solidFill>
                  <a:srgbClr val="FF0000"/>
                </a:solidFill>
                <a:latin typeface="Times New Roman" panose="02020603050405020304" pitchFamily="18" charset="0"/>
              </a:rPr>
              <a:t>例如，</a:t>
            </a:r>
            <a:r>
              <a:rPr lang="en-US" altLang="zh-CN" sz="2133">
                <a:solidFill>
                  <a:srgbClr val="FF0000"/>
                </a:solidFill>
                <a:latin typeface="Times New Roman" panose="02020603050405020304" pitchFamily="18" charset="0"/>
              </a:rPr>
              <a:t>x86</a:t>
            </a:r>
            <a:r>
              <a:rPr lang="zh-CN" altLang="en-US" sz="2133">
                <a:solidFill>
                  <a:srgbClr val="FF0000"/>
                </a:solidFill>
                <a:latin typeface="Times New Roman" panose="02020603050405020304" pitchFamily="18" charset="0"/>
              </a:rPr>
              <a:t>的标志寄存器含义如下：</a:t>
            </a:r>
          </a:p>
          <a:p>
            <a:pPr marL="203140" indent="-203140">
              <a:lnSpc>
                <a:spcPct val="90000"/>
              </a:lnSpc>
              <a:buNone/>
            </a:pPr>
            <a:r>
              <a:rPr lang="zh-CN" altLang="en-US" sz="2133">
                <a:latin typeface="宋体" panose="02010600030101010101" pitchFamily="2" charset="-122"/>
              </a:rPr>
              <a:t> </a:t>
            </a:r>
          </a:p>
        </p:txBody>
      </p:sp>
      <p:sp>
        <p:nvSpPr>
          <p:cNvPr id="60419" name="Rectangle 3"/>
          <p:cNvSpPr>
            <a:spLocks noGrp="1" noChangeArrowheads="1"/>
          </p:cNvSpPr>
          <p:nvPr>
            <p:ph type="title" idx="4294967295"/>
          </p:nvPr>
        </p:nvSpPr>
        <p:spPr>
          <a:xfrm>
            <a:off x="2001515" y="18395"/>
            <a:ext cx="8227060" cy="666786"/>
          </a:xfrm>
          <a:noFill/>
        </p:spPr>
        <p:txBody>
          <a:bodyPr>
            <a:spAutoFit/>
          </a:bodyPr>
          <a:lstStyle/>
          <a:p>
            <a:r>
              <a:rPr lang="zh-CN" altLang="en-US" sz="3733">
                <a:latin typeface="宋体" panose="02010600030101010101" pitchFamily="2" charset="-122"/>
                <a:ea typeface="宋体" panose="02010600030101010101" pitchFamily="2" charset="-122"/>
              </a:rPr>
              <a:t>逻辑数据的编码表示</a:t>
            </a:r>
            <a:endParaRPr lang="en-US" altLang="zh-CN" sz="3733">
              <a:latin typeface="宋体" panose="02010600030101010101" pitchFamily="2" charset="-122"/>
              <a:ea typeface="宋体" panose="02010600030101010101" pitchFamily="2" charset="-122"/>
            </a:endParaRPr>
          </a:p>
        </p:txBody>
      </p:sp>
      <p:grpSp>
        <p:nvGrpSpPr>
          <p:cNvPr id="60420" name="组合 30"/>
          <p:cNvGrpSpPr>
            <a:grpSpLocks/>
          </p:cNvGrpSpPr>
          <p:nvPr/>
        </p:nvGrpSpPr>
        <p:grpSpPr bwMode="auto">
          <a:xfrm>
            <a:off x="1699983" y="5926060"/>
            <a:ext cx="8400044" cy="479278"/>
            <a:chOff x="493486" y="6139542"/>
            <a:chExt cx="7286172" cy="367583"/>
          </a:xfrm>
        </p:grpSpPr>
        <p:sp>
          <p:nvSpPr>
            <p:cNvPr id="5" name="TextBox 4">
              <a:extLst>
                <a:ext uri="{FF2B5EF4-FFF2-40B4-BE49-F238E27FC236}">
                  <a16:creationId xmlns:a16="http://schemas.microsoft.com/office/drawing/2014/main" id="{33F76462-085D-4DA0-84BF-FCF1DAEF8603}"/>
                </a:ext>
              </a:extLst>
            </p:cNvPr>
            <p:cNvSpPr txBox="1"/>
            <p:nvPr/>
          </p:nvSpPr>
          <p:spPr>
            <a:xfrm>
              <a:off x="493486" y="6154148"/>
              <a:ext cx="7213214" cy="243967"/>
            </a:xfrm>
            <a:prstGeom prst="rect">
              <a:avLst/>
            </a:prstGeom>
            <a:noFill/>
            <a:ln w="25400">
              <a:solidFill>
                <a:srgbClr val="FF0066"/>
              </a:solidFill>
            </a:ln>
          </p:spPr>
          <p:txBody>
            <a:bodyPr>
              <a:spAutoFit/>
            </a:bodyPr>
            <a:lstStyle/>
            <a:p>
              <a:pPr defTabSz="914133" eaLnBrk="0" fontAlgn="base" hangingPunct="0">
                <a:spcBef>
                  <a:spcPct val="0"/>
                </a:spcBef>
                <a:spcAft>
                  <a:spcPct val="0"/>
                </a:spcAft>
                <a:defRPr/>
              </a:pPr>
              <a:endParaRPr lang="zh-CN" altLang="en-US" sz="1467" b="1" dirty="0">
                <a:solidFill>
                  <a:srgbClr val="000000"/>
                </a:solidFill>
                <a:latin typeface="Arial"/>
                <a:ea typeface="宋体" pitchFamily="2" charset="-122"/>
              </a:endParaRPr>
            </a:p>
          </p:txBody>
        </p:sp>
        <p:cxnSp>
          <p:nvCxnSpPr>
            <p:cNvPr id="60422" name="直接连接符 6"/>
            <p:cNvCxnSpPr>
              <a:cxnSpLocks noChangeShapeType="1"/>
            </p:cNvCxnSpPr>
            <p:nvPr/>
          </p:nvCxnSpPr>
          <p:spPr bwMode="auto">
            <a:xfrm rot="16200000" flipH="1">
              <a:off x="3916495"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3" name="直接连接符 7"/>
            <p:cNvCxnSpPr>
              <a:cxnSpLocks noChangeShapeType="1"/>
            </p:cNvCxnSpPr>
            <p:nvPr/>
          </p:nvCxnSpPr>
          <p:spPr bwMode="auto">
            <a:xfrm rot="16200000" flipH="1">
              <a:off x="2080458"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4" name="直接连接符 8"/>
            <p:cNvCxnSpPr>
              <a:cxnSpLocks noChangeShapeType="1"/>
            </p:cNvCxnSpPr>
            <p:nvPr/>
          </p:nvCxnSpPr>
          <p:spPr bwMode="auto">
            <a:xfrm rot="16200000" flipH="1">
              <a:off x="5759829"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5" name="直接连接符 9"/>
            <p:cNvCxnSpPr>
              <a:cxnSpLocks noChangeShapeType="1"/>
            </p:cNvCxnSpPr>
            <p:nvPr/>
          </p:nvCxnSpPr>
          <p:spPr bwMode="auto">
            <a:xfrm rot="16200000" flipH="1">
              <a:off x="2987601" y="6323335"/>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6" name="直接连接符 10"/>
            <p:cNvCxnSpPr>
              <a:cxnSpLocks noChangeShapeType="1"/>
            </p:cNvCxnSpPr>
            <p:nvPr/>
          </p:nvCxnSpPr>
          <p:spPr bwMode="auto">
            <a:xfrm rot="16200000" flipH="1">
              <a:off x="1173315" y="6315571"/>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7" name="直接连接符 11"/>
            <p:cNvCxnSpPr>
              <a:cxnSpLocks noChangeShapeType="1"/>
            </p:cNvCxnSpPr>
            <p:nvPr/>
          </p:nvCxnSpPr>
          <p:spPr bwMode="auto">
            <a:xfrm rot="16200000" flipH="1">
              <a:off x="4816404" y="6337848"/>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8" name="直接连接符 12"/>
            <p:cNvCxnSpPr>
              <a:cxnSpLocks noChangeShapeType="1"/>
            </p:cNvCxnSpPr>
            <p:nvPr/>
          </p:nvCxnSpPr>
          <p:spPr bwMode="auto">
            <a:xfrm rot="16200000" flipH="1">
              <a:off x="6659718"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29" name="直接连接符 13"/>
            <p:cNvCxnSpPr>
              <a:cxnSpLocks noChangeShapeType="1"/>
            </p:cNvCxnSpPr>
            <p:nvPr/>
          </p:nvCxnSpPr>
          <p:spPr bwMode="auto">
            <a:xfrm rot="16200000" flipH="1">
              <a:off x="752402"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0" name="直接连接符 14"/>
            <p:cNvCxnSpPr>
              <a:cxnSpLocks noChangeShapeType="1"/>
            </p:cNvCxnSpPr>
            <p:nvPr/>
          </p:nvCxnSpPr>
          <p:spPr bwMode="auto">
            <a:xfrm rot="16200000" flipH="1">
              <a:off x="1608743" y="6323335"/>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1" name="直接连接符 15"/>
            <p:cNvCxnSpPr>
              <a:cxnSpLocks noChangeShapeType="1"/>
            </p:cNvCxnSpPr>
            <p:nvPr/>
          </p:nvCxnSpPr>
          <p:spPr bwMode="auto">
            <a:xfrm rot="16200000" flipH="1">
              <a:off x="2523144" y="6337848"/>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2" name="直接连接符 16"/>
            <p:cNvCxnSpPr>
              <a:cxnSpLocks noChangeShapeType="1"/>
            </p:cNvCxnSpPr>
            <p:nvPr/>
          </p:nvCxnSpPr>
          <p:spPr bwMode="auto">
            <a:xfrm rot="16200000" flipH="1">
              <a:off x="5317145" y="6308820"/>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3" name="直接连接符 17"/>
            <p:cNvCxnSpPr>
              <a:cxnSpLocks noChangeShapeType="1"/>
            </p:cNvCxnSpPr>
            <p:nvPr/>
          </p:nvCxnSpPr>
          <p:spPr bwMode="auto">
            <a:xfrm rot="16200000" flipH="1">
              <a:off x="6209774"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4" name="直接连接符 18"/>
            <p:cNvCxnSpPr>
              <a:cxnSpLocks noChangeShapeType="1"/>
            </p:cNvCxnSpPr>
            <p:nvPr/>
          </p:nvCxnSpPr>
          <p:spPr bwMode="auto">
            <a:xfrm rot="16200000" flipH="1">
              <a:off x="7116918"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5" name="直接连接符 19"/>
            <p:cNvCxnSpPr>
              <a:cxnSpLocks noChangeShapeType="1"/>
            </p:cNvCxnSpPr>
            <p:nvPr/>
          </p:nvCxnSpPr>
          <p:spPr bwMode="auto">
            <a:xfrm rot="16200000" flipH="1">
              <a:off x="4395487" y="6323334"/>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cxnSp>
          <p:nvCxnSpPr>
            <p:cNvPr id="60436" name="直接连接符 20"/>
            <p:cNvCxnSpPr>
              <a:cxnSpLocks noChangeShapeType="1"/>
            </p:cNvCxnSpPr>
            <p:nvPr/>
          </p:nvCxnSpPr>
          <p:spPr bwMode="auto">
            <a:xfrm rot="16200000" flipH="1">
              <a:off x="3444803" y="6316077"/>
              <a:ext cx="338554" cy="0"/>
            </a:xfrm>
            <a:prstGeom prst="line">
              <a:avLst/>
            </a:prstGeom>
            <a:noFill/>
            <a:ln w="22225" algn="ctr">
              <a:solidFill>
                <a:srgbClr val="FF0066"/>
              </a:solidFill>
              <a:round/>
              <a:headEnd/>
              <a:tailEn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C54A17B9-213D-42BA-9F51-E5762079CE29}"/>
                </a:ext>
              </a:extLst>
            </p:cNvPr>
            <p:cNvSpPr txBox="1"/>
            <p:nvPr/>
          </p:nvSpPr>
          <p:spPr>
            <a:xfrm>
              <a:off x="7300613" y="6139542"/>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CF</a:t>
              </a:r>
              <a:endParaRPr lang="zh-CN" altLang="en-US" sz="1600" b="1" dirty="0">
                <a:solidFill>
                  <a:srgbClr val="000000"/>
                </a:solidFill>
                <a:latin typeface="Arial"/>
                <a:ea typeface="宋体" pitchFamily="2" charset="-122"/>
              </a:endParaRPr>
            </a:p>
          </p:txBody>
        </p:sp>
        <p:sp>
          <p:nvSpPr>
            <p:cNvPr id="23" name="TextBox 22">
              <a:extLst>
                <a:ext uri="{FF2B5EF4-FFF2-40B4-BE49-F238E27FC236}">
                  <a16:creationId xmlns:a16="http://schemas.microsoft.com/office/drawing/2014/main" id="{870EBFAF-13F3-41BA-814C-57A3300BA9C6}"/>
                </a:ext>
              </a:extLst>
            </p:cNvPr>
            <p:cNvSpPr txBox="1"/>
            <p:nvPr/>
          </p:nvSpPr>
          <p:spPr>
            <a:xfrm>
              <a:off x="6393454" y="6146845"/>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PF</a:t>
              </a:r>
              <a:endParaRPr lang="zh-CN" altLang="en-US" sz="1600" b="1" dirty="0">
                <a:solidFill>
                  <a:srgbClr val="000000"/>
                </a:solidFill>
                <a:latin typeface="Arial"/>
                <a:ea typeface="宋体" pitchFamily="2" charset="-122"/>
              </a:endParaRPr>
            </a:p>
          </p:txBody>
        </p:sp>
        <p:sp>
          <p:nvSpPr>
            <p:cNvPr id="24" name="TextBox 23">
              <a:extLst>
                <a:ext uri="{FF2B5EF4-FFF2-40B4-BE49-F238E27FC236}">
                  <a16:creationId xmlns:a16="http://schemas.microsoft.com/office/drawing/2014/main" id="{AB458DA0-5460-45BC-AAF2-84B5FD173970}"/>
                </a:ext>
              </a:extLst>
            </p:cNvPr>
            <p:cNvSpPr txBox="1"/>
            <p:nvPr/>
          </p:nvSpPr>
          <p:spPr>
            <a:xfrm>
              <a:off x="5479413" y="6161451"/>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AF</a:t>
              </a:r>
              <a:endParaRPr lang="zh-CN" altLang="en-US" sz="1600" b="1" dirty="0">
                <a:solidFill>
                  <a:srgbClr val="000000"/>
                </a:solidFill>
                <a:latin typeface="Arial"/>
                <a:ea typeface="宋体" pitchFamily="2" charset="-122"/>
              </a:endParaRPr>
            </a:p>
          </p:txBody>
        </p:sp>
        <p:sp>
          <p:nvSpPr>
            <p:cNvPr id="25" name="TextBox 24">
              <a:extLst>
                <a:ext uri="{FF2B5EF4-FFF2-40B4-BE49-F238E27FC236}">
                  <a16:creationId xmlns:a16="http://schemas.microsoft.com/office/drawing/2014/main" id="{57889998-70DE-4F68-92DA-B4280DA7E121}"/>
                </a:ext>
              </a:extLst>
            </p:cNvPr>
            <p:cNvSpPr txBox="1"/>
            <p:nvPr/>
          </p:nvSpPr>
          <p:spPr>
            <a:xfrm>
              <a:off x="4535088" y="6146845"/>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ZF</a:t>
              </a:r>
              <a:endParaRPr lang="zh-CN" altLang="en-US" sz="1600" b="1" dirty="0">
                <a:solidFill>
                  <a:srgbClr val="000000"/>
                </a:solidFill>
                <a:latin typeface="Arial"/>
                <a:ea typeface="宋体" pitchFamily="2" charset="-122"/>
              </a:endParaRPr>
            </a:p>
          </p:txBody>
        </p:sp>
        <p:sp>
          <p:nvSpPr>
            <p:cNvPr id="26" name="TextBox 25">
              <a:extLst>
                <a:ext uri="{FF2B5EF4-FFF2-40B4-BE49-F238E27FC236}">
                  <a16:creationId xmlns:a16="http://schemas.microsoft.com/office/drawing/2014/main" id="{456A5FB7-7C06-44F4-B6E8-8042C95FD781}"/>
                </a:ext>
              </a:extLst>
            </p:cNvPr>
            <p:cNvSpPr txBox="1"/>
            <p:nvPr/>
          </p:nvSpPr>
          <p:spPr>
            <a:xfrm>
              <a:off x="4106976" y="6154148"/>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SF</a:t>
              </a:r>
              <a:endParaRPr lang="zh-CN" altLang="en-US" sz="1600" b="1" dirty="0">
                <a:solidFill>
                  <a:srgbClr val="000000"/>
                </a:solidFill>
                <a:latin typeface="Arial"/>
                <a:ea typeface="宋体" pitchFamily="2" charset="-122"/>
              </a:endParaRPr>
            </a:p>
          </p:txBody>
        </p:sp>
        <p:sp>
          <p:nvSpPr>
            <p:cNvPr id="27" name="TextBox 26">
              <a:extLst>
                <a:ext uri="{FF2B5EF4-FFF2-40B4-BE49-F238E27FC236}">
                  <a16:creationId xmlns:a16="http://schemas.microsoft.com/office/drawing/2014/main" id="{CA430596-7BFD-454C-AA55-6CB25BFC9FC3}"/>
                </a:ext>
              </a:extLst>
            </p:cNvPr>
            <p:cNvSpPr txBox="1"/>
            <p:nvPr/>
          </p:nvSpPr>
          <p:spPr>
            <a:xfrm>
              <a:off x="3627931" y="6154148"/>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TF</a:t>
              </a:r>
              <a:endParaRPr lang="zh-CN" altLang="en-US" sz="1600" b="1" dirty="0">
                <a:solidFill>
                  <a:srgbClr val="000000"/>
                </a:solidFill>
                <a:latin typeface="Arial"/>
                <a:ea typeface="宋体" pitchFamily="2" charset="-122"/>
              </a:endParaRPr>
            </a:p>
          </p:txBody>
        </p:sp>
        <p:sp>
          <p:nvSpPr>
            <p:cNvPr id="28" name="TextBox 27">
              <a:extLst>
                <a:ext uri="{FF2B5EF4-FFF2-40B4-BE49-F238E27FC236}">
                  <a16:creationId xmlns:a16="http://schemas.microsoft.com/office/drawing/2014/main" id="{D4A2EEAA-7241-493B-8850-64974FB79D6B}"/>
                </a:ext>
              </a:extLst>
            </p:cNvPr>
            <p:cNvSpPr txBox="1"/>
            <p:nvPr/>
          </p:nvSpPr>
          <p:spPr>
            <a:xfrm>
              <a:off x="3179170" y="6154148"/>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IF</a:t>
              </a:r>
              <a:endParaRPr lang="zh-CN" altLang="en-US" sz="1600" b="1" dirty="0">
                <a:solidFill>
                  <a:srgbClr val="000000"/>
                </a:solidFill>
                <a:latin typeface="Arial"/>
                <a:ea typeface="宋体" pitchFamily="2" charset="-122"/>
              </a:endParaRPr>
            </a:p>
          </p:txBody>
        </p:sp>
        <p:sp>
          <p:nvSpPr>
            <p:cNvPr id="29" name="TextBox 28">
              <a:extLst>
                <a:ext uri="{FF2B5EF4-FFF2-40B4-BE49-F238E27FC236}">
                  <a16:creationId xmlns:a16="http://schemas.microsoft.com/office/drawing/2014/main" id="{79A4629D-5D1D-4EA3-978A-3132406C488A}"/>
                </a:ext>
              </a:extLst>
            </p:cNvPr>
            <p:cNvSpPr txBox="1"/>
            <p:nvPr/>
          </p:nvSpPr>
          <p:spPr>
            <a:xfrm>
              <a:off x="2707007" y="6161451"/>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DF</a:t>
              </a:r>
              <a:endParaRPr lang="zh-CN" altLang="en-US" sz="1600" b="1" dirty="0">
                <a:solidFill>
                  <a:srgbClr val="000000"/>
                </a:solidFill>
                <a:latin typeface="Arial"/>
                <a:ea typeface="宋体" pitchFamily="2" charset="-122"/>
              </a:endParaRPr>
            </a:p>
          </p:txBody>
        </p:sp>
        <p:sp>
          <p:nvSpPr>
            <p:cNvPr id="30" name="TextBox 29">
              <a:extLst>
                <a:ext uri="{FF2B5EF4-FFF2-40B4-BE49-F238E27FC236}">
                  <a16:creationId xmlns:a16="http://schemas.microsoft.com/office/drawing/2014/main" id="{90CD5A6B-0EEE-4AA2-94E9-074442097D45}"/>
                </a:ext>
              </a:extLst>
            </p:cNvPr>
            <p:cNvSpPr txBox="1"/>
            <p:nvPr/>
          </p:nvSpPr>
          <p:spPr>
            <a:xfrm>
              <a:off x="2227961" y="6161451"/>
              <a:ext cx="479045" cy="259655"/>
            </a:xfrm>
            <a:prstGeom prst="rect">
              <a:avLst/>
            </a:prstGeom>
            <a:noFill/>
          </p:spPr>
          <p:txBody>
            <a:bodyPr>
              <a:spAutoFit/>
            </a:bodyPr>
            <a:lstStyle/>
            <a:p>
              <a:pPr defTabSz="914133" eaLnBrk="0" fontAlgn="base" hangingPunct="0">
                <a:spcBef>
                  <a:spcPct val="0"/>
                </a:spcBef>
                <a:spcAft>
                  <a:spcPct val="0"/>
                </a:spcAft>
                <a:defRPr/>
              </a:pPr>
              <a:r>
                <a:rPr lang="en-US" altLang="zh-CN" sz="1600" b="1" dirty="0">
                  <a:solidFill>
                    <a:srgbClr val="000000"/>
                  </a:solidFill>
                  <a:latin typeface="Arial"/>
                  <a:ea typeface="宋体" pitchFamily="2" charset="-122"/>
                </a:rPr>
                <a:t>OF</a:t>
              </a:r>
              <a:endParaRPr lang="zh-CN" altLang="en-US" sz="1600" b="1" dirty="0">
                <a:solidFill>
                  <a:srgbClr val="000000"/>
                </a:solidFill>
                <a:latin typeface="Arial"/>
                <a:ea typeface="宋体" pitchFamily="2" charset="-122"/>
              </a:endParaRPr>
            </a:p>
          </p:txBody>
        </p:sp>
      </p:grpSp>
    </p:spTree>
    <p:extLst>
      <p:ext uri="{BB962C8B-B14F-4D97-AF65-F5344CB8AC3E}">
        <p14:creationId xmlns:p14="http://schemas.microsoft.com/office/powerpoint/2010/main" val="379328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第二章 数据的机器级表示与处理</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62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911055" y="55016"/>
            <a:ext cx="8188972" cy="543594"/>
          </a:xfrm>
        </p:spPr>
        <p:txBody>
          <a:bodyPr vert="horz" wrap="square" lIns="63480" tIns="25392" rIns="63480" bIns="25392" numCol="1" anchor="t" anchorCtr="0" compatLnSpc="1">
            <a:prstTxWarp prst="textNoShape">
              <a:avLst/>
            </a:prstTxWarp>
            <a:spAutoFit/>
          </a:bodyPr>
          <a:lstStyle/>
          <a:p>
            <a:r>
              <a:rPr lang="en-US" altLang="zh-CN" sz="3199">
                <a:ea typeface="宋体" panose="02010600030101010101" pitchFamily="2" charset="-122"/>
              </a:rPr>
              <a:t>BIG Endian(</a:t>
            </a:r>
            <a:r>
              <a:rPr lang="zh-CN" altLang="en-US" sz="3199">
                <a:ea typeface="宋体" panose="02010600030101010101" pitchFamily="2" charset="-122"/>
              </a:rPr>
              <a:t>大端</a:t>
            </a:r>
            <a:r>
              <a:rPr lang="en-US" altLang="zh-CN" sz="3199">
                <a:ea typeface="宋体" panose="02010600030101010101" pitchFamily="2" charset="-122"/>
              </a:rPr>
              <a:t>) v.s. Little Endian(</a:t>
            </a:r>
            <a:r>
              <a:rPr lang="zh-CN" altLang="en-US" sz="3199">
                <a:ea typeface="宋体" panose="02010600030101010101" pitchFamily="2" charset="-122"/>
              </a:rPr>
              <a:t>小端</a:t>
            </a:r>
            <a:r>
              <a:rPr lang="en-US" altLang="zh-CN" sz="3199">
                <a:ea typeface="宋体" panose="02010600030101010101" pitchFamily="2" charset="-122"/>
              </a:rPr>
              <a:t>)</a:t>
            </a:r>
            <a:endParaRPr lang="en-US" altLang="zh-CN" sz="2799">
              <a:ea typeface="宋体" panose="02010600030101010101" pitchFamily="2" charset="-122"/>
            </a:endParaRPr>
          </a:p>
        </p:txBody>
      </p:sp>
      <p:sp>
        <p:nvSpPr>
          <p:cNvPr id="473114" name="Text Box 26"/>
          <p:cNvSpPr txBox="1">
            <a:spLocks noChangeArrowheads="1"/>
          </p:cNvSpPr>
          <p:nvPr/>
        </p:nvSpPr>
        <p:spPr bwMode="auto">
          <a:xfrm>
            <a:off x="2047539" y="819956"/>
            <a:ext cx="799535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90000"/>
              </a:lnSpc>
              <a:spcBef>
                <a:spcPct val="0"/>
              </a:spcBef>
              <a:spcAft>
                <a:spcPct val="0"/>
              </a:spcAft>
            </a:pPr>
            <a:r>
              <a:rPr lang="en-US" altLang="zh-CN" sz="2400" b="1">
                <a:solidFill>
                  <a:srgbClr val="000000"/>
                </a:solidFill>
              </a:rPr>
              <a:t>Ex3: </a:t>
            </a:r>
            <a:r>
              <a:rPr lang="zh-CN" altLang="en-US" sz="2400" b="1">
                <a:solidFill>
                  <a:srgbClr val="000000"/>
                </a:solidFill>
              </a:rPr>
              <a:t>设如下指令</a:t>
            </a:r>
            <a:endParaRPr lang="en-US" altLang="zh-CN" sz="2400" b="1">
              <a:solidFill>
                <a:srgbClr val="000000"/>
              </a:solidFill>
            </a:endParaRPr>
          </a:p>
        </p:txBody>
      </p:sp>
      <p:sp>
        <p:nvSpPr>
          <p:cNvPr id="54276" name="Text Box 27"/>
          <p:cNvSpPr txBox="1">
            <a:spLocks noChangeArrowheads="1"/>
          </p:cNvSpPr>
          <p:nvPr/>
        </p:nvSpPr>
        <p:spPr bwMode="auto">
          <a:xfrm>
            <a:off x="2680755" y="3652770"/>
            <a:ext cx="6224253" cy="17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endParaRPr lang="zh-CN" altLang="en-US" sz="800" b="1">
              <a:solidFill>
                <a:srgbClr val="333399"/>
              </a:solidFill>
            </a:endParaRPr>
          </a:p>
        </p:txBody>
      </p:sp>
      <p:sp>
        <p:nvSpPr>
          <p:cNvPr id="473116" name="Text Box 28"/>
          <p:cNvSpPr txBox="1">
            <a:spLocks noChangeArrowheads="1"/>
          </p:cNvSpPr>
          <p:nvPr/>
        </p:nvSpPr>
        <p:spPr bwMode="auto">
          <a:xfrm>
            <a:off x="2047538" y="1315103"/>
            <a:ext cx="8341325" cy="1576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150000"/>
              </a:lnSpc>
              <a:spcBef>
                <a:spcPct val="20000"/>
              </a:spcBef>
              <a:spcAft>
                <a:spcPct val="0"/>
              </a:spcAft>
            </a:pPr>
            <a:r>
              <a:rPr lang="zh-CN" altLang="en-US" sz="2200" b="1">
                <a:solidFill>
                  <a:srgbClr val="333399"/>
                </a:solidFill>
                <a:ea typeface="黑体" panose="02010609060101010101" pitchFamily="49" charset="-122"/>
              </a:rPr>
              <a:t>假定小端机器中指令：</a:t>
            </a:r>
            <a:r>
              <a:rPr lang="en-US" altLang="zh-CN" sz="2200" b="1">
                <a:solidFill>
                  <a:srgbClr val="333399"/>
                </a:solidFill>
                <a:ea typeface="黑体" panose="02010609060101010101" pitchFamily="49" charset="-122"/>
              </a:rPr>
              <a:t>mov AX, 0x12345(BX)</a:t>
            </a:r>
          </a:p>
          <a:p>
            <a:pPr defTabSz="1219170" fontAlgn="base">
              <a:lnSpc>
                <a:spcPct val="150000"/>
              </a:lnSpc>
              <a:spcBef>
                <a:spcPct val="20000"/>
              </a:spcBef>
              <a:spcAft>
                <a:spcPct val="0"/>
              </a:spcAft>
            </a:pPr>
            <a:r>
              <a:rPr lang="zh-CN" altLang="en-US" sz="2200" b="1">
                <a:solidFill>
                  <a:srgbClr val="FF0066"/>
                </a:solidFill>
                <a:ea typeface="黑体" panose="02010609060101010101" pitchFamily="49" charset="-122"/>
              </a:rPr>
              <a:t>其中操作码</a:t>
            </a:r>
            <a:r>
              <a:rPr lang="en-US" altLang="zh-CN" sz="2200" b="1">
                <a:solidFill>
                  <a:srgbClr val="FF0066"/>
                </a:solidFill>
                <a:ea typeface="黑体" panose="02010609060101010101" pitchFamily="49" charset="-122"/>
              </a:rPr>
              <a:t>mov</a:t>
            </a:r>
            <a:r>
              <a:rPr lang="zh-CN" altLang="en-US" sz="2200" b="1">
                <a:solidFill>
                  <a:srgbClr val="FF0066"/>
                </a:solidFill>
                <a:ea typeface="黑体" panose="02010609060101010101" pitchFamily="49" charset="-122"/>
              </a:rPr>
              <a:t>为</a:t>
            </a:r>
            <a:r>
              <a:rPr lang="en-US" altLang="zh-CN" sz="2200" b="1">
                <a:solidFill>
                  <a:srgbClr val="FF0066"/>
                </a:solidFill>
                <a:ea typeface="黑体" panose="02010609060101010101" pitchFamily="49" charset="-122"/>
              </a:rPr>
              <a:t>40H</a:t>
            </a:r>
            <a:r>
              <a:rPr lang="zh-CN" altLang="en-US" sz="2200" b="1">
                <a:solidFill>
                  <a:srgbClr val="FF0066"/>
                </a:solidFill>
                <a:ea typeface="黑体" panose="02010609060101010101" pitchFamily="49" charset="-122"/>
              </a:rPr>
              <a:t>，寄存器</a:t>
            </a:r>
            <a:r>
              <a:rPr lang="en-US" altLang="zh-CN" sz="2200" b="1">
                <a:solidFill>
                  <a:srgbClr val="FF0066"/>
                </a:solidFill>
                <a:ea typeface="黑体" panose="02010609060101010101" pitchFamily="49" charset="-122"/>
              </a:rPr>
              <a:t>AX</a:t>
            </a:r>
            <a:r>
              <a:rPr lang="zh-CN" altLang="en-US" sz="2200" b="1">
                <a:solidFill>
                  <a:srgbClr val="FF0066"/>
                </a:solidFill>
                <a:ea typeface="黑体" panose="02010609060101010101" pitchFamily="49" charset="-122"/>
              </a:rPr>
              <a:t>和</a:t>
            </a:r>
            <a:r>
              <a:rPr lang="en-US" altLang="zh-CN" sz="2200" b="1">
                <a:solidFill>
                  <a:srgbClr val="FF0066"/>
                </a:solidFill>
                <a:ea typeface="黑体" panose="02010609060101010101" pitchFamily="49" charset="-122"/>
              </a:rPr>
              <a:t>BX</a:t>
            </a:r>
            <a:r>
              <a:rPr lang="zh-CN" altLang="en-US" sz="2200" b="1">
                <a:solidFill>
                  <a:srgbClr val="FF0066"/>
                </a:solidFill>
                <a:ea typeface="黑体" panose="02010609060101010101" pitchFamily="49" charset="-122"/>
              </a:rPr>
              <a:t>的编号分别为</a:t>
            </a:r>
            <a:r>
              <a:rPr lang="en-US" altLang="zh-CN" sz="2200" b="1">
                <a:solidFill>
                  <a:srgbClr val="FF0066"/>
                </a:solidFill>
                <a:ea typeface="黑体" panose="02010609060101010101" pitchFamily="49" charset="-122"/>
              </a:rPr>
              <a:t>0001B</a:t>
            </a:r>
            <a:r>
              <a:rPr lang="zh-CN" altLang="en-US" sz="2200" b="1">
                <a:solidFill>
                  <a:srgbClr val="FF0066"/>
                </a:solidFill>
                <a:ea typeface="黑体" panose="02010609060101010101" pitchFamily="49" charset="-122"/>
              </a:rPr>
              <a:t>和</a:t>
            </a:r>
            <a:r>
              <a:rPr lang="en-US" altLang="zh-CN" sz="2200" b="1">
                <a:solidFill>
                  <a:srgbClr val="FF0066"/>
                </a:solidFill>
                <a:ea typeface="黑体" panose="02010609060101010101" pitchFamily="49" charset="-122"/>
              </a:rPr>
              <a:t>0010B</a:t>
            </a:r>
            <a:r>
              <a:rPr lang="zh-CN" altLang="en-US" sz="2200" b="1">
                <a:solidFill>
                  <a:srgbClr val="FF0066"/>
                </a:solidFill>
                <a:ea typeface="黑体" panose="02010609060101010101" pitchFamily="49" charset="-122"/>
              </a:rPr>
              <a:t>，立即数占</a:t>
            </a:r>
            <a:r>
              <a:rPr lang="en-US" altLang="zh-CN" sz="2200" b="1">
                <a:solidFill>
                  <a:srgbClr val="FF0066"/>
                </a:solidFill>
                <a:ea typeface="黑体" panose="02010609060101010101" pitchFamily="49" charset="-122"/>
              </a:rPr>
              <a:t>32</a:t>
            </a:r>
            <a:r>
              <a:rPr lang="zh-CN" altLang="en-US" sz="2200" b="1">
                <a:solidFill>
                  <a:srgbClr val="FF0066"/>
                </a:solidFill>
                <a:ea typeface="黑体" panose="02010609060101010101" pitchFamily="49" charset="-122"/>
              </a:rPr>
              <a:t>位，则存放顺序为：</a:t>
            </a:r>
            <a:r>
              <a:rPr lang="zh-CN" altLang="en-US" sz="2200" b="1">
                <a:solidFill>
                  <a:srgbClr val="333399"/>
                </a:solidFill>
                <a:ea typeface="黑体" panose="02010609060101010101" pitchFamily="49" charset="-122"/>
              </a:rPr>
              <a:t> </a:t>
            </a:r>
          </a:p>
        </p:txBody>
      </p:sp>
      <p:sp>
        <p:nvSpPr>
          <p:cNvPr id="473127" name="Text Box 39"/>
          <p:cNvSpPr txBox="1">
            <a:spLocks noChangeArrowheads="1"/>
          </p:cNvSpPr>
          <p:nvPr/>
        </p:nvSpPr>
        <p:spPr bwMode="auto">
          <a:xfrm>
            <a:off x="1904707" y="4268529"/>
            <a:ext cx="4918144" cy="38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2200" b="1">
                <a:solidFill>
                  <a:srgbClr val="CC0000"/>
                </a:solidFill>
                <a:ea typeface="黑体" panose="02010609060101010101" pitchFamily="49" charset="-122"/>
              </a:rPr>
              <a:t>若在大端机器上，则存放顺序如何？</a:t>
            </a:r>
          </a:p>
        </p:txBody>
      </p:sp>
      <p:grpSp>
        <p:nvGrpSpPr>
          <p:cNvPr id="2" name="Group 40"/>
          <p:cNvGrpSpPr>
            <a:grpSpLocks/>
          </p:cNvGrpSpPr>
          <p:nvPr/>
        </p:nvGrpSpPr>
        <p:grpSpPr bwMode="auto">
          <a:xfrm>
            <a:off x="2471270" y="4835101"/>
            <a:ext cx="3743757" cy="462817"/>
            <a:chOff x="3270" y="2978"/>
            <a:chExt cx="2359" cy="333"/>
          </a:xfrm>
        </p:grpSpPr>
        <p:sp>
          <p:nvSpPr>
            <p:cNvPr id="54300" name="Rectangle 41"/>
            <p:cNvSpPr>
              <a:spLocks noChangeArrowheads="1"/>
            </p:cNvSpPr>
            <p:nvPr/>
          </p:nvSpPr>
          <p:spPr bwMode="auto">
            <a:xfrm>
              <a:off x="3270" y="3015"/>
              <a:ext cx="2359" cy="214"/>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63480" tIns="25392" rIns="63480" bIns="25392"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0"/>
                </a:spcBef>
                <a:spcAft>
                  <a:spcPct val="0"/>
                </a:spcAft>
              </a:pPr>
              <a:endParaRPr lang="zh-CN" altLang="en-US" sz="1600" b="1">
                <a:solidFill>
                  <a:srgbClr val="000000"/>
                </a:solidFill>
                <a:latin typeface="Times New Roman" panose="02020603050405020304" pitchFamily="18" charset="0"/>
              </a:endParaRPr>
            </a:p>
          </p:txBody>
        </p:sp>
        <p:sp>
          <p:nvSpPr>
            <p:cNvPr id="54301" name="Line 42"/>
            <p:cNvSpPr>
              <a:spLocks noChangeShapeType="1"/>
            </p:cNvSpPr>
            <p:nvPr/>
          </p:nvSpPr>
          <p:spPr bwMode="auto">
            <a:xfrm>
              <a:off x="3808" y="297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302" name="Text Box 43"/>
            <p:cNvSpPr txBox="1">
              <a:spLocks noChangeArrowheads="1"/>
            </p:cNvSpPr>
            <p:nvPr/>
          </p:nvSpPr>
          <p:spPr bwMode="auto">
            <a:xfrm>
              <a:off x="3325" y="3021"/>
              <a:ext cx="42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40</a:t>
              </a:r>
            </a:p>
          </p:txBody>
        </p:sp>
        <p:sp>
          <p:nvSpPr>
            <p:cNvPr id="54303" name="Line 44"/>
            <p:cNvSpPr>
              <a:spLocks noChangeShapeType="1"/>
            </p:cNvSpPr>
            <p:nvPr/>
          </p:nvSpPr>
          <p:spPr bwMode="auto">
            <a:xfrm>
              <a:off x="4070" y="298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304" name="Text Box 45"/>
            <p:cNvSpPr txBox="1">
              <a:spLocks noChangeArrowheads="1"/>
            </p:cNvSpPr>
            <p:nvPr/>
          </p:nvSpPr>
          <p:spPr bwMode="auto">
            <a:xfrm>
              <a:off x="3821" y="3023"/>
              <a:ext cx="3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1</a:t>
              </a:r>
            </a:p>
          </p:txBody>
        </p:sp>
        <p:sp>
          <p:nvSpPr>
            <p:cNvPr id="54305" name="Text Box 46"/>
            <p:cNvSpPr txBox="1">
              <a:spLocks noChangeArrowheads="1"/>
            </p:cNvSpPr>
            <p:nvPr/>
          </p:nvSpPr>
          <p:spPr bwMode="auto">
            <a:xfrm>
              <a:off x="4105" y="3031"/>
              <a:ext cx="3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2</a:t>
              </a:r>
            </a:p>
          </p:txBody>
        </p:sp>
        <p:sp>
          <p:nvSpPr>
            <p:cNvPr id="54306" name="Line 47"/>
            <p:cNvSpPr>
              <a:spLocks noChangeShapeType="1"/>
            </p:cNvSpPr>
            <p:nvPr/>
          </p:nvSpPr>
          <p:spPr bwMode="auto">
            <a:xfrm>
              <a:off x="4359" y="2989"/>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307" name="Text Box 48"/>
            <p:cNvSpPr txBox="1">
              <a:spLocks noChangeArrowheads="1"/>
            </p:cNvSpPr>
            <p:nvPr/>
          </p:nvSpPr>
          <p:spPr bwMode="auto">
            <a:xfrm>
              <a:off x="4466" y="3029"/>
              <a:ext cx="106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FF0000"/>
                  </a:solidFill>
                </a:rPr>
                <a:t>00 01 23 45</a:t>
              </a:r>
            </a:p>
          </p:txBody>
        </p:sp>
      </p:grpSp>
      <p:grpSp>
        <p:nvGrpSpPr>
          <p:cNvPr id="3" name="Group 49"/>
          <p:cNvGrpSpPr>
            <a:grpSpLocks/>
          </p:cNvGrpSpPr>
          <p:nvPr/>
        </p:nvGrpSpPr>
        <p:grpSpPr bwMode="auto">
          <a:xfrm>
            <a:off x="2433182" y="3467099"/>
            <a:ext cx="3743757" cy="462817"/>
            <a:chOff x="3270" y="2978"/>
            <a:chExt cx="2359" cy="333"/>
          </a:xfrm>
        </p:grpSpPr>
        <p:sp>
          <p:nvSpPr>
            <p:cNvPr id="54292" name="Rectangle 50"/>
            <p:cNvSpPr>
              <a:spLocks noChangeArrowheads="1"/>
            </p:cNvSpPr>
            <p:nvPr/>
          </p:nvSpPr>
          <p:spPr bwMode="auto">
            <a:xfrm>
              <a:off x="3270" y="3015"/>
              <a:ext cx="2359" cy="214"/>
            </a:xfrm>
            <a:prstGeom prst="rect">
              <a:avLst/>
            </a:prstGeom>
            <a:noFill/>
            <a:ln w="127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lIns="63480" tIns="25392" rIns="63480" bIns="25392"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0"/>
                </a:spcBef>
                <a:spcAft>
                  <a:spcPct val="0"/>
                </a:spcAft>
              </a:pPr>
              <a:endParaRPr lang="zh-CN" altLang="en-US" sz="1600" b="1">
                <a:solidFill>
                  <a:srgbClr val="000000"/>
                </a:solidFill>
                <a:latin typeface="Times New Roman" panose="02020603050405020304" pitchFamily="18" charset="0"/>
              </a:endParaRPr>
            </a:p>
          </p:txBody>
        </p:sp>
        <p:sp>
          <p:nvSpPr>
            <p:cNvPr id="54293" name="Line 51"/>
            <p:cNvSpPr>
              <a:spLocks noChangeShapeType="1"/>
            </p:cNvSpPr>
            <p:nvPr/>
          </p:nvSpPr>
          <p:spPr bwMode="auto">
            <a:xfrm>
              <a:off x="3808" y="297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294" name="Text Box 52"/>
            <p:cNvSpPr txBox="1">
              <a:spLocks noChangeArrowheads="1"/>
            </p:cNvSpPr>
            <p:nvPr/>
          </p:nvSpPr>
          <p:spPr bwMode="auto">
            <a:xfrm>
              <a:off x="3325" y="3021"/>
              <a:ext cx="42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40</a:t>
              </a:r>
            </a:p>
          </p:txBody>
        </p:sp>
        <p:sp>
          <p:nvSpPr>
            <p:cNvPr id="54295" name="Line 53"/>
            <p:cNvSpPr>
              <a:spLocks noChangeShapeType="1"/>
            </p:cNvSpPr>
            <p:nvPr/>
          </p:nvSpPr>
          <p:spPr bwMode="auto">
            <a:xfrm>
              <a:off x="4070" y="2988"/>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296" name="Text Box 54"/>
            <p:cNvSpPr txBox="1">
              <a:spLocks noChangeArrowheads="1"/>
            </p:cNvSpPr>
            <p:nvPr/>
          </p:nvSpPr>
          <p:spPr bwMode="auto">
            <a:xfrm>
              <a:off x="3821" y="3023"/>
              <a:ext cx="3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1</a:t>
              </a:r>
            </a:p>
          </p:txBody>
        </p:sp>
        <p:sp>
          <p:nvSpPr>
            <p:cNvPr id="54297" name="Text Box 55"/>
            <p:cNvSpPr txBox="1">
              <a:spLocks noChangeArrowheads="1"/>
            </p:cNvSpPr>
            <p:nvPr/>
          </p:nvSpPr>
          <p:spPr bwMode="auto">
            <a:xfrm>
              <a:off x="4105" y="3031"/>
              <a:ext cx="32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333399"/>
                  </a:solidFill>
                </a:rPr>
                <a:t>2</a:t>
              </a:r>
            </a:p>
          </p:txBody>
        </p:sp>
        <p:sp>
          <p:nvSpPr>
            <p:cNvPr id="54298" name="Line 56"/>
            <p:cNvSpPr>
              <a:spLocks noChangeShapeType="1"/>
            </p:cNvSpPr>
            <p:nvPr/>
          </p:nvSpPr>
          <p:spPr bwMode="auto">
            <a:xfrm>
              <a:off x="4359" y="2989"/>
              <a:ext cx="0" cy="283"/>
            </a:xfrm>
            <a:prstGeom prst="line">
              <a:avLst/>
            </a:prstGeom>
            <a:noFill/>
            <a:ln w="12700">
              <a:solidFill>
                <a:srgbClr val="0033CC"/>
              </a:solidFill>
              <a:round/>
              <a:headEnd/>
              <a:tailEnd/>
            </a:ln>
            <a:extLst>
              <a:ext uri="{909E8E84-426E-40DD-AFC4-6F175D3DCCD1}">
                <a14:hiddenFill xmlns:a14="http://schemas.microsoft.com/office/drawing/2010/main">
                  <a:noFill/>
                </a14:hiddenFill>
              </a:ext>
            </a:extLst>
          </p:spPr>
          <p:txBody>
            <a:bodyPr wrap="none" lIns="63480" tIns="25392" rIns="63480" bIns="25392">
              <a:spAutoFit/>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299" name="Text Box 57"/>
            <p:cNvSpPr txBox="1">
              <a:spLocks noChangeArrowheads="1"/>
            </p:cNvSpPr>
            <p:nvPr/>
          </p:nvSpPr>
          <p:spPr bwMode="auto">
            <a:xfrm>
              <a:off x="4466" y="3029"/>
              <a:ext cx="106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2200" b="1">
                  <a:solidFill>
                    <a:srgbClr val="FF0000"/>
                  </a:solidFill>
                </a:rPr>
                <a:t>45 23 01 00</a:t>
              </a:r>
            </a:p>
          </p:txBody>
        </p:sp>
      </p:grpSp>
      <p:grpSp>
        <p:nvGrpSpPr>
          <p:cNvPr id="4" name="Group 58"/>
          <p:cNvGrpSpPr>
            <a:grpSpLocks/>
          </p:cNvGrpSpPr>
          <p:nvPr/>
        </p:nvGrpSpPr>
        <p:grpSpPr bwMode="auto">
          <a:xfrm>
            <a:off x="6242005" y="3351239"/>
            <a:ext cx="1187084" cy="1920281"/>
            <a:chOff x="2947" y="3206"/>
            <a:chExt cx="748" cy="1210"/>
          </a:xfrm>
        </p:grpSpPr>
        <p:sp>
          <p:nvSpPr>
            <p:cNvPr id="54290" name="Rectangle 59"/>
            <p:cNvSpPr>
              <a:spLocks noChangeArrowheads="1"/>
            </p:cNvSpPr>
            <p:nvPr/>
          </p:nvSpPr>
          <p:spPr bwMode="auto">
            <a:xfrm>
              <a:off x="3381" y="3206"/>
              <a:ext cx="314"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90000"/>
                </a:lnSpc>
                <a:spcBef>
                  <a:spcPct val="0"/>
                </a:spcBef>
                <a:spcAft>
                  <a:spcPct val="0"/>
                </a:spcAft>
              </a:pPr>
              <a:r>
                <a:rPr lang="en-US" altLang="zh-CN" sz="2200" b="1">
                  <a:solidFill>
                    <a:srgbClr val="FF0000"/>
                  </a:solidFill>
                </a:rPr>
                <a:t>00</a:t>
              </a:r>
            </a:p>
            <a:p>
              <a:pPr defTabSz="1219170" fontAlgn="base">
                <a:lnSpc>
                  <a:spcPct val="90000"/>
                </a:lnSpc>
                <a:spcBef>
                  <a:spcPct val="0"/>
                </a:spcBef>
                <a:spcAft>
                  <a:spcPct val="0"/>
                </a:spcAft>
              </a:pPr>
              <a:r>
                <a:rPr lang="en-US" altLang="zh-CN" sz="2200" b="1">
                  <a:solidFill>
                    <a:srgbClr val="FF0000"/>
                  </a:solidFill>
                </a:rPr>
                <a:t>01</a:t>
              </a:r>
            </a:p>
            <a:p>
              <a:pPr defTabSz="1219170" fontAlgn="base">
                <a:lnSpc>
                  <a:spcPct val="90000"/>
                </a:lnSpc>
                <a:spcBef>
                  <a:spcPct val="0"/>
                </a:spcBef>
                <a:spcAft>
                  <a:spcPct val="0"/>
                </a:spcAft>
              </a:pPr>
              <a:r>
                <a:rPr lang="en-US" altLang="zh-CN" sz="2200" b="1">
                  <a:solidFill>
                    <a:srgbClr val="FF0000"/>
                  </a:solidFill>
                </a:rPr>
                <a:t>23</a:t>
              </a:r>
            </a:p>
            <a:p>
              <a:pPr defTabSz="1219170" fontAlgn="base">
                <a:lnSpc>
                  <a:spcPct val="90000"/>
                </a:lnSpc>
                <a:spcBef>
                  <a:spcPct val="0"/>
                </a:spcBef>
                <a:spcAft>
                  <a:spcPct val="0"/>
                </a:spcAft>
              </a:pPr>
              <a:r>
                <a:rPr lang="en-US" altLang="zh-CN" sz="2200" b="1">
                  <a:solidFill>
                    <a:srgbClr val="FF0000"/>
                  </a:solidFill>
                </a:rPr>
                <a:t>45</a:t>
              </a:r>
            </a:p>
            <a:p>
              <a:pPr defTabSz="1219170" fontAlgn="base">
                <a:lnSpc>
                  <a:spcPct val="90000"/>
                </a:lnSpc>
                <a:spcBef>
                  <a:spcPct val="0"/>
                </a:spcBef>
                <a:spcAft>
                  <a:spcPct val="0"/>
                </a:spcAft>
              </a:pPr>
              <a:r>
                <a:rPr lang="en-US" altLang="zh-CN" sz="2200" b="1">
                  <a:solidFill>
                    <a:srgbClr val="000000"/>
                  </a:solidFill>
                </a:rPr>
                <a:t>12</a:t>
              </a:r>
            </a:p>
            <a:p>
              <a:pPr defTabSz="1219170" fontAlgn="base">
                <a:lnSpc>
                  <a:spcPct val="90000"/>
                </a:lnSpc>
                <a:spcBef>
                  <a:spcPct val="0"/>
                </a:spcBef>
                <a:spcAft>
                  <a:spcPct val="0"/>
                </a:spcAft>
              </a:pPr>
              <a:r>
                <a:rPr lang="en-US" altLang="zh-CN" sz="2200" b="1">
                  <a:solidFill>
                    <a:srgbClr val="000000"/>
                  </a:solidFill>
                </a:rPr>
                <a:t>40</a:t>
              </a:r>
            </a:p>
          </p:txBody>
        </p:sp>
        <p:sp>
          <p:nvSpPr>
            <p:cNvPr id="54291" name="Line 60"/>
            <p:cNvSpPr>
              <a:spLocks noChangeShapeType="1"/>
            </p:cNvSpPr>
            <p:nvPr/>
          </p:nvSpPr>
          <p:spPr bwMode="auto">
            <a:xfrm>
              <a:off x="2947" y="3597"/>
              <a:ext cx="449" cy="15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5" name="Group 61"/>
          <p:cNvGrpSpPr>
            <a:grpSpLocks/>
          </p:cNvGrpSpPr>
          <p:nvPr/>
        </p:nvGrpSpPr>
        <p:grpSpPr bwMode="auto">
          <a:xfrm>
            <a:off x="6305486" y="3349652"/>
            <a:ext cx="2455105" cy="1920283"/>
            <a:chOff x="2907" y="3211"/>
            <a:chExt cx="1547" cy="1210"/>
          </a:xfrm>
        </p:grpSpPr>
        <p:sp>
          <p:nvSpPr>
            <p:cNvPr id="54288" name="Rectangle 62"/>
            <p:cNvSpPr>
              <a:spLocks noChangeArrowheads="1"/>
            </p:cNvSpPr>
            <p:nvPr/>
          </p:nvSpPr>
          <p:spPr bwMode="auto">
            <a:xfrm>
              <a:off x="4140" y="3211"/>
              <a:ext cx="314"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90000"/>
                </a:lnSpc>
                <a:spcBef>
                  <a:spcPct val="0"/>
                </a:spcBef>
                <a:spcAft>
                  <a:spcPct val="0"/>
                </a:spcAft>
              </a:pPr>
              <a:r>
                <a:rPr lang="en-US" altLang="zh-CN" sz="2200" b="1">
                  <a:solidFill>
                    <a:srgbClr val="FF0000"/>
                  </a:solidFill>
                </a:rPr>
                <a:t>45</a:t>
              </a:r>
            </a:p>
            <a:p>
              <a:pPr defTabSz="1219170" fontAlgn="base">
                <a:lnSpc>
                  <a:spcPct val="90000"/>
                </a:lnSpc>
                <a:spcBef>
                  <a:spcPct val="0"/>
                </a:spcBef>
                <a:spcAft>
                  <a:spcPct val="0"/>
                </a:spcAft>
              </a:pPr>
              <a:r>
                <a:rPr lang="en-US" altLang="zh-CN" sz="2200" b="1">
                  <a:solidFill>
                    <a:srgbClr val="FF0000"/>
                  </a:solidFill>
                </a:rPr>
                <a:t>23</a:t>
              </a:r>
            </a:p>
            <a:p>
              <a:pPr defTabSz="1219170" fontAlgn="base">
                <a:lnSpc>
                  <a:spcPct val="90000"/>
                </a:lnSpc>
                <a:spcBef>
                  <a:spcPct val="0"/>
                </a:spcBef>
                <a:spcAft>
                  <a:spcPct val="0"/>
                </a:spcAft>
              </a:pPr>
              <a:r>
                <a:rPr lang="en-US" altLang="zh-CN" sz="2200" b="1">
                  <a:solidFill>
                    <a:srgbClr val="FF0000"/>
                  </a:solidFill>
                </a:rPr>
                <a:t>01</a:t>
              </a:r>
            </a:p>
            <a:p>
              <a:pPr defTabSz="1219170" fontAlgn="base">
                <a:lnSpc>
                  <a:spcPct val="90000"/>
                </a:lnSpc>
                <a:spcBef>
                  <a:spcPct val="0"/>
                </a:spcBef>
                <a:spcAft>
                  <a:spcPct val="0"/>
                </a:spcAft>
              </a:pPr>
              <a:r>
                <a:rPr lang="en-US" altLang="zh-CN" sz="2200" b="1">
                  <a:solidFill>
                    <a:srgbClr val="FF0000"/>
                  </a:solidFill>
                </a:rPr>
                <a:t>00</a:t>
              </a:r>
            </a:p>
            <a:p>
              <a:pPr defTabSz="1219170" fontAlgn="base">
                <a:lnSpc>
                  <a:spcPct val="90000"/>
                </a:lnSpc>
                <a:spcBef>
                  <a:spcPct val="0"/>
                </a:spcBef>
                <a:spcAft>
                  <a:spcPct val="0"/>
                </a:spcAft>
              </a:pPr>
              <a:r>
                <a:rPr lang="en-US" altLang="zh-CN" sz="2200" b="1">
                  <a:solidFill>
                    <a:srgbClr val="000000"/>
                  </a:solidFill>
                </a:rPr>
                <a:t>12</a:t>
              </a:r>
            </a:p>
            <a:p>
              <a:pPr defTabSz="1219170" fontAlgn="base">
                <a:lnSpc>
                  <a:spcPct val="90000"/>
                </a:lnSpc>
                <a:spcBef>
                  <a:spcPct val="0"/>
                </a:spcBef>
                <a:spcAft>
                  <a:spcPct val="0"/>
                </a:spcAft>
              </a:pPr>
              <a:r>
                <a:rPr lang="en-US" altLang="zh-CN" sz="2200" b="1">
                  <a:solidFill>
                    <a:srgbClr val="000000"/>
                  </a:solidFill>
                </a:rPr>
                <a:t>40</a:t>
              </a:r>
            </a:p>
          </p:txBody>
        </p:sp>
        <p:sp>
          <p:nvSpPr>
            <p:cNvPr id="54289" name="Line 63"/>
            <p:cNvSpPr>
              <a:spLocks noChangeShapeType="1"/>
            </p:cNvSpPr>
            <p:nvPr/>
          </p:nvSpPr>
          <p:spPr bwMode="auto">
            <a:xfrm flipV="1">
              <a:off x="2907" y="3965"/>
              <a:ext cx="1266" cy="1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6" name="Group 65"/>
          <p:cNvGrpSpPr>
            <a:grpSpLocks/>
          </p:cNvGrpSpPr>
          <p:nvPr/>
        </p:nvGrpSpPr>
        <p:grpSpPr bwMode="auto">
          <a:xfrm>
            <a:off x="7446544" y="3341718"/>
            <a:ext cx="901421" cy="2348775"/>
            <a:chOff x="3731" y="2409"/>
            <a:chExt cx="521" cy="1480"/>
          </a:xfrm>
        </p:grpSpPr>
        <p:sp>
          <p:nvSpPr>
            <p:cNvPr id="54286" name="Rectangle 38"/>
            <p:cNvSpPr>
              <a:spLocks noChangeArrowheads="1"/>
            </p:cNvSpPr>
            <p:nvPr/>
          </p:nvSpPr>
          <p:spPr bwMode="auto">
            <a:xfrm>
              <a:off x="3731" y="2409"/>
              <a:ext cx="470"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90000"/>
                </a:lnSpc>
                <a:spcBef>
                  <a:spcPct val="0"/>
                </a:spcBef>
                <a:spcAft>
                  <a:spcPct val="0"/>
                </a:spcAft>
              </a:pPr>
              <a:r>
                <a:rPr lang="en-US" altLang="zh-CN" sz="2200" b="1">
                  <a:solidFill>
                    <a:srgbClr val="333399"/>
                  </a:solidFill>
                </a:rPr>
                <a:t>1005</a:t>
              </a:r>
            </a:p>
            <a:p>
              <a:pPr defTabSz="1219170" fontAlgn="base">
                <a:lnSpc>
                  <a:spcPct val="90000"/>
                </a:lnSpc>
                <a:spcBef>
                  <a:spcPct val="0"/>
                </a:spcBef>
                <a:spcAft>
                  <a:spcPct val="0"/>
                </a:spcAft>
              </a:pPr>
              <a:r>
                <a:rPr lang="en-US" altLang="zh-CN" sz="2200" b="1">
                  <a:solidFill>
                    <a:srgbClr val="333399"/>
                  </a:solidFill>
                </a:rPr>
                <a:t>1004</a:t>
              </a:r>
            </a:p>
            <a:p>
              <a:pPr defTabSz="1219170" fontAlgn="base">
                <a:lnSpc>
                  <a:spcPct val="90000"/>
                </a:lnSpc>
                <a:spcBef>
                  <a:spcPct val="0"/>
                </a:spcBef>
                <a:spcAft>
                  <a:spcPct val="0"/>
                </a:spcAft>
              </a:pPr>
              <a:r>
                <a:rPr lang="en-US" altLang="zh-CN" sz="2200" b="1">
                  <a:solidFill>
                    <a:srgbClr val="333399"/>
                  </a:solidFill>
                </a:rPr>
                <a:t>1003</a:t>
              </a:r>
            </a:p>
            <a:p>
              <a:pPr defTabSz="1219170" fontAlgn="base">
                <a:lnSpc>
                  <a:spcPct val="90000"/>
                </a:lnSpc>
                <a:spcBef>
                  <a:spcPct val="0"/>
                </a:spcBef>
                <a:spcAft>
                  <a:spcPct val="0"/>
                </a:spcAft>
              </a:pPr>
              <a:r>
                <a:rPr lang="zh-CN" altLang="en-US" sz="2200" b="1">
                  <a:solidFill>
                    <a:srgbClr val="333399"/>
                  </a:solidFill>
                </a:rPr>
                <a:t>100</a:t>
              </a:r>
              <a:r>
                <a:rPr lang="en-US" altLang="zh-CN" sz="2200" b="1">
                  <a:solidFill>
                    <a:srgbClr val="333399"/>
                  </a:solidFill>
                </a:rPr>
                <a:t>2</a:t>
              </a:r>
            </a:p>
            <a:p>
              <a:pPr defTabSz="1219170" fontAlgn="base">
                <a:lnSpc>
                  <a:spcPct val="90000"/>
                </a:lnSpc>
                <a:spcBef>
                  <a:spcPct val="0"/>
                </a:spcBef>
                <a:spcAft>
                  <a:spcPct val="0"/>
                </a:spcAft>
              </a:pPr>
              <a:r>
                <a:rPr lang="en-US" altLang="zh-CN" sz="2200" b="1">
                  <a:solidFill>
                    <a:srgbClr val="333399"/>
                  </a:solidFill>
                </a:rPr>
                <a:t>1001</a:t>
              </a:r>
            </a:p>
            <a:p>
              <a:pPr defTabSz="1219170" fontAlgn="base">
                <a:lnSpc>
                  <a:spcPct val="90000"/>
                </a:lnSpc>
                <a:spcBef>
                  <a:spcPct val="0"/>
                </a:spcBef>
                <a:spcAft>
                  <a:spcPct val="0"/>
                </a:spcAft>
              </a:pPr>
              <a:r>
                <a:rPr lang="en-US" altLang="zh-CN" sz="2200" b="1">
                  <a:solidFill>
                    <a:srgbClr val="333399"/>
                  </a:solidFill>
                </a:rPr>
                <a:t>1000</a:t>
              </a:r>
            </a:p>
          </p:txBody>
        </p:sp>
        <p:sp>
          <p:nvSpPr>
            <p:cNvPr id="54287" name="Text Box 64"/>
            <p:cNvSpPr txBox="1">
              <a:spLocks noChangeArrowheads="1"/>
            </p:cNvSpPr>
            <p:nvPr/>
          </p:nvSpPr>
          <p:spPr bwMode="auto">
            <a:xfrm>
              <a:off x="3783" y="3617"/>
              <a:ext cx="46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2200" b="1">
                  <a:solidFill>
                    <a:srgbClr val="000000"/>
                  </a:solidFill>
                  <a:latin typeface="Times New Roman" panose="02020603050405020304" pitchFamily="18" charset="0"/>
                </a:rPr>
                <a:t>地址</a:t>
              </a:r>
            </a:p>
          </p:txBody>
        </p:sp>
      </p:grpSp>
      <p:sp>
        <p:nvSpPr>
          <p:cNvPr id="43" name="TextBox 42"/>
          <p:cNvSpPr txBox="1">
            <a:spLocks noChangeArrowheads="1"/>
          </p:cNvSpPr>
          <p:nvPr/>
        </p:nvSpPr>
        <p:spPr bwMode="auto">
          <a:xfrm>
            <a:off x="2047538" y="5588922"/>
            <a:ext cx="5427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0"/>
              </a:spcBef>
              <a:spcAft>
                <a:spcPct val="0"/>
              </a:spcAft>
            </a:pPr>
            <a:r>
              <a:rPr lang="zh-CN" altLang="en-US" sz="2400" b="1">
                <a:solidFill>
                  <a:srgbClr val="000000"/>
                </a:solidFill>
                <a:latin typeface="黑体" panose="02010609060101010101" pitchFamily="49" charset="-122"/>
                <a:ea typeface="黑体" panose="02010609060101010101" pitchFamily="49" charset="-122"/>
              </a:rPr>
              <a:t>只需要考虑指令中立即数的顺序！</a:t>
            </a:r>
          </a:p>
        </p:txBody>
      </p:sp>
      <p:sp>
        <p:nvSpPr>
          <p:cNvPr id="521251" name="Text Box 35"/>
          <p:cNvSpPr txBox="1">
            <a:spLocks noChangeArrowheads="1"/>
          </p:cNvSpPr>
          <p:nvPr/>
        </p:nvSpPr>
        <p:spPr bwMode="auto">
          <a:xfrm>
            <a:off x="4610559" y="773934"/>
            <a:ext cx="26550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50000"/>
              </a:spcBef>
              <a:spcAft>
                <a:spcPct val="0"/>
              </a:spcAft>
            </a:pPr>
            <a:r>
              <a:rPr lang="zh-CN" altLang="en-US" sz="2200" b="1">
                <a:solidFill>
                  <a:srgbClr val="0033CC"/>
                </a:solidFill>
                <a:latin typeface="微软雅黑" panose="020B0503020204020204" pitchFamily="34" charset="-122"/>
                <a:ea typeface="微软雅黑" panose="020B0503020204020204" pitchFamily="34" charset="-122"/>
              </a:rPr>
              <a:t>指令地址为</a:t>
            </a:r>
            <a:r>
              <a:rPr lang="en-US" altLang="zh-CN" sz="2200" b="1">
                <a:solidFill>
                  <a:srgbClr val="0033CC"/>
                </a:solidFill>
                <a:latin typeface="微软雅黑" panose="020B0503020204020204" pitchFamily="34" charset="-122"/>
                <a:ea typeface="微软雅黑" panose="020B0503020204020204" pitchFamily="34" charset="-122"/>
              </a:rPr>
              <a:t>1000</a:t>
            </a:r>
          </a:p>
        </p:txBody>
      </p:sp>
    </p:spTree>
    <p:extLst>
      <p:ext uri="{BB962C8B-B14F-4D97-AF65-F5344CB8AC3E}">
        <p14:creationId xmlns:p14="http://schemas.microsoft.com/office/powerpoint/2010/main" val="588864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7" dur="500"/>
                                        <p:tgtEl>
                                          <p:spTgt spid="4731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22" dur="500"/>
                                        <p:tgtEl>
                                          <p:spTgt spid="47311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3127"/>
                                        </p:tgtEl>
                                        <p:attrNameLst>
                                          <p:attrName>style.visibility</p:attrName>
                                        </p:attrNameLst>
                                      </p:cBhvr>
                                      <p:to>
                                        <p:strVal val="visible"/>
                                      </p:to>
                                    </p:set>
                                    <p:animEffect transition="in" filter="blinds(horizontal)">
                                      <p:cBhvr>
                                        <p:cTn id="42" dur="500"/>
                                        <p:tgtEl>
                                          <p:spTgt spid="473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linds(horizontal)">
                                      <p:cBhvr>
                                        <p:cTn id="5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473127" grpId="0"/>
      <p:bldP spid="43" grpId="0"/>
      <p:bldP spid="52125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982471" y="55018"/>
            <a:ext cx="8227060" cy="561801"/>
          </a:xfrm>
        </p:spPr>
        <p:txBody>
          <a:bodyPr/>
          <a:lstStyle/>
          <a:p>
            <a:r>
              <a:rPr lang="en-US" altLang="zh-CN" sz="2667">
                <a:ea typeface="宋体" panose="02010600030101010101" pitchFamily="2" charset="-122"/>
              </a:rPr>
              <a:t>Alignment(</a:t>
            </a:r>
            <a:r>
              <a:rPr lang="zh-CN" altLang="en-US" sz="2667">
                <a:ea typeface="宋体" panose="02010600030101010101" pitchFamily="2" charset="-122"/>
              </a:rPr>
              <a:t>对齐</a:t>
            </a:r>
            <a:r>
              <a:rPr lang="en-US" altLang="zh-CN" sz="2667">
                <a:ea typeface="宋体" panose="02010600030101010101" pitchFamily="2" charset="-122"/>
              </a:rPr>
              <a:t>) </a:t>
            </a:r>
            <a:r>
              <a:rPr lang="zh-CN" altLang="en-US" sz="2667">
                <a:ea typeface="宋体" panose="02010600030101010101" pitchFamily="2" charset="-122"/>
              </a:rPr>
              <a:t>举例</a:t>
            </a:r>
          </a:p>
        </p:txBody>
      </p:sp>
      <p:sp>
        <p:nvSpPr>
          <p:cNvPr id="58371" name="Rectangle 3"/>
          <p:cNvSpPr>
            <a:spLocks noGrp="1" noChangeArrowheads="1"/>
          </p:cNvSpPr>
          <p:nvPr>
            <p:ph type="body" idx="1"/>
          </p:nvPr>
        </p:nvSpPr>
        <p:spPr>
          <a:xfrm>
            <a:off x="1957078" y="865980"/>
            <a:ext cx="4640417" cy="2293229"/>
          </a:xfrm>
        </p:spPr>
        <p:txBody>
          <a:bodyPr/>
          <a:lstStyle/>
          <a:p>
            <a:pPr>
              <a:lnSpc>
                <a:spcPct val="100000"/>
              </a:lnSpc>
              <a:spcBef>
                <a:spcPct val="0"/>
              </a:spcBef>
              <a:buFontTx/>
              <a:buNone/>
            </a:pPr>
            <a:r>
              <a:rPr lang="zh-CN" altLang="en-US" sz="1867"/>
              <a:t>例如，考虑下列两个结构声明：</a:t>
            </a:r>
          </a:p>
          <a:p>
            <a:pPr>
              <a:lnSpc>
                <a:spcPct val="100000"/>
              </a:lnSpc>
              <a:spcBef>
                <a:spcPct val="0"/>
              </a:spcBef>
              <a:buFontTx/>
              <a:buNone/>
            </a:pPr>
            <a:r>
              <a:rPr lang="en-US" altLang="zh-CN" sz="1867"/>
              <a:t>struct  S1 {</a:t>
            </a:r>
          </a:p>
          <a:p>
            <a:pPr>
              <a:lnSpc>
                <a:spcPct val="100000"/>
              </a:lnSpc>
              <a:spcBef>
                <a:spcPct val="0"/>
              </a:spcBef>
              <a:buFontTx/>
              <a:buNone/>
            </a:pPr>
            <a:r>
              <a:rPr lang="en-US" altLang="zh-CN" sz="1867"/>
              <a:t>		int 	i</a:t>
            </a:r>
            <a:r>
              <a:rPr lang="zh-CN" altLang="en-US" sz="1867"/>
              <a:t>；</a:t>
            </a:r>
          </a:p>
          <a:p>
            <a:pPr>
              <a:lnSpc>
                <a:spcPct val="100000"/>
              </a:lnSpc>
              <a:spcBef>
                <a:spcPct val="0"/>
              </a:spcBef>
              <a:buFontTx/>
              <a:buNone/>
            </a:pPr>
            <a:r>
              <a:rPr lang="zh-CN" altLang="en-US" sz="1867"/>
              <a:t>		</a:t>
            </a:r>
            <a:r>
              <a:rPr lang="en-US" altLang="zh-CN" sz="1867"/>
              <a:t>char	c</a:t>
            </a:r>
            <a:r>
              <a:rPr lang="zh-CN" altLang="en-US" sz="1867"/>
              <a:t>；</a:t>
            </a:r>
          </a:p>
          <a:p>
            <a:pPr>
              <a:lnSpc>
                <a:spcPct val="100000"/>
              </a:lnSpc>
              <a:spcBef>
                <a:spcPct val="0"/>
              </a:spcBef>
              <a:buFontTx/>
              <a:buNone/>
            </a:pPr>
            <a:r>
              <a:rPr lang="zh-CN" altLang="en-US" sz="1867"/>
              <a:t>		</a:t>
            </a:r>
            <a:r>
              <a:rPr lang="en-US" altLang="zh-CN" sz="1867"/>
              <a:t>int	j</a:t>
            </a:r>
            <a:r>
              <a:rPr lang="zh-CN" altLang="en-US" sz="1867"/>
              <a:t>；</a:t>
            </a:r>
          </a:p>
          <a:p>
            <a:pPr>
              <a:lnSpc>
                <a:spcPct val="100000"/>
              </a:lnSpc>
              <a:spcBef>
                <a:spcPct val="0"/>
              </a:spcBef>
              <a:buFontTx/>
              <a:buNone/>
            </a:pPr>
            <a:r>
              <a:rPr lang="en-US" altLang="zh-CN" sz="1867"/>
              <a:t>}</a:t>
            </a:r>
            <a:r>
              <a:rPr lang="zh-CN" altLang="en-US" sz="1867"/>
              <a:t>；</a:t>
            </a:r>
          </a:p>
        </p:txBody>
      </p:sp>
      <p:sp>
        <p:nvSpPr>
          <p:cNvPr id="58372" name="Rectangle 4"/>
          <p:cNvSpPr>
            <a:spLocks noChangeArrowheads="1"/>
          </p:cNvSpPr>
          <p:nvPr/>
        </p:nvSpPr>
        <p:spPr bwMode="auto">
          <a:xfrm>
            <a:off x="6726043" y="550164"/>
            <a:ext cx="3692972" cy="210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480" tIns="25392" rIns="63480" bIns="25392">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189" indent="-457189" defTabSz="1219170" fontAlgn="base">
              <a:lnSpc>
                <a:spcPct val="115000"/>
              </a:lnSpc>
              <a:spcBef>
                <a:spcPct val="20000"/>
              </a:spcBef>
              <a:spcAft>
                <a:spcPct val="0"/>
              </a:spcAft>
            </a:pPr>
            <a:endParaRPr lang="zh-CN" altLang="en-US" sz="1867" b="1" dirty="0">
              <a:solidFill>
                <a:srgbClr val="000000"/>
              </a:solidFill>
            </a:endParaRPr>
          </a:p>
          <a:p>
            <a:pPr marL="457189" indent="-457189" defTabSz="1219170" fontAlgn="base">
              <a:spcBef>
                <a:spcPct val="20000"/>
              </a:spcBef>
              <a:spcAft>
                <a:spcPct val="0"/>
              </a:spcAft>
            </a:pPr>
            <a:r>
              <a:rPr lang="en-US" altLang="zh-CN" sz="1867" b="1" dirty="0" err="1">
                <a:solidFill>
                  <a:srgbClr val="000000"/>
                </a:solidFill>
              </a:rPr>
              <a:t>struct</a:t>
            </a:r>
            <a:r>
              <a:rPr lang="en-US" altLang="zh-CN" sz="1867" b="1" dirty="0">
                <a:solidFill>
                  <a:srgbClr val="000000"/>
                </a:solidFill>
              </a:rPr>
              <a:t>  S2 {</a:t>
            </a:r>
          </a:p>
          <a:p>
            <a:pPr marL="457189" indent="-457189" defTabSz="1219170" fontAlgn="base">
              <a:spcBef>
                <a:spcPct val="20000"/>
              </a:spcBef>
              <a:spcAft>
                <a:spcPct val="0"/>
              </a:spcAft>
            </a:pPr>
            <a:r>
              <a:rPr lang="en-US" altLang="zh-CN" sz="1867" b="1" dirty="0">
                <a:solidFill>
                  <a:srgbClr val="000000"/>
                </a:solidFill>
              </a:rPr>
              <a:t>		</a:t>
            </a:r>
            <a:r>
              <a:rPr lang="en-US" altLang="zh-CN" sz="1867" b="1" dirty="0" err="1">
                <a:solidFill>
                  <a:srgbClr val="000000"/>
                </a:solidFill>
              </a:rPr>
              <a:t>int</a:t>
            </a:r>
            <a:r>
              <a:rPr lang="en-US" altLang="zh-CN" sz="1867" b="1" dirty="0">
                <a:solidFill>
                  <a:srgbClr val="000000"/>
                </a:solidFill>
              </a:rPr>
              <a:t> 	</a:t>
            </a:r>
            <a:r>
              <a:rPr lang="en-US" altLang="zh-CN" sz="1867" b="1" dirty="0" err="1">
                <a:solidFill>
                  <a:srgbClr val="000000"/>
                </a:solidFill>
              </a:rPr>
              <a:t>i</a:t>
            </a:r>
            <a:r>
              <a:rPr lang="zh-CN" altLang="en-US" sz="1867" b="1" dirty="0">
                <a:solidFill>
                  <a:srgbClr val="000000"/>
                </a:solidFill>
              </a:rPr>
              <a:t>；</a:t>
            </a:r>
          </a:p>
          <a:p>
            <a:pPr marL="457189" indent="-457189" defTabSz="1219170" fontAlgn="base">
              <a:spcBef>
                <a:spcPct val="20000"/>
              </a:spcBef>
              <a:spcAft>
                <a:spcPct val="0"/>
              </a:spcAft>
            </a:pPr>
            <a:r>
              <a:rPr lang="zh-CN" altLang="en-US" sz="1867" b="1" dirty="0">
                <a:solidFill>
                  <a:srgbClr val="000000"/>
                </a:solidFill>
              </a:rPr>
              <a:t>		</a:t>
            </a:r>
            <a:r>
              <a:rPr lang="en-US" altLang="zh-CN" sz="1867" b="1" dirty="0" err="1">
                <a:solidFill>
                  <a:srgbClr val="000000"/>
                </a:solidFill>
              </a:rPr>
              <a:t>int</a:t>
            </a:r>
            <a:r>
              <a:rPr lang="en-US" altLang="zh-CN" sz="1867" b="1" dirty="0">
                <a:solidFill>
                  <a:srgbClr val="000000"/>
                </a:solidFill>
              </a:rPr>
              <a:t>	j</a:t>
            </a:r>
            <a:r>
              <a:rPr lang="zh-CN" altLang="en-US" sz="1867" b="1" dirty="0">
                <a:solidFill>
                  <a:srgbClr val="000000"/>
                </a:solidFill>
              </a:rPr>
              <a:t>；</a:t>
            </a:r>
          </a:p>
          <a:p>
            <a:pPr marL="457189" indent="-457189" defTabSz="1219170" fontAlgn="base">
              <a:spcBef>
                <a:spcPct val="20000"/>
              </a:spcBef>
              <a:spcAft>
                <a:spcPct val="0"/>
              </a:spcAft>
            </a:pPr>
            <a:r>
              <a:rPr lang="zh-CN" altLang="en-US" sz="1867" b="1" dirty="0">
                <a:solidFill>
                  <a:srgbClr val="000000"/>
                </a:solidFill>
              </a:rPr>
              <a:t>		</a:t>
            </a:r>
            <a:r>
              <a:rPr lang="en-US" altLang="zh-CN" sz="1867" b="1" dirty="0">
                <a:solidFill>
                  <a:srgbClr val="000000"/>
                </a:solidFill>
              </a:rPr>
              <a:t>char	c</a:t>
            </a:r>
            <a:r>
              <a:rPr lang="zh-CN" altLang="en-US" sz="1867" b="1" dirty="0">
                <a:solidFill>
                  <a:srgbClr val="000000"/>
                </a:solidFill>
              </a:rPr>
              <a:t>；</a:t>
            </a:r>
          </a:p>
          <a:p>
            <a:pPr marL="457189" indent="-457189" defTabSz="1219170" fontAlgn="base">
              <a:spcBef>
                <a:spcPct val="20000"/>
              </a:spcBef>
              <a:spcAft>
                <a:spcPct val="0"/>
              </a:spcAft>
            </a:pPr>
            <a:r>
              <a:rPr lang="en-US" altLang="zh-CN" sz="1867" b="1" dirty="0">
                <a:solidFill>
                  <a:srgbClr val="000000"/>
                </a:solidFill>
              </a:rPr>
              <a:t>}</a:t>
            </a:r>
            <a:r>
              <a:rPr lang="zh-CN" altLang="en-US" sz="1867" b="1" dirty="0">
                <a:solidFill>
                  <a:srgbClr val="000000"/>
                </a:solidFill>
              </a:rPr>
              <a:t>；</a:t>
            </a:r>
          </a:p>
        </p:txBody>
      </p:sp>
      <p:sp>
        <p:nvSpPr>
          <p:cNvPr id="525317" name="Text Box 5"/>
          <p:cNvSpPr txBox="1">
            <a:spLocks noChangeArrowheads="1"/>
          </p:cNvSpPr>
          <p:nvPr/>
        </p:nvSpPr>
        <p:spPr bwMode="auto">
          <a:xfrm>
            <a:off x="1799964" y="2964025"/>
            <a:ext cx="6951104"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867" b="1">
                <a:solidFill>
                  <a:srgbClr val="333399"/>
                </a:solidFill>
                <a:ea typeface="黑体" panose="02010609060101010101" pitchFamily="49" charset="-122"/>
              </a:rPr>
              <a:t>在要求对齐的情况下，哪种结构声明更好？</a:t>
            </a:r>
          </a:p>
        </p:txBody>
      </p:sp>
      <p:grpSp>
        <p:nvGrpSpPr>
          <p:cNvPr id="2" name="Group 6"/>
          <p:cNvGrpSpPr>
            <a:grpSpLocks/>
          </p:cNvGrpSpPr>
          <p:nvPr/>
        </p:nvGrpSpPr>
        <p:grpSpPr bwMode="auto">
          <a:xfrm>
            <a:off x="1903119" y="3327453"/>
            <a:ext cx="5689432" cy="852225"/>
            <a:chOff x="301" y="2411"/>
            <a:chExt cx="3585" cy="537"/>
          </a:xfrm>
        </p:grpSpPr>
        <p:sp>
          <p:nvSpPr>
            <p:cNvPr id="58405" name="Rectangle 7"/>
            <p:cNvSpPr>
              <a:spLocks noChangeArrowheads="1"/>
            </p:cNvSpPr>
            <p:nvPr/>
          </p:nvSpPr>
          <p:spPr bwMode="auto">
            <a:xfrm>
              <a:off x="796" y="2641"/>
              <a:ext cx="3090" cy="30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endParaRPr lang="zh-CN" altLang="en-US" sz="1867">
                <a:solidFill>
                  <a:srgbClr val="000000"/>
                </a:solidFill>
              </a:endParaRPr>
            </a:p>
          </p:txBody>
        </p:sp>
        <p:sp>
          <p:nvSpPr>
            <p:cNvPr id="58406" name="Text Box 8"/>
            <p:cNvSpPr txBox="1">
              <a:spLocks noChangeArrowheads="1"/>
            </p:cNvSpPr>
            <p:nvPr/>
          </p:nvSpPr>
          <p:spPr bwMode="auto">
            <a:xfrm>
              <a:off x="301" y="2624"/>
              <a:ext cx="61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S1</a:t>
              </a:r>
              <a:r>
                <a:rPr lang="zh-CN" altLang="en-US" sz="1867" b="1">
                  <a:solidFill>
                    <a:srgbClr val="000000"/>
                  </a:solidFill>
                </a:rPr>
                <a:t>：</a:t>
              </a:r>
            </a:p>
          </p:txBody>
        </p:sp>
        <p:sp>
          <p:nvSpPr>
            <p:cNvPr id="58407" name="Line 9"/>
            <p:cNvSpPr>
              <a:spLocks noChangeShapeType="1"/>
            </p:cNvSpPr>
            <p:nvPr/>
          </p:nvSpPr>
          <p:spPr bwMode="auto">
            <a:xfrm>
              <a:off x="1854" y="2642"/>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408" name="Line 10"/>
            <p:cNvSpPr>
              <a:spLocks noChangeShapeType="1"/>
            </p:cNvSpPr>
            <p:nvPr/>
          </p:nvSpPr>
          <p:spPr bwMode="auto">
            <a:xfrm>
              <a:off x="2192" y="2632"/>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409" name="Text Box 11"/>
            <p:cNvSpPr txBox="1">
              <a:spLocks noChangeArrowheads="1"/>
            </p:cNvSpPr>
            <p:nvPr/>
          </p:nvSpPr>
          <p:spPr bwMode="auto">
            <a:xfrm>
              <a:off x="1258" y="2659"/>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i</a:t>
              </a:r>
            </a:p>
          </p:txBody>
        </p:sp>
        <p:sp>
          <p:nvSpPr>
            <p:cNvPr id="58410" name="Text Box 12"/>
            <p:cNvSpPr txBox="1">
              <a:spLocks noChangeArrowheads="1"/>
            </p:cNvSpPr>
            <p:nvPr/>
          </p:nvSpPr>
          <p:spPr bwMode="auto">
            <a:xfrm>
              <a:off x="1915" y="2641"/>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c</a:t>
              </a:r>
            </a:p>
          </p:txBody>
        </p:sp>
        <p:sp>
          <p:nvSpPr>
            <p:cNvPr id="58411" name="Line 13"/>
            <p:cNvSpPr>
              <a:spLocks noChangeShapeType="1"/>
            </p:cNvSpPr>
            <p:nvPr/>
          </p:nvSpPr>
          <p:spPr bwMode="auto">
            <a:xfrm>
              <a:off x="2881" y="2646"/>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412" name="Text Box 14"/>
            <p:cNvSpPr txBox="1">
              <a:spLocks noChangeArrowheads="1"/>
            </p:cNvSpPr>
            <p:nvPr/>
          </p:nvSpPr>
          <p:spPr bwMode="auto">
            <a:xfrm>
              <a:off x="2249" y="2694"/>
              <a:ext cx="81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467" b="1" dirty="0">
                  <a:solidFill>
                    <a:srgbClr val="000000"/>
                  </a:solidFill>
                </a:rPr>
                <a:t>X  </a:t>
              </a:r>
              <a:r>
                <a:rPr lang="en-US" altLang="zh-CN" sz="1467" b="1" dirty="0" err="1">
                  <a:solidFill>
                    <a:srgbClr val="000000"/>
                  </a:solidFill>
                </a:rPr>
                <a:t>X</a:t>
              </a:r>
              <a:r>
                <a:rPr lang="en-US" altLang="zh-CN" sz="1467" b="1" dirty="0">
                  <a:solidFill>
                    <a:srgbClr val="000000"/>
                  </a:solidFill>
                </a:rPr>
                <a:t>  </a:t>
              </a:r>
              <a:r>
                <a:rPr lang="en-US" altLang="zh-CN" sz="1467" b="1" dirty="0" err="1">
                  <a:solidFill>
                    <a:srgbClr val="000000"/>
                  </a:solidFill>
                </a:rPr>
                <a:t>X</a:t>
              </a:r>
              <a:endParaRPr lang="en-US" altLang="zh-CN" sz="1467" b="1" dirty="0">
                <a:solidFill>
                  <a:srgbClr val="000000"/>
                </a:solidFill>
              </a:endParaRPr>
            </a:p>
          </p:txBody>
        </p:sp>
        <p:sp>
          <p:nvSpPr>
            <p:cNvPr id="58413" name="Text Box 15"/>
            <p:cNvSpPr txBox="1">
              <a:spLocks noChangeArrowheads="1"/>
            </p:cNvSpPr>
            <p:nvPr/>
          </p:nvSpPr>
          <p:spPr bwMode="auto">
            <a:xfrm>
              <a:off x="3339" y="2649"/>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j</a:t>
              </a:r>
            </a:p>
          </p:txBody>
        </p:sp>
        <p:sp>
          <p:nvSpPr>
            <p:cNvPr id="58414" name="Text Box 16"/>
            <p:cNvSpPr txBox="1">
              <a:spLocks noChangeArrowheads="1"/>
            </p:cNvSpPr>
            <p:nvPr/>
          </p:nvSpPr>
          <p:spPr bwMode="auto">
            <a:xfrm>
              <a:off x="826" y="2411"/>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0</a:t>
              </a:r>
            </a:p>
          </p:txBody>
        </p:sp>
        <p:sp>
          <p:nvSpPr>
            <p:cNvPr id="58415" name="Text Box 17"/>
            <p:cNvSpPr txBox="1">
              <a:spLocks noChangeArrowheads="1"/>
            </p:cNvSpPr>
            <p:nvPr/>
          </p:nvSpPr>
          <p:spPr bwMode="auto">
            <a:xfrm>
              <a:off x="1900" y="2418"/>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4</a:t>
              </a:r>
            </a:p>
          </p:txBody>
        </p:sp>
        <p:sp>
          <p:nvSpPr>
            <p:cNvPr id="58416" name="Text Box 18"/>
            <p:cNvSpPr txBox="1">
              <a:spLocks noChangeArrowheads="1"/>
            </p:cNvSpPr>
            <p:nvPr/>
          </p:nvSpPr>
          <p:spPr bwMode="auto">
            <a:xfrm>
              <a:off x="2959" y="2417"/>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8</a:t>
              </a:r>
            </a:p>
          </p:txBody>
        </p:sp>
      </p:grpSp>
      <p:grpSp>
        <p:nvGrpSpPr>
          <p:cNvPr id="3" name="Group 19"/>
          <p:cNvGrpSpPr>
            <a:grpSpLocks/>
          </p:cNvGrpSpPr>
          <p:nvPr/>
        </p:nvGrpSpPr>
        <p:grpSpPr bwMode="auto">
          <a:xfrm>
            <a:off x="1901534" y="4241573"/>
            <a:ext cx="4826097" cy="852225"/>
            <a:chOff x="309" y="2977"/>
            <a:chExt cx="3041" cy="537"/>
          </a:xfrm>
        </p:grpSpPr>
        <p:sp>
          <p:nvSpPr>
            <p:cNvPr id="58395" name="Rectangle 20"/>
            <p:cNvSpPr>
              <a:spLocks noChangeArrowheads="1"/>
            </p:cNvSpPr>
            <p:nvPr/>
          </p:nvSpPr>
          <p:spPr bwMode="auto">
            <a:xfrm>
              <a:off x="804" y="3207"/>
              <a:ext cx="2468" cy="30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endParaRPr lang="zh-CN" altLang="en-US" sz="1867">
                <a:solidFill>
                  <a:srgbClr val="000000"/>
                </a:solidFill>
              </a:endParaRPr>
            </a:p>
          </p:txBody>
        </p:sp>
        <p:sp>
          <p:nvSpPr>
            <p:cNvPr id="58396" name="Text Box 21"/>
            <p:cNvSpPr txBox="1">
              <a:spLocks noChangeArrowheads="1"/>
            </p:cNvSpPr>
            <p:nvPr/>
          </p:nvSpPr>
          <p:spPr bwMode="auto">
            <a:xfrm>
              <a:off x="309" y="3190"/>
              <a:ext cx="61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S2</a:t>
              </a:r>
              <a:r>
                <a:rPr lang="zh-CN" altLang="en-US" sz="1867" b="1">
                  <a:solidFill>
                    <a:srgbClr val="000000"/>
                  </a:solidFill>
                </a:rPr>
                <a:t>：</a:t>
              </a:r>
            </a:p>
          </p:txBody>
        </p:sp>
        <p:sp>
          <p:nvSpPr>
            <p:cNvPr id="58397" name="Line 22"/>
            <p:cNvSpPr>
              <a:spLocks noChangeShapeType="1"/>
            </p:cNvSpPr>
            <p:nvPr/>
          </p:nvSpPr>
          <p:spPr bwMode="auto">
            <a:xfrm>
              <a:off x="1862" y="3208"/>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398" name="Text Box 23"/>
            <p:cNvSpPr txBox="1">
              <a:spLocks noChangeArrowheads="1"/>
            </p:cNvSpPr>
            <p:nvPr/>
          </p:nvSpPr>
          <p:spPr bwMode="auto">
            <a:xfrm>
              <a:off x="1266" y="3225"/>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i</a:t>
              </a:r>
            </a:p>
          </p:txBody>
        </p:sp>
        <p:sp>
          <p:nvSpPr>
            <p:cNvPr id="58399" name="Text Box 24"/>
            <p:cNvSpPr txBox="1">
              <a:spLocks noChangeArrowheads="1"/>
            </p:cNvSpPr>
            <p:nvPr/>
          </p:nvSpPr>
          <p:spPr bwMode="auto">
            <a:xfrm>
              <a:off x="2929" y="3217"/>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c</a:t>
              </a:r>
            </a:p>
          </p:txBody>
        </p:sp>
        <p:sp>
          <p:nvSpPr>
            <p:cNvPr id="58400" name="Line 25"/>
            <p:cNvSpPr>
              <a:spLocks noChangeShapeType="1"/>
            </p:cNvSpPr>
            <p:nvPr/>
          </p:nvSpPr>
          <p:spPr bwMode="auto">
            <a:xfrm>
              <a:off x="2889" y="3212"/>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401" name="Text Box 26"/>
            <p:cNvSpPr txBox="1">
              <a:spLocks noChangeArrowheads="1"/>
            </p:cNvSpPr>
            <p:nvPr/>
          </p:nvSpPr>
          <p:spPr bwMode="auto">
            <a:xfrm>
              <a:off x="2341" y="3197"/>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j</a:t>
              </a:r>
            </a:p>
          </p:txBody>
        </p:sp>
        <p:sp>
          <p:nvSpPr>
            <p:cNvPr id="58402" name="Text Box 27"/>
            <p:cNvSpPr txBox="1">
              <a:spLocks noChangeArrowheads="1"/>
            </p:cNvSpPr>
            <p:nvPr/>
          </p:nvSpPr>
          <p:spPr bwMode="auto">
            <a:xfrm>
              <a:off x="834" y="2977"/>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0</a:t>
              </a:r>
            </a:p>
          </p:txBody>
        </p:sp>
        <p:sp>
          <p:nvSpPr>
            <p:cNvPr id="58403" name="Text Box 28"/>
            <p:cNvSpPr txBox="1">
              <a:spLocks noChangeArrowheads="1"/>
            </p:cNvSpPr>
            <p:nvPr/>
          </p:nvSpPr>
          <p:spPr bwMode="auto">
            <a:xfrm>
              <a:off x="1908" y="2984"/>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4</a:t>
              </a:r>
            </a:p>
          </p:txBody>
        </p:sp>
        <p:sp>
          <p:nvSpPr>
            <p:cNvPr id="58404" name="Text Box 29"/>
            <p:cNvSpPr txBox="1">
              <a:spLocks noChangeArrowheads="1"/>
            </p:cNvSpPr>
            <p:nvPr/>
          </p:nvSpPr>
          <p:spPr bwMode="auto">
            <a:xfrm>
              <a:off x="2967" y="2983"/>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8</a:t>
              </a:r>
            </a:p>
          </p:txBody>
        </p:sp>
      </p:grpSp>
      <p:sp>
        <p:nvSpPr>
          <p:cNvPr id="525342" name="Text Box 30"/>
          <p:cNvSpPr txBox="1">
            <a:spLocks noChangeArrowheads="1"/>
          </p:cNvSpPr>
          <p:nvPr/>
        </p:nvSpPr>
        <p:spPr bwMode="auto">
          <a:xfrm>
            <a:off x="7781405" y="3608352"/>
            <a:ext cx="20170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600" b="1">
                <a:solidFill>
                  <a:srgbClr val="CC0000"/>
                </a:solidFill>
                <a:latin typeface="微软雅黑" panose="020B0503020204020204" pitchFamily="34" charset="-122"/>
                <a:ea typeface="微软雅黑" panose="020B0503020204020204" pitchFamily="34" charset="-122"/>
              </a:rPr>
              <a:t>需要</a:t>
            </a:r>
            <a:r>
              <a:rPr lang="en-US" altLang="zh-CN" sz="1600" b="1">
                <a:solidFill>
                  <a:srgbClr val="CC0000"/>
                </a:solidFill>
                <a:latin typeface="微软雅黑" panose="020B0503020204020204" pitchFamily="34" charset="-122"/>
                <a:ea typeface="微软雅黑" panose="020B0503020204020204" pitchFamily="34" charset="-122"/>
              </a:rPr>
              <a:t>12</a:t>
            </a:r>
            <a:r>
              <a:rPr lang="zh-CN" altLang="en-US" sz="1600" b="1">
                <a:solidFill>
                  <a:srgbClr val="CC0000"/>
                </a:solidFill>
                <a:latin typeface="微软雅黑" panose="020B0503020204020204" pitchFamily="34" charset="-122"/>
                <a:ea typeface="微软雅黑" panose="020B0503020204020204" pitchFamily="34" charset="-122"/>
              </a:rPr>
              <a:t>个字节</a:t>
            </a:r>
          </a:p>
        </p:txBody>
      </p:sp>
      <p:sp>
        <p:nvSpPr>
          <p:cNvPr id="525343" name="Text Box 31"/>
          <p:cNvSpPr txBox="1">
            <a:spLocks noChangeArrowheads="1"/>
          </p:cNvSpPr>
          <p:nvPr/>
        </p:nvSpPr>
        <p:spPr bwMode="auto">
          <a:xfrm>
            <a:off x="6878396" y="4547863"/>
            <a:ext cx="19726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600" b="1">
                <a:solidFill>
                  <a:srgbClr val="CC0000"/>
                </a:solidFill>
                <a:latin typeface="微软雅黑" panose="020B0503020204020204" pitchFamily="34" charset="-122"/>
                <a:ea typeface="微软雅黑" panose="020B0503020204020204" pitchFamily="34" charset="-122"/>
              </a:rPr>
              <a:t>只需要</a:t>
            </a:r>
            <a:r>
              <a:rPr lang="en-US" altLang="zh-CN" sz="1600" b="1">
                <a:solidFill>
                  <a:srgbClr val="CC0000"/>
                </a:solidFill>
                <a:latin typeface="微软雅黑" panose="020B0503020204020204" pitchFamily="34" charset="-122"/>
                <a:ea typeface="微软雅黑" panose="020B0503020204020204" pitchFamily="34" charset="-122"/>
              </a:rPr>
              <a:t>9</a:t>
            </a:r>
            <a:r>
              <a:rPr lang="zh-CN" altLang="en-US" sz="1600" b="1">
                <a:solidFill>
                  <a:srgbClr val="CC0000"/>
                </a:solidFill>
                <a:latin typeface="微软雅黑" panose="020B0503020204020204" pitchFamily="34" charset="-122"/>
                <a:ea typeface="微软雅黑" panose="020B0503020204020204" pitchFamily="34" charset="-122"/>
              </a:rPr>
              <a:t>个字节</a:t>
            </a:r>
          </a:p>
        </p:txBody>
      </p:sp>
      <p:sp>
        <p:nvSpPr>
          <p:cNvPr id="525344" name="Text Box 32"/>
          <p:cNvSpPr txBox="1">
            <a:spLocks noChangeArrowheads="1"/>
          </p:cNvSpPr>
          <p:nvPr/>
        </p:nvSpPr>
        <p:spPr bwMode="auto">
          <a:xfrm>
            <a:off x="1801553" y="5185841"/>
            <a:ext cx="7660497"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867" b="1">
                <a:solidFill>
                  <a:srgbClr val="333399"/>
                </a:solidFill>
                <a:ea typeface="黑体" panose="02010609060101010101" pitchFamily="49" charset="-122"/>
              </a:rPr>
              <a:t>对于“</a:t>
            </a:r>
            <a:r>
              <a:rPr lang="en-US" altLang="zh-CN" sz="1867" b="1">
                <a:solidFill>
                  <a:srgbClr val="333399"/>
                </a:solidFill>
                <a:ea typeface="黑体" panose="02010609060101010101" pitchFamily="49" charset="-122"/>
              </a:rPr>
              <a:t>struct S2 d[4]”</a:t>
            </a:r>
            <a:r>
              <a:rPr lang="zh-CN" altLang="en-US" sz="1867" b="1">
                <a:solidFill>
                  <a:srgbClr val="333399"/>
                </a:solidFill>
                <a:ea typeface="黑体" panose="02010609060101010101" pitchFamily="49" charset="-122"/>
              </a:rPr>
              <a:t>，只分配</a:t>
            </a:r>
            <a:r>
              <a:rPr lang="en-US" altLang="zh-CN" sz="1867" b="1">
                <a:solidFill>
                  <a:srgbClr val="333399"/>
                </a:solidFill>
                <a:ea typeface="黑体" panose="02010609060101010101" pitchFamily="49" charset="-122"/>
              </a:rPr>
              <a:t>9</a:t>
            </a:r>
            <a:r>
              <a:rPr lang="zh-CN" altLang="en-US" sz="1867" b="1">
                <a:solidFill>
                  <a:srgbClr val="333399"/>
                </a:solidFill>
                <a:ea typeface="黑体" panose="02010609060101010101" pitchFamily="49" charset="-122"/>
              </a:rPr>
              <a:t>个字节能否满足对齐要求？</a:t>
            </a:r>
          </a:p>
        </p:txBody>
      </p:sp>
      <p:grpSp>
        <p:nvGrpSpPr>
          <p:cNvPr id="4" name="Group 33"/>
          <p:cNvGrpSpPr>
            <a:grpSpLocks/>
          </p:cNvGrpSpPr>
          <p:nvPr/>
        </p:nvGrpSpPr>
        <p:grpSpPr bwMode="auto">
          <a:xfrm>
            <a:off x="1931686" y="5492145"/>
            <a:ext cx="5779892" cy="844291"/>
            <a:chOff x="256" y="3711"/>
            <a:chExt cx="3642" cy="532"/>
          </a:xfrm>
        </p:grpSpPr>
        <p:sp>
          <p:nvSpPr>
            <p:cNvPr id="58383" name="Rectangle 34"/>
            <p:cNvSpPr>
              <a:spLocks noChangeArrowheads="1"/>
            </p:cNvSpPr>
            <p:nvPr/>
          </p:nvSpPr>
          <p:spPr bwMode="auto">
            <a:xfrm>
              <a:off x="751" y="3941"/>
              <a:ext cx="3090" cy="30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eaLnBrk="1" fontAlgn="base" hangingPunct="1">
                <a:spcBef>
                  <a:spcPct val="0"/>
                </a:spcBef>
                <a:spcAft>
                  <a:spcPct val="0"/>
                </a:spcAft>
              </a:pPr>
              <a:endParaRPr lang="zh-CN" altLang="en-US" sz="1867">
                <a:solidFill>
                  <a:srgbClr val="000000"/>
                </a:solidFill>
              </a:endParaRPr>
            </a:p>
          </p:txBody>
        </p:sp>
        <p:sp>
          <p:nvSpPr>
            <p:cNvPr id="58384" name="Text Box 35"/>
            <p:cNvSpPr txBox="1">
              <a:spLocks noChangeArrowheads="1"/>
            </p:cNvSpPr>
            <p:nvPr/>
          </p:nvSpPr>
          <p:spPr bwMode="auto">
            <a:xfrm>
              <a:off x="256" y="3924"/>
              <a:ext cx="612"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S2</a:t>
              </a:r>
              <a:r>
                <a:rPr lang="zh-CN" altLang="en-US" sz="1867" b="1">
                  <a:solidFill>
                    <a:srgbClr val="000000"/>
                  </a:solidFill>
                </a:rPr>
                <a:t>：</a:t>
              </a:r>
            </a:p>
          </p:txBody>
        </p:sp>
        <p:sp>
          <p:nvSpPr>
            <p:cNvPr id="58385" name="Line 36"/>
            <p:cNvSpPr>
              <a:spLocks noChangeShapeType="1"/>
            </p:cNvSpPr>
            <p:nvPr/>
          </p:nvSpPr>
          <p:spPr bwMode="auto">
            <a:xfrm>
              <a:off x="2799" y="3933"/>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386" name="Line 37"/>
            <p:cNvSpPr>
              <a:spLocks noChangeShapeType="1"/>
            </p:cNvSpPr>
            <p:nvPr/>
          </p:nvSpPr>
          <p:spPr bwMode="auto">
            <a:xfrm>
              <a:off x="3155" y="3941"/>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387" name="Text Box 38"/>
            <p:cNvSpPr txBox="1">
              <a:spLocks noChangeArrowheads="1"/>
            </p:cNvSpPr>
            <p:nvPr/>
          </p:nvSpPr>
          <p:spPr bwMode="auto">
            <a:xfrm>
              <a:off x="1213" y="3959"/>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i</a:t>
              </a:r>
            </a:p>
          </p:txBody>
        </p:sp>
        <p:sp>
          <p:nvSpPr>
            <p:cNvPr id="58388" name="Text Box 39"/>
            <p:cNvSpPr txBox="1">
              <a:spLocks noChangeArrowheads="1"/>
            </p:cNvSpPr>
            <p:nvPr/>
          </p:nvSpPr>
          <p:spPr bwMode="auto">
            <a:xfrm>
              <a:off x="2860" y="3932"/>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c</a:t>
              </a:r>
            </a:p>
          </p:txBody>
        </p:sp>
        <p:sp>
          <p:nvSpPr>
            <p:cNvPr id="58389" name="Line 40"/>
            <p:cNvSpPr>
              <a:spLocks noChangeShapeType="1"/>
            </p:cNvSpPr>
            <p:nvPr/>
          </p:nvSpPr>
          <p:spPr bwMode="auto">
            <a:xfrm>
              <a:off x="1810" y="3937"/>
              <a:ext cx="0" cy="30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1219170" fontAlgn="base">
                <a:spcBef>
                  <a:spcPct val="0"/>
                </a:spcBef>
                <a:spcAft>
                  <a:spcPct val="0"/>
                </a:spcAft>
              </a:pPr>
              <a:endParaRPr lang="zh-CN" altLang="en-US" sz="1867">
                <a:solidFill>
                  <a:srgbClr val="000000"/>
                </a:solidFill>
                <a:latin typeface="Arial" charset="0"/>
                <a:ea typeface="宋体" pitchFamily="2" charset="-122"/>
              </a:endParaRPr>
            </a:p>
          </p:txBody>
        </p:sp>
        <p:sp>
          <p:nvSpPr>
            <p:cNvPr id="58390" name="Text Box 41"/>
            <p:cNvSpPr txBox="1">
              <a:spLocks noChangeArrowheads="1"/>
            </p:cNvSpPr>
            <p:nvPr/>
          </p:nvSpPr>
          <p:spPr bwMode="auto">
            <a:xfrm>
              <a:off x="3194" y="3985"/>
              <a:ext cx="7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X  </a:t>
              </a:r>
              <a:r>
                <a:rPr lang="en-US" altLang="zh-CN" sz="1600" b="1" dirty="0" err="1">
                  <a:solidFill>
                    <a:srgbClr val="000000"/>
                  </a:solidFill>
                </a:rPr>
                <a:t>X</a:t>
              </a:r>
              <a:r>
                <a:rPr lang="en-US" altLang="zh-CN" sz="1600" b="1" dirty="0">
                  <a:solidFill>
                    <a:srgbClr val="000000"/>
                  </a:solidFill>
                </a:rPr>
                <a:t>  </a:t>
              </a:r>
              <a:r>
                <a:rPr lang="en-US" altLang="zh-CN" sz="1600" b="1" dirty="0" err="1">
                  <a:solidFill>
                    <a:srgbClr val="000000"/>
                  </a:solidFill>
                </a:rPr>
                <a:t>X</a:t>
              </a:r>
              <a:endParaRPr lang="en-US" altLang="zh-CN" sz="1600" b="1" dirty="0">
                <a:solidFill>
                  <a:srgbClr val="000000"/>
                </a:solidFill>
              </a:endParaRPr>
            </a:p>
          </p:txBody>
        </p:sp>
        <p:sp>
          <p:nvSpPr>
            <p:cNvPr id="58391" name="Text Box 42"/>
            <p:cNvSpPr txBox="1">
              <a:spLocks noChangeArrowheads="1"/>
            </p:cNvSpPr>
            <p:nvPr/>
          </p:nvSpPr>
          <p:spPr bwMode="auto">
            <a:xfrm>
              <a:off x="2295" y="3936"/>
              <a:ext cx="38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867" b="1">
                  <a:solidFill>
                    <a:srgbClr val="000000"/>
                  </a:solidFill>
                </a:rPr>
                <a:t>j</a:t>
              </a:r>
            </a:p>
          </p:txBody>
        </p:sp>
        <p:sp>
          <p:nvSpPr>
            <p:cNvPr id="58392" name="Text Box 43"/>
            <p:cNvSpPr txBox="1">
              <a:spLocks noChangeArrowheads="1"/>
            </p:cNvSpPr>
            <p:nvPr/>
          </p:nvSpPr>
          <p:spPr bwMode="auto">
            <a:xfrm>
              <a:off x="781" y="3711"/>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0</a:t>
              </a:r>
            </a:p>
          </p:txBody>
        </p:sp>
        <p:sp>
          <p:nvSpPr>
            <p:cNvPr id="58393" name="Text Box 44"/>
            <p:cNvSpPr txBox="1">
              <a:spLocks noChangeArrowheads="1"/>
            </p:cNvSpPr>
            <p:nvPr/>
          </p:nvSpPr>
          <p:spPr bwMode="auto">
            <a:xfrm>
              <a:off x="1855" y="3718"/>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4</a:t>
              </a:r>
            </a:p>
          </p:txBody>
        </p:sp>
        <p:sp>
          <p:nvSpPr>
            <p:cNvPr id="58394" name="Text Box 45"/>
            <p:cNvSpPr txBox="1">
              <a:spLocks noChangeArrowheads="1"/>
            </p:cNvSpPr>
            <p:nvPr/>
          </p:nvSpPr>
          <p:spPr bwMode="auto">
            <a:xfrm>
              <a:off x="2887" y="3717"/>
              <a:ext cx="3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000000"/>
                  </a:solidFill>
                </a:rPr>
                <a:t>8</a:t>
              </a:r>
            </a:p>
          </p:txBody>
        </p:sp>
      </p:grpSp>
      <p:sp>
        <p:nvSpPr>
          <p:cNvPr id="525358" name="Text Box 46"/>
          <p:cNvSpPr txBox="1">
            <a:spLocks noChangeArrowheads="1"/>
          </p:cNvSpPr>
          <p:nvPr/>
        </p:nvSpPr>
        <p:spPr bwMode="auto">
          <a:xfrm>
            <a:off x="9214475" y="5219168"/>
            <a:ext cx="12045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600" b="1">
                <a:solidFill>
                  <a:srgbClr val="CC0000"/>
                </a:solidFill>
                <a:latin typeface="Times New Roman" panose="02020603050405020304" pitchFamily="18" charset="0"/>
                <a:ea typeface="微软雅黑" panose="020B0503020204020204" pitchFamily="34" charset="-122"/>
              </a:rPr>
              <a:t>不能！</a:t>
            </a:r>
          </a:p>
        </p:txBody>
      </p:sp>
      <p:sp>
        <p:nvSpPr>
          <p:cNvPr id="525359" name="Text Box 47"/>
          <p:cNvSpPr txBox="1">
            <a:spLocks noChangeArrowheads="1"/>
          </p:cNvSpPr>
          <p:nvPr/>
        </p:nvSpPr>
        <p:spPr bwMode="auto">
          <a:xfrm>
            <a:off x="7794102" y="5869842"/>
            <a:ext cx="22932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zh-CN" altLang="en-US" sz="1600" b="1">
                <a:solidFill>
                  <a:srgbClr val="CC0000"/>
                </a:solidFill>
                <a:latin typeface="微软雅黑" panose="020B0503020204020204" pitchFamily="34" charset="-122"/>
                <a:ea typeface="微软雅黑" panose="020B0503020204020204" pitchFamily="34" charset="-122"/>
              </a:rPr>
              <a:t>也需要</a:t>
            </a:r>
            <a:r>
              <a:rPr lang="en-US" altLang="zh-CN" sz="1600" b="1">
                <a:solidFill>
                  <a:srgbClr val="CC0000"/>
                </a:solidFill>
                <a:latin typeface="微软雅黑" panose="020B0503020204020204" pitchFamily="34" charset="-122"/>
                <a:ea typeface="微软雅黑" panose="020B0503020204020204" pitchFamily="34" charset="-122"/>
              </a:rPr>
              <a:t>12</a:t>
            </a:r>
            <a:r>
              <a:rPr lang="zh-CN" altLang="en-US" sz="1600" b="1">
                <a:solidFill>
                  <a:srgbClr val="CC0000"/>
                </a:solidFill>
                <a:latin typeface="微软雅黑" panose="020B0503020204020204" pitchFamily="34" charset="-122"/>
                <a:ea typeface="微软雅黑" panose="020B0503020204020204" pitchFamily="34" charset="-122"/>
              </a:rPr>
              <a:t>个字节</a:t>
            </a:r>
          </a:p>
        </p:txBody>
      </p:sp>
      <p:sp>
        <p:nvSpPr>
          <p:cNvPr id="525360" name="Text Box 48"/>
          <p:cNvSpPr txBox="1">
            <a:spLocks noChangeArrowheads="1"/>
          </p:cNvSpPr>
          <p:nvPr/>
        </p:nvSpPr>
        <p:spPr bwMode="auto">
          <a:xfrm>
            <a:off x="7746491" y="2852936"/>
            <a:ext cx="15520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50000"/>
              </a:spcBef>
              <a:spcAft>
                <a:spcPct val="0"/>
              </a:spcAft>
            </a:pPr>
            <a:r>
              <a:rPr lang="en-US" altLang="zh-CN" sz="1600" b="1">
                <a:solidFill>
                  <a:srgbClr val="CC0000"/>
                </a:solidFill>
                <a:latin typeface="微软雅黑" panose="020B0503020204020204" pitchFamily="34" charset="-122"/>
                <a:ea typeface="微软雅黑" panose="020B0503020204020204" pitchFamily="34" charset="-122"/>
              </a:rPr>
              <a:t>S2</a:t>
            </a:r>
            <a:r>
              <a:rPr lang="zh-CN" altLang="en-US" sz="1600" b="1">
                <a:solidFill>
                  <a:srgbClr val="CC0000"/>
                </a:solidFill>
                <a:latin typeface="微软雅黑" panose="020B0503020204020204" pitchFamily="34" charset="-122"/>
                <a:ea typeface="微软雅黑" panose="020B0503020204020204" pitchFamily="34" charset="-122"/>
              </a:rPr>
              <a:t>比</a:t>
            </a:r>
            <a:r>
              <a:rPr lang="en-US" altLang="zh-CN" sz="1600" b="1">
                <a:solidFill>
                  <a:srgbClr val="CC0000"/>
                </a:solidFill>
                <a:latin typeface="微软雅黑" panose="020B0503020204020204" pitchFamily="34" charset="-122"/>
                <a:ea typeface="微软雅黑" panose="020B0503020204020204" pitchFamily="34" charset="-122"/>
              </a:rPr>
              <a:t>S1</a:t>
            </a:r>
            <a:r>
              <a:rPr lang="zh-CN" altLang="en-US" sz="1600" b="1">
                <a:solidFill>
                  <a:srgbClr val="CC0000"/>
                </a:solidFill>
                <a:latin typeface="微软雅黑" panose="020B0503020204020204" pitchFamily="34" charset="-122"/>
                <a:ea typeface="微软雅黑" panose="020B0503020204020204" pitchFamily="34" charset="-122"/>
              </a:rPr>
              <a:t>好</a:t>
            </a:r>
          </a:p>
        </p:txBody>
      </p:sp>
    </p:spTree>
    <p:extLst>
      <p:ext uri="{BB962C8B-B14F-4D97-AF65-F5344CB8AC3E}">
        <p14:creationId xmlns:p14="http://schemas.microsoft.com/office/powerpoint/2010/main" val="3237809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5317"/>
                                        </p:tgtEl>
                                        <p:attrNameLst>
                                          <p:attrName>style.visibility</p:attrName>
                                        </p:attrNameLst>
                                      </p:cBhvr>
                                      <p:to>
                                        <p:strVal val="visible"/>
                                      </p:to>
                                    </p:set>
                                    <p:animEffect transition="in" filter="blinds(horizontal)">
                                      <p:cBhvr>
                                        <p:cTn id="7" dur="500"/>
                                        <p:tgtEl>
                                          <p:spTgt spid="525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5342"/>
                                        </p:tgtEl>
                                        <p:attrNameLst>
                                          <p:attrName>style.visibility</p:attrName>
                                        </p:attrNameLst>
                                      </p:cBhvr>
                                      <p:to>
                                        <p:strVal val="visible"/>
                                      </p:to>
                                    </p:set>
                                    <p:animEffect transition="in" filter="blinds(horizontal)">
                                      <p:cBhvr>
                                        <p:cTn id="22" dur="500"/>
                                        <p:tgtEl>
                                          <p:spTgt spid="525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5343"/>
                                        </p:tgtEl>
                                        <p:attrNameLst>
                                          <p:attrName>style.visibility</p:attrName>
                                        </p:attrNameLst>
                                      </p:cBhvr>
                                      <p:to>
                                        <p:strVal val="visible"/>
                                      </p:to>
                                    </p:set>
                                    <p:animEffect transition="in" filter="blinds(horizontal)">
                                      <p:cBhvr>
                                        <p:cTn id="27" dur="500"/>
                                        <p:tgtEl>
                                          <p:spTgt spid="525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5360"/>
                                        </p:tgtEl>
                                        <p:attrNameLst>
                                          <p:attrName>style.visibility</p:attrName>
                                        </p:attrNameLst>
                                      </p:cBhvr>
                                      <p:to>
                                        <p:strVal val="visible"/>
                                      </p:to>
                                    </p:set>
                                    <p:animEffect transition="in" filter="blinds(horizontal)">
                                      <p:cBhvr>
                                        <p:cTn id="32" dur="500"/>
                                        <p:tgtEl>
                                          <p:spTgt spid="5253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5344"/>
                                        </p:tgtEl>
                                        <p:attrNameLst>
                                          <p:attrName>style.visibility</p:attrName>
                                        </p:attrNameLst>
                                      </p:cBhvr>
                                      <p:to>
                                        <p:strVal val="visible"/>
                                      </p:to>
                                    </p:set>
                                    <p:animEffect transition="in" filter="blinds(horizontal)">
                                      <p:cBhvr>
                                        <p:cTn id="37" dur="500"/>
                                        <p:tgtEl>
                                          <p:spTgt spid="5253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5358"/>
                                        </p:tgtEl>
                                        <p:attrNameLst>
                                          <p:attrName>style.visibility</p:attrName>
                                        </p:attrNameLst>
                                      </p:cBhvr>
                                      <p:to>
                                        <p:strVal val="visible"/>
                                      </p:to>
                                    </p:set>
                                    <p:animEffect transition="in" filter="blinds(horizontal)">
                                      <p:cBhvr>
                                        <p:cTn id="42" dur="500"/>
                                        <p:tgtEl>
                                          <p:spTgt spid="5253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25359"/>
                                        </p:tgtEl>
                                        <p:attrNameLst>
                                          <p:attrName>style.visibility</p:attrName>
                                        </p:attrNameLst>
                                      </p:cBhvr>
                                      <p:to>
                                        <p:strVal val="visible"/>
                                      </p:to>
                                    </p:set>
                                    <p:animEffect transition="in" filter="blinds(horizontal)">
                                      <p:cBhvr>
                                        <p:cTn id="52" dur="500"/>
                                        <p:tgtEl>
                                          <p:spTgt spid="525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7" grpId="0"/>
      <p:bldP spid="525342" grpId="0"/>
      <p:bldP spid="525343" grpId="0"/>
      <p:bldP spid="525344" grpId="0"/>
      <p:bldP spid="525358" grpId="0"/>
      <p:bldP spid="525359" grpId="0"/>
      <p:bldP spid="52536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2471" y="89933"/>
            <a:ext cx="8227060" cy="561801"/>
          </a:xfrm>
        </p:spPr>
        <p:txBody>
          <a:bodyPr/>
          <a:lstStyle/>
          <a:p>
            <a:r>
              <a:rPr lang="zh-CN" altLang="en-US" sz="3599"/>
              <a:t>程序语言</a:t>
            </a: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12" y="1116727"/>
            <a:ext cx="8809493" cy="489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4" name="Rectangle 4"/>
          <p:cNvSpPr>
            <a:spLocks noChangeArrowheads="1"/>
          </p:cNvSpPr>
          <p:nvPr/>
        </p:nvSpPr>
        <p:spPr bwMode="auto">
          <a:xfrm>
            <a:off x="5529440" y="3736881"/>
            <a:ext cx="798265" cy="1147409"/>
          </a:xfrm>
          <a:prstGeom prst="rect">
            <a:avLst/>
          </a:prstGeom>
          <a:solidFill>
            <a:schemeClr val="accent2">
              <a:alpha val="3411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25" name="Rectangle 5"/>
          <p:cNvSpPr>
            <a:spLocks noChangeArrowheads="1"/>
          </p:cNvSpPr>
          <p:nvPr/>
        </p:nvSpPr>
        <p:spPr bwMode="auto">
          <a:xfrm>
            <a:off x="6361031" y="3736881"/>
            <a:ext cx="653848" cy="1147409"/>
          </a:xfrm>
          <a:prstGeom prst="rect">
            <a:avLst/>
          </a:prstGeom>
          <a:solidFill>
            <a:srgbClr val="80008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26" name="Rectangle 6"/>
          <p:cNvSpPr>
            <a:spLocks noChangeArrowheads="1"/>
          </p:cNvSpPr>
          <p:nvPr/>
        </p:nvSpPr>
        <p:spPr bwMode="auto">
          <a:xfrm>
            <a:off x="7029161" y="3736881"/>
            <a:ext cx="653848" cy="1147409"/>
          </a:xfrm>
          <a:prstGeom prst="rect">
            <a:avLst/>
          </a:prstGeom>
          <a:solidFill>
            <a:srgbClr val="339966">
              <a:alpha val="3803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27" name="Rectangle 7"/>
          <p:cNvSpPr>
            <a:spLocks noChangeArrowheads="1"/>
          </p:cNvSpPr>
          <p:nvPr/>
        </p:nvSpPr>
        <p:spPr bwMode="auto">
          <a:xfrm>
            <a:off x="7681424" y="3736881"/>
            <a:ext cx="2059939" cy="1147409"/>
          </a:xfrm>
          <a:prstGeom prst="rect">
            <a:avLst/>
          </a:prstGeom>
          <a:solidFill>
            <a:srgbClr val="FF0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28" name="Line 8"/>
          <p:cNvSpPr>
            <a:spLocks noChangeShapeType="1"/>
          </p:cNvSpPr>
          <p:nvPr/>
        </p:nvSpPr>
        <p:spPr bwMode="auto">
          <a:xfrm>
            <a:off x="5486589" y="4036825"/>
            <a:ext cx="42516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568329" name="Line 9"/>
          <p:cNvSpPr>
            <a:spLocks noChangeShapeType="1"/>
          </p:cNvSpPr>
          <p:nvPr/>
        </p:nvSpPr>
        <p:spPr bwMode="auto">
          <a:xfrm>
            <a:off x="5494524" y="4301856"/>
            <a:ext cx="42516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568330" name="Line 10"/>
          <p:cNvSpPr>
            <a:spLocks noChangeShapeType="1"/>
          </p:cNvSpPr>
          <p:nvPr/>
        </p:nvSpPr>
        <p:spPr bwMode="auto">
          <a:xfrm>
            <a:off x="5480241" y="4601801"/>
            <a:ext cx="42516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568331" name="Line 11"/>
          <p:cNvSpPr>
            <a:spLocks noChangeShapeType="1"/>
          </p:cNvSpPr>
          <p:nvPr/>
        </p:nvSpPr>
        <p:spPr bwMode="auto">
          <a:xfrm>
            <a:off x="5480241" y="4887463"/>
            <a:ext cx="4251600" cy="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568332" name="Rectangle 12"/>
          <p:cNvSpPr>
            <a:spLocks noChangeArrowheads="1"/>
          </p:cNvSpPr>
          <p:nvPr/>
        </p:nvSpPr>
        <p:spPr bwMode="auto">
          <a:xfrm>
            <a:off x="6502275" y="2643431"/>
            <a:ext cx="1379112" cy="552280"/>
          </a:xfrm>
          <a:prstGeom prst="rect">
            <a:avLst/>
          </a:prstGeom>
          <a:solidFill>
            <a:srgbClr val="FFFF00">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33" name="Rectangle 13"/>
          <p:cNvSpPr>
            <a:spLocks noChangeArrowheads="1"/>
          </p:cNvSpPr>
          <p:nvPr/>
        </p:nvSpPr>
        <p:spPr bwMode="auto">
          <a:xfrm>
            <a:off x="6470535" y="1488089"/>
            <a:ext cx="1379112" cy="304705"/>
          </a:xfrm>
          <a:prstGeom prst="rect">
            <a:avLst/>
          </a:prstGeom>
          <a:solidFill>
            <a:srgbClr val="FFFF00">
              <a:alpha val="4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34" name="Rectangle 14"/>
          <p:cNvSpPr>
            <a:spLocks noChangeArrowheads="1"/>
          </p:cNvSpPr>
          <p:nvPr/>
        </p:nvSpPr>
        <p:spPr bwMode="auto">
          <a:xfrm>
            <a:off x="6470535" y="1188144"/>
            <a:ext cx="1379112" cy="304705"/>
          </a:xfrm>
          <a:prstGeom prst="rect">
            <a:avLst/>
          </a:prstGeom>
          <a:solidFill>
            <a:schemeClr val="accent2">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35" name="Rectangle 15"/>
          <p:cNvSpPr>
            <a:spLocks noChangeArrowheads="1"/>
          </p:cNvSpPr>
          <p:nvPr/>
        </p:nvSpPr>
        <p:spPr bwMode="auto">
          <a:xfrm>
            <a:off x="6470535" y="1799142"/>
            <a:ext cx="1379112" cy="304705"/>
          </a:xfrm>
          <a:prstGeom prst="rect">
            <a:avLst/>
          </a:prstGeom>
          <a:solidFill>
            <a:srgbClr val="00FF00">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36" name="Rectangle 16"/>
          <p:cNvSpPr>
            <a:spLocks noChangeArrowheads="1"/>
          </p:cNvSpPr>
          <p:nvPr/>
        </p:nvSpPr>
        <p:spPr bwMode="auto">
          <a:xfrm>
            <a:off x="6502275" y="3211581"/>
            <a:ext cx="1379112" cy="304705"/>
          </a:xfrm>
          <a:prstGeom prst="rect">
            <a:avLst/>
          </a:prstGeom>
          <a:solidFill>
            <a:srgbClr val="00FF00">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sp>
        <p:nvSpPr>
          <p:cNvPr id="568337" name="Rectangle 17"/>
          <p:cNvSpPr>
            <a:spLocks noChangeArrowheads="1"/>
          </p:cNvSpPr>
          <p:nvPr/>
        </p:nvSpPr>
        <p:spPr bwMode="auto">
          <a:xfrm>
            <a:off x="6502275" y="2338726"/>
            <a:ext cx="1379112" cy="304705"/>
          </a:xfrm>
          <a:prstGeom prst="rect">
            <a:avLst/>
          </a:prstGeom>
          <a:solidFill>
            <a:schemeClr val="accent2">
              <a:alpha val="4509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grpSp>
        <p:nvGrpSpPr>
          <p:cNvPr id="2" name="Group 18"/>
          <p:cNvGrpSpPr>
            <a:grpSpLocks/>
          </p:cNvGrpSpPr>
          <p:nvPr/>
        </p:nvGrpSpPr>
        <p:grpSpPr bwMode="auto">
          <a:xfrm>
            <a:off x="5878581" y="3427415"/>
            <a:ext cx="2307512" cy="333272"/>
            <a:chOff x="2743" y="2249"/>
            <a:chExt cx="1454" cy="210"/>
          </a:xfrm>
        </p:grpSpPr>
        <p:sp>
          <p:nvSpPr>
            <p:cNvPr id="27668"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7669"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7670"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7671"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grpSp>
      <p:sp>
        <p:nvSpPr>
          <p:cNvPr id="568343" name="Text Box 23"/>
          <p:cNvSpPr txBox="1">
            <a:spLocks noChangeArrowheads="1"/>
          </p:cNvSpPr>
          <p:nvPr/>
        </p:nvSpPr>
        <p:spPr bwMode="auto">
          <a:xfrm>
            <a:off x="8103570" y="3284583"/>
            <a:ext cx="24471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b="1">
                <a:solidFill>
                  <a:srgbClr val="000000"/>
                </a:solidFill>
                <a:ea typeface="微软雅黑" panose="020B0503020204020204" pitchFamily="34" charset="-122"/>
              </a:rPr>
              <a:t>指令</a:t>
            </a:r>
            <a:r>
              <a:rPr lang="en-US" altLang="zh-CN" b="1">
                <a:solidFill>
                  <a:srgbClr val="000000"/>
                </a:solidFill>
                <a:ea typeface="微软雅黑" panose="020B0503020204020204" pitchFamily="34" charset="-122"/>
              </a:rPr>
              <a:t>= </a:t>
            </a:r>
            <a:r>
              <a:rPr lang="zh-CN" altLang="en-US" b="1">
                <a:solidFill>
                  <a:srgbClr val="000000"/>
                </a:solidFill>
                <a:ea typeface="微软雅黑" panose="020B0503020204020204" pitchFamily="34" charset="-122"/>
              </a:rPr>
              <a:t>操作码</a:t>
            </a:r>
            <a:r>
              <a:rPr lang="en-US" altLang="zh-CN" b="1">
                <a:solidFill>
                  <a:srgbClr val="000000"/>
                </a:solidFill>
                <a:ea typeface="微软雅黑" panose="020B0503020204020204" pitchFamily="34" charset="-122"/>
              </a:rPr>
              <a:t>+</a:t>
            </a:r>
            <a:r>
              <a:rPr lang="zh-CN" altLang="en-US" b="1">
                <a:solidFill>
                  <a:srgbClr val="000000"/>
                </a:solidFill>
                <a:ea typeface="微软雅黑" panose="020B0503020204020204" pitchFamily="34" charset="-122"/>
              </a:rPr>
              <a:t>地址码</a:t>
            </a:r>
          </a:p>
        </p:txBody>
      </p:sp>
    </p:spTree>
    <p:extLst>
      <p:ext uri="{BB962C8B-B14F-4D97-AF65-F5344CB8AC3E}">
        <p14:creationId xmlns:p14="http://schemas.microsoft.com/office/powerpoint/2010/main" val="2265882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5" grpId="0" animBg="1"/>
      <p:bldP spid="568326" grpId="0" animBg="1"/>
      <p:bldP spid="568327" grpId="0" animBg="1"/>
      <p:bldP spid="568332" grpId="0" animBg="1"/>
      <p:bldP spid="568333" grpId="0" animBg="1"/>
      <p:bldP spid="568334" grpId="0" animBg="1"/>
      <p:bldP spid="568335" grpId="0" animBg="1"/>
      <p:bldP spid="568336" grpId="0" animBg="1"/>
      <p:bldP spid="568337" grpId="0" animBg="1"/>
      <p:bldP spid="5683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第二章 数据的机器级表示与处理</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803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906110" y="110564"/>
            <a:ext cx="6609897" cy="528473"/>
          </a:xfrm>
        </p:spPr>
        <p:txBody>
          <a:bodyPr/>
          <a:lstStyle/>
          <a:p>
            <a:r>
              <a:rPr lang="zh-CN" altLang="en-US" sz="3200"/>
              <a:t>所有运算电路的核心</a:t>
            </a:r>
          </a:p>
        </p:txBody>
      </p:sp>
      <p:grpSp>
        <p:nvGrpSpPr>
          <p:cNvPr id="76803" name="Group 3"/>
          <p:cNvGrpSpPr>
            <a:grpSpLocks/>
          </p:cNvGrpSpPr>
          <p:nvPr/>
        </p:nvGrpSpPr>
        <p:grpSpPr bwMode="auto">
          <a:xfrm>
            <a:off x="2123715" y="2030102"/>
            <a:ext cx="8381000" cy="4237316"/>
            <a:chOff x="241" y="1454"/>
            <a:chExt cx="5281" cy="2670"/>
          </a:xfrm>
        </p:grpSpPr>
        <p:sp>
          <p:nvSpPr>
            <p:cNvPr id="76810" name="Rectangle 33"/>
            <p:cNvSpPr>
              <a:spLocks noChangeArrowheads="1"/>
            </p:cNvSpPr>
            <p:nvPr/>
          </p:nvSpPr>
          <p:spPr bwMode="auto">
            <a:xfrm>
              <a:off x="4403" y="279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cs typeface="Arial" panose="020B0604020202020204" pitchFamily="34" charset="0"/>
                </a:rPr>
                <a:t>F</a:t>
              </a:r>
            </a:p>
          </p:txBody>
        </p:sp>
        <p:sp>
          <p:nvSpPr>
            <p:cNvPr id="76811"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2" name="Line 12"/>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3" name="Line 13"/>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4" name="Line 14"/>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5" name="Line 16"/>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6" name="Line 18"/>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7" name="Line 19"/>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8" name="Line 20"/>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19" name="Line 22"/>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0"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1"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2" name="Rectangle 25"/>
            <p:cNvSpPr>
              <a:spLocks noChangeArrowheads="1"/>
            </p:cNvSpPr>
            <p:nvPr/>
          </p:nvSpPr>
          <p:spPr bwMode="auto">
            <a:xfrm rot="5400000">
              <a:off x="2984" y="2893"/>
              <a:ext cx="97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67" b="1">
                  <a:ea typeface="微软雅黑" panose="020B0503020204020204" pitchFamily="34" charset="-122"/>
                  <a:cs typeface="Arial" panose="020B0604020202020204" pitchFamily="34" charset="0"/>
                </a:rPr>
                <a:t>加法器</a:t>
              </a:r>
            </a:p>
          </p:txBody>
        </p:sp>
        <p:sp>
          <p:nvSpPr>
            <p:cNvPr id="76823" name="Line 26"/>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4" name="Line 27"/>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5" name="Line 28"/>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26" name="Rectangle 29"/>
            <p:cNvSpPr>
              <a:spLocks noChangeArrowheads="1"/>
            </p:cNvSpPr>
            <p:nvPr/>
          </p:nvSpPr>
          <p:spPr bwMode="auto">
            <a:xfrm>
              <a:off x="890" y="2081"/>
              <a:ext cx="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n</a:t>
              </a:r>
            </a:p>
          </p:txBody>
        </p:sp>
        <p:sp>
          <p:nvSpPr>
            <p:cNvPr id="76827" name="Rectangle 30"/>
            <p:cNvSpPr>
              <a:spLocks noChangeArrowheads="1"/>
            </p:cNvSpPr>
            <p:nvPr/>
          </p:nvSpPr>
          <p:spPr bwMode="auto">
            <a:xfrm>
              <a:off x="2468" y="3505"/>
              <a:ext cx="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n</a:t>
              </a:r>
            </a:p>
          </p:txBody>
        </p:sp>
        <p:sp>
          <p:nvSpPr>
            <p:cNvPr id="76828" name="Rectangle 31"/>
            <p:cNvSpPr>
              <a:spLocks noChangeArrowheads="1"/>
            </p:cNvSpPr>
            <p:nvPr/>
          </p:nvSpPr>
          <p:spPr bwMode="auto">
            <a:xfrm>
              <a:off x="3954" y="2691"/>
              <a:ext cx="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n</a:t>
              </a:r>
            </a:p>
          </p:txBody>
        </p:sp>
        <p:sp>
          <p:nvSpPr>
            <p:cNvPr id="76829" name="Rectangle 32"/>
            <p:cNvSpPr>
              <a:spLocks noChangeArrowheads="1"/>
            </p:cNvSpPr>
            <p:nvPr/>
          </p:nvSpPr>
          <p:spPr bwMode="auto">
            <a:xfrm>
              <a:off x="256" y="2171"/>
              <a:ext cx="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X</a:t>
              </a:r>
            </a:p>
          </p:txBody>
        </p:sp>
        <p:sp>
          <p:nvSpPr>
            <p:cNvPr id="76830" name="Rectangle 34"/>
            <p:cNvSpPr>
              <a:spLocks noChangeArrowheads="1"/>
            </p:cNvSpPr>
            <p:nvPr/>
          </p:nvSpPr>
          <p:spPr bwMode="auto">
            <a:xfrm>
              <a:off x="4275" y="2337"/>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cs typeface="Arial" panose="020B0604020202020204" pitchFamily="34" charset="0"/>
                </a:rPr>
                <a:t>ZF</a:t>
              </a:r>
            </a:p>
          </p:txBody>
        </p:sp>
        <p:sp>
          <p:nvSpPr>
            <p:cNvPr id="76831"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32" name="Rectangle 36"/>
            <p:cNvSpPr>
              <a:spLocks noChangeArrowheads="1"/>
            </p:cNvSpPr>
            <p:nvPr/>
          </p:nvSpPr>
          <p:spPr bwMode="auto">
            <a:xfrm>
              <a:off x="3516" y="2000"/>
              <a:ext cx="35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Cin</a:t>
              </a:r>
            </a:p>
          </p:txBody>
        </p:sp>
        <p:sp>
          <p:nvSpPr>
            <p:cNvPr id="76833"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34" name="Rectangle 38"/>
            <p:cNvSpPr>
              <a:spLocks noChangeArrowheads="1"/>
            </p:cNvSpPr>
            <p:nvPr/>
          </p:nvSpPr>
          <p:spPr bwMode="auto">
            <a:xfrm>
              <a:off x="3516" y="3771"/>
              <a:ext cx="45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Cout</a:t>
              </a:r>
            </a:p>
          </p:txBody>
        </p:sp>
        <p:sp>
          <p:nvSpPr>
            <p:cNvPr id="76835"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36" name="Line 40"/>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37" name="Rectangle 41"/>
            <p:cNvSpPr>
              <a:spLocks noChangeArrowheads="1"/>
            </p:cNvSpPr>
            <p:nvPr/>
          </p:nvSpPr>
          <p:spPr bwMode="auto">
            <a:xfrm>
              <a:off x="856" y="3127"/>
              <a:ext cx="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n</a:t>
              </a:r>
            </a:p>
          </p:txBody>
        </p:sp>
        <p:sp>
          <p:nvSpPr>
            <p:cNvPr id="76838" name="Rectangle 42"/>
            <p:cNvSpPr>
              <a:spLocks noChangeArrowheads="1"/>
            </p:cNvSpPr>
            <p:nvPr/>
          </p:nvSpPr>
          <p:spPr bwMode="auto">
            <a:xfrm>
              <a:off x="254" y="3233"/>
              <a:ext cx="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Y</a:t>
              </a:r>
            </a:p>
          </p:txBody>
        </p:sp>
        <p:grpSp>
          <p:nvGrpSpPr>
            <p:cNvPr id="76839" name="Group 43"/>
            <p:cNvGrpSpPr>
              <a:grpSpLocks/>
            </p:cNvGrpSpPr>
            <p:nvPr/>
          </p:nvGrpSpPr>
          <p:grpSpPr bwMode="auto">
            <a:xfrm>
              <a:off x="1070" y="3550"/>
              <a:ext cx="410" cy="391"/>
              <a:chOff x="1816" y="3448"/>
              <a:chExt cx="336" cy="288"/>
            </a:xfrm>
          </p:grpSpPr>
          <p:sp>
            <p:nvSpPr>
              <p:cNvPr id="76863"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b="1">
                  <a:latin typeface="Times New Roman" panose="02020603050405020304" pitchFamily="18" charset="0"/>
                </a:endParaRPr>
              </a:p>
            </p:txBody>
          </p:sp>
          <p:sp>
            <p:nvSpPr>
              <p:cNvPr id="76864"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65"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66"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grpSp>
        <p:sp>
          <p:nvSpPr>
            <p:cNvPr id="76840" name="Line 48"/>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41" name="Line 49"/>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42"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43" name="Line 51"/>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44" name="Rectangle 52"/>
            <p:cNvSpPr>
              <a:spLocks noChangeArrowheads="1"/>
            </p:cNvSpPr>
            <p:nvPr/>
          </p:nvSpPr>
          <p:spPr bwMode="auto">
            <a:xfrm>
              <a:off x="1620" y="3709"/>
              <a:ext cx="20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n</a:t>
              </a:r>
            </a:p>
          </p:txBody>
        </p:sp>
        <p:sp>
          <p:nvSpPr>
            <p:cNvPr id="76845" name="Rectangle 53"/>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b="1">
                <a:latin typeface="Times New Roman" panose="02020603050405020304" pitchFamily="18" charset="0"/>
              </a:endParaRPr>
            </a:p>
          </p:txBody>
        </p:sp>
        <p:sp>
          <p:nvSpPr>
            <p:cNvPr id="76846" name="Rectangle 54"/>
            <p:cNvSpPr>
              <a:spLocks noChangeArrowheads="1"/>
            </p:cNvSpPr>
            <p:nvPr/>
          </p:nvSpPr>
          <p:spPr bwMode="auto">
            <a:xfrm>
              <a:off x="1925" y="3183"/>
              <a:ext cx="19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67" b="1">
                  <a:latin typeface="Times New Roman" panose="02020603050405020304" pitchFamily="18" charset="0"/>
                </a:rPr>
                <a:t>0</a:t>
              </a:r>
            </a:p>
          </p:txBody>
        </p:sp>
        <p:sp>
          <p:nvSpPr>
            <p:cNvPr id="76847" name="Rectangle 55"/>
            <p:cNvSpPr>
              <a:spLocks noChangeArrowheads="1"/>
            </p:cNvSpPr>
            <p:nvPr/>
          </p:nvSpPr>
          <p:spPr bwMode="auto">
            <a:xfrm>
              <a:off x="1915" y="3648"/>
              <a:ext cx="19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867" b="1">
                  <a:latin typeface="Times New Roman" panose="02020603050405020304" pitchFamily="18" charset="0"/>
                </a:rPr>
                <a:t>1</a:t>
              </a:r>
            </a:p>
          </p:txBody>
        </p:sp>
        <p:sp>
          <p:nvSpPr>
            <p:cNvPr id="76848" name="Rectangle 56"/>
            <p:cNvSpPr>
              <a:spLocks noChangeArrowheads="1"/>
            </p:cNvSpPr>
            <p:nvPr/>
          </p:nvSpPr>
          <p:spPr bwMode="auto">
            <a:xfrm rot="5400000">
              <a:off x="1701" y="3493"/>
              <a:ext cx="10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b="1">
                  <a:ea typeface="微软雅黑" panose="020B0503020204020204" pitchFamily="34" charset="-122"/>
                  <a:cs typeface="Arial" panose="020B0604020202020204" pitchFamily="34" charset="0"/>
                </a:rPr>
                <a:t>多路选择器</a:t>
              </a:r>
            </a:p>
          </p:txBody>
        </p:sp>
        <p:sp>
          <p:nvSpPr>
            <p:cNvPr id="76849"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50" name="Line 59"/>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6851" name="Rectangle 60"/>
            <p:cNvSpPr>
              <a:spLocks noChangeArrowheads="1"/>
            </p:cNvSpPr>
            <p:nvPr/>
          </p:nvSpPr>
          <p:spPr bwMode="auto">
            <a:xfrm>
              <a:off x="1648" y="1619"/>
              <a:ext cx="400"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Sub</a:t>
              </a:r>
            </a:p>
          </p:txBody>
        </p:sp>
        <p:sp>
          <p:nvSpPr>
            <p:cNvPr id="76852" name="Rectangle 62"/>
            <p:cNvSpPr>
              <a:spLocks noChangeArrowheads="1"/>
            </p:cNvSpPr>
            <p:nvPr/>
          </p:nvSpPr>
          <p:spPr bwMode="auto">
            <a:xfrm>
              <a:off x="1503" y="3487"/>
              <a:ext cx="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867" b="1">
                  <a:cs typeface="Arial" panose="020B0604020202020204" pitchFamily="34" charset="0"/>
                </a:rPr>
                <a:t>Y</a:t>
              </a:r>
            </a:p>
          </p:txBody>
        </p:sp>
        <p:sp>
          <p:nvSpPr>
            <p:cNvPr id="76853" name="Line 63"/>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67"/>
            </a:p>
          </p:txBody>
        </p:sp>
        <p:sp>
          <p:nvSpPr>
            <p:cNvPr id="76854"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6855"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6856" name="Rectangle 66"/>
            <p:cNvSpPr>
              <a:spLocks noChangeArrowheads="1"/>
            </p:cNvSpPr>
            <p:nvPr/>
          </p:nvSpPr>
          <p:spPr bwMode="auto">
            <a:xfrm>
              <a:off x="4237" y="2977"/>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cs typeface="Arial" panose="020B0604020202020204" pitchFamily="34" charset="0"/>
                </a:rPr>
                <a:t>OF</a:t>
              </a:r>
            </a:p>
          </p:txBody>
        </p:sp>
        <p:sp>
          <p:nvSpPr>
            <p:cNvPr id="76857" name="Text Box 68"/>
            <p:cNvSpPr txBox="1">
              <a:spLocks noChangeArrowheads="1"/>
            </p:cNvSpPr>
            <p:nvPr/>
          </p:nvSpPr>
          <p:spPr bwMode="auto">
            <a:xfrm>
              <a:off x="241" y="2710"/>
              <a:ext cx="16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C00000"/>
                  </a:solidFill>
                  <a:latin typeface="黑体" panose="02010609060101010101" pitchFamily="49" charset="-122"/>
                  <a:ea typeface="黑体" panose="02010609060101010101" pitchFamily="49" charset="-122"/>
                </a:rPr>
                <a:t>加</a:t>
              </a:r>
              <a:r>
                <a:rPr lang="en-US" altLang="zh-CN" sz="2400" b="1">
                  <a:solidFill>
                    <a:srgbClr val="C00000"/>
                  </a:solidFill>
                  <a:latin typeface="黑体" panose="02010609060101010101" pitchFamily="49" charset="-122"/>
                  <a:ea typeface="黑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减运算部件</a:t>
              </a:r>
            </a:p>
          </p:txBody>
        </p:sp>
        <p:sp>
          <p:nvSpPr>
            <p:cNvPr id="76858"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867"/>
            </a:p>
          </p:txBody>
        </p:sp>
        <p:sp>
          <p:nvSpPr>
            <p:cNvPr id="76859" name="Rectangle 66"/>
            <p:cNvSpPr>
              <a:spLocks noChangeArrowheads="1"/>
            </p:cNvSpPr>
            <p:nvPr/>
          </p:nvSpPr>
          <p:spPr bwMode="auto">
            <a:xfrm>
              <a:off x="4238" y="3183"/>
              <a:ext cx="12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cs typeface="Arial" panose="020B0604020202020204" pitchFamily="34" charset="0"/>
                </a:rPr>
                <a:t>CF=Cout</a:t>
              </a:r>
              <a:r>
                <a:rPr lang="en-US" altLang="zh-CN" sz="1600" b="1">
                  <a:cs typeface="Arial" panose="020B0604020202020204" pitchFamily="34" charset="0"/>
                  <a:sym typeface="Symbol" panose="05050102010706020507" pitchFamily="18" charset="2"/>
                </a:rPr>
                <a:t>Sub</a:t>
              </a:r>
            </a:p>
          </p:txBody>
        </p:sp>
        <p:sp>
          <p:nvSpPr>
            <p:cNvPr id="76860"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6861" name="Rectangle 34"/>
            <p:cNvSpPr>
              <a:spLocks noChangeArrowheads="1"/>
            </p:cNvSpPr>
            <p:nvPr/>
          </p:nvSpPr>
          <p:spPr bwMode="auto">
            <a:xfrm>
              <a:off x="4264" y="2547"/>
              <a:ext cx="2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cs typeface="Arial" panose="020B0604020202020204" pitchFamily="34" charset="0"/>
                </a:rPr>
                <a:t>SF</a:t>
              </a:r>
            </a:p>
          </p:txBody>
        </p:sp>
        <p:sp>
          <p:nvSpPr>
            <p:cNvPr id="76862" name="Rectangle 70"/>
            <p:cNvSpPr>
              <a:spLocks noChangeArrowheads="1"/>
            </p:cNvSpPr>
            <p:nvPr/>
          </p:nvSpPr>
          <p:spPr bwMode="auto">
            <a:xfrm>
              <a:off x="454" y="1454"/>
              <a:ext cx="1156"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867" b="1">
                  <a:solidFill>
                    <a:schemeClr val="accent2"/>
                  </a:solidFill>
                  <a:latin typeface="微软雅黑" panose="020B0503020204020204" pitchFamily="34" charset="-122"/>
                  <a:ea typeface="微软雅黑" panose="020B0503020204020204" pitchFamily="34" charset="-122"/>
                </a:rPr>
                <a:t>Sub=1</a:t>
              </a:r>
              <a:r>
                <a:rPr lang="zh-CN" altLang="en-US" sz="1867" b="1">
                  <a:solidFill>
                    <a:schemeClr val="accent2"/>
                  </a:solidFill>
                  <a:latin typeface="微软雅黑" panose="020B0503020204020204" pitchFamily="34" charset="-122"/>
                  <a:ea typeface="微软雅黑" panose="020B0503020204020204" pitchFamily="34" charset="-122"/>
                </a:rPr>
                <a:t>，减法</a:t>
              </a:r>
            </a:p>
            <a:p>
              <a:pPr>
                <a:lnSpc>
                  <a:spcPct val="150000"/>
                </a:lnSpc>
              </a:pPr>
              <a:r>
                <a:rPr lang="en-US" altLang="zh-CN" sz="1867" b="1">
                  <a:solidFill>
                    <a:schemeClr val="accent2"/>
                  </a:solidFill>
                  <a:latin typeface="微软雅黑" panose="020B0503020204020204" pitchFamily="34" charset="-122"/>
                  <a:ea typeface="微软雅黑" panose="020B0503020204020204" pitchFamily="34" charset="-122"/>
                </a:rPr>
                <a:t>Sub=0</a:t>
              </a:r>
              <a:r>
                <a:rPr lang="zh-CN" altLang="en-US" sz="1867" b="1">
                  <a:solidFill>
                    <a:schemeClr val="accent2"/>
                  </a:solidFill>
                  <a:latin typeface="微软雅黑" panose="020B0503020204020204" pitchFamily="34" charset="-122"/>
                  <a:ea typeface="微软雅黑" panose="020B0503020204020204" pitchFamily="34" charset="-122"/>
                </a:rPr>
                <a:t>，加法</a:t>
              </a:r>
            </a:p>
          </p:txBody>
        </p:sp>
      </p:grpSp>
      <p:sp>
        <p:nvSpPr>
          <p:cNvPr id="701501" name="Text Box 61"/>
          <p:cNvSpPr txBox="1">
            <a:spLocks noChangeArrowheads="1"/>
          </p:cNvSpPr>
          <p:nvPr/>
        </p:nvSpPr>
        <p:spPr bwMode="auto">
          <a:xfrm>
            <a:off x="1704744" y="1000875"/>
            <a:ext cx="35533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FF3300"/>
                </a:solidFill>
                <a:latin typeface="Times New Roman" panose="02020603050405020304" pitchFamily="18" charset="0"/>
                <a:ea typeface="微软雅黑" panose="020B0503020204020204" pitchFamily="34" charset="-122"/>
              </a:rPr>
              <a:t>重要认识</a:t>
            </a:r>
            <a:r>
              <a:rPr lang="en-US" altLang="zh-CN" sz="1600" b="1">
                <a:solidFill>
                  <a:srgbClr val="FF3300"/>
                </a:solidFill>
                <a:latin typeface="Times New Roman" panose="02020603050405020304" pitchFamily="18" charset="0"/>
                <a:ea typeface="微软雅黑" panose="020B0503020204020204" pitchFamily="34" charset="-122"/>
              </a:rPr>
              <a:t>1</a:t>
            </a:r>
            <a:r>
              <a:rPr lang="zh-CN" altLang="en-US" sz="1600" b="1">
                <a:solidFill>
                  <a:srgbClr val="FF3300"/>
                </a:solidFill>
                <a:latin typeface="Times New Roman" panose="02020603050405020304" pitchFamily="18" charset="0"/>
                <a:ea typeface="微软雅黑" panose="020B0503020204020204" pitchFamily="34" charset="-122"/>
              </a:rPr>
              <a:t>：</a:t>
            </a:r>
            <a:r>
              <a:rPr lang="zh-CN" altLang="en-US" sz="1600" b="1">
                <a:solidFill>
                  <a:srgbClr val="008000"/>
                </a:solidFill>
                <a:latin typeface="Times New Roman" panose="02020603050405020304" pitchFamily="18" charset="0"/>
                <a:ea typeface="微软雅黑" panose="020B0503020204020204" pitchFamily="34" charset="-122"/>
              </a:rPr>
              <a:t>计算机中所有算术运算都基于加法器实现！</a:t>
            </a:r>
          </a:p>
        </p:txBody>
      </p:sp>
      <p:sp>
        <p:nvSpPr>
          <p:cNvPr id="282768" name="Rectangle 144"/>
          <p:cNvSpPr>
            <a:spLocks noChangeArrowheads="1"/>
          </p:cNvSpPr>
          <p:nvPr/>
        </p:nvSpPr>
        <p:spPr bwMode="auto">
          <a:xfrm>
            <a:off x="5691314" y="916765"/>
            <a:ext cx="4619785" cy="1297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pPr>
            <a:r>
              <a:rPr kumimoji="1" lang="zh-CN" altLang="en-US" sz="1600" b="1">
                <a:solidFill>
                  <a:srgbClr val="FF3300"/>
                </a:solidFill>
                <a:latin typeface="微软雅黑" panose="020B0503020204020204" pitchFamily="34" charset="-122"/>
                <a:ea typeface="微软雅黑" panose="020B0503020204020204" pitchFamily="34" charset="-122"/>
              </a:rPr>
              <a:t>重要认识</a:t>
            </a:r>
            <a:r>
              <a:rPr kumimoji="1" lang="en-US" altLang="zh-CN" sz="1600" b="1">
                <a:solidFill>
                  <a:srgbClr val="FF3300"/>
                </a:solidFill>
                <a:latin typeface="微软雅黑" panose="020B0503020204020204" pitchFamily="34" charset="-122"/>
                <a:ea typeface="微软雅黑" panose="020B0503020204020204" pitchFamily="34" charset="-122"/>
              </a:rPr>
              <a:t>2</a:t>
            </a:r>
            <a:r>
              <a:rPr kumimoji="1" lang="zh-CN" altLang="en-US" sz="1600" b="1">
                <a:solidFill>
                  <a:srgbClr val="FF3300"/>
                </a:solidFill>
                <a:latin typeface="微软雅黑" panose="020B0503020204020204" pitchFamily="34" charset="-122"/>
                <a:ea typeface="微软雅黑" panose="020B0503020204020204" pitchFamily="34" charset="-122"/>
              </a:rPr>
              <a:t>：</a:t>
            </a:r>
            <a:r>
              <a:rPr kumimoji="1" lang="zh-CN" altLang="en-US" sz="1600" b="1">
                <a:solidFill>
                  <a:srgbClr val="008000"/>
                </a:solidFill>
                <a:latin typeface="微软雅黑" panose="020B0503020204020204" pitchFamily="34" charset="-122"/>
                <a:ea typeface="微软雅黑" panose="020B0503020204020204" pitchFamily="34" charset="-122"/>
              </a:rPr>
              <a:t>加法器不知道所运算的是带符号数还是无符号数。</a:t>
            </a:r>
          </a:p>
          <a:p>
            <a:pPr>
              <a:lnSpc>
                <a:spcPct val="115000"/>
              </a:lnSpc>
            </a:pPr>
            <a:endParaRPr kumimoji="1" lang="zh-CN" altLang="en-US" sz="533" b="1">
              <a:solidFill>
                <a:srgbClr val="008000"/>
              </a:solidFill>
              <a:latin typeface="微软雅黑" panose="020B0503020204020204" pitchFamily="34" charset="-122"/>
              <a:ea typeface="微软雅黑" panose="020B0503020204020204" pitchFamily="34" charset="-122"/>
            </a:endParaRPr>
          </a:p>
          <a:p>
            <a:pPr>
              <a:lnSpc>
                <a:spcPct val="115000"/>
              </a:lnSpc>
            </a:pPr>
            <a:r>
              <a:rPr kumimoji="1" lang="zh-CN" altLang="en-US" sz="1600" b="1">
                <a:solidFill>
                  <a:srgbClr val="FF3300"/>
                </a:solidFill>
                <a:latin typeface="微软雅黑" panose="020B0503020204020204" pitchFamily="34" charset="-122"/>
                <a:ea typeface="微软雅黑" panose="020B0503020204020204" pitchFamily="34" charset="-122"/>
              </a:rPr>
              <a:t>重要认识</a:t>
            </a:r>
            <a:r>
              <a:rPr kumimoji="1" lang="en-US" altLang="zh-CN" sz="1600" b="1">
                <a:solidFill>
                  <a:srgbClr val="FF3300"/>
                </a:solidFill>
                <a:latin typeface="微软雅黑" panose="020B0503020204020204" pitchFamily="34" charset="-122"/>
                <a:ea typeface="微软雅黑" panose="020B0503020204020204" pitchFamily="34" charset="-122"/>
              </a:rPr>
              <a:t>3</a:t>
            </a:r>
            <a:r>
              <a:rPr kumimoji="1" lang="zh-CN" altLang="en-US" sz="1600" b="1">
                <a:solidFill>
                  <a:srgbClr val="FF3300"/>
                </a:solidFill>
                <a:latin typeface="微软雅黑" panose="020B0503020204020204" pitchFamily="34" charset="-122"/>
                <a:ea typeface="微软雅黑" panose="020B0503020204020204" pitchFamily="34" charset="-122"/>
              </a:rPr>
              <a:t>：</a:t>
            </a:r>
            <a:r>
              <a:rPr kumimoji="1" lang="zh-CN" altLang="en-US" sz="1600" b="1">
                <a:solidFill>
                  <a:srgbClr val="008000"/>
                </a:solidFill>
                <a:latin typeface="微软雅黑" panose="020B0503020204020204" pitchFamily="34" charset="-122"/>
                <a:ea typeface="微软雅黑" panose="020B0503020204020204" pitchFamily="34" charset="-122"/>
              </a:rPr>
              <a:t>加法器不判定对错，总是取低 </a:t>
            </a:r>
            <a:r>
              <a:rPr kumimoji="1" lang="en-US" altLang="zh-CN" sz="1600" b="1">
                <a:solidFill>
                  <a:srgbClr val="008000"/>
                </a:solidFill>
                <a:latin typeface="微软雅黑" panose="020B0503020204020204" pitchFamily="34" charset="-122"/>
                <a:ea typeface="微软雅黑" panose="020B0503020204020204" pitchFamily="34" charset="-122"/>
              </a:rPr>
              <a:t>n </a:t>
            </a:r>
            <a:r>
              <a:rPr kumimoji="1" lang="zh-CN" altLang="en-US" sz="1600" b="1">
                <a:solidFill>
                  <a:srgbClr val="008000"/>
                </a:solidFill>
                <a:latin typeface="微软雅黑" panose="020B0503020204020204" pitchFamily="34" charset="-122"/>
                <a:ea typeface="微软雅黑" panose="020B0503020204020204" pitchFamily="34" charset="-122"/>
              </a:rPr>
              <a:t>位作为结果，并生成标志信息</a:t>
            </a:r>
          </a:p>
        </p:txBody>
      </p:sp>
      <p:sp>
        <p:nvSpPr>
          <p:cNvPr id="76806" name="Text Box 63"/>
          <p:cNvSpPr txBox="1">
            <a:spLocks noChangeArrowheads="1"/>
          </p:cNvSpPr>
          <p:nvPr/>
        </p:nvSpPr>
        <p:spPr bwMode="auto">
          <a:xfrm>
            <a:off x="9144647" y="4389107"/>
            <a:ext cx="1744125" cy="379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1867" b="1">
                <a:solidFill>
                  <a:srgbClr val="FF3300"/>
                </a:solidFill>
                <a:latin typeface="微软雅黑" panose="020B0503020204020204" pitchFamily="34" charset="-122"/>
                <a:ea typeface="微软雅黑" panose="020B0503020204020204" pitchFamily="34" charset="-122"/>
              </a:rPr>
              <a:t>溢出标志</a:t>
            </a:r>
            <a:endParaRPr lang="en-US" altLang="zh-CN" sz="1867" b="1">
              <a:latin typeface="微软雅黑" panose="020B0503020204020204" pitchFamily="34" charset="-122"/>
              <a:ea typeface="微软雅黑" panose="020B0503020204020204" pitchFamily="34" charset="-122"/>
            </a:endParaRPr>
          </a:p>
        </p:txBody>
      </p:sp>
      <p:sp>
        <p:nvSpPr>
          <p:cNvPr id="76807" name="Text Box 64"/>
          <p:cNvSpPr txBox="1">
            <a:spLocks noChangeArrowheads="1"/>
          </p:cNvSpPr>
          <p:nvPr/>
        </p:nvSpPr>
        <p:spPr bwMode="auto">
          <a:xfrm>
            <a:off x="9100211" y="3423497"/>
            <a:ext cx="1031556" cy="379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1867" b="1">
                <a:solidFill>
                  <a:srgbClr val="FF3300"/>
                </a:solidFill>
                <a:latin typeface="微软雅黑" panose="020B0503020204020204" pitchFamily="34" charset="-122"/>
                <a:ea typeface="微软雅黑" panose="020B0503020204020204" pitchFamily="34" charset="-122"/>
              </a:rPr>
              <a:t>零标志</a:t>
            </a:r>
            <a:endParaRPr lang="en-US" altLang="zh-CN" sz="1867" b="1">
              <a:latin typeface="微软雅黑" panose="020B0503020204020204" pitchFamily="34" charset="-122"/>
              <a:ea typeface="微软雅黑" panose="020B0503020204020204" pitchFamily="34" charset="-122"/>
            </a:endParaRPr>
          </a:p>
        </p:txBody>
      </p:sp>
      <p:sp>
        <p:nvSpPr>
          <p:cNvPr id="76808" name="Text Box 65"/>
          <p:cNvSpPr txBox="1">
            <a:spLocks noChangeArrowheads="1"/>
          </p:cNvSpPr>
          <p:nvPr/>
        </p:nvSpPr>
        <p:spPr bwMode="auto">
          <a:xfrm>
            <a:off x="9109733" y="3791683"/>
            <a:ext cx="1263260" cy="379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1867" b="1">
                <a:solidFill>
                  <a:srgbClr val="FF3300"/>
                </a:solidFill>
                <a:latin typeface="微软雅黑" panose="020B0503020204020204" pitchFamily="34" charset="-122"/>
                <a:ea typeface="微软雅黑" panose="020B0503020204020204" pitchFamily="34" charset="-122"/>
              </a:rPr>
              <a:t>符号标志</a:t>
            </a:r>
            <a:endParaRPr lang="en-US" altLang="zh-CN" sz="1867" b="1">
              <a:latin typeface="微软雅黑" panose="020B0503020204020204" pitchFamily="34" charset="-122"/>
              <a:ea typeface="微软雅黑" panose="020B0503020204020204" pitchFamily="34" charset="-122"/>
            </a:endParaRPr>
          </a:p>
        </p:txBody>
      </p:sp>
      <p:sp>
        <p:nvSpPr>
          <p:cNvPr id="76809" name="Text Box 66"/>
          <p:cNvSpPr txBox="1">
            <a:spLocks noChangeArrowheads="1"/>
          </p:cNvSpPr>
          <p:nvPr/>
        </p:nvSpPr>
        <p:spPr bwMode="auto">
          <a:xfrm>
            <a:off x="9134428" y="5096205"/>
            <a:ext cx="2353341" cy="379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1867" b="1" dirty="0">
                <a:solidFill>
                  <a:srgbClr val="FF3300"/>
                </a:solidFill>
                <a:latin typeface="微软雅黑" panose="020B0503020204020204" pitchFamily="34" charset="-122"/>
                <a:ea typeface="微软雅黑" panose="020B0503020204020204" pitchFamily="34" charset="-122"/>
              </a:rPr>
              <a:t>进</a:t>
            </a:r>
            <a:r>
              <a:rPr lang="en-US" altLang="zh-CN" sz="1867" b="1" dirty="0">
                <a:solidFill>
                  <a:srgbClr val="FF3300"/>
                </a:solidFill>
                <a:latin typeface="微软雅黑" panose="020B0503020204020204" pitchFamily="34" charset="-122"/>
                <a:ea typeface="微软雅黑" panose="020B0503020204020204" pitchFamily="34" charset="-122"/>
              </a:rPr>
              <a:t>/</a:t>
            </a:r>
            <a:r>
              <a:rPr lang="zh-CN" altLang="en-US" sz="1867" b="1" dirty="0">
                <a:solidFill>
                  <a:srgbClr val="FF3300"/>
                </a:solidFill>
                <a:latin typeface="微软雅黑" panose="020B0503020204020204" pitchFamily="34" charset="-122"/>
                <a:ea typeface="微软雅黑" panose="020B0503020204020204" pitchFamily="34" charset="-122"/>
              </a:rPr>
              <a:t>借位标志</a:t>
            </a:r>
            <a:endParaRPr lang="en-US" altLang="zh-CN" sz="1867"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945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2587122" y="99454"/>
            <a:ext cx="7333573" cy="461713"/>
          </a:xfrm>
          <a:noFill/>
        </p:spPr>
        <p:txBody>
          <a:bodyPr vert="horz" wrap="square" lIns="63480" tIns="25392" rIns="63480" bIns="25392" numCol="1" anchor="t" anchorCtr="0" compatLnSpc="1">
            <a:prstTxWarp prst="textNoShape">
              <a:avLst/>
            </a:prstTxWarp>
            <a:spAutoFit/>
          </a:bodyPr>
          <a:lstStyle/>
          <a:p>
            <a:r>
              <a:rPr lang="zh-CN" altLang="en-US" sz="2667"/>
              <a:t>条件标志位（条件码</a:t>
            </a:r>
            <a:r>
              <a:rPr lang="en-US" altLang="zh-CN" sz="2667"/>
              <a:t>CC</a:t>
            </a:r>
            <a:r>
              <a:rPr lang="zh-CN" altLang="en-US" sz="2667"/>
              <a:t>）</a:t>
            </a:r>
          </a:p>
        </p:txBody>
      </p:sp>
      <p:sp>
        <p:nvSpPr>
          <p:cNvPr id="57463" name="Rectangle 119"/>
          <p:cNvSpPr>
            <a:spLocks noChangeArrowheads="1"/>
          </p:cNvSpPr>
          <p:nvPr/>
        </p:nvSpPr>
        <p:spPr bwMode="auto">
          <a:xfrm>
            <a:off x="1763463" y="4869783"/>
            <a:ext cx="8682532" cy="169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35000"/>
              </a:spcBef>
              <a:buSzPct val="70000"/>
              <a:buFont typeface="Wingdings" panose="05000000000000000000" pitchFamily="2" charset="2"/>
              <a:buChar char="l"/>
            </a:pPr>
            <a:r>
              <a:rPr lang="zh-CN" altLang="en-US" sz="1067" b="1">
                <a:latin typeface="Times New Roman" panose="02020603050405020304" pitchFamily="18" charset="0"/>
              </a:rPr>
              <a:t> </a:t>
            </a:r>
            <a:r>
              <a:rPr lang="zh-CN" altLang="en-US" sz="1600" b="1">
                <a:latin typeface="微软雅黑" panose="020B0503020204020204" pitchFamily="34" charset="-122"/>
                <a:ea typeface="微软雅黑" panose="020B0503020204020204" pitchFamily="34" charset="-122"/>
              </a:rPr>
              <a:t>零标志</a:t>
            </a:r>
            <a:r>
              <a:rPr lang="en-US" altLang="zh-CN" sz="1600" b="1">
                <a:solidFill>
                  <a:srgbClr val="FF0000"/>
                </a:solidFill>
                <a:latin typeface="微软雅黑" panose="020B0503020204020204" pitchFamily="34" charset="-122"/>
                <a:ea typeface="微软雅黑" panose="020B0503020204020204" pitchFamily="34" charset="-122"/>
              </a:rPr>
              <a:t>ZF</a:t>
            </a:r>
            <a:r>
              <a:rPr lang="zh-CN" altLang="en-US" sz="1600" b="1">
                <a:latin typeface="微软雅黑" panose="020B0503020204020204" pitchFamily="34" charset="-122"/>
                <a:ea typeface="微软雅黑" panose="020B0503020204020204" pitchFamily="34" charset="-122"/>
              </a:rPr>
              <a:t>、溢出标志</a:t>
            </a:r>
            <a:r>
              <a:rPr lang="en-US" altLang="zh-CN" sz="1600" b="1">
                <a:solidFill>
                  <a:srgbClr val="FF0000"/>
                </a:solidFill>
                <a:latin typeface="微软雅黑" panose="020B0503020204020204" pitchFamily="34" charset="-122"/>
                <a:ea typeface="微软雅黑" panose="020B0503020204020204" pitchFamily="34" charset="-122"/>
              </a:rPr>
              <a:t>OF</a:t>
            </a:r>
            <a:r>
              <a:rPr lang="zh-CN" altLang="en-US" sz="1600" b="1">
                <a:latin typeface="微软雅黑" panose="020B0503020204020204" pitchFamily="34" charset="-122"/>
                <a:ea typeface="微软雅黑" panose="020B0503020204020204" pitchFamily="34" charset="-122"/>
              </a:rPr>
              <a:t>、进</a:t>
            </a:r>
            <a:r>
              <a:rPr lang="en-US" altLang="zh-CN" sz="1600" b="1">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借位标志</a:t>
            </a:r>
            <a:r>
              <a:rPr lang="en-US" altLang="zh-CN" sz="1600" b="1">
                <a:solidFill>
                  <a:srgbClr val="FF0000"/>
                </a:solidFill>
                <a:latin typeface="微软雅黑" panose="020B0503020204020204" pitchFamily="34" charset="-122"/>
                <a:ea typeface="微软雅黑" panose="020B0503020204020204" pitchFamily="34" charset="-122"/>
              </a:rPr>
              <a:t>CF</a:t>
            </a:r>
            <a:r>
              <a:rPr lang="zh-CN" altLang="en-US" sz="1600" b="1">
                <a:latin typeface="微软雅黑" panose="020B0503020204020204" pitchFamily="34" charset="-122"/>
                <a:ea typeface="微软雅黑" panose="020B0503020204020204" pitchFamily="34" charset="-122"/>
              </a:rPr>
              <a:t>、符号标志</a:t>
            </a:r>
            <a:r>
              <a:rPr lang="en-US" altLang="zh-CN" sz="1600" b="1">
                <a:solidFill>
                  <a:srgbClr val="FF0000"/>
                </a:solidFill>
                <a:latin typeface="微软雅黑" panose="020B0503020204020204" pitchFamily="34" charset="-122"/>
                <a:ea typeface="微软雅黑" panose="020B0503020204020204" pitchFamily="34" charset="-122"/>
              </a:rPr>
              <a:t>SF</a:t>
            </a:r>
            <a:r>
              <a:rPr lang="zh-CN" altLang="en-US" sz="1600" b="1">
                <a:latin typeface="微软雅黑" panose="020B0503020204020204" pitchFamily="34" charset="-122"/>
                <a:ea typeface="微软雅黑" panose="020B0503020204020204" pitchFamily="34" charset="-122"/>
              </a:rPr>
              <a:t>统称为</a:t>
            </a:r>
            <a:r>
              <a:rPr lang="zh-CN" altLang="en-US" sz="1600" b="1">
                <a:solidFill>
                  <a:srgbClr val="FF0000"/>
                </a:solidFill>
                <a:latin typeface="微软雅黑" panose="020B0503020204020204" pitchFamily="34" charset="-122"/>
                <a:ea typeface="微软雅黑" panose="020B0503020204020204" pitchFamily="34" charset="-122"/>
              </a:rPr>
              <a:t>条件标志</a:t>
            </a:r>
          </a:p>
          <a:p>
            <a:pPr>
              <a:lnSpc>
                <a:spcPct val="150000"/>
              </a:lnSpc>
              <a:spcBef>
                <a:spcPct val="35000"/>
              </a:spcBef>
              <a:buFontTx/>
              <a:buChar char="•"/>
            </a:pPr>
            <a:r>
              <a:rPr lang="zh-CN" altLang="en-US" sz="1600" b="1">
                <a:latin typeface="微软雅黑" panose="020B0503020204020204" pitchFamily="34" charset="-122"/>
                <a:ea typeface="微软雅黑" panose="020B0503020204020204" pitchFamily="34" charset="-122"/>
              </a:rPr>
              <a:t> </a:t>
            </a:r>
            <a:r>
              <a:rPr lang="zh-CN" altLang="en-US" sz="1600" b="1">
                <a:solidFill>
                  <a:srgbClr val="FF0000"/>
                </a:solidFill>
                <a:latin typeface="微软雅黑" panose="020B0503020204020204" pitchFamily="34" charset="-122"/>
                <a:ea typeface="微软雅黑" panose="020B0503020204020204" pitchFamily="34" charset="-122"/>
              </a:rPr>
              <a:t>条件标志（</a:t>
            </a:r>
            <a:r>
              <a:rPr lang="en-US" altLang="zh-CN" sz="1600" b="1">
                <a:solidFill>
                  <a:srgbClr val="FF0000"/>
                </a:solidFill>
                <a:latin typeface="微软雅黑" panose="020B0503020204020204" pitchFamily="34" charset="-122"/>
                <a:ea typeface="微软雅黑" panose="020B0503020204020204" pitchFamily="34" charset="-122"/>
              </a:rPr>
              <a:t>Flag</a:t>
            </a:r>
            <a:r>
              <a:rPr lang="zh-CN" altLang="en-US" sz="1600" b="1">
                <a:solidFill>
                  <a:srgbClr val="FF0000"/>
                </a:solidFill>
                <a:latin typeface="微软雅黑" panose="020B0503020204020204" pitchFamily="34" charset="-122"/>
                <a:ea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rPr>
              <a:t>在运算电路中产生，被记录到专门的寄存器中</a:t>
            </a:r>
          </a:p>
          <a:p>
            <a:pPr>
              <a:lnSpc>
                <a:spcPct val="150000"/>
              </a:lnSpc>
              <a:spcBef>
                <a:spcPct val="35000"/>
              </a:spcBef>
              <a:buFontTx/>
              <a:buChar char="•"/>
            </a:pPr>
            <a:r>
              <a:rPr lang="zh-CN" altLang="en-US" sz="1600" b="1">
                <a:solidFill>
                  <a:srgbClr val="CC3300"/>
                </a:solidFill>
                <a:latin typeface="微软雅黑" panose="020B0503020204020204" pitchFamily="34" charset="-122"/>
                <a:ea typeface="微软雅黑" panose="020B0503020204020204" pitchFamily="34" charset="-122"/>
              </a:rPr>
              <a:t> 程序</a:t>
            </a:r>
            <a:r>
              <a:rPr lang="en-US" altLang="zh-CN" sz="1600" b="1">
                <a:solidFill>
                  <a:srgbClr val="CC3300"/>
                </a:solidFill>
                <a:latin typeface="微软雅黑" panose="020B0503020204020204" pitchFamily="34" charset="-122"/>
                <a:ea typeface="微软雅黑" panose="020B0503020204020204" pitchFamily="34" charset="-122"/>
              </a:rPr>
              <a:t>/</a:t>
            </a:r>
            <a:r>
              <a:rPr lang="zh-CN" altLang="en-US" sz="1600" b="1">
                <a:solidFill>
                  <a:srgbClr val="CC3300"/>
                </a:solidFill>
                <a:latin typeface="微软雅黑" panose="020B0503020204020204" pitchFamily="34" charset="-122"/>
                <a:ea typeface="微软雅黑" panose="020B0503020204020204" pitchFamily="34" charset="-122"/>
              </a:rPr>
              <a:t>状态字寄存器</a:t>
            </a:r>
            <a:r>
              <a:rPr lang="zh-CN" altLang="en-US" sz="1600" b="1">
                <a:latin typeface="微软雅黑" panose="020B0503020204020204" pitchFamily="34" charset="-122"/>
                <a:ea typeface="微软雅黑" panose="020B0503020204020204" pitchFamily="34" charset="-122"/>
              </a:rPr>
              <a:t>或</a:t>
            </a:r>
            <a:r>
              <a:rPr lang="zh-CN" altLang="en-US" sz="1600" b="1">
                <a:solidFill>
                  <a:srgbClr val="CC3300"/>
                </a:solidFill>
                <a:latin typeface="微软雅黑" panose="020B0503020204020204" pitchFamily="34" charset="-122"/>
                <a:ea typeface="微软雅黑" panose="020B0503020204020204" pitchFamily="34" charset="-122"/>
              </a:rPr>
              <a:t>标志寄存器。</a:t>
            </a:r>
            <a:r>
              <a:rPr lang="zh-CN" altLang="en-US" sz="1600" b="1">
                <a:latin typeface="微软雅黑" panose="020B0503020204020204" pitchFamily="34" charset="-122"/>
                <a:ea typeface="微软雅黑" panose="020B0503020204020204" pitchFamily="34" charset="-122"/>
              </a:rPr>
              <a:t>每个条件标志对应标志寄存器中的一个标志位（</a:t>
            </a:r>
            <a:r>
              <a:rPr lang="zh-CN" altLang="en-US" sz="1600" b="1">
                <a:solidFill>
                  <a:srgbClr val="990000"/>
                </a:solidFill>
                <a:latin typeface="微软雅黑" panose="020B0503020204020204" pitchFamily="34" charset="-122"/>
                <a:ea typeface="微软雅黑" panose="020B0503020204020204" pitchFamily="34" charset="-122"/>
              </a:rPr>
              <a:t>如</a:t>
            </a:r>
            <a:r>
              <a:rPr lang="en-US" altLang="zh-CN" sz="1600" b="1">
                <a:solidFill>
                  <a:srgbClr val="990000"/>
                </a:solidFill>
                <a:latin typeface="微软雅黑" panose="020B0503020204020204" pitchFamily="34" charset="-122"/>
                <a:ea typeface="微软雅黑" panose="020B0503020204020204" pitchFamily="34" charset="-122"/>
              </a:rPr>
              <a:t>IA-32</a:t>
            </a:r>
            <a:r>
              <a:rPr lang="zh-CN" altLang="en-US" sz="1600" b="1">
                <a:solidFill>
                  <a:srgbClr val="990000"/>
                </a:solidFill>
                <a:latin typeface="微软雅黑" panose="020B0503020204020204" pitchFamily="34" charset="-122"/>
                <a:ea typeface="微软雅黑" panose="020B0503020204020204" pitchFamily="34" charset="-122"/>
              </a:rPr>
              <a:t>中的</a:t>
            </a:r>
            <a:r>
              <a:rPr lang="en-US" altLang="zh-CN" sz="1600" b="1">
                <a:solidFill>
                  <a:srgbClr val="990000"/>
                </a:solidFill>
                <a:latin typeface="微软雅黑" panose="020B0503020204020204" pitchFamily="34" charset="-122"/>
                <a:ea typeface="微软雅黑" panose="020B0503020204020204" pitchFamily="34" charset="-122"/>
              </a:rPr>
              <a:t>EFLAGS</a:t>
            </a:r>
            <a:r>
              <a:rPr lang="zh-CN" altLang="en-US" sz="1600" b="1">
                <a:solidFill>
                  <a:srgbClr val="990000"/>
                </a:solidFill>
                <a:latin typeface="微软雅黑" panose="020B0503020204020204" pitchFamily="34" charset="-122"/>
                <a:ea typeface="微软雅黑" panose="020B0503020204020204" pitchFamily="34" charset="-122"/>
              </a:rPr>
              <a:t>寄存器）</a:t>
            </a:r>
          </a:p>
        </p:txBody>
      </p:sp>
      <p:sp>
        <p:nvSpPr>
          <p:cNvPr id="702468" name="Text Box 4"/>
          <p:cNvSpPr txBox="1">
            <a:spLocks noChangeArrowheads="1"/>
          </p:cNvSpPr>
          <p:nvPr/>
        </p:nvSpPr>
        <p:spPr bwMode="auto">
          <a:xfrm>
            <a:off x="1776159" y="3384565"/>
            <a:ext cx="31232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pPr>
            <a:r>
              <a:rPr lang="en-US" altLang="zh-CN" sz="1600" b="1">
                <a:solidFill>
                  <a:srgbClr val="990000"/>
                </a:solidFill>
                <a:latin typeface="微软雅黑" panose="020B0503020204020204" pitchFamily="34" charset="-122"/>
                <a:ea typeface="微软雅黑" panose="020B0503020204020204" pitchFamily="34" charset="-122"/>
              </a:rPr>
              <a:t>OF=</a:t>
            </a:r>
            <a:r>
              <a:rPr lang="zh-CN" altLang="en-US" sz="1600" b="1">
                <a:solidFill>
                  <a:srgbClr val="990000"/>
                </a:solidFill>
                <a:latin typeface="微软雅黑" panose="020B0503020204020204" pitchFamily="34" charset="-122"/>
                <a:ea typeface="微软雅黑" panose="020B0503020204020204" pitchFamily="34" charset="-122"/>
              </a:rPr>
              <a:t>？</a:t>
            </a:r>
            <a:r>
              <a:rPr lang="en-US" altLang="zh-CN" sz="1600" b="1">
                <a:solidFill>
                  <a:srgbClr val="990000"/>
                </a:solidFill>
                <a:latin typeface="微软雅黑" panose="020B0503020204020204" pitchFamily="34" charset="-122"/>
                <a:ea typeface="微软雅黑" panose="020B0503020204020204" pitchFamily="34" charset="-122"/>
              </a:rPr>
              <a:t>ZF=</a:t>
            </a:r>
            <a:r>
              <a:rPr lang="zh-CN" altLang="en-US" sz="1600" b="1">
                <a:solidFill>
                  <a:srgbClr val="990000"/>
                </a:solidFill>
                <a:latin typeface="微软雅黑" panose="020B0503020204020204" pitchFamily="34" charset="-122"/>
                <a:ea typeface="微软雅黑" panose="020B0503020204020204" pitchFamily="34" charset="-122"/>
              </a:rPr>
              <a:t>？</a:t>
            </a:r>
            <a:r>
              <a:rPr lang="en-US" altLang="zh-CN" sz="1600" b="1">
                <a:solidFill>
                  <a:srgbClr val="990000"/>
                </a:solidFill>
                <a:latin typeface="微软雅黑" panose="020B0503020204020204" pitchFamily="34" charset="-122"/>
                <a:ea typeface="微软雅黑" panose="020B0503020204020204" pitchFamily="34" charset="-122"/>
              </a:rPr>
              <a:t>SF=</a:t>
            </a:r>
            <a:r>
              <a:rPr lang="zh-CN" altLang="en-US" sz="1600" b="1">
                <a:solidFill>
                  <a:srgbClr val="990000"/>
                </a:solidFill>
                <a:latin typeface="微软雅黑" panose="020B0503020204020204" pitchFamily="34" charset="-122"/>
                <a:ea typeface="微软雅黑" panose="020B0503020204020204" pitchFamily="34" charset="-122"/>
              </a:rPr>
              <a:t>？</a:t>
            </a:r>
            <a:r>
              <a:rPr lang="en-US" altLang="zh-CN" sz="1600" b="1">
                <a:solidFill>
                  <a:srgbClr val="990000"/>
                </a:solidFill>
                <a:latin typeface="微软雅黑" panose="020B0503020204020204" pitchFamily="34" charset="-122"/>
                <a:ea typeface="微软雅黑" panose="020B0503020204020204" pitchFamily="34" charset="-122"/>
              </a:rPr>
              <a:t>CF=</a:t>
            </a:r>
            <a:r>
              <a:rPr lang="zh-CN" altLang="en-US" sz="1600" b="1">
                <a:solidFill>
                  <a:srgbClr val="990000"/>
                </a:solidFill>
                <a:latin typeface="微软雅黑" panose="020B0503020204020204" pitchFamily="34" charset="-122"/>
                <a:ea typeface="微软雅黑" panose="020B0503020204020204" pitchFamily="34" charset="-122"/>
              </a:rPr>
              <a:t>？</a:t>
            </a:r>
          </a:p>
        </p:txBody>
      </p:sp>
      <p:sp>
        <p:nvSpPr>
          <p:cNvPr id="702469" name="Text Box 5"/>
          <p:cNvSpPr txBox="1">
            <a:spLocks noChangeArrowheads="1"/>
          </p:cNvSpPr>
          <p:nvPr/>
        </p:nvSpPr>
        <p:spPr bwMode="auto">
          <a:xfrm>
            <a:off x="1911055" y="3789253"/>
            <a:ext cx="7417685" cy="78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600" b="1">
                <a:solidFill>
                  <a:srgbClr val="990000"/>
                </a:solidFill>
                <a:latin typeface="微软雅黑" panose="020B0503020204020204" pitchFamily="34" charset="-122"/>
                <a:ea typeface="微软雅黑" panose="020B0503020204020204" pitchFamily="34" charset="-122"/>
              </a:rPr>
              <a:t>OF</a:t>
            </a:r>
            <a:r>
              <a:rPr lang="zh-CN" altLang="en-US" sz="1600" b="1">
                <a:solidFill>
                  <a:srgbClr val="990000"/>
                </a:solidFill>
                <a:latin typeface="微软雅黑" panose="020B0503020204020204" pitchFamily="34" charset="-122"/>
                <a:ea typeface="微软雅黑" panose="020B0503020204020204" pitchFamily="34" charset="-122"/>
              </a:rPr>
              <a:t>：</a:t>
            </a:r>
            <a:r>
              <a:rPr lang="zh-CN" altLang="en-US" sz="1600" b="1">
                <a:solidFill>
                  <a:schemeClr val="accent2"/>
                </a:solidFill>
                <a:latin typeface="微软雅黑" panose="020B0503020204020204" pitchFamily="34" charset="-122"/>
                <a:ea typeface="微软雅黑" panose="020B0503020204020204" pitchFamily="34" charset="-122"/>
              </a:rPr>
              <a:t>若 </a:t>
            </a:r>
            <a:r>
              <a:rPr lang="en-US" altLang="zh-CN" sz="1600" b="1">
                <a:solidFill>
                  <a:schemeClr val="accent2"/>
                </a:solidFill>
                <a:latin typeface="微软雅黑" panose="020B0503020204020204" pitchFamily="34" charset="-122"/>
                <a:ea typeface="微软雅黑" panose="020B0503020204020204" pitchFamily="34" charset="-122"/>
              </a:rPr>
              <a:t>A</a:t>
            </a:r>
            <a:r>
              <a:rPr lang="zh-CN" altLang="en-US" sz="1600" b="1">
                <a:solidFill>
                  <a:schemeClr val="accent2"/>
                </a:solidFill>
                <a:latin typeface="微软雅黑" panose="020B0503020204020204" pitchFamily="34" charset="-122"/>
                <a:ea typeface="微软雅黑" panose="020B0503020204020204" pitchFamily="34" charset="-122"/>
              </a:rPr>
              <a:t>、</a:t>
            </a:r>
            <a:r>
              <a:rPr lang="en-US" altLang="zh-CN" sz="1600" b="1">
                <a:solidFill>
                  <a:schemeClr val="accent2"/>
                </a:solidFill>
                <a:latin typeface="微软雅黑" panose="020B0503020204020204" pitchFamily="34" charset="-122"/>
                <a:ea typeface="微软雅黑" panose="020B0503020204020204" pitchFamily="34" charset="-122"/>
              </a:rPr>
              <a:t>B' </a:t>
            </a:r>
            <a:r>
              <a:rPr lang="zh-CN" altLang="en-US" sz="1600" b="1">
                <a:solidFill>
                  <a:schemeClr val="accent2"/>
                </a:solidFill>
                <a:latin typeface="微软雅黑" panose="020B0503020204020204" pitchFamily="34" charset="-122"/>
                <a:ea typeface="微软雅黑" panose="020B0503020204020204" pitchFamily="34" charset="-122"/>
              </a:rPr>
              <a:t>同号但与 </a:t>
            </a:r>
            <a:r>
              <a:rPr lang="en-US" altLang="zh-CN" sz="1600" b="1">
                <a:solidFill>
                  <a:schemeClr val="accent2"/>
                </a:solidFill>
                <a:latin typeface="微软雅黑" panose="020B0503020204020204" pitchFamily="34" charset="-122"/>
                <a:ea typeface="微软雅黑" panose="020B0503020204020204" pitchFamily="34" charset="-122"/>
              </a:rPr>
              <a:t>F </a:t>
            </a:r>
            <a:r>
              <a:rPr lang="zh-CN" altLang="en-US" sz="1600" b="1">
                <a:solidFill>
                  <a:schemeClr val="accent2"/>
                </a:solidFill>
                <a:latin typeface="微软雅黑" panose="020B0503020204020204" pitchFamily="34" charset="-122"/>
                <a:ea typeface="微软雅黑" panose="020B0503020204020204" pitchFamily="34" charset="-122"/>
              </a:rPr>
              <a:t>不同号，则</a:t>
            </a:r>
            <a:r>
              <a:rPr lang="en-US" altLang="zh-CN" sz="1600" b="1">
                <a:solidFill>
                  <a:schemeClr val="accent2"/>
                </a:solidFill>
                <a:latin typeface="微软雅黑" panose="020B0503020204020204" pitchFamily="34" charset="-122"/>
                <a:ea typeface="微软雅黑" panose="020B0503020204020204" pitchFamily="34" charset="-122"/>
              </a:rPr>
              <a:t>1</a:t>
            </a:r>
            <a:r>
              <a:rPr lang="zh-CN" altLang="en-US" sz="1600" b="1">
                <a:solidFill>
                  <a:schemeClr val="accent2"/>
                </a:solidFill>
                <a:latin typeface="微软雅黑" panose="020B0503020204020204" pitchFamily="34" charset="-122"/>
                <a:ea typeface="微软雅黑" panose="020B0503020204020204" pitchFamily="34" charset="-122"/>
              </a:rPr>
              <a:t>；否则</a:t>
            </a:r>
            <a:r>
              <a:rPr lang="en-US" altLang="zh-CN" sz="1600" b="1">
                <a:solidFill>
                  <a:schemeClr val="accent2"/>
                </a:solidFill>
                <a:latin typeface="微软雅黑" panose="020B0503020204020204" pitchFamily="34" charset="-122"/>
                <a:ea typeface="微软雅黑" panose="020B0503020204020204" pitchFamily="34" charset="-122"/>
              </a:rPr>
              <a:t>0</a:t>
            </a:r>
            <a:r>
              <a:rPr lang="zh-CN" altLang="en-US" sz="1600" b="1">
                <a:solidFill>
                  <a:schemeClr val="accent2"/>
                </a:solidFill>
                <a:latin typeface="微软雅黑" panose="020B0503020204020204" pitchFamily="34" charset="-122"/>
                <a:ea typeface="微软雅黑" panose="020B0503020204020204" pitchFamily="34" charset="-122"/>
              </a:rPr>
              <a:t>。 </a:t>
            </a:r>
            <a:r>
              <a:rPr lang="en-US" altLang="zh-CN" sz="1600" b="1">
                <a:solidFill>
                  <a:srgbClr val="990000"/>
                </a:solidFill>
                <a:latin typeface="微软雅黑" panose="020B0503020204020204" pitchFamily="34" charset="-122"/>
                <a:ea typeface="微软雅黑" panose="020B0503020204020204" pitchFamily="34" charset="-122"/>
              </a:rPr>
              <a:t>SF</a:t>
            </a:r>
            <a:r>
              <a:rPr lang="zh-CN" altLang="en-US" sz="1600" b="1">
                <a:solidFill>
                  <a:srgbClr val="990000"/>
                </a:solidFill>
                <a:latin typeface="微软雅黑" panose="020B0503020204020204" pitchFamily="34" charset="-122"/>
                <a:ea typeface="微软雅黑" panose="020B0503020204020204" pitchFamily="34" charset="-122"/>
              </a:rPr>
              <a:t>：</a:t>
            </a:r>
            <a:r>
              <a:rPr lang="en-US" altLang="zh-CN" sz="1600" b="1">
                <a:solidFill>
                  <a:schemeClr val="accent2"/>
                </a:solidFill>
                <a:latin typeface="微软雅黑" panose="020B0503020204020204" pitchFamily="34" charset="-122"/>
                <a:ea typeface="微软雅黑" panose="020B0503020204020204" pitchFamily="34" charset="-122"/>
              </a:rPr>
              <a:t>F </a:t>
            </a:r>
            <a:r>
              <a:rPr lang="zh-CN" altLang="en-US" sz="1600" b="1">
                <a:solidFill>
                  <a:schemeClr val="accent2"/>
                </a:solidFill>
                <a:latin typeface="微软雅黑" panose="020B0503020204020204" pitchFamily="34" charset="-122"/>
                <a:ea typeface="微软雅黑" panose="020B0503020204020204" pitchFamily="34" charset="-122"/>
              </a:rPr>
              <a:t>符号</a:t>
            </a:r>
          </a:p>
          <a:p>
            <a:pPr>
              <a:lnSpc>
                <a:spcPct val="150000"/>
              </a:lnSpc>
            </a:pPr>
            <a:r>
              <a:rPr lang="en-US" altLang="zh-CN" sz="1600" b="1">
                <a:solidFill>
                  <a:srgbClr val="990000"/>
                </a:solidFill>
                <a:latin typeface="微软雅黑" panose="020B0503020204020204" pitchFamily="34" charset="-122"/>
                <a:ea typeface="微软雅黑" panose="020B0503020204020204" pitchFamily="34" charset="-122"/>
              </a:rPr>
              <a:t>ZF</a:t>
            </a:r>
            <a:r>
              <a:rPr lang="zh-CN" altLang="en-US" sz="1600" b="1">
                <a:solidFill>
                  <a:srgbClr val="990000"/>
                </a:solidFill>
                <a:latin typeface="微软雅黑" panose="020B0503020204020204" pitchFamily="34" charset="-122"/>
                <a:ea typeface="微软雅黑" panose="020B0503020204020204" pitchFamily="34" charset="-122"/>
              </a:rPr>
              <a:t>：</a:t>
            </a:r>
            <a:r>
              <a:rPr lang="zh-CN" altLang="en-US" sz="1600" b="1">
                <a:solidFill>
                  <a:schemeClr val="accent2"/>
                </a:solidFill>
                <a:latin typeface="微软雅黑" panose="020B0503020204020204" pitchFamily="34" charset="-122"/>
                <a:ea typeface="微软雅黑" panose="020B0503020204020204" pitchFamily="34" charset="-122"/>
              </a:rPr>
              <a:t>如 </a:t>
            </a:r>
            <a:r>
              <a:rPr lang="en-US" altLang="zh-CN" sz="1600" b="1">
                <a:solidFill>
                  <a:schemeClr val="accent2"/>
                </a:solidFill>
                <a:latin typeface="微软雅黑" panose="020B0503020204020204" pitchFamily="34" charset="-122"/>
                <a:ea typeface="微软雅黑" panose="020B0503020204020204" pitchFamily="34" charset="-122"/>
              </a:rPr>
              <a:t>F </a:t>
            </a:r>
            <a:r>
              <a:rPr lang="zh-CN" altLang="en-US" sz="1600" b="1">
                <a:solidFill>
                  <a:schemeClr val="accent2"/>
                </a:solidFill>
                <a:latin typeface="微软雅黑" panose="020B0503020204020204" pitchFamily="34" charset="-122"/>
                <a:ea typeface="微软雅黑" panose="020B0503020204020204" pitchFamily="34" charset="-122"/>
              </a:rPr>
              <a:t>为 </a:t>
            </a:r>
            <a:r>
              <a:rPr lang="en-US" altLang="zh-CN" sz="1600" b="1">
                <a:solidFill>
                  <a:schemeClr val="accent2"/>
                </a:solidFill>
                <a:latin typeface="微软雅黑" panose="020B0503020204020204" pitchFamily="34" charset="-122"/>
                <a:ea typeface="微软雅黑" panose="020B0503020204020204" pitchFamily="34" charset="-122"/>
              </a:rPr>
              <a:t>0</a:t>
            </a:r>
            <a:r>
              <a:rPr lang="zh-CN" altLang="en-US" sz="1600" b="1">
                <a:solidFill>
                  <a:schemeClr val="accent2"/>
                </a:solidFill>
                <a:latin typeface="微软雅黑" panose="020B0503020204020204" pitchFamily="34" charset="-122"/>
                <a:ea typeface="微软雅黑" panose="020B0503020204020204" pitchFamily="34" charset="-122"/>
              </a:rPr>
              <a:t>，则 </a:t>
            </a:r>
            <a:r>
              <a:rPr lang="en-US" altLang="zh-CN" sz="1600" b="1">
                <a:solidFill>
                  <a:schemeClr val="accent2"/>
                </a:solidFill>
                <a:latin typeface="微软雅黑" panose="020B0503020204020204" pitchFamily="34" charset="-122"/>
                <a:ea typeface="微软雅黑" panose="020B0503020204020204" pitchFamily="34" charset="-122"/>
              </a:rPr>
              <a:t>1</a:t>
            </a:r>
            <a:r>
              <a:rPr lang="zh-CN" altLang="en-US" sz="1600" b="1">
                <a:solidFill>
                  <a:schemeClr val="accent2"/>
                </a:solidFill>
                <a:latin typeface="微软雅黑" panose="020B0503020204020204" pitchFamily="34" charset="-122"/>
                <a:ea typeface="微软雅黑" panose="020B0503020204020204" pitchFamily="34" charset="-122"/>
              </a:rPr>
              <a:t>；否则 </a:t>
            </a:r>
            <a:r>
              <a:rPr lang="en-US" altLang="zh-CN" sz="1600" b="1">
                <a:solidFill>
                  <a:schemeClr val="accent2"/>
                </a:solidFill>
                <a:latin typeface="微软雅黑" panose="020B0503020204020204" pitchFamily="34" charset="-122"/>
                <a:ea typeface="微软雅黑" panose="020B0503020204020204" pitchFamily="34" charset="-122"/>
              </a:rPr>
              <a:t>0</a:t>
            </a:r>
            <a:r>
              <a:rPr lang="zh-CN" altLang="en-US" sz="1600" b="1">
                <a:solidFill>
                  <a:schemeClr val="accent2"/>
                </a:solidFill>
                <a:latin typeface="微软雅黑" panose="020B0503020204020204" pitchFamily="34" charset="-122"/>
                <a:ea typeface="微软雅黑" panose="020B0503020204020204" pitchFamily="34" charset="-122"/>
              </a:rPr>
              <a:t>。                           </a:t>
            </a:r>
            <a:r>
              <a:rPr lang="en-US" altLang="zh-CN" sz="1600" b="1">
                <a:solidFill>
                  <a:srgbClr val="990000"/>
                </a:solidFill>
                <a:latin typeface="微软雅黑" panose="020B0503020204020204" pitchFamily="34" charset="-122"/>
                <a:ea typeface="微软雅黑" panose="020B0503020204020204" pitchFamily="34" charset="-122"/>
              </a:rPr>
              <a:t>CF</a:t>
            </a:r>
            <a:r>
              <a:rPr lang="zh-CN" altLang="en-US" sz="1600" b="1">
                <a:solidFill>
                  <a:srgbClr val="990000"/>
                </a:solidFill>
                <a:latin typeface="微软雅黑" panose="020B0503020204020204" pitchFamily="34" charset="-122"/>
                <a:ea typeface="微软雅黑" panose="020B0503020204020204" pitchFamily="34" charset="-122"/>
              </a:rPr>
              <a:t>：</a:t>
            </a:r>
            <a:r>
              <a:rPr lang="en-US" altLang="zh-CN" sz="1600" b="1">
                <a:solidFill>
                  <a:schemeClr val="accent2"/>
                </a:solidFill>
                <a:latin typeface="微软雅黑" panose="020B0503020204020204" pitchFamily="34" charset="-122"/>
                <a:ea typeface="微软雅黑" panose="020B0503020204020204" pitchFamily="34" charset="-122"/>
              </a:rPr>
              <a:t>Cout </a:t>
            </a:r>
            <a:r>
              <a:rPr lang="en-US" altLang="zh-CN" sz="1600" b="1">
                <a:solidFill>
                  <a:schemeClr val="accent2"/>
                </a:solidFill>
                <a:latin typeface="微软雅黑" panose="020B0503020204020204" pitchFamily="34" charset="-122"/>
                <a:ea typeface="微软雅黑" panose="020B0503020204020204" pitchFamily="34" charset="-122"/>
                <a:sym typeface="Symbol" panose="05050102010706020507" pitchFamily="18" charset="2"/>
              </a:rPr>
              <a:t> Sub</a:t>
            </a:r>
          </a:p>
        </p:txBody>
      </p:sp>
      <p:grpSp>
        <p:nvGrpSpPr>
          <p:cNvPr id="77830" name="Group 6"/>
          <p:cNvGrpSpPr>
            <a:grpSpLocks/>
          </p:cNvGrpSpPr>
          <p:nvPr/>
        </p:nvGrpSpPr>
        <p:grpSpPr bwMode="auto">
          <a:xfrm>
            <a:off x="1653960" y="864393"/>
            <a:ext cx="5746563" cy="2359884"/>
            <a:chOff x="0" y="572"/>
            <a:chExt cx="3621" cy="1487"/>
          </a:xfrm>
        </p:grpSpPr>
        <p:grpSp>
          <p:nvGrpSpPr>
            <p:cNvPr id="77833" name="Group 7"/>
            <p:cNvGrpSpPr>
              <a:grpSpLocks/>
            </p:cNvGrpSpPr>
            <p:nvPr/>
          </p:nvGrpSpPr>
          <p:grpSpPr bwMode="auto">
            <a:xfrm>
              <a:off x="0" y="572"/>
              <a:ext cx="3621" cy="1487"/>
              <a:chOff x="0" y="572"/>
              <a:chExt cx="3621" cy="1487"/>
            </a:xfrm>
          </p:grpSpPr>
          <p:grpSp>
            <p:nvGrpSpPr>
              <p:cNvPr id="77835" name="组合 63"/>
              <p:cNvGrpSpPr>
                <a:grpSpLocks/>
              </p:cNvGrpSpPr>
              <p:nvPr/>
            </p:nvGrpSpPr>
            <p:grpSpPr bwMode="auto">
              <a:xfrm>
                <a:off x="0" y="572"/>
                <a:ext cx="3182" cy="1487"/>
                <a:chOff x="3495675" y="3876676"/>
                <a:chExt cx="5050502" cy="2360613"/>
              </a:xfrm>
            </p:grpSpPr>
            <p:sp>
              <p:nvSpPr>
                <p:cNvPr id="77840" name="Rectangle 33"/>
                <p:cNvSpPr>
                  <a:spLocks noChangeArrowheads="1"/>
                </p:cNvSpPr>
                <p:nvPr/>
              </p:nvSpPr>
              <p:spPr bwMode="auto">
                <a:xfrm>
                  <a:off x="8259267" y="4994274"/>
                  <a:ext cx="286910" cy="294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F</a:t>
                  </a:r>
                </a:p>
              </p:txBody>
            </p:sp>
            <p:grpSp>
              <p:nvGrpSpPr>
                <p:cNvPr id="77841" name="Group 73"/>
                <p:cNvGrpSpPr>
                  <a:grpSpLocks/>
                </p:cNvGrpSpPr>
                <p:nvPr/>
              </p:nvGrpSpPr>
              <p:grpSpPr bwMode="auto">
                <a:xfrm>
                  <a:off x="3495675" y="3876676"/>
                  <a:ext cx="4926014" cy="2360613"/>
                  <a:chOff x="2202" y="2442"/>
                  <a:chExt cx="3103" cy="1487"/>
                </a:xfrm>
              </p:grpSpPr>
              <p:sp>
                <p:nvSpPr>
                  <p:cNvPr id="77843"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4"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5"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6"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7"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8"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49"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0"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1"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2"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3"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4" name="Rectangle 25"/>
                  <p:cNvSpPr>
                    <a:spLocks noChangeArrowheads="1"/>
                  </p:cNvSpPr>
                  <p:nvPr/>
                </p:nvSpPr>
                <p:spPr bwMode="auto">
                  <a:xfrm rot="5400000">
                    <a:off x="4180" y="3190"/>
                    <a:ext cx="58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333" b="1">
                        <a:cs typeface="Arial" panose="020B0604020202020204" pitchFamily="34" charset="0"/>
                      </a:rPr>
                      <a:t>加法器</a:t>
                    </a:r>
                  </a:p>
                </p:txBody>
              </p:sp>
              <p:sp>
                <p:nvSpPr>
                  <p:cNvPr id="77855"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6"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7"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58" name="Rectangle 29"/>
                  <p:cNvSpPr>
                    <a:spLocks noChangeArrowheads="1"/>
                  </p:cNvSpPr>
                  <p:nvPr/>
                </p:nvSpPr>
                <p:spPr bwMode="auto">
                  <a:xfrm>
                    <a:off x="3770" y="2869"/>
                    <a:ext cx="18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n</a:t>
                    </a:r>
                  </a:p>
                </p:txBody>
              </p:sp>
              <p:sp>
                <p:nvSpPr>
                  <p:cNvPr id="77859" name="Rectangle 30"/>
                  <p:cNvSpPr>
                    <a:spLocks noChangeArrowheads="1"/>
                  </p:cNvSpPr>
                  <p:nvPr/>
                </p:nvSpPr>
                <p:spPr bwMode="auto">
                  <a:xfrm>
                    <a:off x="3770" y="3580"/>
                    <a:ext cx="18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n</a:t>
                    </a:r>
                  </a:p>
                </p:txBody>
              </p:sp>
              <p:sp>
                <p:nvSpPr>
                  <p:cNvPr id="77860" name="Rectangle 31"/>
                  <p:cNvSpPr>
                    <a:spLocks noChangeArrowheads="1"/>
                  </p:cNvSpPr>
                  <p:nvPr/>
                </p:nvSpPr>
                <p:spPr bwMode="auto">
                  <a:xfrm>
                    <a:off x="4802" y="3225"/>
                    <a:ext cx="18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75000"/>
                      </a:lnSpc>
                    </a:pPr>
                    <a:r>
                      <a:rPr lang="en-US" altLang="zh-CN" sz="1333" b="1">
                        <a:cs typeface="Arial" panose="020B0604020202020204" pitchFamily="34" charset="0"/>
                      </a:rPr>
                      <a:t>n</a:t>
                    </a:r>
                  </a:p>
                </p:txBody>
              </p:sp>
              <p:sp>
                <p:nvSpPr>
                  <p:cNvPr id="77861" name="Rectangle 32"/>
                  <p:cNvSpPr>
                    <a:spLocks noChangeArrowheads="1"/>
                  </p:cNvSpPr>
                  <p:nvPr/>
                </p:nvSpPr>
                <p:spPr bwMode="auto">
                  <a:xfrm>
                    <a:off x="3687" y="2660"/>
                    <a:ext cx="1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X</a:t>
                    </a:r>
                  </a:p>
                </p:txBody>
              </p:sp>
              <p:sp>
                <p:nvSpPr>
                  <p:cNvPr id="77862" name="Rectangle 34"/>
                  <p:cNvSpPr>
                    <a:spLocks noChangeArrowheads="1"/>
                  </p:cNvSpPr>
                  <p:nvPr/>
                </p:nvSpPr>
                <p:spPr bwMode="auto">
                  <a:xfrm>
                    <a:off x="5049" y="2920"/>
                    <a:ext cx="24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ZF</a:t>
                    </a:r>
                  </a:p>
                </p:txBody>
              </p:sp>
              <p:sp>
                <p:nvSpPr>
                  <p:cNvPr id="77863"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64" name="Rectangle 36"/>
                  <p:cNvSpPr>
                    <a:spLocks noChangeArrowheads="1"/>
                  </p:cNvSpPr>
                  <p:nvPr/>
                </p:nvSpPr>
                <p:spPr bwMode="auto">
                  <a:xfrm>
                    <a:off x="4512" y="2672"/>
                    <a:ext cx="289"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Cin</a:t>
                    </a:r>
                  </a:p>
                </p:txBody>
              </p:sp>
              <p:sp>
                <p:nvSpPr>
                  <p:cNvPr id="77865"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66" name="Rectangle 38"/>
                  <p:cNvSpPr>
                    <a:spLocks noChangeArrowheads="1"/>
                  </p:cNvSpPr>
                  <p:nvPr/>
                </p:nvSpPr>
                <p:spPr bwMode="auto">
                  <a:xfrm>
                    <a:off x="4512" y="3740"/>
                    <a:ext cx="36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Cout</a:t>
                    </a:r>
                  </a:p>
                </p:txBody>
              </p:sp>
              <p:sp>
                <p:nvSpPr>
                  <p:cNvPr id="77867"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68"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69" name="Rectangle 41"/>
                  <p:cNvSpPr>
                    <a:spLocks noChangeArrowheads="1"/>
                  </p:cNvSpPr>
                  <p:nvPr/>
                </p:nvSpPr>
                <p:spPr bwMode="auto">
                  <a:xfrm>
                    <a:off x="2408" y="3462"/>
                    <a:ext cx="18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n</a:t>
                    </a:r>
                  </a:p>
                </p:txBody>
              </p:sp>
              <p:sp>
                <p:nvSpPr>
                  <p:cNvPr id="77870" name="Rectangle 42"/>
                  <p:cNvSpPr>
                    <a:spLocks noChangeArrowheads="1"/>
                  </p:cNvSpPr>
                  <p:nvPr/>
                </p:nvSpPr>
                <p:spPr bwMode="auto">
                  <a:xfrm>
                    <a:off x="2202" y="3383"/>
                    <a:ext cx="1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Y</a:t>
                    </a:r>
                  </a:p>
                </p:txBody>
              </p:sp>
              <p:grpSp>
                <p:nvGrpSpPr>
                  <p:cNvPr id="77871" name="Group 43"/>
                  <p:cNvGrpSpPr>
                    <a:grpSpLocks/>
                  </p:cNvGrpSpPr>
                  <p:nvPr/>
                </p:nvGrpSpPr>
                <p:grpSpPr bwMode="auto">
                  <a:xfrm>
                    <a:off x="2780" y="3574"/>
                    <a:ext cx="290" cy="236"/>
                    <a:chOff x="1816" y="3448"/>
                    <a:chExt cx="336" cy="288"/>
                  </a:xfrm>
                </p:grpSpPr>
                <p:sp>
                  <p:nvSpPr>
                    <p:cNvPr id="77890"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333" b="1">
                        <a:latin typeface="Times New Roman" panose="02020603050405020304" pitchFamily="18" charset="0"/>
                      </a:endParaRPr>
                    </a:p>
                  </p:txBody>
                </p:sp>
                <p:sp>
                  <p:nvSpPr>
                    <p:cNvPr id="77891"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92"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93"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grpSp>
              <p:sp>
                <p:nvSpPr>
                  <p:cNvPr id="77872"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73"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74"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75"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76" name="Rectangle 52"/>
                  <p:cNvSpPr>
                    <a:spLocks noChangeArrowheads="1"/>
                  </p:cNvSpPr>
                  <p:nvPr/>
                </p:nvSpPr>
                <p:spPr bwMode="auto">
                  <a:xfrm>
                    <a:off x="3058" y="3709"/>
                    <a:ext cx="18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n</a:t>
                    </a:r>
                  </a:p>
                </p:txBody>
              </p:sp>
              <p:sp>
                <p:nvSpPr>
                  <p:cNvPr id="77877"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333" b="1">
                      <a:latin typeface="Times New Roman" panose="02020603050405020304" pitchFamily="18" charset="0"/>
                    </a:endParaRPr>
                  </a:p>
                </p:txBody>
              </p:sp>
              <p:sp>
                <p:nvSpPr>
                  <p:cNvPr id="77878" name="Rectangle 54"/>
                  <p:cNvSpPr>
                    <a:spLocks noChangeArrowheads="1"/>
                  </p:cNvSpPr>
                  <p:nvPr/>
                </p:nvSpPr>
                <p:spPr bwMode="auto">
                  <a:xfrm>
                    <a:off x="3385" y="3353"/>
                    <a:ext cx="1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800" b="1">
                        <a:latin typeface="Times New Roman" panose="02020603050405020304" pitchFamily="18" charset="0"/>
                      </a:rPr>
                      <a:t>0</a:t>
                    </a:r>
                  </a:p>
                </p:txBody>
              </p:sp>
              <p:sp>
                <p:nvSpPr>
                  <p:cNvPr id="77879" name="Rectangle 55"/>
                  <p:cNvSpPr>
                    <a:spLocks noChangeArrowheads="1"/>
                  </p:cNvSpPr>
                  <p:nvPr/>
                </p:nvSpPr>
                <p:spPr bwMode="auto">
                  <a:xfrm>
                    <a:off x="3372" y="3589"/>
                    <a:ext cx="1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800" b="1">
                        <a:latin typeface="Times New Roman" panose="02020603050405020304" pitchFamily="18" charset="0"/>
                      </a:rPr>
                      <a:t>1</a:t>
                    </a:r>
                  </a:p>
                </p:txBody>
              </p:sp>
              <p:sp>
                <p:nvSpPr>
                  <p:cNvPr id="77880" name="Rectangle 56"/>
                  <p:cNvSpPr>
                    <a:spLocks noChangeArrowheads="1"/>
                  </p:cNvSpPr>
                  <p:nvPr/>
                </p:nvSpPr>
                <p:spPr bwMode="auto">
                  <a:xfrm rot="5400000">
                    <a:off x="3395" y="3527"/>
                    <a:ext cx="45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MUX</a:t>
                    </a:r>
                  </a:p>
                </p:txBody>
              </p:sp>
              <p:sp>
                <p:nvSpPr>
                  <p:cNvPr id="77881"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82" name="Rectangle 58"/>
                  <p:cNvSpPr>
                    <a:spLocks noChangeArrowheads="1"/>
                  </p:cNvSpPr>
                  <p:nvPr/>
                </p:nvSpPr>
                <p:spPr bwMode="auto">
                  <a:xfrm>
                    <a:off x="3467" y="3259"/>
                    <a:ext cx="19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800" b="1">
                        <a:latin typeface="Times New Roman" panose="02020603050405020304" pitchFamily="18" charset="0"/>
                      </a:rPr>
                      <a:t>Sel</a:t>
                    </a:r>
                  </a:p>
                </p:txBody>
              </p:sp>
              <p:sp>
                <p:nvSpPr>
                  <p:cNvPr id="77883"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77884" name="Rectangle 60"/>
                  <p:cNvSpPr>
                    <a:spLocks noChangeArrowheads="1"/>
                  </p:cNvSpPr>
                  <p:nvPr/>
                </p:nvSpPr>
                <p:spPr bwMode="auto">
                  <a:xfrm>
                    <a:off x="3189" y="2442"/>
                    <a:ext cx="31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Sub</a:t>
                    </a:r>
                  </a:p>
                </p:txBody>
              </p:sp>
              <p:sp>
                <p:nvSpPr>
                  <p:cNvPr id="77885" name="Rectangle 62"/>
                  <p:cNvSpPr>
                    <a:spLocks noChangeArrowheads="1"/>
                  </p:cNvSpPr>
                  <p:nvPr/>
                </p:nvSpPr>
                <p:spPr bwMode="auto">
                  <a:xfrm>
                    <a:off x="3016" y="3504"/>
                    <a:ext cx="1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Y</a:t>
                    </a:r>
                  </a:p>
                </p:txBody>
              </p:sp>
              <p:sp>
                <p:nvSpPr>
                  <p:cNvPr id="77886"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77887"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7888"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7889" name="Rectangle 66"/>
                  <p:cNvSpPr>
                    <a:spLocks noChangeArrowheads="1"/>
                  </p:cNvSpPr>
                  <p:nvPr/>
                </p:nvSpPr>
                <p:spPr bwMode="auto">
                  <a:xfrm>
                    <a:off x="5040" y="3370"/>
                    <a:ext cx="265"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333" b="1">
                        <a:cs typeface="Arial" panose="020B0604020202020204" pitchFamily="34" charset="0"/>
                      </a:rPr>
                      <a:t>OF</a:t>
                    </a:r>
                  </a:p>
                </p:txBody>
              </p:sp>
            </p:grpSp>
            <p:sp>
              <p:nvSpPr>
                <p:cNvPr id="77842" name="Text Box 68"/>
                <p:cNvSpPr txBox="1">
                  <a:spLocks noChangeArrowheads="1"/>
                </p:cNvSpPr>
                <p:nvPr/>
              </p:nvSpPr>
              <p:spPr bwMode="auto">
                <a:xfrm>
                  <a:off x="3573372" y="3966682"/>
                  <a:ext cx="1214961" cy="58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a:solidFill>
                        <a:srgbClr val="C00000"/>
                      </a:solidFill>
                      <a:latin typeface="微软雅黑" panose="020B0503020204020204" pitchFamily="34" charset="-122"/>
                      <a:ea typeface="微软雅黑" panose="020B0503020204020204" pitchFamily="34" charset="-122"/>
                    </a:rPr>
                    <a:t>整数加</a:t>
                  </a:r>
                  <a:r>
                    <a:rPr lang="en-US" altLang="zh-CN" sz="1600" b="1">
                      <a:solidFill>
                        <a:srgbClr val="C00000"/>
                      </a:solidFill>
                      <a:latin typeface="微软雅黑" panose="020B0503020204020204" pitchFamily="34" charset="-122"/>
                      <a:ea typeface="微软雅黑" panose="020B0503020204020204" pitchFamily="34" charset="-122"/>
                    </a:rPr>
                    <a:t>/</a:t>
                  </a:r>
                  <a:r>
                    <a:rPr lang="zh-CN" altLang="en-US" sz="1600" b="1">
                      <a:solidFill>
                        <a:srgbClr val="C00000"/>
                      </a:solidFill>
                      <a:latin typeface="微软雅黑" panose="020B0503020204020204" pitchFamily="34" charset="-122"/>
                      <a:ea typeface="微软雅黑" panose="020B0503020204020204" pitchFamily="34" charset="-122"/>
                    </a:rPr>
                    <a:t>减运算部件</a:t>
                  </a:r>
                </a:p>
              </p:txBody>
            </p:sp>
          </p:grpSp>
          <p:sp>
            <p:nvSpPr>
              <p:cNvPr id="77836"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7837" name="Text Box 64"/>
              <p:cNvSpPr txBox="1">
                <a:spLocks noChangeArrowheads="1"/>
              </p:cNvSpPr>
              <p:nvPr/>
            </p:nvSpPr>
            <p:spPr bwMode="auto">
              <a:xfrm>
                <a:off x="3107" y="1168"/>
                <a:ext cx="34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333" b="1"/>
                  <a:t>SF</a:t>
                </a:r>
              </a:p>
            </p:txBody>
          </p:sp>
          <p:sp>
            <p:nvSpPr>
              <p:cNvPr id="77838"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77839" name="Text Box 66"/>
              <p:cNvSpPr txBox="1">
                <a:spLocks noChangeArrowheads="1"/>
              </p:cNvSpPr>
              <p:nvPr/>
            </p:nvSpPr>
            <p:spPr bwMode="auto">
              <a:xfrm>
                <a:off x="3277" y="1395"/>
                <a:ext cx="34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333" b="1"/>
                  <a:t>CF</a:t>
                </a:r>
              </a:p>
            </p:txBody>
          </p:sp>
        </p:grpSp>
        <p:sp>
          <p:nvSpPr>
            <p:cNvPr id="77834" name="Text Box 67"/>
            <p:cNvSpPr txBox="1">
              <a:spLocks noChangeArrowheads="1"/>
            </p:cNvSpPr>
            <p:nvPr/>
          </p:nvSpPr>
          <p:spPr bwMode="auto">
            <a:xfrm>
              <a:off x="1753" y="1470"/>
              <a:ext cx="3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333" b="1">
                  <a:latin typeface="Times New Roman" panose="02020603050405020304" pitchFamily="18" charset="0"/>
                </a:rPr>
                <a:t>Y</a:t>
              </a:r>
              <a:r>
                <a:rPr lang="zh-CN" altLang="en-US" sz="1333" b="1">
                  <a:latin typeface="Times New Roman" panose="02020603050405020304" pitchFamily="18" charset="0"/>
                </a:rPr>
                <a:t>＇</a:t>
              </a:r>
              <a:endParaRPr lang="en-US" altLang="zh-CN" sz="1333" b="1">
                <a:latin typeface="Times New Roman" panose="02020603050405020304" pitchFamily="18" charset="0"/>
              </a:endParaRPr>
            </a:p>
          </p:txBody>
        </p:sp>
      </p:grpSp>
      <p:sp>
        <p:nvSpPr>
          <p:cNvPr id="702532" name="Text Box 68"/>
          <p:cNvSpPr txBox="1">
            <a:spLocks noChangeArrowheads="1"/>
          </p:cNvSpPr>
          <p:nvPr/>
        </p:nvSpPr>
        <p:spPr bwMode="auto">
          <a:xfrm>
            <a:off x="7086295" y="819955"/>
            <a:ext cx="34184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ea typeface="微软雅黑" panose="020B0503020204020204" pitchFamily="34" charset="-122"/>
              </a:rPr>
              <a:t>为什么要生成并保存条件标志？</a:t>
            </a:r>
          </a:p>
          <a:p>
            <a:pPr eaLnBrk="1" hangingPunct="1">
              <a:spcBef>
                <a:spcPct val="50000"/>
              </a:spcBef>
            </a:pPr>
            <a:r>
              <a:rPr lang="zh-CN" altLang="en-US" sz="1600" b="1">
                <a:solidFill>
                  <a:srgbClr val="0033CC"/>
                </a:solidFill>
                <a:ea typeface="微软雅黑" panose="020B0503020204020204" pitchFamily="34" charset="-122"/>
              </a:rPr>
              <a:t>为了在</a:t>
            </a:r>
            <a:r>
              <a:rPr lang="zh-CN" altLang="en-US" sz="1600" b="1">
                <a:solidFill>
                  <a:srgbClr val="FF0000"/>
                </a:solidFill>
                <a:ea typeface="微软雅黑" panose="020B0503020204020204" pitchFamily="34" charset="-122"/>
              </a:rPr>
              <a:t>分支指令（条件转移指令）</a:t>
            </a:r>
            <a:r>
              <a:rPr lang="zh-CN" altLang="en-US" sz="1600" b="1">
                <a:solidFill>
                  <a:srgbClr val="0033CC"/>
                </a:solidFill>
                <a:ea typeface="微软雅黑" panose="020B0503020204020204" pitchFamily="34" charset="-122"/>
              </a:rPr>
              <a:t>中被用作是否转移执行的条件！</a:t>
            </a:r>
            <a:endParaRPr lang="en-US" altLang="zh-CN" sz="1600" b="1">
              <a:solidFill>
                <a:srgbClr val="0033CC"/>
              </a:solidFill>
              <a:ea typeface="微软雅黑" panose="020B0503020204020204" pitchFamily="34" charset="-122"/>
            </a:endParaRPr>
          </a:p>
        </p:txBody>
      </p:sp>
      <p:sp>
        <p:nvSpPr>
          <p:cNvPr id="702533" name="Text Box 69"/>
          <p:cNvSpPr txBox="1">
            <a:spLocks noChangeArrowheads="1"/>
          </p:cNvSpPr>
          <p:nvPr/>
        </p:nvSpPr>
        <p:spPr bwMode="auto">
          <a:xfrm>
            <a:off x="7895670" y="1943559"/>
            <a:ext cx="2069461" cy="318100"/>
          </a:xfrm>
          <a:prstGeom prst="rect">
            <a:avLst/>
          </a:prstGeom>
          <a:solidFill>
            <a:srgbClr val="FFCC00">
              <a:alpha val="14117"/>
            </a:srgb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67" b="1">
                <a:solidFill>
                  <a:srgbClr val="FF0000"/>
                </a:solidFill>
                <a:latin typeface="微软雅黑" panose="020B0503020204020204" pitchFamily="34" charset="-122"/>
                <a:ea typeface="微软雅黑" panose="020B0503020204020204" pitchFamily="34" charset="-122"/>
              </a:rPr>
              <a:t>if (i&gt;j)</a:t>
            </a:r>
            <a:r>
              <a:rPr lang="en-US" altLang="zh-CN" sz="1467" b="1">
                <a:latin typeface="微软雅黑" panose="020B0503020204020204" pitchFamily="34" charset="-122"/>
                <a:ea typeface="微软雅黑" panose="020B0503020204020204" pitchFamily="34" charset="-122"/>
              </a:rPr>
              <a:t> {  …   }</a:t>
            </a:r>
            <a:endParaRPr lang="zh-CN" altLang="en-US" sz="1467" b="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7677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22" dur="500"/>
                                        <p:tgtEl>
                                          <p:spTgt spid="7025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533"/>
                                        </p:tgtEl>
                                        <p:attrNameLst>
                                          <p:attrName>style.visibility</p:attrName>
                                        </p:attrNameLst>
                                      </p:cBhvr>
                                      <p:to>
                                        <p:strVal val="visible"/>
                                      </p:to>
                                    </p:set>
                                    <p:animEffect transition="in" filter="blinds(horizontal)">
                                      <p:cBhvr>
                                        <p:cTn id="27" dur="500"/>
                                        <p:tgtEl>
                                          <p:spTgt spid="702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32" dur="500"/>
                                        <p:tgtEl>
                                          <p:spTgt spid="70253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2468"/>
                                        </p:tgtEl>
                                        <p:attrNameLst>
                                          <p:attrName>style.visibility</p:attrName>
                                        </p:attrNameLst>
                                      </p:cBhvr>
                                      <p:to>
                                        <p:strVal val="visible"/>
                                      </p:to>
                                    </p:set>
                                    <p:animEffect transition="in" filter="blinds(horizontal)">
                                      <p:cBhvr>
                                        <p:cTn id="37" dur="500"/>
                                        <p:tgtEl>
                                          <p:spTgt spid="7024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2469"/>
                                        </p:tgtEl>
                                        <p:attrNameLst>
                                          <p:attrName>style.visibility</p:attrName>
                                        </p:attrNameLst>
                                      </p:cBhvr>
                                      <p:to>
                                        <p:strVal val="visible"/>
                                      </p:to>
                                    </p:set>
                                    <p:animEffect transition="in" filter="blinds(horizontal)">
                                      <p:cBhvr>
                                        <p:cTn id="42" dur="500"/>
                                        <p:tgtEl>
                                          <p:spTgt spid="7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5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2047540" y="55018"/>
            <a:ext cx="8154057" cy="543722"/>
          </a:xfrm>
          <a:noFill/>
        </p:spPr>
        <p:txBody>
          <a:bodyPr vert="horz" wrap="square" lIns="63480" tIns="25392" rIns="63480" bIns="25392" numCol="1" anchor="t" anchorCtr="0" compatLnSpc="1">
            <a:prstTxWarp prst="textNoShape">
              <a:avLst/>
            </a:prstTxWarp>
            <a:spAutoFit/>
          </a:bodyPr>
          <a:lstStyle/>
          <a:p>
            <a:r>
              <a:rPr lang="zh-CN" altLang="en-US" sz="3200"/>
              <a:t>整数加法举例</a:t>
            </a:r>
          </a:p>
        </p:txBody>
      </p:sp>
      <p:sp>
        <p:nvSpPr>
          <p:cNvPr id="282744" name="Rectangle 120"/>
          <p:cNvSpPr>
            <a:spLocks noChangeArrowheads="1"/>
          </p:cNvSpPr>
          <p:nvPr/>
        </p:nvSpPr>
        <p:spPr bwMode="auto">
          <a:xfrm>
            <a:off x="1776159" y="3114772"/>
            <a:ext cx="4597568" cy="3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25000"/>
              </a:spcBef>
              <a:buClr>
                <a:schemeClr val="accent1"/>
              </a:buClr>
              <a:buFont typeface="Wingdings" panose="05000000000000000000" pitchFamily="2" charset="2"/>
              <a:buNone/>
            </a:pPr>
            <a:r>
              <a:rPr kumimoji="1" lang="zh-CN" altLang="en-US" sz="1867" b="1" dirty="0">
                <a:solidFill>
                  <a:srgbClr val="3D2EFC"/>
                </a:solidFill>
                <a:latin typeface="微软雅黑" panose="020B0503020204020204" pitchFamily="34" charset="-122"/>
                <a:ea typeface="微软雅黑" panose="020B0503020204020204" pitchFamily="34" charset="-122"/>
                <a:cs typeface="Arial" panose="020B0604020202020204" pitchFamily="34" charset="0"/>
              </a:rPr>
              <a:t>若 </a:t>
            </a:r>
            <a:r>
              <a:rPr kumimoji="1" lang="en-US" altLang="zh-CN" sz="1867" b="1" dirty="0">
                <a:solidFill>
                  <a:srgbClr val="3D2EFC"/>
                </a:solidFill>
                <a:latin typeface="微软雅黑" panose="020B0503020204020204" pitchFamily="34" charset="-122"/>
                <a:ea typeface="微软雅黑" panose="020B0503020204020204" pitchFamily="34" charset="-122"/>
                <a:cs typeface="Arial" panose="020B0604020202020204" pitchFamily="34" charset="0"/>
              </a:rPr>
              <a:t>n=8</a:t>
            </a:r>
            <a:r>
              <a:rPr kumimoji="1" lang="zh-CN" altLang="en-US" sz="1867" b="1" dirty="0">
                <a:solidFill>
                  <a:srgbClr val="3D2EFC"/>
                </a:solidFill>
                <a:latin typeface="微软雅黑" panose="020B0503020204020204" pitchFamily="34" charset="-122"/>
                <a:ea typeface="微软雅黑" panose="020B0503020204020204" pitchFamily="34" charset="-122"/>
                <a:cs typeface="Arial" panose="020B0604020202020204" pitchFamily="34" charset="0"/>
              </a:rPr>
              <a:t>，则 </a:t>
            </a:r>
            <a:r>
              <a:rPr kumimoji="1" lang="en-US" altLang="zh-CN" sz="1867" b="1" dirty="0">
                <a:solidFill>
                  <a:srgbClr val="3D2EFC"/>
                </a:solidFill>
                <a:latin typeface="微软雅黑" panose="020B0503020204020204" pitchFamily="34" charset="-122"/>
                <a:ea typeface="微软雅黑" panose="020B0503020204020204" pitchFamily="34" charset="-122"/>
                <a:cs typeface="Arial" panose="020B0604020202020204" pitchFamily="34" charset="0"/>
              </a:rPr>
              <a:t>107+46=</a:t>
            </a:r>
            <a:r>
              <a:rPr kumimoji="1" lang="zh-CN" altLang="en-US" sz="1867" b="1" dirty="0">
                <a:solidFill>
                  <a:srgbClr val="3D2EFC"/>
                </a:solidFill>
                <a:latin typeface="微软雅黑" panose="020B0503020204020204" pitchFamily="34" charset="-122"/>
                <a:ea typeface="微软雅黑" panose="020B0503020204020204" pitchFamily="34" charset="-122"/>
                <a:cs typeface="Arial" panose="020B0604020202020204" pitchFamily="34" charset="0"/>
              </a:rPr>
              <a:t>？</a:t>
            </a:r>
            <a:endParaRPr kumimoji="1" lang="zh-CN" altLang="en-US" sz="1867" b="1"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 name="Group 8"/>
          <p:cNvGrpSpPr>
            <a:grpSpLocks/>
          </p:cNvGrpSpPr>
          <p:nvPr/>
        </p:nvGrpSpPr>
        <p:grpSpPr bwMode="auto">
          <a:xfrm>
            <a:off x="1820595" y="3738470"/>
            <a:ext cx="3523163" cy="1212476"/>
            <a:chOff x="3030" y="2427"/>
            <a:chExt cx="2220" cy="764"/>
          </a:xfrm>
        </p:grpSpPr>
        <p:sp>
          <p:nvSpPr>
            <p:cNvPr id="79943" name="Text Box 121"/>
            <p:cNvSpPr txBox="1">
              <a:spLocks noChangeArrowheads="1"/>
            </p:cNvSpPr>
            <p:nvPr/>
          </p:nvSpPr>
          <p:spPr bwMode="auto">
            <a:xfrm>
              <a:off x="3301" y="2427"/>
              <a:ext cx="1893"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867" b="1">
                  <a:cs typeface="Arial" panose="020B0604020202020204" pitchFamily="34" charset="0"/>
                </a:rPr>
                <a:t>107</a:t>
              </a:r>
              <a:r>
                <a:rPr lang="en-US" altLang="zh-CN" sz="1867" b="1" baseline="-25000">
                  <a:cs typeface="Arial" panose="020B0604020202020204" pitchFamily="34" charset="0"/>
                </a:rPr>
                <a:t>10</a:t>
              </a:r>
              <a:r>
                <a:rPr lang="en-US" altLang="zh-CN" sz="1867" b="1">
                  <a:cs typeface="Arial" panose="020B0604020202020204" pitchFamily="34" charset="0"/>
                </a:rPr>
                <a:t>=	0110 1011</a:t>
              </a:r>
              <a:r>
                <a:rPr lang="en-US" altLang="zh-CN" sz="1867" b="1" baseline="-25000">
                  <a:cs typeface="Arial" panose="020B0604020202020204" pitchFamily="34" charset="0"/>
                </a:rPr>
                <a:t>2</a:t>
              </a:r>
            </a:p>
            <a:p>
              <a:pPr>
                <a:spcBef>
                  <a:spcPct val="15000"/>
                </a:spcBef>
              </a:pPr>
              <a:r>
                <a:rPr lang="en-US" altLang="zh-CN" sz="1867" b="1">
                  <a:cs typeface="Arial" panose="020B0604020202020204" pitchFamily="34" charset="0"/>
                </a:rPr>
                <a:t> 46</a:t>
              </a:r>
              <a:r>
                <a:rPr lang="en-US" altLang="zh-CN" sz="1867" b="1" baseline="-25000">
                  <a:cs typeface="Arial" panose="020B0604020202020204" pitchFamily="34" charset="0"/>
                </a:rPr>
                <a:t>10  </a:t>
              </a:r>
              <a:r>
                <a:rPr lang="en-US" altLang="zh-CN" sz="1867" b="1">
                  <a:cs typeface="Arial" panose="020B0604020202020204" pitchFamily="34" charset="0"/>
                </a:rPr>
                <a:t>=	0010 1110</a:t>
              </a:r>
              <a:r>
                <a:rPr lang="en-US" altLang="zh-CN" sz="1867" b="1" baseline="-25000">
                  <a:cs typeface="Arial" panose="020B0604020202020204" pitchFamily="34" charset="0"/>
                </a:rPr>
                <a:t>2</a:t>
              </a:r>
            </a:p>
          </p:txBody>
        </p:sp>
        <p:sp>
          <p:nvSpPr>
            <p:cNvPr id="79944" name="Text Box 123"/>
            <p:cNvSpPr txBox="1">
              <a:spLocks noChangeArrowheads="1"/>
            </p:cNvSpPr>
            <p:nvPr/>
          </p:nvSpPr>
          <p:spPr bwMode="auto">
            <a:xfrm>
              <a:off x="3451" y="2952"/>
              <a:ext cx="148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67" b="1" dirty="0">
                  <a:cs typeface="Arial" panose="020B0604020202020204" pitchFamily="34" charset="0"/>
                </a:rPr>
                <a:t>         </a:t>
              </a:r>
              <a:r>
                <a:rPr lang="en-US" altLang="zh-CN" sz="1867" b="1" dirty="0">
                  <a:latin typeface="Times New Roman" panose="02020603050405020304" pitchFamily="18" charset="0"/>
                  <a:cs typeface="Arial" panose="020B0604020202020204" pitchFamily="34" charset="0"/>
                </a:rPr>
                <a:t> </a:t>
              </a:r>
              <a:r>
                <a:rPr lang="en-US" altLang="zh-CN" sz="1867" b="1" dirty="0">
                  <a:cs typeface="Arial" panose="020B0604020202020204" pitchFamily="34" charset="0"/>
                </a:rPr>
                <a:t>1001 1001</a:t>
              </a:r>
            </a:p>
          </p:txBody>
        </p:sp>
        <p:sp>
          <p:nvSpPr>
            <p:cNvPr id="79945" name="Line 155"/>
            <p:cNvSpPr>
              <a:spLocks noChangeShapeType="1"/>
            </p:cNvSpPr>
            <p:nvPr/>
          </p:nvSpPr>
          <p:spPr bwMode="auto">
            <a:xfrm>
              <a:off x="3030" y="2943"/>
              <a:ext cx="22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67"/>
            </a:p>
          </p:txBody>
        </p:sp>
      </p:grpSp>
      <p:sp>
        <p:nvSpPr>
          <p:cNvPr id="706572" name="Text Box 12"/>
          <p:cNvSpPr txBox="1">
            <a:spLocks noChangeArrowheads="1"/>
          </p:cNvSpPr>
          <p:nvPr/>
        </p:nvSpPr>
        <p:spPr bwMode="auto">
          <a:xfrm>
            <a:off x="2001515" y="5003315"/>
            <a:ext cx="6610599" cy="379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zh-CN" altLang="en-US" sz="1867" b="1" dirty="0">
                <a:solidFill>
                  <a:srgbClr val="FF3300"/>
                </a:solidFill>
                <a:latin typeface="微软雅黑" panose="020B0503020204020204" pitchFamily="34" charset="-122"/>
                <a:ea typeface="微软雅黑" panose="020B0503020204020204" pitchFamily="34" charset="-122"/>
              </a:rPr>
              <a:t>溢出 </a:t>
            </a:r>
            <a:r>
              <a:rPr lang="en-US" altLang="zh-CN" sz="1867" b="1" dirty="0">
                <a:solidFill>
                  <a:srgbClr val="FF3300"/>
                </a:solidFill>
                <a:latin typeface="微软雅黑" panose="020B0503020204020204" pitchFamily="34" charset="-122"/>
                <a:ea typeface="微软雅黑" panose="020B0503020204020204" pitchFamily="34" charset="-122"/>
              </a:rPr>
              <a:t>OF=1</a:t>
            </a:r>
            <a:r>
              <a:rPr lang="zh-CN" altLang="en-US" sz="1867" b="1" dirty="0">
                <a:solidFill>
                  <a:srgbClr val="FF3300"/>
                </a:solidFill>
                <a:latin typeface="微软雅黑" panose="020B0503020204020204" pitchFamily="34" charset="-122"/>
                <a:ea typeface="微软雅黑" panose="020B0503020204020204" pitchFamily="34" charset="-122"/>
              </a:rPr>
              <a:t>、零  </a:t>
            </a:r>
            <a:r>
              <a:rPr lang="en-US" altLang="zh-CN" sz="1867" b="1" dirty="0">
                <a:solidFill>
                  <a:srgbClr val="FF3300"/>
                </a:solidFill>
                <a:latin typeface="微软雅黑" panose="020B0503020204020204" pitchFamily="34" charset="-122"/>
                <a:ea typeface="微软雅黑" panose="020B0503020204020204" pitchFamily="34" charset="-122"/>
              </a:rPr>
              <a:t>ZF=0</a:t>
            </a:r>
            <a:r>
              <a:rPr lang="zh-CN" altLang="en-US" sz="1867" b="1" dirty="0">
                <a:solidFill>
                  <a:srgbClr val="FF3300"/>
                </a:solidFill>
                <a:latin typeface="微软雅黑" panose="020B0503020204020204" pitchFamily="34" charset="-122"/>
                <a:ea typeface="微软雅黑" panose="020B0503020204020204" pitchFamily="34" charset="-122"/>
              </a:rPr>
              <a:t>、符号 </a:t>
            </a:r>
            <a:r>
              <a:rPr lang="en-US" altLang="zh-CN" sz="1867" b="1" dirty="0">
                <a:solidFill>
                  <a:srgbClr val="FF3300"/>
                </a:solidFill>
                <a:latin typeface="微软雅黑" panose="020B0503020204020204" pitchFamily="34" charset="-122"/>
                <a:ea typeface="微软雅黑" panose="020B0503020204020204" pitchFamily="34" charset="-122"/>
              </a:rPr>
              <a:t>SF=1</a:t>
            </a:r>
            <a:r>
              <a:rPr lang="zh-CN" altLang="en-US" sz="1867" b="1" dirty="0">
                <a:solidFill>
                  <a:srgbClr val="FF3300"/>
                </a:solidFill>
                <a:latin typeface="微软雅黑" panose="020B0503020204020204" pitchFamily="34" charset="-122"/>
                <a:ea typeface="微软雅黑" panose="020B0503020204020204" pitchFamily="34" charset="-122"/>
              </a:rPr>
              <a:t>、进位 </a:t>
            </a:r>
            <a:r>
              <a:rPr lang="en-US" altLang="zh-CN" sz="1867" b="1" dirty="0">
                <a:solidFill>
                  <a:srgbClr val="FF3300"/>
                </a:solidFill>
                <a:latin typeface="微软雅黑" panose="020B0503020204020204" pitchFamily="34" charset="-122"/>
                <a:ea typeface="微软雅黑" panose="020B0503020204020204" pitchFamily="34" charset="-122"/>
              </a:rPr>
              <a:t>CF=0</a:t>
            </a:r>
          </a:p>
        </p:txBody>
      </p:sp>
      <p:grpSp>
        <p:nvGrpSpPr>
          <p:cNvPr id="79878" name="Group 13"/>
          <p:cNvGrpSpPr>
            <a:grpSpLocks/>
          </p:cNvGrpSpPr>
          <p:nvPr/>
        </p:nvGrpSpPr>
        <p:grpSpPr bwMode="auto">
          <a:xfrm>
            <a:off x="4747042" y="908829"/>
            <a:ext cx="5746564" cy="2880425"/>
            <a:chOff x="0" y="572"/>
            <a:chExt cx="3621" cy="1815"/>
          </a:xfrm>
        </p:grpSpPr>
        <p:grpSp>
          <p:nvGrpSpPr>
            <p:cNvPr id="79882" name="Group 14"/>
            <p:cNvGrpSpPr>
              <a:grpSpLocks/>
            </p:cNvGrpSpPr>
            <p:nvPr/>
          </p:nvGrpSpPr>
          <p:grpSpPr bwMode="auto">
            <a:xfrm>
              <a:off x="0" y="572"/>
              <a:ext cx="3621" cy="1815"/>
              <a:chOff x="0" y="572"/>
              <a:chExt cx="3621" cy="1815"/>
            </a:xfrm>
          </p:grpSpPr>
          <p:grpSp>
            <p:nvGrpSpPr>
              <p:cNvPr id="79884" name="组合 63"/>
              <p:cNvGrpSpPr>
                <a:grpSpLocks/>
              </p:cNvGrpSpPr>
              <p:nvPr/>
            </p:nvGrpSpPr>
            <p:grpSpPr bwMode="auto">
              <a:xfrm>
                <a:off x="0" y="572"/>
                <a:ext cx="3185" cy="1815"/>
                <a:chOff x="3495675" y="3876675"/>
                <a:chExt cx="5055231" cy="2881776"/>
              </a:xfrm>
            </p:grpSpPr>
            <p:sp>
              <p:nvSpPr>
                <p:cNvPr id="79889" name="Rectangle 33"/>
                <p:cNvSpPr>
                  <a:spLocks noChangeArrowheads="1"/>
                </p:cNvSpPr>
                <p:nvPr/>
              </p:nvSpPr>
              <p:spPr bwMode="auto">
                <a:xfrm>
                  <a:off x="8259189" y="4994276"/>
                  <a:ext cx="291717" cy="3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F</a:t>
                  </a:r>
                </a:p>
              </p:txBody>
            </p:sp>
            <p:grpSp>
              <p:nvGrpSpPr>
                <p:cNvPr id="79890" name="Group 73"/>
                <p:cNvGrpSpPr>
                  <a:grpSpLocks/>
                </p:cNvGrpSpPr>
                <p:nvPr/>
              </p:nvGrpSpPr>
              <p:grpSpPr bwMode="auto">
                <a:xfrm>
                  <a:off x="3495675" y="3876675"/>
                  <a:ext cx="4937127" cy="2365375"/>
                  <a:chOff x="2202" y="2442"/>
                  <a:chExt cx="3110" cy="1490"/>
                </a:xfrm>
              </p:grpSpPr>
              <p:sp>
                <p:nvSpPr>
                  <p:cNvPr id="79892"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3"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4"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5"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6"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7"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8"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899"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0"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1"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2"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3" name="Rectangle 25"/>
                  <p:cNvSpPr>
                    <a:spLocks noChangeArrowheads="1"/>
                  </p:cNvSpPr>
                  <p:nvPr/>
                </p:nvSpPr>
                <p:spPr bwMode="auto">
                  <a:xfrm rot="5400000">
                    <a:off x="4180" y="3186"/>
                    <a:ext cx="5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Adder</a:t>
                    </a:r>
                  </a:p>
                </p:txBody>
              </p:sp>
              <p:sp>
                <p:nvSpPr>
                  <p:cNvPr id="79904"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5"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6"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07" name="Rectangle 29"/>
                  <p:cNvSpPr>
                    <a:spLocks noChangeArrowheads="1"/>
                  </p:cNvSpPr>
                  <p:nvPr/>
                </p:nvSpPr>
                <p:spPr bwMode="auto">
                  <a:xfrm>
                    <a:off x="3770" y="2869"/>
                    <a:ext cx="1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n</a:t>
                    </a:r>
                  </a:p>
                </p:txBody>
              </p:sp>
              <p:sp>
                <p:nvSpPr>
                  <p:cNvPr id="79908" name="Rectangle 30"/>
                  <p:cNvSpPr>
                    <a:spLocks noChangeArrowheads="1"/>
                  </p:cNvSpPr>
                  <p:nvPr/>
                </p:nvSpPr>
                <p:spPr bwMode="auto">
                  <a:xfrm>
                    <a:off x="3770" y="3580"/>
                    <a:ext cx="1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n</a:t>
                    </a:r>
                  </a:p>
                </p:txBody>
              </p:sp>
              <p:sp>
                <p:nvSpPr>
                  <p:cNvPr id="79909" name="Rectangle 31"/>
                  <p:cNvSpPr>
                    <a:spLocks noChangeArrowheads="1"/>
                  </p:cNvSpPr>
                  <p:nvPr/>
                </p:nvSpPr>
                <p:spPr bwMode="auto">
                  <a:xfrm>
                    <a:off x="4802" y="3225"/>
                    <a:ext cx="18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75000"/>
                      </a:lnSpc>
                    </a:pPr>
                    <a:r>
                      <a:rPr lang="en-US" altLang="zh-CN" sz="1400" b="1">
                        <a:cs typeface="Arial" panose="020B0604020202020204" pitchFamily="34" charset="0"/>
                      </a:rPr>
                      <a:t>n</a:t>
                    </a:r>
                  </a:p>
                </p:txBody>
              </p:sp>
              <p:sp>
                <p:nvSpPr>
                  <p:cNvPr id="79910" name="Rectangle 32"/>
                  <p:cNvSpPr>
                    <a:spLocks noChangeArrowheads="1"/>
                  </p:cNvSpPr>
                  <p:nvPr/>
                </p:nvSpPr>
                <p:spPr bwMode="auto">
                  <a:xfrm>
                    <a:off x="3687" y="2660"/>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X</a:t>
                    </a:r>
                  </a:p>
                </p:txBody>
              </p:sp>
              <p:sp>
                <p:nvSpPr>
                  <p:cNvPr id="79911" name="Rectangle 34"/>
                  <p:cNvSpPr>
                    <a:spLocks noChangeArrowheads="1"/>
                  </p:cNvSpPr>
                  <p:nvPr/>
                </p:nvSpPr>
                <p:spPr bwMode="auto">
                  <a:xfrm>
                    <a:off x="5049" y="2920"/>
                    <a:ext cx="2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ZF</a:t>
                    </a:r>
                  </a:p>
                </p:txBody>
              </p:sp>
              <p:sp>
                <p:nvSpPr>
                  <p:cNvPr id="79912"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13" name="Rectangle 36"/>
                  <p:cNvSpPr>
                    <a:spLocks noChangeArrowheads="1"/>
                  </p:cNvSpPr>
                  <p:nvPr/>
                </p:nvSpPr>
                <p:spPr bwMode="auto">
                  <a:xfrm>
                    <a:off x="4512" y="2672"/>
                    <a:ext cx="29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Cin</a:t>
                    </a:r>
                  </a:p>
                </p:txBody>
              </p:sp>
              <p:sp>
                <p:nvSpPr>
                  <p:cNvPr id="79914"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15" name="Rectangle 38"/>
                  <p:cNvSpPr>
                    <a:spLocks noChangeArrowheads="1"/>
                  </p:cNvSpPr>
                  <p:nvPr/>
                </p:nvSpPr>
                <p:spPr bwMode="auto">
                  <a:xfrm>
                    <a:off x="4512" y="3740"/>
                    <a:ext cx="3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Cout</a:t>
                    </a:r>
                  </a:p>
                </p:txBody>
              </p:sp>
              <p:sp>
                <p:nvSpPr>
                  <p:cNvPr id="79916"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17"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18" name="Rectangle 41"/>
                  <p:cNvSpPr>
                    <a:spLocks noChangeArrowheads="1"/>
                  </p:cNvSpPr>
                  <p:nvPr/>
                </p:nvSpPr>
                <p:spPr bwMode="auto">
                  <a:xfrm>
                    <a:off x="2408" y="3462"/>
                    <a:ext cx="1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n</a:t>
                    </a:r>
                  </a:p>
                </p:txBody>
              </p:sp>
              <p:sp>
                <p:nvSpPr>
                  <p:cNvPr id="79919" name="Rectangle 42"/>
                  <p:cNvSpPr>
                    <a:spLocks noChangeArrowheads="1"/>
                  </p:cNvSpPr>
                  <p:nvPr/>
                </p:nvSpPr>
                <p:spPr bwMode="auto">
                  <a:xfrm>
                    <a:off x="2202" y="3383"/>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Y</a:t>
                    </a:r>
                  </a:p>
                </p:txBody>
              </p:sp>
              <p:grpSp>
                <p:nvGrpSpPr>
                  <p:cNvPr id="79920" name="Group 43"/>
                  <p:cNvGrpSpPr>
                    <a:grpSpLocks/>
                  </p:cNvGrpSpPr>
                  <p:nvPr/>
                </p:nvGrpSpPr>
                <p:grpSpPr bwMode="auto">
                  <a:xfrm>
                    <a:off x="2780" y="3574"/>
                    <a:ext cx="290" cy="236"/>
                    <a:chOff x="1816" y="3448"/>
                    <a:chExt cx="336" cy="288"/>
                  </a:xfrm>
                </p:grpSpPr>
                <p:sp>
                  <p:nvSpPr>
                    <p:cNvPr id="79939"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b="1">
                        <a:latin typeface="Times New Roman" panose="02020603050405020304" pitchFamily="18" charset="0"/>
                      </a:endParaRPr>
                    </a:p>
                  </p:txBody>
                </p:sp>
                <p:sp>
                  <p:nvSpPr>
                    <p:cNvPr id="79940"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41"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42"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grpSp>
              <p:sp>
                <p:nvSpPr>
                  <p:cNvPr id="79921"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22"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23"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24"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25" name="Rectangle 52"/>
                  <p:cNvSpPr>
                    <a:spLocks noChangeArrowheads="1"/>
                  </p:cNvSpPr>
                  <p:nvPr/>
                </p:nvSpPr>
                <p:spPr bwMode="auto">
                  <a:xfrm>
                    <a:off x="3058" y="3709"/>
                    <a:ext cx="1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n</a:t>
                    </a:r>
                  </a:p>
                </p:txBody>
              </p:sp>
              <p:sp>
                <p:nvSpPr>
                  <p:cNvPr id="79926"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400" b="1">
                      <a:latin typeface="Times New Roman" panose="02020603050405020304" pitchFamily="18" charset="0"/>
                    </a:endParaRPr>
                  </a:p>
                </p:txBody>
              </p:sp>
              <p:sp>
                <p:nvSpPr>
                  <p:cNvPr id="79927" name="Rectangle 54"/>
                  <p:cNvSpPr>
                    <a:spLocks noChangeArrowheads="1"/>
                  </p:cNvSpPr>
                  <p:nvPr/>
                </p:nvSpPr>
                <p:spPr bwMode="auto">
                  <a:xfrm>
                    <a:off x="3385" y="3353"/>
                    <a:ext cx="1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933" b="1">
                        <a:latin typeface="Times New Roman" panose="02020603050405020304" pitchFamily="18" charset="0"/>
                      </a:rPr>
                      <a:t>0</a:t>
                    </a:r>
                  </a:p>
                </p:txBody>
              </p:sp>
              <p:sp>
                <p:nvSpPr>
                  <p:cNvPr id="79928" name="Rectangle 55"/>
                  <p:cNvSpPr>
                    <a:spLocks noChangeArrowheads="1"/>
                  </p:cNvSpPr>
                  <p:nvPr/>
                </p:nvSpPr>
                <p:spPr bwMode="auto">
                  <a:xfrm>
                    <a:off x="3372" y="3589"/>
                    <a:ext cx="15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933" b="1">
                        <a:latin typeface="Times New Roman" panose="02020603050405020304" pitchFamily="18" charset="0"/>
                      </a:rPr>
                      <a:t>1</a:t>
                    </a:r>
                  </a:p>
                </p:txBody>
              </p:sp>
              <p:sp>
                <p:nvSpPr>
                  <p:cNvPr id="79929" name="Rectangle 56"/>
                  <p:cNvSpPr>
                    <a:spLocks noChangeArrowheads="1"/>
                  </p:cNvSpPr>
                  <p:nvPr/>
                </p:nvSpPr>
                <p:spPr bwMode="auto">
                  <a:xfrm rot="5400000">
                    <a:off x="3386" y="3522"/>
                    <a:ext cx="4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MUX</a:t>
                    </a:r>
                  </a:p>
                </p:txBody>
              </p:sp>
              <p:sp>
                <p:nvSpPr>
                  <p:cNvPr id="79930"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31" name="Rectangle 58"/>
                  <p:cNvSpPr>
                    <a:spLocks noChangeArrowheads="1"/>
                  </p:cNvSpPr>
                  <p:nvPr/>
                </p:nvSpPr>
                <p:spPr bwMode="auto">
                  <a:xfrm>
                    <a:off x="3467" y="3259"/>
                    <a:ext cx="212"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933" b="1">
                        <a:latin typeface="Times New Roman" panose="02020603050405020304" pitchFamily="18" charset="0"/>
                      </a:rPr>
                      <a:t>Sel</a:t>
                    </a:r>
                  </a:p>
                </p:txBody>
              </p:sp>
              <p:sp>
                <p:nvSpPr>
                  <p:cNvPr id="79932"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67"/>
                  </a:p>
                </p:txBody>
              </p:sp>
              <p:sp>
                <p:nvSpPr>
                  <p:cNvPr id="79933" name="Rectangle 60"/>
                  <p:cNvSpPr>
                    <a:spLocks noChangeArrowheads="1"/>
                  </p:cNvSpPr>
                  <p:nvPr/>
                </p:nvSpPr>
                <p:spPr bwMode="auto">
                  <a:xfrm>
                    <a:off x="3189" y="2442"/>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Sub</a:t>
                    </a:r>
                  </a:p>
                </p:txBody>
              </p:sp>
              <p:sp>
                <p:nvSpPr>
                  <p:cNvPr id="79934" name="Rectangle 62"/>
                  <p:cNvSpPr>
                    <a:spLocks noChangeArrowheads="1"/>
                  </p:cNvSpPr>
                  <p:nvPr/>
                </p:nvSpPr>
                <p:spPr bwMode="auto">
                  <a:xfrm>
                    <a:off x="3016" y="3504"/>
                    <a:ext cx="1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Y</a:t>
                    </a:r>
                  </a:p>
                </p:txBody>
              </p:sp>
              <p:sp>
                <p:nvSpPr>
                  <p:cNvPr id="79935"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67"/>
                  </a:p>
                </p:txBody>
              </p:sp>
              <p:sp>
                <p:nvSpPr>
                  <p:cNvPr id="79936"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9937"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9938" name="Rectangle 66"/>
                  <p:cNvSpPr>
                    <a:spLocks noChangeArrowheads="1"/>
                  </p:cNvSpPr>
                  <p:nvPr/>
                </p:nvSpPr>
                <p:spPr bwMode="auto">
                  <a:xfrm>
                    <a:off x="5040" y="3370"/>
                    <a:ext cx="2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cs typeface="Arial" panose="020B0604020202020204" pitchFamily="34" charset="0"/>
                      </a:rPr>
                      <a:t>OF</a:t>
                    </a:r>
                  </a:p>
                </p:txBody>
              </p:sp>
            </p:grpSp>
            <p:sp>
              <p:nvSpPr>
                <p:cNvPr id="79891" name="Text Box 68"/>
                <p:cNvSpPr txBox="1">
                  <a:spLocks noChangeArrowheads="1"/>
                </p:cNvSpPr>
                <p:nvPr/>
              </p:nvSpPr>
              <p:spPr bwMode="auto">
                <a:xfrm>
                  <a:off x="5278153" y="6378576"/>
                  <a:ext cx="2385634" cy="3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67" b="1">
                      <a:solidFill>
                        <a:srgbClr val="C00000"/>
                      </a:solidFill>
                      <a:latin typeface="微软雅黑" panose="020B0503020204020204" pitchFamily="34" charset="-122"/>
                      <a:ea typeface="微软雅黑" panose="020B0503020204020204" pitchFamily="34" charset="-122"/>
                    </a:rPr>
                    <a:t>整数加</a:t>
                  </a:r>
                  <a:r>
                    <a:rPr lang="en-US" altLang="zh-CN" sz="1867" b="1">
                      <a:solidFill>
                        <a:srgbClr val="C00000"/>
                      </a:solidFill>
                      <a:latin typeface="微软雅黑" panose="020B0503020204020204" pitchFamily="34" charset="-122"/>
                      <a:ea typeface="微软雅黑" panose="020B0503020204020204" pitchFamily="34" charset="-122"/>
                    </a:rPr>
                    <a:t>/</a:t>
                  </a:r>
                  <a:r>
                    <a:rPr lang="zh-CN" altLang="en-US" sz="1867" b="1">
                      <a:solidFill>
                        <a:srgbClr val="C00000"/>
                      </a:solidFill>
                      <a:latin typeface="微软雅黑" panose="020B0503020204020204" pitchFamily="34" charset="-122"/>
                      <a:ea typeface="微软雅黑" panose="020B0503020204020204" pitchFamily="34" charset="-122"/>
                    </a:rPr>
                    <a:t>减运算部件</a:t>
                  </a:r>
                </a:p>
              </p:txBody>
            </p:sp>
          </p:grpSp>
          <p:sp>
            <p:nvSpPr>
              <p:cNvPr id="79885" name="Line 70"/>
              <p:cNvSpPr>
                <a:spLocks noChangeShapeType="1"/>
              </p:cNvSpPr>
              <p:nvPr/>
            </p:nvSpPr>
            <p:spPr bwMode="auto">
              <a:xfrm>
                <a:off x="2455" y="1281"/>
                <a:ext cx="68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9886" name="Text Box 71"/>
              <p:cNvSpPr txBox="1">
                <a:spLocks noChangeArrowheads="1"/>
              </p:cNvSpPr>
              <p:nvPr/>
            </p:nvSpPr>
            <p:spPr bwMode="auto">
              <a:xfrm>
                <a:off x="3107" y="1168"/>
                <a:ext cx="3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a:t>SF</a:t>
                </a:r>
              </a:p>
            </p:txBody>
          </p:sp>
          <p:sp>
            <p:nvSpPr>
              <p:cNvPr id="79887" name="Line 72"/>
              <p:cNvSpPr>
                <a:spLocks noChangeShapeType="1"/>
              </p:cNvSpPr>
              <p:nvPr/>
            </p:nvSpPr>
            <p:spPr bwMode="auto">
              <a:xfrm>
                <a:off x="2455" y="1508"/>
                <a:ext cx="8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67"/>
              </a:p>
            </p:txBody>
          </p:sp>
          <p:sp>
            <p:nvSpPr>
              <p:cNvPr id="79888" name="Text Box 73"/>
              <p:cNvSpPr txBox="1">
                <a:spLocks noChangeArrowheads="1"/>
              </p:cNvSpPr>
              <p:nvPr/>
            </p:nvSpPr>
            <p:spPr bwMode="auto">
              <a:xfrm>
                <a:off x="3277" y="1395"/>
                <a:ext cx="3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a:t>CF</a:t>
                </a:r>
              </a:p>
            </p:txBody>
          </p:sp>
        </p:grpSp>
        <p:sp>
          <p:nvSpPr>
            <p:cNvPr id="79883" name="Text Box 74"/>
            <p:cNvSpPr txBox="1">
              <a:spLocks noChangeArrowheads="1"/>
            </p:cNvSpPr>
            <p:nvPr/>
          </p:nvSpPr>
          <p:spPr bwMode="auto">
            <a:xfrm>
              <a:off x="1753" y="1470"/>
              <a:ext cx="38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a:latin typeface="Times New Roman" panose="02020603050405020304" pitchFamily="18" charset="0"/>
                </a:rPr>
                <a:t>Y</a:t>
              </a:r>
              <a:r>
                <a:rPr lang="zh-CN" altLang="en-US" sz="1400" b="1">
                  <a:latin typeface="Times New Roman" panose="02020603050405020304" pitchFamily="18" charset="0"/>
                </a:rPr>
                <a:t>＇</a:t>
              </a:r>
              <a:endParaRPr lang="en-US" altLang="zh-CN" sz="1400" b="1">
                <a:latin typeface="Times New Roman" panose="02020603050405020304" pitchFamily="18" charset="0"/>
              </a:endParaRPr>
            </a:p>
          </p:txBody>
        </p:sp>
      </p:grpSp>
      <p:sp>
        <p:nvSpPr>
          <p:cNvPr id="706635" name="Text Box 75"/>
          <p:cNvSpPr txBox="1">
            <a:spLocks noChangeArrowheads="1"/>
          </p:cNvSpPr>
          <p:nvPr/>
        </p:nvSpPr>
        <p:spPr bwMode="auto">
          <a:xfrm>
            <a:off x="4747042" y="4598627"/>
            <a:ext cx="3643775"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67" b="1" dirty="0">
                <a:solidFill>
                  <a:srgbClr val="008000"/>
                </a:solidFill>
                <a:latin typeface="微软雅黑" panose="020B0503020204020204" pitchFamily="34" charset="-122"/>
                <a:ea typeface="微软雅黑" panose="020B0503020204020204" pitchFamily="34" charset="-122"/>
              </a:rPr>
              <a:t>正数相加，结果为负，故 </a:t>
            </a:r>
            <a:r>
              <a:rPr lang="en-US" altLang="zh-CN" sz="1867" b="1" dirty="0">
                <a:solidFill>
                  <a:srgbClr val="008000"/>
                </a:solidFill>
                <a:latin typeface="微软雅黑" panose="020B0503020204020204" pitchFamily="34" charset="-122"/>
                <a:ea typeface="微软雅黑" panose="020B0503020204020204" pitchFamily="34" charset="-122"/>
              </a:rPr>
              <a:t>OF=1</a:t>
            </a:r>
          </a:p>
        </p:txBody>
      </p:sp>
      <p:sp>
        <p:nvSpPr>
          <p:cNvPr id="706636" name="Text Box 76"/>
          <p:cNvSpPr txBox="1">
            <a:spLocks noChangeArrowheads="1"/>
          </p:cNvSpPr>
          <p:nvPr/>
        </p:nvSpPr>
        <p:spPr bwMode="auto">
          <a:xfrm>
            <a:off x="1776159" y="954853"/>
            <a:ext cx="3599339" cy="120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b="1">
                <a:ea typeface="微软雅黑" panose="020B0503020204020204" pitchFamily="34" charset="-122"/>
              </a:rPr>
              <a:t>做加法时，主要判断是否溢出</a:t>
            </a:r>
          </a:p>
          <a:p>
            <a:pPr eaLnBrk="1" hangingPunct="1">
              <a:spcBef>
                <a:spcPct val="50000"/>
              </a:spcBef>
            </a:pPr>
            <a:r>
              <a:rPr lang="zh-CN" altLang="en-US" sz="1867" b="1">
                <a:solidFill>
                  <a:srgbClr val="0033CC"/>
                </a:solidFill>
                <a:ea typeface="微软雅黑" panose="020B0503020204020204" pitchFamily="34" charset="-122"/>
              </a:rPr>
              <a:t>无符号加溢出条件：</a:t>
            </a:r>
            <a:r>
              <a:rPr lang="en-US" altLang="zh-CN" sz="1867" b="1">
                <a:solidFill>
                  <a:srgbClr val="0033CC"/>
                </a:solidFill>
                <a:ea typeface="微软雅黑" panose="020B0503020204020204" pitchFamily="34" charset="-122"/>
              </a:rPr>
              <a:t>CF=1</a:t>
            </a:r>
          </a:p>
          <a:p>
            <a:pPr eaLnBrk="1" hangingPunct="1">
              <a:spcBef>
                <a:spcPct val="50000"/>
              </a:spcBef>
            </a:pPr>
            <a:r>
              <a:rPr lang="zh-CN" altLang="en-US" sz="1867" b="1">
                <a:solidFill>
                  <a:srgbClr val="0033CC"/>
                </a:solidFill>
                <a:ea typeface="微软雅黑" panose="020B0503020204020204" pitchFamily="34" charset="-122"/>
              </a:rPr>
              <a:t>带符号加溢出条件：</a:t>
            </a:r>
            <a:r>
              <a:rPr lang="en-US" altLang="zh-CN" sz="1867" b="1">
                <a:solidFill>
                  <a:srgbClr val="0033CC"/>
                </a:solidFill>
                <a:ea typeface="微软雅黑" panose="020B0503020204020204" pitchFamily="34" charset="-122"/>
              </a:rPr>
              <a:t>OF=1</a:t>
            </a:r>
          </a:p>
        </p:txBody>
      </p:sp>
      <p:sp>
        <p:nvSpPr>
          <p:cNvPr id="4" name="Rectangle 120"/>
          <p:cNvSpPr>
            <a:spLocks noChangeArrowheads="1"/>
          </p:cNvSpPr>
          <p:nvPr/>
        </p:nvSpPr>
        <p:spPr bwMode="auto">
          <a:xfrm>
            <a:off x="2001513" y="5454026"/>
            <a:ext cx="7378011" cy="97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5000"/>
              </a:spcBef>
            </a:pP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无符号：</a:t>
            </a:r>
            <a:r>
              <a:rPr kumimoji="1" lang="en-US" altLang="zh-CN" sz="1867" b="1">
                <a:latin typeface="微软雅黑" panose="020B0503020204020204" pitchFamily="34" charset="-122"/>
                <a:ea typeface="微软雅黑" panose="020B0503020204020204" pitchFamily="34" charset="-122"/>
                <a:cs typeface="Arial" panose="020B0604020202020204" pitchFamily="34" charset="0"/>
              </a:rPr>
              <a:t>F=153</a:t>
            </a: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，因为 </a:t>
            </a:r>
            <a:r>
              <a:rPr kumimoji="1" lang="en-US" altLang="zh-CN" sz="1867" b="1">
                <a:latin typeface="微软雅黑" panose="020B0503020204020204" pitchFamily="34" charset="-122"/>
                <a:ea typeface="微软雅黑" panose="020B0503020204020204" pitchFamily="34" charset="-122"/>
                <a:cs typeface="Arial" panose="020B0604020202020204" pitchFamily="34" charset="0"/>
              </a:rPr>
              <a:t>CF=0</a:t>
            </a: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，无溢出，认为结果是正确的！</a:t>
            </a:r>
          </a:p>
          <a:p>
            <a:pPr>
              <a:lnSpc>
                <a:spcPct val="150000"/>
              </a:lnSpc>
              <a:spcBef>
                <a:spcPct val="25000"/>
              </a:spcBef>
            </a:pP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带符号：</a:t>
            </a:r>
            <a:r>
              <a:rPr kumimoji="1" lang="en-US" altLang="zh-CN" sz="1867" b="1">
                <a:latin typeface="微软雅黑" panose="020B0503020204020204" pitchFamily="34" charset="-122"/>
                <a:ea typeface="微软雅黑" panose="020B0503020204020204" pitchFamily="34" charset="-122"/>
                <a:cs typeface="Arial" panose="020B0604020202020204" pitchFamily="34" charset="0"/>
              </a:rPr>
              <a:t>F= -103</a:t>
            </a: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，因为 </a:t>
            </a:r>
            <a:r>
              <a:rPr kumimoji="1" lang="en-US" altLang="zh-CN" sz="1867" b="1">
                <a:latin typeface="微软雅黑" panose="020B0503020204020204" pitchFamily="34" charset="-122"/>
                <a:ea typeface="微软雅黑" panose="020B0503020204020204" pitchFamily="34" charset="-122"/>
                <a:cs typeface="Arial" panose="020B0604020202020204" pitchFamily="34" charset="0"/>
              </a:rPr>
              <a:t>OF=1</a:t>
            </a:r>
            <a:r>
              <a:rPr kumimoji="1" lang="zh-CN" altLang="en-US" sz="1867" b="1">
                <a:latin typeface="微软雅黑" panose="020B0503020204020204" pitchFamily="34" charset="-122"/>
                <a:ea typeface="微软雅黑" panose="020B0503020204020204" pitchFamily="34" charset="-122"/>
                <a:cs typeface="Arial" panose="020B0604020202020204" pitchFamily="34" charset="0"/>
              </a:rPr>
              <a:t>，溢出，认为结果是错误的！</a:t>
            </a:r>
          </a:p>
        </p:txBody>
      </p:sp>
      <p:sp>
        <p:nvSpPr>
          <p:cNvPr id="75" name="文本框 74">
            <a:extLst>
              <a:ext uri="{FF2B5EF4-FFF2-40B4-BE49-F238E27FC236}">
                <a16:creationId xmlns:a16="http://schemas.microsoft.com/office/drawing/2014/main" id="{9D77EB7E-3C31-4472-9BB8-6C7C160B0EC1}"/>
              </a:ext>
            </a:extLst>
          </p:cNvPr>
          <p:cNvSpPr txBox="1"/>
          <p:nvPr/>
        </p:nvSpPr>
        <p:spPr>
          <a:xfrm>
            <a:off x="9251831" y="3892132"/>
            <a:ext cx="1729719" cy="461665"/>
          </a:xfrm>
          <a:prstGeom prst="rect">
            <a:avLst/>
          </a:prstGeom>
          <a:noFill/>
        </p:spPr>
        <p:txBody>
          <a:bodyPr wrap="square">
            <a:spAutoFit/>
          </a:bodyPr>
          <a:lstStyle/>
          <a:p>
            <a:r>
              <a:rPr kumimoji="1" lang="en-US" altLang="zh-CN"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107-46=</a:t>
            </a:r>
            <a:r>
              <a:rPr kumimoji="1" lang="zh-CN" altLang="en-US"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zh-TW" altLang="en-US" sz="2400" dirty="0">
              <a:solidFill>
                <a:srgbClr val="FF0000"/>
              </a:solidFill>
            </a:endParaRPr>
          </a:p>
        </p:txBody>
      </p:sp>
    </p:spTree>
    <p:extLst>
      <p:ext uri="{BB962C8B-B14F-4D97-AF65-F5344CB8AC3E}">
        <p14:creationId xmlns:p14="http://schemas.microsoft.com/office/powerpoint/2010/main" val="2834130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36"/>
                                        </p:tgtEl>
                                        <p:attrNameLst>
                                          <p:attrName>style.visibility</p:attrName>
                                        </p:attrNameLst>
                                      </p:cBhvr>
                                      <p:to>
                                        <p:strVal val="visible"/>
                                      </p:to>
                                    </p:set>
                                    <p:animEffect transition="in" filter="blinds(horizontal)">
                                      <p:cBhvr>
                                        <p:cTn id="7" dur="500"/>
                                        <p:tgtEl>
                                          <p:spTgt spid="706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44">
                                            <p:txEl>
                                              <p:pRg st="0" end="0"/>
                                            </p:txEl>
                                          </p:spTgt>
                                        </p:tgtEl>
                                        <p:attrNameLst>
                                          <p:attrName>style.visibility</p:attrName>
                                        </p:attrNameLst>
                                      </p:cBhvr>
                                      <p:to>
                                        <p:strVal val="visible"/>
                                      </p:to>
                                    </p:set>
                                    <p:animEffect transition="in" filter="blinds(horizontal)">
                                      <p:cBhvr>
                                        <p:cTn id="12" dur="500"/>
                                        <p:tgtEl>
                                          <p:spTgt spid="2827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635"/>
                                        </p:tgtEl>
                                        <p:attrNameLst>
                                          <p:attrName>style.visibility</p:attrName>
                                        </p:attrNameLst>
                                      </p:cBhvr>
                                      <p:to>
                                        <p:strVal val="visible"/>
                                      </p:to>
                                    </p:set>
                                    <p:animEffect transition="in" filter="blinds(horizontal)">
                                      <p:cBhvr>
                                        <p:cTn id="22" dur="500"/>
                                        <p:tgtEl>
                                          <p:spTgt spid="7066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6572"/>
                                        </p:tgtEl>
                                        <p:attrNameLst>
                                          <p:attrName>style.visibility</p:attrName>
                                        </p:attrNameLst>
                                      </p:cBhvr>
                                      <p:to>
                                        <p:strVal val="visible"/>
                                      </p:to>
                                    </p:set>
                                    <p:animEffect transition="in" filter="blinds(horizontal)">
                                      <p:cBhvr>
                                        <p:cTn id="27" dur="500"/>
                                        <p:tgtEl>
                                          <p:spTgt spid="7065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linds(horizontal)">
                                      <p:cBhvr>
                                        <p:cTn id="32" dur="500"/>
                                        <p:tgtEl>
                                          <p:spTgt spid="4">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blinds(horizontal)">
                                      <p:cBhvr>
                                        <p:cTn id="3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44" grpId="0" build="allAtOnce"/>
      <p:bldP spid="706572" grpId="0" animBg="1"/>
      <p:bldP spid="706635" grpId="0"/>
      <p:bldP spid="706636" grpId="0"/>
      <p:bldP spid="4"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2361767" y="85171"/>
            <a:ext cx="6649572" cy="666705"/>
          </a:xfrm>
          <a:noFill/>
        </p:spPr>
        <p:txBody>
          <a:bodyPr vert="horz" wrap="square" lIns="63480" tIns="25392" rIns="63480" bIns="25392" numCol="1" anchor="t" anchorCtr="0" compatLnSpc="1">
            <a:prstTxWarp prst="textNoShape">
              <a:avLst/>
            </a:prstTxWarp>
            <a:spAutoFit/>
          </a:bodyPr>
          <a:lstStyle/>
          <a:p>
            <a:r>
              <a:rPr lang="zh-CN" altLang="en-US">
                <a:latin typeface="黑体" panose="02010609060101010101" pitchFamily="49" charset="-122"/>
              </a:rPr>
              <a:t>浮点数加减法基本要点</a:t>
            </a:r>
            <a:r>
              <a:rPr lang="en-US" altLang="zh-CN">
                <a:ea typeface="宋体" panose="02010600030101010101" pitchFamily="2" charset="-122"/>
              </a:rPr>
              <a:t> </a:t>
            </a:r>
            <a:endParaRPr lang="en-US" altLang="zh-CN" sz="2400">
              <a:ea typeface="宋体" panose="02010600030101010101" pitchFamily="2" charset="-122"/>
            </a:endParaRPr>
          </a:p>
        </p:txBody>
      </p:sp>
      <p:sp>
        <p:nvSpPr>
          <p:cNvPr id="189443" name="Rectangle 3"/>
          <p:cNvSpPr>
            <a:spLocks noChangeArrowheads="1"/>
          </p:cNvSpPr>
          <p:nvPr/>
        </p:nvSpPr>
        <p:spPr bwMode="auto">
          <a:xfrm>
            <a:off x="1822182" y="951679"/>
            <a:ext cx="9746425" cy="4767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480" tIns="25392" rIns="63480" bIns="25392">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pP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（假定：</a:t>
            </a:r>
            <a:r>
              <a:rPr lang="en-US" altLang="zh-CN" sz="2000" b="1" dirty="0" err="1">
                <a:solidFill>
                  <a:schemeClr val="accent2"/>
                </a:solidFill>
                <a:latin typeface="微软雅黑" panose="020B0503020204020204" pitchFamily="34" charset="-122"/>
                <a:ea typeface="微软雅黑" panose="020B0503020204020204" pitchFamily="34" charset="-122"/>
                <a:cs typeface="Arial" panose="020B0604020202020204" pitchFamily="34" charset="0"/>
              </a:rPr>
              <a:t>Xm</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000" b="1" dirty="0" err="1">
                <a:solidFill>
                  <a:schemeClr val="accent2"/>
                </a:solidFill>
                <a:latin typeface="微软雅黑" panose="020B0503020204020204" pitchFamily="34" charset="-122"/>
                <a:ea typeface="微软雅黑" panose="020B0503020204020204" pitchFamily="34" charset="-122"/>
                <a:cs typeface="Arial" panose="020B0604020202020204" pitchFamily="34" charset="0"/>
              </a:rPr>
              <a:t>Ym</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分别是</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X</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Y</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的尾数， </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err="1">
                <a:solidFill>
                  <a:schemeClr val="accent2"/>
                </a:solidFill>
                <a:latin typeface="微软雅黑" panose="020B0503020204020204" pitchFamily="34" charset="-122"/>
                <a:ea typeface="微软雅黑" panose="020B0503020204020204" pitchFamily="34" charset="-122"/>
                <a:cs typeface="Arial" panose="020B0604020202020204" pitchFamily="34" charset="0"/>
              </a:rPr>
              <a:t>Xe</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Ye </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分别是</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X</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Y</a:t>
            </a: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的阶码 ）</a:t>
            </a:r>
            <a:endParaRPr lang="en-US" altLang="zh-CN"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(1)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求阶差：</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∆e=Ye – </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Xe</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若</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Ye &gt; </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Xe</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，则结果的阶码为</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Ye)</a:t>
            </a:r>
          </a:p>
          <a:p>
            <a:pPr>
              <a:lnSpc>
                <a:spcPct val="110000"/>
              </a:lnSpc>
              <a:spcBef>
                <a:spcPct val="20000"/>
              </a:spcBef>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(2)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对阶：将</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Xm</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右移</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∆e</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位，尾数变为</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Xm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*2</a:t>
            </a:r>
            <a:r>
              <a:rPr lang="en-US" altLang="zh-CN" sz="2200" b="1" baseline="30000" dirty="0">
                <a:latin typeface="微软雅黑" panose="020B0503020204020204" pitchFamily="34" charset="-122"/>
                <a:ea typeface="微软雅黑" panose="020B0503020204020204" pitchFamily="34" charset="-122"/>
                <a:cs typeface="Arial" panose="020B0604020202020204" pitchFamily="34" charset="0"/>
              </a:rPr>
              <a:t>Xe-Ye</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（保留右移部分</a:t>
            </a:r>
            <a:r>
              <a:rPr lang="zh-CN" altLang="en-US"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附加位</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a:t>
            </a:r>
          </a:p>
          <a:p>
            <a:pPr>
              <a:lnSpc>
                <a:spcPct val="110000"/>
              </a:lnSpc>
              <a:spcBef>
                <a:spcPct val="20000"/>
              </a:spcBef>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(3)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尾数加减： </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Xm</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*2</a:t>
            </a:r>
            <a:r>
              <a:rPr lang="en-US" altLang="zh-CN" sz="2200" b="1" baseline="30000" dirty="0">
                <a:latin typeface="微软雅黑" panose="020B0503020204020204" pitchFamily="34" charset="-122"/>
                <a:ea typeface="微软雅黑" panose="020B0503020204020204" pitchFamily="34" charset="-122"/>
                <a:cs typeface="Arial" panose="020B0604020202020204" pitchFamily="34" charset="0"/>
              </a:rPr>
              <a:t>Xe-Ye</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 </a:t>
            </a:r>
            <a:r>
              <a:rPr lang="en-US" altLang="zh-CN" sz="2000" b="1" dirty="0" err="1">
                <a:latin typeface="微软雅黑" panose="020B0503020204020204" pitchFamily="34" charset="-122"/>
                <a:ea typeface="微软雅黑" panose="020B0503020204020204" pitchFamily="34" charset="-122"/>
                <a:cs typeface="Arial" panose="020B0604020202020204" pitchFamily="34" charset="0"/>
              </a:rPr>
              <a:t>Ym</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(4)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规格化：</a:t>
            </a:r>
          </a:p>
          <a:p>
            <a:pPr>
              <a:lnSpc>
                <a:spcPct val="110000"/>
              </a:lnSpc>
              <a:spcBef>
                <a:spcPct val="2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      当尾数高位为</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0</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，则需左规：</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尾数左移一次，阶码减</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，直到</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MSB</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为</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pPr>
            <a:r>
              <a:rPr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每次阶码减</a:t>
            </a:r>
            <a:r>
              <a:rPr lang="en-US" altLang="zh-CN"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后要判断阶码是否下溢（比最小可表示的阶码还要小）</a:t>
            </a:r>
          </a:p>
          <a:p>
            <a:pPr>
              <a:lnSpc>
                <a:spcPct val="110000"/>
              </a:lnSpc>
              <a:spcBef>
                <a:spcPct val="20000"/>
              </a:spcBef>
            </a:pP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当尾数最高位有进位，需右规：</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尾数右移一次，阶码加</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，直到</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MSB</a:t>
            </a:r>
            <a:r>
              <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为</a:t>
            </a:r>
            <a:r>
              <a:rPr lang="en-US" altLang="zh-CN"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2000" b="1" dirty="0">
              <a:solidFill>
                <a:srgbClr val="00800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pPr>
            <a:r>
              <a:rPr lang="zh-CN" altLang="en-US" sz="2000" b="1"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每次阶码加</a:t>
            </a:r>
            <a:r>
              <a:rPr lang="en-US" altLang="zh-CN"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000" b="1" dirty="0">
                <a:solidFill>
                  <a:srgbClr val="FF0066"/>
                </a:solidFill>
                <a:latin typeface="微软雅黑" panose="020B0503020204020204" pitchFamily="34" charset="-122"/>
                <a:ea typeface="微软雅黑" panose="020B0503020204020204" pitchFamily="34" charset="-122"/>
                <a:cs typeface="Arial" panose="020B0604020202020204" pitchFamily="34" charset="0"/>
              </a:rPr>
              <a:t>后要判断阶码是否上溢（比最大可表示的阶码还要大</a:t>
            </a:r>
            <a:r>
              <a:rPr lang="zh-CN" altLang="en-US"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a:p>
            <a:pPr>
              <a:lnSpc>
                <a:spcPct val="110000"/>
              </a:lnSpc>
              <a:spcBef>
                <a:spcPct val="20000"/>
              </a:spcBef>
            </a:pPr>
            <a:endPar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pPr>
            <a:endParaRPr lang="en-US" altLang="zh-CN" sz="2000" b="1" dirty="0">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spcBef>
                <a:spcPct val="20000"/>
              </a:spcBef>
              <a:buFontTx/>
              <a:buAutoNum type="arabicParenBoth" startAt="5"/>
            </a:pPr>
            <a:r>
              <a:rPr lang="zh-CN" altLang="en-US" sz="2000" b="1" dirty="0">
                <a:solidFill>
                  <a:schemeClr val="accent2"/>
                </a:solidFill>
                <a:latin typeface="微软雅黑" panose="020B0503020204020204" pitchFamily="34" charset="-122"/>
                <a:ea typeface="微软雅黑" panose="020B0503020204020204" pitchFamily="34" charset="-122"/>
                <a:cs typeface="Arial" panose="020B0604020202020204" pitchFamily="34" charset="0"/>
              </a:rPr>
              <a:t>如果尾数比规定位数长（有附加位），则需考虑舍入（有多种舍入方式）</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89448" name="Text Box 8"/>
          <p:cNvSpPr txBox="1">
            <a:spLocks noChangeArrowheads="1"/>
          </p:cNvSpPr>
          <p:nvPr/>
        </p:nvSpPr>
        <p:spPr bwMode="auto">
          <a:xfrm>
            <a:off x="2271306" y="4571648"/>
            <a:ext cx="784617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dirty="0">
                <a:latin typeface="微软雅黑" panose="020B0503020204020204" pitchFamily="34" charset="-122"/>
                <a:ea typeface="微软雅黑" panose="020B0503020204020204" pitchFamily="34" charset="-122"/>
              </a:rPr>
              <a:t>阶码溢出异常处理：阶码上溢，则结果溢出；阶码下溢到无法用非规格化数表示，则结果为</a:t>
            </a:r>
            <a:r>
              <a:rPr lang="en-US" altLang="zh-CN" sz="2000" b="1" dirty="0">
                <a:latin typeface="微软雅黑" panose="020B0503020204020204" pitchFamily="34" charset="-122"/>
                <a:ea typeface="微软雅黑" panose="020B0503020204020204" pitchFamily="34" charset="-122"/>
              </a:rPr>
              <a:t>0</a:t>
            </a:r>
          </a:p>
        </p:txBody>
      </p:sp>
    </p:spTree>
    <p:extLst>
      <p:ext uri="{BB962C8B-B14F-4D97-AF65-F5344CB8AC3E}">
        <p14:creationId xmlns:p14="http://schemas.microsoft.com/office/powerpoint/2010/main" val="29329389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48" dur="500"/>
                                        <p:tgtEl>
                                          <p:spTgt spid="1894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2901350" y="99454"/>
            <a:ext cx="5798935" cy="666705"/>
          </a:xfrm>
        </p:spPr>
        <p:txBody>
          <a:bodyPr vert="horz" wrap="square" lIns="63480" tIns="25392" rIns="63480" bIns="25392" numCol="1" anchor="t" anchorCtr="0" compatLnSpc="1">
            <a:prstTxWarp prst="textNoShape">
              <a:avLst/>
            </a:prstTxWarp>
            <a:spAutoFit/>
          </a:bodyPr>
          <a:lstStyle/>
          <a:p>
            <a:r>
              <a:rPr lang="zh-CN" altLang="en-US">
                <a:latin typeface="黑体" panose="02010609060101010101" pitchFamily="49" charset="-122"/>
              </a:rPr>
              <a:t>浮点数加法运算举例</a:t>
            </a:r>
            <a:r>
              <a:rPr lang="zh-CN" altLang="en-US">
                <a:ea typeface="宋体" panose="02010600030101010101" pitchFamily="2" charset="-122"/>
              </a:rPr>
              <a:t> </a:t>
            </a:r>
            <a:endParaRPr lang="zh-CN" altLang="en-US" sz="2400">
              <a:ea typeface="宋体" panose="02010600030101010101" pitchFamily="2" charset="-122"/>
            </a:endParaRPr>
          </a:p>
        </p:txBody>
      </p:sp>
      <p:sp>
        <p:nvSpPr>
          <p:cNvPr id="89091" name="Rectangle 4"/>
          <p:cNvSpPr>
            <a:spLocks noChangeArrowheads="1"/>
          </p:cNvSpPr>
          <p:nvPr/>
        </p:nvSpPr>
        <p:spPr bwMode="auto">
          <a:xfrm>
            <a:off x="5916670" y="3640074"/>
            <a:ext cx="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9092" name="Rectangle 5"/>
          <p:cNvSpPr>
            <a:spLocks noChangeArrowheads="1"/>
          </p:cNvSpPr>
          <p:nvPr/>
        </p:nvSpPr>
        <p:spPr bwMode="auto">
          <a:xfrm>
            <a:off x="6811743" y="2741826"/>
            <a:ext cx="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9093" name="Rectangle 6"/>
          <p:cNvSpPr>
            <a:spLocks noChangeArrowheads="1"/>
          </p:cNvSpPr>
          <p:nvPr/>
        </p:nvSpPr>
        <p:spPr bwMode="auto">
          <a:xfrm>
            <a:off x="6687957" y="2864026"/>
            <a:ext cx="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9094" name="Rectangle 7"/>
          <p:cNvSpPr>
            <a:spLocks noChangeArrowheads="1"/>
          </p:cNvSpPr>
          <p:nvPr/>
        </p:nvSpPr>
        <p:spPr bwMode="auto">
          <a:xfrm>
            <a:off x="6867287" y="1423020"/>
            <a:ext cx="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9095" name="Rectangle 8"/>
          <p:cNvSpPr>
            <a:spLocks noChangeArrowheads="1"/>
          </p:cNvSpPr>
          <p:nvPr/>
        </p:nvSpPr>
        <p:spPr bwMode="auto">
          <a:xfrm>
            <a:off x="6746675" y="1545220"/>
            <a:ext cx="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200" b="1">
              <a:latin typeface="Times New Roman" panose="02020603050405020304" pitchFamily="18" charset="0"/>
            </a:endParaRPr>
          </a:p>
        </p:txBody>
      </p:sp>
      <p:sp>
        <p:nvSpPr>
          <p:cNvPr id="89096" name="Text Box 442"/>
          <p:cNvSpPr txBox="1">
            <a:spLocks noChangeArrowheads="1"/>
          </p:cNvSpPr>
          <p:nvPr/>
        </p:nvSpPr>
        <p:spPr bwMode="auto">
          <a:xfrm>
            <a:off x="1957078" y="864393"/>
            <a:ext cx="78398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微软雅黑" panose="020B0503020204020204" pitchFamily="34" charset="-122"/>
                <a:ea typeface="微软雅黑" panose="020B0503020204020204" pitchFamily="34" charset="-122"/>
              </a:rPr>
              <a:t>例：用二进制浮点数形式计算 0.5 </a:t>
            </a:r>
            <a:r>
              <a:rPr lang="en-US" altLang="zh-CN" sz="2400" b="1">
                <a:latin typeface="微软雅黑" panose="020B0503020204020204" pitchFamily="34" charset="-122"/>
                <a:ea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cs typeface="Arial" panose="020B0604020202020204" pitchFamily="34" charset="0"/>
              </a:rPr>
              <a:t>0.4375) =</a:t>
            </a:r>
            <a:r>
              <a:rPr lang="zh-CN" altLang="en-US" sz="2400" b="1">
                <a:latin typeface="微软雅黑" panose="020B0503020204020204" pitchFamily="34" charset="-122"/>
                <a:ea typeface="微软雅黑" panose="020B0503020204020204" pitchFamily="34" charset="-122"/>
                <a:cs typeface="Arial" panose="020B0604020202020204" pitchFamily="34" charset="0"/>
              </a:rPr>
              <a:t>？</a:t>
            </a:r>
            <a:endParaRPr lang="en-US" altLang="zh-CN" sz="2400" b="1">
              <a:latin typeface="微软雅黑" panose="020B0503020204020204" pitchFamily="34" charset="-122"/>
              <a:ea typeface="微软雅黑" panose="020B0503020204020204" pitchFamily="34" charset="-122"/>
              <a:cs typeface="Arial" panose="020B0604020202020204" pitchFamily="34" charset="0"/>
            </a:endParaRPr>
          </a:p>
        </p:txBody>
      </p:sp>
      <p:sp>
        <p:nvSpPr>
          <p:cNvPr id="190907" name="Text Box 443"/>
          <p:cNvSpPr txBox="1">
            <a:spLocks noChangeArrowheads="1"/>
          </p:cNvSpPr>
          <p:nvPr/>
        </p:nvSpPr>
        <p:spPr bwMode="auto">
          <a:xfrm>
            <a:off x="2361765" y="2168915"/>
            <a:ext cx="8098512" cy="2006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1400" b="1"/>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对    阶</a:t>
            </a:r>
            <a:r>
              <a:rPr lang="en-US" altLang="zh-CN" sz="2400" b="1">
                <a:solidFill>
                  <a:srgbClr val="FF0066"/>
                </a:solidFill>
                <a:latin typeface="微软雅黑" panose="020B0503020204020204" pitchFamily="34" charset="-122"/>
                <a:ea typeface="微软雅黑" panose="020B0503020204020204" pitchFamily="34" charset="-122"/>
              </a:rPr>
              <a:t>:  -1.110 x 2</a:t>
            </a:r>
            <a:r>
              <a:rPr lang="en-US" altLang="zh-CN" sz="2400" b="1" baseline="30000">
                <a:solidFill>
                  <a:srgbClr val="FF0066"/>
                </a:solidFill>
                <a:latin typeface="微软雅黑" panose="020B0503020204020204" pitchFamily="34" charset="-122"/>
                <a:ea typeface="微软雅黑" panose="020B0503020204020204" pitchFamily="34" charset="-122"/>
              </a:rPr>
              <a:t>-2</a:t>
            </a:r>
            <a:r>
              <a:rPr lang="en-US" altLang="zh-CN" sz="2400" b="1">
                <a:solidFill>
                  <a:srgbClr val="FF0066"/>
                </a:solidFill>
                <a:latin typeface="微软雅黑" panose="020B0503020204020204" pitchFamily="34" charset="-122"/>
                <a:ea typeface="微软雅黑" panose="020B0503020204020204" pitchFamily="34" charset="-122"/>
              </a:rPr>
              <a:t>   </a:t>
            </a:r>
            <a:r>
              <a:rPr lang="en-US" altLang="zh-CN" sz="2400" b="1">
                <a:solidFill>
                  <a:srgbClr val="FF0066"/>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a:solidFill>
                  <a:srgbClr val="FF0066"/>
                </a:solidFill>
                <a:latin typeface="微软雅黑" panose="020B0503020204020204" pitchFamily="34" charset="-122"/>
                <a:ea typeface="微软雅黑" panose="020B0503020204020204" pitchFamily="34" charset="-122"/>
              </a:rPr>
              <a:t>0.111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加    减</a:t>
            </a:r>
            <a:r>
              <a:rPr lang="en-US" altLang="zh-CN" sz="2400" b="1">
                <a:solidFill>
                  <a:srgbClr val="FF0066"/>
                </a:solidFill>
                <a:latin typeface="微软雅黑" panose="020B0503020204020204" pitchFamily="34" charset="-122"/>
                <a:ea typeface="微软雅黑" panose="020B0503020204020204" pitchFamily="34" charset="-122"/>
              </a:rPr>
              <a:t>:  1.000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-0.111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 0.001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左    规</a:t>
            </a:r>
            <a:r>
              <a:rPr lang="en-US" altLang="zh-CN" sz="2400" b="1">
                <a:solidFill>
                  <a:srgbClr val="FF0066"/>
                </a:solidFill>
                <a:latin typeface="微软雅黑" panose="020B0503020204020204" pitchFamily="34" charset="-122"/>
                <a:ea typeface="微软雅黑" panose="020B0503020204020204" pitchFamily="34" charset="-122"/>
              </a:rPr>
              <a:t>:  0.001 x 2</a:t>
            </a:r>
            <a:r>
              <a:rPr lang="en-US" altLang="zh-CN" sz="2400" b="1" baseline="30000">
                <a:solidFill>
                  <a:srgbClr val="FF0066"/>
                </a:solidFill>
                <a:latin typeface="微软雅黑" panose="020B0503020204020204" pitchFamily="34" charset="-122"/>
                <a:ea typeface="微软雅黑" panose="020B0503020204020204" pitchFamily="34" charset="-122"/>
              </a:rPr>
              <a:t>-1</a:t>
            </a:r>
            <a:r>
              <a:rPr lang="en-US" altLang="zh-CN" sz="2400" b="1">
                <a:solidFill>
                  <a:srgbClr val="FF0066"/>
                </a:solidFill>
                <a:latin typeface="微软雅黑" panose="020B0503020204020204" pitchFamily="34" charset="-122"/>
                <a:ea typeface="微软雅黑" panose="020B0503020204020204" pitchFamily="34" charset="-122"/>
              </a:rPr>
              <a:t> → 1.000 x 2</a:t>
            </a:r>
            <a:r>
              <a:rPr lang="en-US" altLang="zh-CN" sz="2400" b="1" baseline="30000">
                <a:solidFill>
                  <a:srgbClr val="FF0066"/>
                </a:solidFill>
                <a:latin typeface="微软雅黑" panose="020B0503020204020204" pitchFamily="34" charset="-122"/>
                <a:ea typeface="微软雅黑" panose="020B0503020204020204" pitchFamily="34" charset="-122"/>
              </a:rPr>
              <a:t>–4</a:t>
            </a:r>
          </a:p>
          <a:p>
            <a:pPr>
              <a:spcBef>
                <a:spcPct val="15000"/>
              </a:spcBef>
            </a:pPr>
            <a:r>
              <a:rPr lang="zh-CN" altLang="en-US" sz="2400" b="1">
                <a:solidFill>
                  <a:srgbClr val="FF0066"/>
                </a:solidFill>
                <a:latin typeface="微软雅黑" panose="020B0503020204020204" pitchFamily="34" charset="-122"/>
                <a:ea typeface="微软雅黑" panose="020B0503020204020204" pitchFamily="34" charset="-122"/>
              </a:rPr>
              <a:t>判溢出</a:t>
            </a:r>
            <a:r>
              <a:rPr lang="en-US" altLang="zh-CN" sz="2400" b="1">
                <a:solidFill>
                  <a:srgbClr val="FF0066"/>
                </a:solidFill>
                <a:latin typeface="微软雅黑" panose="020B0503020204020204" pitchFamily="34" charset="-122"/>
                <a:ea typeface="微软雅黑" panose="020B0503020204020204" pitchFamily="34" charset="-122"/>
              </a:rPr>
              <a:t>:  </a:t>
            </a:r>
            <a:r>
              <a:rPr lang="zh-CN" altLang="en-US" sz="2400" b="1">
                <a:solidFill>
                  <a:srgbClr val="FF0066"/>
                </a:solidFill>
                <a:latin typeface="微软雅黑" panose="020B0503020204020204" pitchFamily="34" charset="-122"/>
                <a:ea typeface="微软雅黑" panose="020B0503020204020204" pitchFamily="34" charset="-122"/>
              </a:rPr>
              <a:t>无</a:t>
            </a:r>
            <a:endParaRPr lang="en-US" altLang="zh-CN" sz="2400" b="1">
              <a:solidFill>
                <a:srgbClr val="006600"/>
              </a:solidFill>
            </a:endParaRPr>
          </a:p>
        </p:txBody>
      </p:sp>
      <p:sp>
        <p:nvSpPr>
          <p:cNvPr id="190908" name="Rectangle 444"/>
          <p:cNvSpPr>
            <a:spLocks noChangeArrowheads="1"/>
          </p:cNvSpPr>
          <p:nvPr/>
        </p:nvSpPr>
        <p:spPr bwMode="auto">
          <a:xfrm>
            <a:off x="2091975" y="1943559"/>
            <a:ext cx="7468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解：0.5 </a:t>
            </a:r>
            <a:r>
              <a:rPr lang="en-US" altLang="zh-CN"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1.000 x 2</a:t>
            </a:r>
            <a:r>
              <a:rPr lang="en-US" altLang="zh-CN"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- 0.4375 = -1.110 x 2</a:t>
            </a:r>
            <a:r>
              <a:rPr lang="en-US" altLang="zh-CN"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2400" b="1" baseline="300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0910" name="Text Box 446"/>
          <p:cNvSpPr txBox="1">
            <a:spLocks noChangeArrowheads="1"/>
          </p:cNvSpPr>
          <p:nvPr/>
        </p:nvSpPr>
        <p:spPr bwMode="auto">
          <a:xfrm>
            <a:off x="2047538" y="4238375"/>
            <a:ext cx="78144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结果为： </a:t>
            </a:r>
            <a:r>
              <a:rPr lang="en-US" altLang="zh-CN" sz="2400" b="1">
                <a:latin typeface="微软雅黑" panose="020B0503020204020204" pitchFamily="34" charset="-122"/>
                <a:ea typeface="微软雅黑" panose="020B0503020204020204" pitchFamily="34" charset="-122"/>
                <a:cs typeface="Arial" panose="020B0604020202020204" pitchFamily="34" charset="0"/>
              </a:rPr>
              <a:t>1.000 x 2</a:t>
            </a:r>
            <a:r>
              <a:rPr lang="en-US" altLang="zh-CN" sz="2400" b="1" baseline="30000">
                <a:latin typeface="微软雅黑" panose="020B0503020204020204" pitchFamily="34" charset="-122"/>
                <a:ea typeface="微软雅黑" panose="020B0503020204020204" pitchFamily="34" charset="-122"/>
                <a:cs typeface="Arial" panose="020B0604020202020204" pitchFamily="34" charset="0"/>
              </a:rPr>
              <a:t>–4 </a:t>
            </a:r>
            <a:r>
              <a:rPr lang="en-US" altLang="zh-CN" sz="2400" b="1">
                <a:latin typeface="微软雅黑" panose="020B0503020204020204" pitchFamily="34" charset="-122"/>
                <a:ea typeface="微软雅黑" panose="020B0503020204020204" pitchFamily="34" charset="-122"/>
                <a:cs typeface="Arial" panose="020B0604020202020204" pitchFamily="34" charset="0"/>
              </a:rPr>
              <a:t>= 0.0001000 = 1/16 = 0.0625</a:t>
            </a:r>
          </a:p>
          <a:p>
            <a:pPr>
              <a:spcBef>
                <a:spcPct val="50000"/>
              </a:spcBef>
            </a:pPr>
            <a:endParaRPr lang="zh-CN" altLang="en-US" sz="2000" b="1" baseline="30000">
              <a:latin typeface="微软雅黑" panose="020B0503020204020204" pitchFamily="34" charset="-122"/>
              <a:ea typeface="微软雅黑" panose="020B0503020204020204" pitchFamily="34" charset="-122"/>
              <a:cs typeface="Arial" panose="020B0604020202020204" pitchFamily="34" charset="0"/>
            </a:endParaRPr>
          </a:p>
        </p:txBody>
      </p:sp>
      <p:sp>
        <p:nvSpPr>
          <p:cNvPr id="190920" name="Text Box 456"/>
          <p:cNvSpPr txBox="1">
            <a:spLocks noChangeArrowheads="1"/>
          </p:cNvSpPr>
          <p:nvPr/>
        </p:nvSpPr>
        <p:spPr bwMode="auto">
          <a:xfrm>
            <a:off x="2047537" y="4823982"/>
            <a:ext cx="7617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b="1">
                <a:solidFill>
                  <a:srgbClr val="CC3300"/>
                </a:solidFill>
                <a:latin typeface="微软雅黑" panose="020B0503020204020204" pitchFamily="34" charset="-122"/>
                <a:ea typeface="微软雅黑" panose="020B0503020204020204" pitchFamily="34" charset="-122"/>
              </a:rPr>
              <a:t>问题：为何</a:t>
            </a:r>
            <a:r>
              <a:rPr lang="en-US" altLang="zh-CN" sz="2400" b="1">
                <a:solidFill>
                  <a:srgbClr val="CC3300"/>
                </a:solidFill>
                <a:latin typeface="微软雅黑" panose="020B0503020204020204" pitchFamily="34" charset="-122"/>
                <a:ea typeface="微软雅黑" panose="020B0503020204020204" pitchFamily="34" charset="-122"/>
              </a:rPr>
              <a:t>IEEE 754 </a:t>
            </a:r>
            <a:r>
              <a:rPr lang="zh-CN" altLang="en-US" sz="2400" b="1">
                <a:solidFill>
                  <a:srgbClr val="CC3300"/>
                </a:solidFill>
                <a:latin typeface="微软雅黑" panose="020B0503020204020204" pitchFamily="34" charset="-122"/>
                <a:ea typeface="微软雅黑" panose="020B0503020204020204" pitchFamily="34" charset="-122"/>
              </a:rPr>
              <a:t>加减运算右规时最多只需一次？</a:t>
            </a:r>
          </a:p>
        </p:txBody>
      </p:sp>
      <p:sp>
        <p:nvSpPr>
          <p:cNvPr id="190921" name="Text Box 457"/>
          <p:cNvSpPr txBox="1">
            <a:spLocks noChangeArrowheads="1"/>
          </p:cNvSpPr>
          <p:nvPr/>
        </p:nvSpPr>
        <p:spPr bwMode="auto">
          <a:xfrm>
            <a:off x="1957079" y="5408003"/>
            <a:ext cx="893945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dirty="0">
                <a:latin typeface="微软雅黑" panose="020B0503020204020204" pitchFamily="34" charset="-122"/>
                <a:ea typeface="微软雅黑" panose="020B0503020204020204" pitchFamily="34" charset="-122"/>
              </a:rPr>
              <a:t>因为即使是两个最大的尾数相加，得到的和的尾数也不会达到</a:t>
            </a:r>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，故尾数的整数部分最多有两位，保留一个隐含的“</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后，最多只有一位被右移到小数部分。</a:t>
            </a:r>
            <a:endParaRPr lang="en-US" altLang="zh-CN" sz="2200" b="1" dirty="0">
              <a:latin typeface="微软雅黑" panose="020B0503020204020204" pitchFamily="34" charset="-122"/>
              <a:ea typeface="微软雅黑" panose="020B0503020204020204" pitchFamily="34" charset="-122"/>
            </a:endParaRPr>
          </a:p>
        </p:txBody>
      </p:sp>
      <p:sp>
        <p:nvSpPr>
          <p:cNvPr id="746510" name="Text Box 14"/>
          <p:cNvSpPr txBox="1">
            <a:spLocks noChangeArrowheads="1"/>
          </p:cNvSpPr>
          <p:nvPr/>
        </p:nvSpPr>
        <p:spPr bwMode="auto">
          <a:xfrm>
            <a:off x="4026540" y="1403975"/>
            <a:ext cx="61623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a:solidFill>
                  <a:srgbClr val="008000"/>
                </a:solidFill>
                <a:latin typeface="微软雅黑" panose="020B0503020204020204" pitchFamily="34" charset="-122"/>
                <a:ea typeface="微软雅黑" panose="020B0503020204020204" pitchFamily="34" charset="-122"/>
              </a:rPr>
              <a:t>0.4375=0.25+0.125+0.0625=0.0111B</a:t>
            </a:r>
          </a:p>
        </p:txBody>
      </p:sp>
    </p:spTree>
    <p:extLst>
      <p:ext uri="{BB962C8B-B14F-4D97-AF65-F5344CB8AC3E}">
        <p14:creationId xmlns:p14="http://schemas.microsoft.com/office/powerpoint/2010/main" val="1288646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6510"/>
                                        </p:tgtEl>
                                        <p:attrNameLst>
                                          <p:attrName>style.visibility</p:attrName>
                                        </p:attrNameLst>
                                      </p:cBhvr>
                                      <p:to>
                                        <p:strVal val="visible"/>
                                      </p:to>
                                    </p:set>
                                    <p:animEffect transition="in" filter="blinds(horizontal)">
                                      <p:cBhvr>
                                        <p:cTn id="12" dur="500"/>
                                        <p:tgtEl>
                                          <p:spTgt spid="746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7" dur="500"/>
                                        <p:tgtEl>
                                          <p:spTgt spid="1909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22" dur="500"/>
                                        <p:tgtEl>
                                          <p:spTgt spid="1909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7" dur="500"/>
                                        <p:tgtEl>
                                          <p:spTgt spid="19090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32" dur="500"/>
                                        <p:tgtEl>
                                          <p:spTgt spid="19090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10"/>
                                        </p:tgtEl>
                                        <p:attrNameLst>
                                          <p:attrName>style.visibility</p:attrName>
                                        </p:attrNameLst>
                                      </p:cBhvr>
                                      <p:to>
                                        <p:strVal val="visible"/>
                                      </p:to>
                                    </p:set>
                                    <p:animEffect transition="in" filter="blinds(horizontal)">
                                      <p:cBhvr>
                                        <p:cTn id="37" dur="500"/>
                                        <p:tgtEl>
                                          <p:spTgt spid="1909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0"/>
                                        </p:tgtEl>
                                        <p:attrNameLst>
                                          <p:attrName>style.visibility</p:attrName>
                                        </p:attrNameLst>
                                      </p:cBhvr>
                                      <p:to>
                                        <p:strVal val="visible"/>
                                      </p:to>
                                    </p:set>
                                    <p:animEffect transition="in" filter="blinds(horizontal)">
                                      <p:cBhvr>
                                        <p:cTn id="42" dur="500"/>
                                        <p:tgtEl>
                                          <p:spTgt spid="1909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0921"/>
                                        </p:tgtEl>
                                        <p:attrNameLst>
                                          <p:attrName>style.visibility</p:attrName>
                                        </p:attrNameLst>
                                      </p:cBhvr>
                                      <p:to>
                                        <p:strVal val="visible"/>
                                      </p:to>
                                    </p:set>
                                    <p:animEffect transition="in" filter="blinds(horizontal)">
                                      <p:cBhvr>
                                        <p:cTn id="47"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P spid="7465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2236392" y="115325"/>
            <a:ext cx="7638280" cy="625733"/>
          </a:xfrm>
          <a:noFill/>
        </p:spPr>
        <p:txBody>
          <a:bodyPr vert="horz" wrap="square" lIns="63480" tIns="25392" rIns="63480" bIns="25392" numCol="1" anchor="t" anchorCtr="0" compatLnSpc="1">
            <a:prstTxWarp prst="textNoShape">
              <a:avLst/>
            </a:prstTxWarp>
            <a:spAutoFit/>
          </a:bodyPr>
          <a:lstStyle/>
          <a:p>
            <a:r>
              <a:rPr lang="en-US" altLang="zh-CN" sz="3733">
                <a:ea typeface="宋体" panose="02010600030101010101" pitchFamily="2" charset="-122"/>
              </a:rPr>
              <a:t>Extra Bits(</a:t>
            </a:r>
            <a:r>
              <a:rPr lang="zh-CN" altLang="en-US" sz="3733"/>
              <a:t>附加位</a:t>
            </a:r>
            <a:r>
              <a:rPr lang="en-US" altLang="zh-CN" sz="3733">
                <a:ea typeface="宋体" panose="02010600030101010101" pitchFamily="2" charset="-122"/>
              </a:rPr>
              <a:t>)</a:t>
            </a:r>
            <a:endParaRPr lang="zh-CN" altLang="en-US" sz="3733">
              <a:ea typeface="宋体" panose="02010600030101010101" pitchFamily="2" charset="-122"/>
            </a:endParaRPr>
          </a:p>
        </p:txBody>
      </p:sp>
      <p:sp>
        <p:nvSpPr>
          <p:cNvPr id="192515" name="Rectangle 3"/>
          <p:cNvSpPr>
            <a:spLocks noChangeArrowheads="1"/>
          </p:cNvSpPr>
          <p:nvPr/>
        </p:nvSpPr>
        <p:spPr bwMode="auto">
          <a:xfrm>
            <a:off x="1731723" y="773933"/>
            <a:ext cx="8755535" cy="173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0" bIns="25392">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15000"/>
              </a:spcBef>
            </a:pPr>
            <a:r>
              <a:rPr lang="zh-CN" altLang="en-US" sz="1867" b="1">
                <a:latin typeface="微软雅黑" panose="020B0503020204020204" pitchFamily="34" charset="-122"/>
                <a:ea typeface="微软雅黑" panose="020B0503020204020204" pitchFamily="34" charset="-122"/>
              </a:rPr>
              <a:t>"</a:t>
            </a:r>
            <a:r>
              <a:rPr lang="en-US" altLang="zh-CN" sz="1867" b="1">
                <a:latin typeface="微软雅黑" panose="020B0503020204020204" pitchFamily="34" charset="-122"/>
                <a:ea typeface="微软雅黑" panose="020B0503020204020204" pitchFamily="34" charset="-122"/>
              </a:rPr>
              <a:t>Floating Point numbers are like piles of sand; every time you move one you lose a little sand, but you pick up a little dirt.“</a:t>
            </a:r>
          </a:p>
          <a:p>
            <a:pPr>
              <a:lnSpc>
                <a:spcPct val="110000"/>
              </a:lnSpc>
              <a:spcBef>
                <a:spcPct val="15000"/>
              </a:spcBef>
            </a:pPr>
            <a:r>
              <a:rPr lang="en-US" altLang="zh-CN" sz="1867" b="1">
                <a:latin typeface="微软雅黑" panose="020B0503020204020204" pitchFamily="34" charset="-122"/>
                <a:ea typeface="微软雅黑" panose="020B0503020204020204" pitchFamily="34" charset="-122"/>
              </a:rPr>
              <a:t>“</a:t>
            </a:r>
            <a:r>
              <a:rPr lang="zh-CN" altLang="en-US" sz="1867" b="1">
                <a:latin typeface="微软雅黑" panose="020B0503020204020204" pitchFamily="34" charset="-122"/>
                <a:ea typeface="微软雅黑" panose="020B0503020204020204" pitchFamily="34" charset="-122"/>
              </a:rPr>
              <a:t>浮点数就像一堆沙，每动一次就会失去一点‘沙</a:t>
            </a:r>
            <a:r>
              <a:rPr lang="en-US" altLang="zh-CN" sz="1867" b="1">
                <a:latin typeface="微软雅黑" panose="020B0503020204020204" pitchFamily="34" charset="-122"/>
                <a:ea typeface="微软雅黑" panose="020B0503020204020204" pitchFamily="34" charset="-122"/>
              </a:rPr>
              <a:t>’</a:t>
            </a:r>
            <a:r>
              <a:rPr lang="zh-CN" altLang="en-US" sz="1867" b="1">
                <a:latin typeface="微软雅黑" panose="020B0503020204020204" pitchFamily="34" charset="-122"/>
                <a:ea typeface="微软雅黑" panose="020B0503020204020204" pitchFamily="34" charset="-122"/>
              </a:rPr>
              <a:t>，并捡回一点 ‘脏’”</a:t>
            </a:r>
            <a:r>
              <a:rPr lang="zh-CN" altLang="en-US" sz="1867" b="1">
                <a:solidFill>
                  <a:schemeClr val="accent2"/>
                </a:solidFill>
                <a:latin typeface="微软雅黑" panose="020B0503020204020204" pitchFamily="34" charset="-122"/>
                <a:ea typeface="微软雅黑" panose="020B0503020204020204" pitchFamily="34" charset="-122"/>
              </a:rPr>
              <a:t> </a:t>
            </a:r>
          </a:p>
          <a:p>
            <a:pPr>
              <a:lnSpc>
                <a:spcPct val="110000"/>
              </a:lnSpc>
              <a:spcBef>
                <a:spcPct val="15000"/>
              </a:spcBef>
            </a:pPr>
            <a:r>
              <a:rPr lang="zh-CN" altLang="en-US" sz="1867" b="1">
                <a:solidFill>
                  <a:schemeClr val="accent2"/>
                </a:solidFill>
                <a:latin typeface="微软雅黑" panose="020B0503020204020204" pitchFamily="34" charset="-122"/>
                <a:ea typeface="微软雅黑" panose="020B0503020204020204" pitchFamily="34" charset="-122"/>
              </a:rPr>
              <a:t>如何才能使失去的“沙” 和捡回的“脏”都尽量少呢？</a:t>
            </a:r>
          </a:p>
          <a:p>
            <a:pPr>
              <a:lnSpc>
                <a:spcPct val="110000"/>
              </a:lnSpc>
              <a:spcBef>
                <a:spcPct val="15000"/>
              </a:spcBef>
            </a:pPr>
            <a:r>
              <a:rPr lang="zh-CN" altLang="en-US" sz="1867" b="1">
                <a:solidFill>
                  <a:srgbClr val="CC0000"/>
                </a:solidFill>
                <a:latin typeface="微软雅黑" panose="020B0503020204020204" pitchFamily="34" charset="-122"/>
                <a:ea typeface="微软雅黑" panose="020B0503020204020204" pitchFamily="34" charset="-122"/>
              </a:rPr>
              <a:t>加多少附加位才合适？</a:t>
            </a:r>
            <a:endParaRPr lang="en-US" altLang="zh-CN" sz="1867" b="1">
              <a:solidFill>
                <a:srgbClr val="CC0000"/>
              </a:solidFill>
              <a:latin typeface="微软雅黑" panose="020B0503020204020204" pitchFamily="34" charset="-122"/>
              <a:ea typeface="微软雅黑" panose="020B0503020204020204" pitchFamily="34" charset="-122"/>
            </a:endParaRPr>
          </a:p>
        </p:txBody>
      </p:sp>
      <p:sp>
        <p:nvSpPr>
          <p:cNvPr id="192518" name="Rectangle 6"/>
          <p:cNvSpPr>
            <a:spLocks noGrp="1" noChangeArrowheads="1"/>
          </p:cNvSpPr>
          <p:nvPr>
            <p:ph type="body" idx="4294967295"/>
          </p:nvPr>
        </p:nvSpPr>
        <p:spPr>
          <a:xfrm>
            <a:off x="2001515" y="4373273"/>
            <a:ext cx="8342912" cy="1238721"/>
          </a:xfrm>
          <a:noFill/>
        </p:spPr>
        <p:txBody>
          <a:bodyPr vert="horz" wrap="square" lIns="63480" tIns="25392" rIns="63480" bIns="25392" numCol="1" anchor="t" anchorCtr="0" compatLnSpc="1">
            <a:prstTxWarp prst="textNoShape">
              <a:avLst/>
            </a:prstTxWarp>
            <a:spAutoFit/>
          </a:bodyPr>
          <a:lstStyle/>
          <a:p>
            <a:pPr marL="203140" indent="-203140">
              <a:spcBef>
                <a:spcPct val="41000"/>
              </a:spcBef>
              <a:buNone/>
            </a:pPr>
            <a:r>
              <a:rPr lang="en-US" altLang="zh-CN" sz="1867">
                <a:solidFill>
                  <a:srgbClr val="CC0000"/>
                </a:solidFill>
                <a:latin typeface="微软雅黑" panose="020B0503020204020204" pitchFamily="34" charset="-122"/>
                <a:ea typeface="微软雅黑" panose="020B0503020204020204" pitchFamily="34" charset="-122"/>
              </a:rPr>
              <a:t>IEEE754</a:t>
            </a:r>
            <a:r>
              <a:rPr lang="zh-CN" altLang="en-US" sz="1867">
                <a:solidFill>
                  <a:srgbClr val="CC0000"/>
                </a:solidFill>
                <a:latin typeface="微软雅黑" panose="020B0503020204020204" pitchFamily="34" charset="-122"/>
                <a:ea typeface="微软雅黑" panose="020B0503020204020204" pitchFamily="34" charset="-122"/>
              </a:rPr>
              <a:t>规定</a:t>
            </a:r>
            <a:r>
              <a:rPr lang="en-US" altLang="zh-CN" sz="1867">
                <a:solidFill>
                  <a:srgbClr val="CC0000"/>
                </a:solidFill>
                <a:latin typeface="微软雅黑" panose="020B0503020204020204" pitchFamily="34" charset="-122"/>
                <a:ea typeface="微软雅黑" panose="020B0503020204020204" pitchFamily="34" charset="-122"/>
              </a:rPr>
              <a:t>: </a:t>
            </a:r>
            <a:r>
              <a:rPr lang="zh-CN" altLang="en-US" sz="1867">
                <a:solidFill>
                  <a:srgbClr val="CC0000"/>
                </a:solidFill>
                <a:latin typeface="微软雅黑" panose="020B0503020204020204" pitchFamily="34" charset="-122"/>
                <a:ea typeface="微软雅黑" panose="020B0503020204020204" pitchFamily="34" charset="-122"/>
              </a:rPr>
              <a:t>中间结果须在右边加</a:t>
            </a:r>
            <a:r>
              <a:rPr lang="en-US" altLang="zh-CN" sz="1867">
                <a:solidFill>
                  <a:srgbClr val="CC0000"/>
                </a:solidFill>
                <a:latin typeface="微软雅黑" panose="020B0503020204020204" pitchFamily="34" charset="-122"/>
                <a:ea typeface="微软雅黑" panose="020B0503020204020204" pitchFamily="34" charset="-122"/>
              </a:rPr>
              <a:t>2</a:t>
            </a:r>
            <a:r>
              <a:rPr lang="zh-CN" altLang="en-US" sz="1867">
                <a:solidFill>
                  <a:srgbClr val="CC0000"/>
                </a:solidFill>
                <a:latin typeface="微软雅黑" panose="020B0503020204020204" pitchFamily="34" charset="-122"/>
                <a:ea typeface="微软雅黑" panose="020B0503020204020204" pitchFamily="34" charset="-122"/>
              </a:rPr>
              <a:t>个附加位 （</a:t>
            </a:r>
            <a:r>
              <a:rPr lang="en-US" altLang="zh-CN" sz="1867">
                <a:solidFill>
                  <a:srgbClr val="CC0000"/>
                </a:solidFill>
                <a:latin typeface="微软雅黑" panose="020B0503020204020204" pitchFamily="34" charset="-122"/>
                <a:ea typeface="微软雅黑" panose="020B0503020204020204" pitchFamily="34" charset="-122"/>
              </a:rPr>
              <a:t>guard &amp; round</a:t>
            </a:r>
            <a:r>
              <a:rPr lang="zh-CN" altLang="en-US" sz="1867">
                <a:solidFill>
                  <a:srgbClr val="CC0000"/>
                </a:solidFill>
                <a:latin typeface="微软雅黑" panose="020B0503020204020204" pitchFamily="34" charset="-122"/>
                <a:ea typeface="微软雅黑" panose="020B0503020204020204" pitchFamily="34" charset="-122"/>
              </a:rPr>
              <a:t>）</a:t>
            </a:r>
          </a:p>
          <a:p>
            <a:pPr marL="203140" indent="-203140">
              <a:buNone/>
            </a:pPr>
            <a:r>
              <a:rPr lang="en-US" altLang="zh-CN" sz="2133" i="1">
                <a:solidFill>
                  <a:schemeClr val="accent2"/>
                </a:solidFill>
                <a:ea typeface="黑体" panose="02010609060101010101" pitchFamily="49" charset="-122"/>
              </a:rPr>
              <a:t>  </a:t>
            </a:r>
            <a:r>
              <a:rPr lang="en-US" altLang="zh-CN" sz="2133">
                <a:solidFill>
                  <a:schemeClr val="accent2"/>
                </a:solidFill>
                <a:latin typeface="微软雅黑" panose="020B0503020204020204" pitchFamily="34" charset="-122"/>
                <a:ea typeface="微软雅黑" panose="020B0503020204020204" pitchFamily="34" charset="-122"/>
              </a:rPr>
              <a:t>Guard (</a:t>
            </a:r>
            <a:r>
              <a:rPr lang="zh-CN" altLang="en-US" sz="2133">
                <a:solidFill>
                  <a:schemeClr val="accent2"/>
                </a:solidFill>
                <a:latin typeface="微软雅黑" panose="020B0503020204020204" pitchFamily="34" charset="-122"/>
                <a:ea typeface="微软雅黑" panose="020B0503020204020204" pitchFamily="34" charset="-122"/>
              </a:rPr>
              <a:t>保护位</a:t>
            </a:r>
            <a:r>
              <a:rPr lang="en-US" altLang="zh-CN" sz="2133">
                <a:solidFill>
                  <a:schemeClr val="accent2"/>
                </a:solidFill>
                <a:latin typeface="微软雅黑" panose="020B0503020204020204" pitchFamily="34" charset="-122"/>
                <a:ea typeface="微软雅黑" panose="020B0503020204020204" pitchFamily="34" charset="-122"/>
              </a:rPr>
              <a:t>)</a:t>
            </a:r>
            <a:r>
              <a:rPr lang="zh-CN" altLang="en-US" sz="2133">
                <a:solidFill>
                  <a:schemeClr val="accent2"/>
                </a:solidFill>
                <a:latin typeface="微软雅黑" panose="020B0503020204020204" pitchFamily="34" charset="-122"/>
                <a:ea typeface="微软雅黑" panose="020B0503020204020204" pitchFamily="34" charset="-122"/>
              </a:rPr>
              <a:t>：</a:t>
            </a:r>
            <a:r>
              <a:rPr lang="zh-CN" altLang="en-US" sz="2133">
                <a:latin typeface="微软雅黑" panose="020B0503020204020204" pitchFamily="34" charset="-122"/>
                <a:ea typeface="微软雅黑" panose="020B0503020204020204" pitchFamily="34" charset="-122"/>
              </a:rPr>
              <a:t>在</a:t>
            </a:r>
            <a:r>
              <a:rPr lang="en-US" altLang="zh-CN" sz="2133">
                <a:latin typeface="微软雅黑" panose="020B0503020204020204" pitchFamily="34" charset="-122"/>
                <a:ea typeface="微软雅黑" panose="020B0503020204020204" pitchFamily="34" charset="-122"/>
              </a:rPr>
              <a:t>significand</a:t>
            </a:r>
            <a:r>
              <a:rPr lang="zh-CN" altLang="en-US" sz="2133">
                <a:latin typeface="微软雅黑" panose="020B0503020204020204" pitchFamily="34" charset="-122"/>
                <a:ea typeface="微软雅黑" panose="020B0503020204020204" pitchFamily="34" charset="-122"/>
              </a:rPr>
              <a:t>右边的位</a:t>
            </a:r>
          </a:p>
          <a:p>
            <a:pPr marL="203140" indent="-203140">
              <a:buNone/>
            </a:pPr>
            <a:r>
              <a:rPr lang="zh-CN" altLang="en-US" sz="2133">
                <a:solidFill>
                  <a:srgbClr val="0000FF"/>
                </a:solidFill>
                <a:latin typeface="微软雅黑" panose="020B0503020204020204" pitchFamily="34" charset="-122"/>
                <a:ea typeface="微软雅黑" panose="020B0503020204020204" pitchFamily="34" charset="-122"/>
              </a:rPr>
              <a:t>  </a:t>
            </a:r>
            <a:r>
              <a:rPr lang="en-US" altLang="zh-CN" sz="2133">
                <a:solidFill>
                  <a:schemeClr val="accent2"/>
                </a:solidFill>
                <a:latin typeface="微软雅黑" panose="020B0503020204020204" pitchFamily="34" charset="-122"/>
                <a:ea typeface="微软雅黑" panose="020B0503020204020204" pitchFamily="34" charset="-122"/>
              </a:rPr>
              <a:t>Round (</a:t>
            </a:r>
            <a:r>
              <a:rPr lang="zh-CN" altLang="en-US" sz="2133">
                <a:solidFill>
                  <a:schemeClr val="accent2"/>
                </a:solidFill>
                <a:latin typeface="微软雅黑" panose="020B0503020204020204" pitchFamily="34" charset="-122"/>
                <a:ea typeface="微软雅黑" panose="020B0503020204020204" pitchFamily="34" charset="-122"/>
              </a:rPr>
              <a:t>舍入位</a:t>
            </a:r>
            <a:r>
              <a:rPr lang="en-US" altLang="zh-CN" sz="2133">
                <a:solidFill>
                  <a:schemeClr val="accent2"/>
                </a:solidFill>
                <a:latin typeface="微软雅黑" panose="020B0503020204020204" pitchFamily="34" charset="-122"/>
                <a:ea typeface="微软雅黑" panose="020B0503020204020204" pitchFamily="34" charset="-122"/>
              </a:rPr>
              <a:t>)</a:t>
            </a:r>
            <a:r>
              <a:rPr lang="zh-CN" altLang="en-US" sz="2133">
                <a:solidFill>
                  <a:srgbClr val="0000FF"/>
                </a:solidFill>
                <a:latin typeface="微软雅黑" panose="020B0503020204020204" pitchFamily="34" charset="-122"/>
                <a:ea typeface="微软雅黑" panose="020B0503020204020204" pitchFamily="34" charset="-122"/>
              </a:rPr>
              <a:t>：</a:t>
            </a:r>
            <a:r>
              <a:rPr lang="zh-CN" altLang="en-US" sz="2133">
                <a:latin typeface="微软雅黑" panose="020B0503020204020204" pitchFamily="34" charset="-122"/>
                <a:ea typeface="微软雅黑" panose="020B0503020204020204" pitchFamily="34" charset="-122"/>
              </a:rPr>
              <a:t>在保护位右边的位</a:t>
            </a:r>
          </a:p>
        </p:txBody>
      </p:sp>
      <p:sp>
        <p:nvSpPr>
          <p:cNvPr id="192516" name="Rectangle 4"/>
          <p:cNvSpPr>
            <a:spLocks noChangeArrowheads="1"/>
          </p:cNvSpPr>
          <p:nvPr/>
        </p:nvSpPr>
        <p:spPr bwMode="auto">
          <a:xfrm>
            <a:off x="1863446" y="2738652"/>
            <a:ext cx="10089205" cy="121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480" tIns="25392" rIns="63480" bIns="25392">
            <a:spAutoFit/>
          </a:bodyPr>
          <a:lstStyle>
            <a:lvl1pPr marL="342900" indent="-342900" eaLnBrk="0" hangingPunct="0">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939800" algn="l"/>
                <a:tab pos="3048000" algn="l"/>
                <a:tab pos="5257800" algn="l"/>
              </a:tabLst>
              <a:defRPr>
                <a:solidFill>
                  <a:schemeClr val="tx1"/>
                </a:solidFill>
                <a:latin typeface="Arial" panose="020B0604020202020204" pitchFamily="34" charset="0"/>
                <a:ea typeface="宋体" panose="02010600030101010101" pitchFamily="2" charset="-122"/>
              </a:defRPr>
            </a:lvl9pPr>
          </a:lstStyle>
          <a:p>
            <a:pPr>
              <a:lnSpc>
                <a:spcPct val="87000"/>
              </a:lnSpc>
              <a:spcBef>
                <a:spcPct val="41000"/>
              </a:spcBef>
            </a:pPr>
            <a:r>
              <a:rPr lang="en-US" altLang="zh-CN" sz="1600" b="1" dirty="0"/>
              <a:t>Add/Sub:</a:t>
            </a:r>
          </a:p>
          <a:p>
            <a:pPr>
              <a:lnSpc>
                <a:spcPct val="87000"/>
              </a:lnSpc>
              <a:spcBef>
                <a:spcPct val="41000"/>
              </a:spcBef>
            </a:pPr>
            <a:r>
              <a:rPr lang="en-US" altLang="zh-CN" sz="1600" b="1" dirty="0"/>
              <a:t>		 1.xxxxx      </a:t>
            </a:r>
            <a:r>
              <a:rPr lang="en-US" altLang="zh-CN" sz="1600" b="1" dirty="0" err="1"/>
              <a:t>1.xxxxx</a:t>
            </a:r>
            <a:r>
              <a:rPr lang="en-US" altLang="zh-CN" sz="1600" b="1" dirty="0"/>
              <a:t>              </a:t>
            </a:r>
            <a:r>
              <a:rPr lang="en-US" altLang="zh-CN" sz="1600" b="1" dirty="0" err="1"/>
              <a:t>1.xxxxx</a:t>
            </a:r>
            <a:r>
              <a:rPr lang="en-US" altLang="zh-CN" sz="1600" b="1" dirty="0"/>
              <a:t>        1.xxxxxxxx</a:t>
            </a:r>
          </a:p>
          <a:p>
            <a:pPr>
              <a:lnSpc>
                <a:spcPct val="87000"/>
              </a:lnSpc>
              <a:spcBef>
                <a:spcPct val="41000"/>
              </a:spcBef>
            </a:pPr>
            <a:r>
              <a:rPr lang="en-US" altLang="zh-CN" sz="1600" b="1" dirty="0"/>
              <a:t>	    +	 </a:t>
            </a:r>
            <a:r>
              <a:rPr lang="en-US" altLang="zh-CN" sz="1600" b="1" u="sng" dirty="0"/>
              <a:t>1.xxxxx      0.001xxxxx        0.01xxxxx    -1.xxxxxxxx      </a:t>
            </a:r>
          </a:p>
          <a:p>
            <a:pPr>
              <a:lnSpc>
                <a:spcPct val="87000"/>
              </a:lnSpc>
              <a:spcBef>
                <a:spcPct val="41000"/>
              </a:spcBef>
            </a:pPr>
            <a:r>
              <a:rPr lang="en-US" altLang="zh-CN" sz="1600" b="1" dirty="0"/>
              <a:t>	        	1x.xxxx</a:t>
            </a:r>
            <a:r>
              <a:rPr lang="en-US" altLang="zh-CN" sz="1600" b="1" dirty="0">
                <a:solidFill>
                  <a:srgbClr val="CC0000"/>
                </a:solidFill>
              </a:rPr>
              <a:t>y</a:t>
            </a:r>
            <a:r>
              <a:rPr lang="en-US" altLang="zh-CN" sz="1600" b="1" dirty="0"/>
              <a:t>      1.xxxxx</a:t>
            </a:r>
            <a:r>
              <a:rPr lang="en-US" altLang="zh-CN" sz="1600" b="1" dirty="0">
                <a:solidFill>
                  <a:srgbClr val="CC0000"/>
                </a:solidFill>
              </a:rPr>
              <a:t>yyy</a:t>
            </a:r>
            <a:r>
              <a:rPr lang="en-US" altLang="zh-CN" sz="1600" b="1" dirty="0"/>
              <a:t>      1x.xxxx</a:t>
            </a:r>
            <a:r>
              <a:rPr lang="en-US" altLang="zh-CN" sz="1600" b="1" dirty="0">
                <a:solidFill>
                  <a:srgbClr val="CC0000"/>
                </a:solidFill>
              </a:rPr>
              <a:t>yyy      </a:t>
            </a:r>
            <a:r>
              <a:rPr lang="en-US" altLang="zh-CN" sz="1600" b="1" dirty="0"/>
              <a:t>0.0…0xxxx</a:t>
            </a:r>
            <a:endParaRPr lang="zh-CN" altLang="en-US" sz="1600" b="1" dirty="0"/>
          </a:p>
        </p:txBody>
      </p:sp>
      <p:sp>
        <p:nvSpPr>
          <p:cNvPr id="192520" name="Rectangle 8"/>
          <p:cNvSpPr>
            <a:spLocks noChangeArrowheads="1"/>
          </p:cNvSpPr>
          <p:nvPr/>
        </p:nvSpPr>
        <p:spPr bwMode="auto">
          <a:xfrm>
            <a:off x="1914230" y="5825385"/>
            <a:ext cx="8373065" cy="78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20000"/>
              </a:spcBef>
            </a:pPr>
            <a:r>
              <a:rPr lang="zh-CN" altLang="en-US" sz="1867" b="1">
                <a:solidFill>
                  <a:srgbClr val="0033CC"/>
                </a:solidFill>
                <a:latin typeface="微软雅黑" panose="020B0503020204020204" pitchFamily="34" charset="-122"/>
                <a:ea typeface="微软雅黑" panose="020B0503020204020204" pitchFamily="34" charset="-122"/>
              </a:rPr>
              <a:t>附加位的作用</a:t>
            </a:r>
            <a:r>
              <a:rPr lang="zh-CN" altLang="en-US" sz="1867" b="1">
                <a:latin typeface="微软雅黑" panose="020B0503020204020204" pitchFamily="34" charset="-122"/>
                <a:ea typeface="微软雅黑" panose="020B0503020204020204" pitchFamily="34" charset="-122"/>
              </a:rPr>
              <a:t>：用以保护对阶时右移的位或运算的中间结果。</a:t>
            </a:r>
          </a:p>
          <a:p>
            <a:pPr>
              <a:lnSpc>
                <a:spcPct val="115000"/>
              </a:lnSpc>
              <a:spcBef>
                <a:spcPct val="20000"/>
              </a:spcBef>
            </a:pPr>
            <a:r>
              <a:rPr lang="zh-CN" altLang="en-US" sz="1867" b="1">
                <a:solidFill>
                  <a:srgbClr val="008000"/>
                </a:solidFill>
                <a:latin typeface="微软雅黑" panose="020B0503020204020204" pitchFamily="34" charset="-122"/>
                <a:ea typeface="微软雅黑" panose="020B0503020204020204" pitchFamily="34" charset="-122"/>
              </a:rPr>
              <a:t>附加位的处理</a:t>
            </a:r>
            <a:r>
              <a:rPr lang="zh-CN" altLang="en-US" sz="1867" b="1">
                <a:latin typeface="微软雅黑" panose="020B0503020204020204" pitchFamily="34" charset="-122"/>
                <a:ea typeface="微软雅黑" panose="020B0503020204020204" pitchFamily="34" charset="-122"/>
              </a:rPr>
              <a:t>：</a:t>
            </a:r>
            <a:r>
              <a:rPr lang="en-US" altLang="zh-CN" sz="1867" b="1">
                <a:latin typeface="微软雅黑" panose="020B0503020204020204" pitchFamily="34" charset="-122"/>
                <a:ea typeface="微软雅黑" panose="020B0503020204020204" pitchFamily="34" charset="-122"/>
              </a:rPr>
              <a:t> </a:t>
            </a:r>
            <a:r>
              <a:rPr lang="zh-CN" altLang="en-US" sz="1867" b="1">
                <a:latin typeface="微软雅黑" panose="020B0503020204020204" pitchFamily="34" charset="-122"/>
                <a:ea typeface="微软雅黑" panose="020B0503020204020204" pitchFamily="34" charset="-122"/>
              </a:rPr>
              <a:t>①左规时被移到</a:t>
            </a:r>
            <a:r>
              <a:rPr lang="en-US" altLang="zh-CN" sz="1867" b="1">
                <a:latin typeface="微软雅黑" panose="020B0503020204020204" pitchFamily="34" charset="-122"/>
                <a:ea typeface="微软雅黑" panose="020B0503020204020204" pitchFamily="34" charset="-122"/>
              </a:rPr>
              <a:t>significand</a:t>
            </a:r>
            <a:r>
              <a:rPr lang="zh-CN" altLang="en-US" sz="1867" b="1">
                <a:latin typeface="微软雅黑" panose="020B0503020204020204" pitchFamily="34" charset="-122"/>
                <a:ea typeface="微软雅黑" panose="020B0503020204020204" pitchFamily="34" charset="-122"/>
              </a:rPr>
              <a:t>中</a:t>
            </a:r>
            <a:r>
              <a:rPr lang="en-US" altLang="zh-CN" sz="1867" b="1">
                <a:latin typeface="微软雅黑" panose="020B0503020204020204" pitchFamily="34" charset="-122"/>
                <a:ea typeface="微软雅黑" panose="020B0503020204020204" pitchFamily="34" charset="-122"/>
              </a:rPr>
              <a:t>; </a:t>
            </a:r>
            <a:r>
              <a:rPr lang="zh-CN" altLang="en-US" sz="1867" b="1">
                <a:latin typeface="微软雅黑" panose="020B0503020204020204" pitchFamily="34" charset="-122"/>
                <a:ea typeface="微软雅黑" panose="020B0503020204020204" pitchFamily="34" charset="-122"/>
              </a:rPr>
              <a:t>② 作为舍入的依据。</a:t>
            </a:r>
          </a:p>
        </p:txBody>
      </p:sp>
      <p:sp>
        <p:nvSpPr>
          <p:cNvPr id="192523" name="Text Box 11"/>
          <p:cNvSpPr txBox="1">
            <a:spLocks noChangeArrowheads="1"/>
          </p:cNvSpPr>
          <p:nvPr/>
        </p:nvSpPr>
        <p:spPr bwMode="auto">
          <a:xfrm>
            <a:off x="8030565" y="1854688"/>
            <a:ext cx="2429712"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133" b="1">
                <a:solidFill>
                  <a:srgbClr val="FF0066"/>
                </a:solidFill>
                <a:ea typeface="微软雅黑" panose="020B0503020204020204" pitchFamily="34" charset="-122"/>
              </a:rPr>
              <a:t>在后面加附加位！</a:t>
            </a:r>
          </a:p>
        </p:txBody>
      </p:sp>
      <p:sp>
        <p:nvSpPr>
          <p:cNvPr id="192524" name="Text Box 12"/>
          <p:cNvSpPr txBox="1">
            <a:spLocks noChangeArrowheads="1"/>
          </p:cNvSpPr>
          <p:nvPr/>
        </p:nvSpPr>
        <p:spPr bwMode="auto">
          <a:xfrm>
            <a:off x="4610559" y="2484729"/>
            <a:ext cx="383739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67" b="1">
                <a:solidFill>
                  <a:schemeClr val="accent2"/>
                </a:solidFill>
                <a:ea typeface="微软雅黑" panose="020B0503020204020204" pitchFamily="34" charset="-122"/>
              </a:rPr>
              <a:t>无法给出准确的答案！</a:t>
            </a:r>
          </a:p>
        </p:txBody>
      </p:sp>
    </p:spTree>
    <p:extLst>
      <p:ext uri="{BB962C8B-B14F-4D97-AF65-F5344CB8AC3E}">
        <p14:creationId xmlns:p14="http://schemas.microsoft.com/office/powerpoint/2010/main" val="31066893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0" dur="500"/>
                                        <p:tgtEl>
                                          <p:spTgt spid="192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5" dur="500"/>
                                        <p:tgtEl>
                                          <p:spTgt spid="1925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2523"/>
                                        </p:tgtEl>
                                        <p:attrNameLst>
                                          <p:attrName>style.visibility</p:attrName>
                                        </p:attrNameLst>
                                      </p:cBhvr>
                                      <p:to>
                                        <p:strVal val="visible"/>
                                      </p:to>
                                    </p:set>
                                    <p:animEffect transition="in" filter="blinds(horizontal)">
                                      <p:cBhvr>
                                        <p:cTn id="20" dur="500"/>
                                        <p:tgtEl>
                                          <p:spTgt spid="1925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5" dur="500"/>
                                        <p:tgtEl>
                                          <p:spTgt spid="1925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2516"/>
                                        </p:tgtEl>
                                        <p:attrNameLst>
                                          <p:attrName>style.visibility</p:attrName>
                                        </p:attrNameLst>
                                      </p:cBhvr>
                                      <p:to>
                                        <p:strVal val="visible"/>
                                      </p:to>
                                    </p:set>
                                    <p:animEffect transition="in" filter="blinds(horizontal)">
                                      <p:cBhvr>
                                        <p:cTn id="30" dur="500"/>
                                        <p:tgtEl>
                                          <p:spTgt spid="1925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2524"/>
                                        </p:tgtEl>
                                        <p:attrNameLst>
                                          <p:attrName>style.visibility</p:attrName>
                                        </p:attrNameLst>
                                      </p:cBhvr>
                                      <p:to>
                                        <p:strVal val="visible"/>
                                      </p:to>
                                    </p:set>
                                    <p:animEffect transition="in" filter="blinds(horizontal)">
                                      <p:cBhvr>
                                        <p:cTn id="35" dur="500"/>
                                        <p:tgtEl>
                                          <p:spTgt spid="1925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2518">
                                            <p:txEl>
                                              <p:pRg st="0" end="0"/>
                                            </p:txEl>
                                          </p:spTgt>
                                        </p:tgtEl>
                                        <p:attrNameLst>
                                          <p:attrName>style.visibility</p:attrName>
                                        </p:attrNameLst>
                                      </p:cBhvr>
                                      <p:to>
                                        <p:strVal val="visible"/>
                                      </p:to>
                                    </p:set>
                                    <p:animEffect transition="in" filter="blinds(horizontal)">
                                      <p:cBhvr>
                                        <p:cTn id="40" dur="500"/>
                                        <p:tgtEl>
                                          <p:spTgt spid="19251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92518">
                                            <p:txEl>
                                              <p:pRg st="1" end="1"/>
                                            </p:txEl>
                                          </p:spTgt>
                                        </p:tgtEl>
                                        <p:attrNameLst>
                                          <p:attrName>style.visibility</p:attrName>
                                        </p:attrNameLst>
                                      </p:cBhvr>
                                      <p:to>
                                        <p:strVal val="visible"/>
                                      </p:to>
                                    </p:set>
                                    <p:animEffect transition="in" filter="blinds(horizontal)">
                                      <p:cBhvr>
                                        <p:cTn id="45" dur="500"/>
                                        <p:tgtEl>
                                          <p:spTgt spid="192518">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92518">
                                            <p:txEl>
                                              <p:pRg st="2" end="2"/>
                                            </p:txEl>
                                          </p:spTgt>
                                        </p:tgtEl>
                                        <p:attrNameLst>
                                          <p:attrName>style.visibility</p:attrName>
                                        </p:attrNameLst>
                                      </p:cBhvr>
                                      <p:to>
                                        <p:strVal val="visible"/>
                                      </p:to>
                                    </p:set>
                                    <p:animEffect transition="in" filter="blinds(horizontal)">
                                      <p:cBhvr>
                                        <p:cTn id="50" dur="500"/>
                                        <p:tgtEl>
                                          <p:spTgt spid="192518">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2520"/>
                                        </p:tgtEl>
                                        <p:attrNameLst>
                                          <p:attrName>style.visibility</p:attrName>
                                        </p:attrNameLst>
                                      </p:cBhvr>
                                      <p:to>
                                        <p:strVal val="visible"/>
                                      </p:to>
                                    </p:set>
                                    <p:animEffect transition="in" filter="blinds(horizontal)">
                                      <p:cBhvr>
                                        <p:cTn id="55"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build="p"/>
      <p:bldP spid="192516" grpId="0"/>
      <p:bldP spid="192520" grpId="0"/>
      <p:bldP spid="192523" grpId="0"/>
      <p:bldP spid="1925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2641080" y="24866"/>
            <a:ext cx="6828904" cy="666663"/>
          </a:xfrm>
          <a:noFill/>
        </p:spPr>
        <p:txBody>
          <a:bodyPr vert="horz" wrap="square" lIns="63480" tIns="25392" rIns="63480" bIns="25392" numCol="1" anchor="t" anchorCtr="0" compatLnSpc="1">
            <a:prstTxWarp prst="textNoShape">
              <a:avLst/>
            </a:prstTxWarp>
            <a:spAutoFit/>
          </a:bodyPr>
          <a:lstStyle/>
          <a:p>
            <a:r>
              <a:rPr lang="en-US" altLang="zh-CN">
                <a:ea typeface="宋体" panose="02010600030101010101" pitchFamily="2" charset="-122"/>
              </a:rPr>
              <a:t>Rounding Digits(</a:t>
            </a:r>
            <a:r>
              <a:rPr lang="zh-CN" altLang="en-US"/>
              <a:t>舍入位</a:t>
            </a:r>
            <a:r>
              <a:rPr lang="en-US" altLang="zh-CN">
                <a:ea typeface="宋体" panose="02010600030101010101" pitchFamily="2" charset="-122"/>
              </a:rPr>
              <a:t>)</a:t>
            </a:r>
            <a:endParaRPr lang="zh-CN" altLang="en-US">
              <a:ea typeface="宋体" panose="02010600030101010101" pitchFamily="2" charset="-122"/>
            </a:endParaRPr>
          </a:p>
        </p:txBody>
      </p:sp>
      <p:sp>
        <p:nvSpPr>
          <p:cNvPr id="91139" name="Rectangle 3"/>
          <p:cNvSpPr>
            <a:spLocks noChangeArrowheads="1"/>
          </p:cNvSpPr>
          <p:nvPr/>
        </p:nvSpPr>
        <p:spPr bwMode="auto">
          <a:xfrm>
            <a:off x="1890424" y="743780"/>
            <a:ext cx="8479395" cy="42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200" b="1">
                <a:latin typeface="微软雅黑" panose="020B0503020204020204" pitchFamily="34" charset="-122"/>
                <a:ea typeface="微软雅黑" panose="020B0503020204020204" pitchFamily="34" charset="-122"/>
              </a:rPr>
              <a:t>举例：若十进制数最终有效位数为</a:t>
            </a:r>
            <a:r>
              <a:rPr lang="en-US" altLang="zh-CN" sz="2200" b="1">
                <a:latin typeface="微软雅黑" panose="020B0503020204020204" pitchFamily="34" charset="-122"/>
                <a:ea typeface="微软雅黑" panose="020B0503020204020204" pitchFamily="34" charset="-122"/>
              </a:rPr>
              <a:t> 3</a:t>
            </a:r>
            <a:r>
              <a:rPr lang="zh-CN" altLang="en-US" sz="2200" b="1">
                <a:latin typeface="微软雅黑" panose="020B0503020204020204" pitchFamily="34" charset="-122"/>
                <a:ea typeface="微软雅黑" panose="020B0503020204020204" pitchFamily="34" charset="-122"/>
              </a:rPr>
              <a:t>，采用两位附加位（</a:t>
            </a:r>
            <a:r>
              <a:rPr lang="en-US" altLang="zh-CN" sz="2200" b="1">
                <a:solidFill>
                  <a:schemeClr val="accent2"/>
                </a:solidFill>
                <a:latin typeface="微软雅黑" panose="020B0503020204020204" pitchFamily="34" charset="-122"/>
                <a:ea typeface="微软雅黑" panose="020B0503020204020204" pitchFamily="34" charset="-122"/>
              </a:rPr>
              <a:t>G</a:t>
            </a:r>
            <a:r>
              <a:rPr lang="zh-CN" altLang="en-US" sz="2200" b="1">
                <a:latin typeface="微软雅黑" panose="020B0503020204020204" pitchFamily="34" charset="-122"/>
                <a:ea typeface="微软雅黑" panose="020B0503020204020204" pitchFamily="34" charset="-122"/>
              </a:rPr>
              <a:t>、</a:t>
            </a:r>
            <a:r>
              <a:rPr lang="en-US" altLang="zh-CN" sz="2200" b="1">
                <a:solidFill>
                  <a:srgbClr val="CC0000"/>
                </a:solidFill>
                <a:latin typeface="微软雅黑" panose="020B0503020204020204" pitchFamily="34" charset="-122"/>
                <a:ea typeface="微软雅黑" panose="020B0503020204020204" pitchFamily="34" charset="-122"/>
              </a:rPr>
              <a:t>R</a:t>
            </a:r>
            <a:r>
              <a:rPr lang="zh-CN" altLang="en-US" sz="2200" b="1">
                <a:latin typeface="微软雅黑" panose="020B0503020204020204" pitchFamily="34" charset="-122"/>
                <a:ea typeface="微软雅黑" panose="020B0503020204020204" pitchFamily="34" charset="-122"/>
              </a:rPr>
              <a:t>）。</a:t>
            </a:r>
          </a:p>
        </p:txBody>
      </p:sp>
      <p:sp>
        <p:nvSpPr>
          <p:cNvPr id="91140" name="Rectangle 13"/>
          <p:cNvSpPr>
            <a:spLocks noChangeArrowheads="1"/>
          </p:cNvSpPr>
          <p:nvPr/>
        </p:nvSpPr>
        <p:spPr bwMode="auto">
          <a:xfrm>
            <a:off x="6565756" y="1384932"/>
            <a:ext cx="1902725" cy="149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200" b="1"/>
              <a:t>  </a:t>
            </a:r>
            <a:r>
              <a:rPr lang="en-US" altLang="zh-CN" sz="2200" b="1">
                <a:latin typeface="微软雅黑" panose="020B0503020204020204" pitchFamily="34" charset="-122"/>
                <a:ea typeface="微软雅黑" panose="020B0503020204020204" pitchFamily="34" charset="-122"/>
              </a:rPr>
              <a:t>2.34</a:t>
            </a:r>
            <a:r>
              <a:rPr lang="en-US" altLang="zh-CN" sz="2200" b="1">
                <a:solidFill>
                  <a:schemeClr val="accent2"/>
                </a:solidFill>
                <a:latin typeface="微软雅黑" panose="020B0503020204020204" pitchFamily="34" charset="-122"/>
                <a:ea typeface="微软雅黑" panose="020B0503020204020204" pitchFamily="34" charset="-122"/>
              </a:rPr>
              <a:t>0</a:t>
            </a:r>
            <a:r>
              <a:rPr lang="en-US" altLang="zh-CN" sz="2200" b="1">
                <a:solidFill>
                  <a:srgbClr val="CC0000"/>
                </a:solidFill>
                <a:latin typeface="微软雅黑" panose="020B0503020204020204" pitchFamily="34" charset="-122"/>
                <a:ea typeface="微软雅黑" panose="020B0503020204020204" pitchFamily="34" charset="-122"/>
              </a:rPr>
              <a:t>0</a:t>
            </a:r>
            <a:r>
              <a:rPr lang="en-US" altLang="zh-CN" sz="2200" b="1">
                <a:latin typeface="微软雅黑" panose="020B0503020204020204" pitchFamily="34" charset="-122"/>
                <a:ea typeface="微软雅黑" panose="020B0503020204020204" pitchFamily="34" charset="-122"/>
              </a:rPr>
              <a:t> * 10</a:t>
            </a:r>
          </a:p>
          <a:p>
            <a:pPr>
              <a:lnSpc>
                <a:spcPct val="85000"/>
              </a:lnSpc>
            </a:pPr>
            <a:endParaRPr lang="zh-CN" altLang="en-US" sz="2200" b="1">
              <a:latin typeface="微软雅黑" panose="020B0503020204020204" pitchFamily="34" charset="-122"/>
              <a:ea typeface="微软雅黑" panose="020B0503020204020204" pitchFamily="34" charset="-122"/>
            </a:endParaRPr>
          </a:p>
          <a:p>
            <a:pPr>
              <a:lnSpc>
                <a:spcPct val="85000"/>
              </a:lnSpc>
            </a:pP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0.02</a:t>
            </a:r>
            <a:r>
              <a:rPr lang="en-US" altLang="zh-CN" sz="2200" b="1">
                <a:solidFill>
                  <a:schemeClr val="accent2"/>
                </a:solidFill>
                <a:latin typeface="微软雅黑" panose="020B0503020204020204" pitchFamily="34" charset="-122"/>
                <a:ea typeface="微软雅黑" panose="020B0503020204020204" pitchFamily="34" charset="-122"/>
              </a:rPr>
              <a:t>5</a:t>
            </a:r>
            <a:r>
              <a:rPr lang="en-US" altLang="zh-CN" sz="2200" b="1">
                <a:solidFill>
                  <a:srgbClr val="CC0000"/>
                </a:solidFill>
                <a:latin typeface="微软雅黑" panose="020B0503020204020204" pitchFamily="34" charset="-122"/>
                <a:ea typeface="微软雅黑" panose="020B0503020204020204" pitchFamily="34" charset="-122"/>
              </a:rPr>
              <a:t>3</a:t>
            </a:r>
            <a:r>
              <a:rPr lang="en-US" altLang="zh-CN" sz="2200" b="1">
                <a:latin typeface="微软雅黑" panose="020B0503020204020204" pitchFamily="34" charset="-122"/>
                <a:ea typeface="微软雅黑" panose="020B0503020204020204" pitchFamily="34" charset="-122"/>
              </a:rPr>
              <a:t> * 10</a:t>
            </a:r>
          </a:p>
          <a:p>
            <a:pPr>
              <a:lnSpc>
                <a:spcPct val="85000"/>
              </a:lnSpc>
            </a:pPr>
            <a:endParaRPr lang="zh-CN" altLang="en-US" sz="2200" b="1">
              <a:latin typeface="微软雅黑" panose="020B0503020204020204" pitchFamily="34" charset="-122"/>
              <a:ea typeface="微软雅黑" panose="020B0503020204020204" pitchFamily="34" charset="-122"/>
            </a:endParaRPr>
          </a:p>
          <a:p>
            <a:pPr>
              <a:lnSpc>
                <a:spcPct val="85000"/>
              </a:lnSpc>
            </a:pPr>
            <a:r>
              <a:rPr lang="zh-CN" altLang="en-US" sz="2200" b="1">
                <a:latin typeface="微软雅黑" panose="020B0503020204020204" pitchFamily="34" charset="-122"/>
                <a:ea typeface="微软雅黑" panose="020B0503020204020204" pitchFamily="34" charset="-122"/>
              </a:rPr>
              <a:t>  </a:t>
            </a:r>
            <a:r>
              <a:rPr lang="en-US" altLang="zh-CN" sz="2200" b="1">
                <a:latin typeface="微软雅黑" panose="020B0503020204020204" pitchFamily="34" charset="-122"/>
                <a:ea typeface="微软雅黑" panose="020B0503020204020204" pitchFamily="34" charset="-122"/>
              </a:rPr>
              <a:t>2.36</a:t>
            </a:r>
            <a:r>
              <a:rPr lang="en-US" altLang="zh-CN" sz="2200" b="1">
                <a:solidFill>
                  <a:schemeClr val="accent2"/>
                </a:solidFill>
                <a:latin typeface="微软雅黑" panose="020B0503020204020204" pitchFamily="34" charset="-122"/>
                <a:ea typeface="微软雅黑" panose="020B0503020204020204" pitchFamily="34" charset="-122"/>
              </a:rPr>
              <a:t>5</a:t>
            </a:r>
            <a:r>
              <a:rPr lang="en-US" altLang="zh-CN" sz="2200" b="1">
                <a:solidFill>
                  <a:srgbClr val="CC0000"/>
                </a:solidFill>
                <a:latin typeface="微软雅黑" panose="020B0503020204020204" pitchFamily="34" charset="-122"/>
                <a:ea typeface="微软雅黑" panose="020B0503020204020204" pitchFamily="34" charset="-122"/>
              </a:rPr>
              <a:t>3</a:t>
            </a:r>
            <a:r>
              <a:rPr lang="en-US" altLang="zh-CN" sz="2200" b="1">
                <a:latin typeface="微软雅黑" panose="020B0503020204020204" pitchFamily="34" charset="-122"/>
                <a:ea typeface="微软雅黑" panose="020B0503020204020204" pitchFamily="34" charset="-122"/>
              </a:rPr>
              <a:t> * 10</a:t>
            </a:r>
          </a:p>
        </p:txBody>
      </p:sp>
      <p:sp>
        <p:nvSpPr>
          <p:cNvPr id="91141" name="Rectangle 14"/>
          <p:cNvSpPr>
            <a:spLocks noChangeArrowheads="1"/>
          </p:cNvSpPr>
          <p:nvPr/>
        </p:nvSpPr>
        <p:spPr bwMode="auto">
          <a:xfrm>
            <a:off x="8344795" y="1269080"/>
            <a:ext cx="317354" cy="3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400" b="1">
                <a:latin typeface="微软雅黑" panose="020B0503020204020204" pitchFamily="34" charset="-122"/>
                <a:ea typeface="微软雅黑" panose="020B0503020204020204" pitchFamily="34" charset="-122"/>
              </a:rPr>
              <a:t>2</a:t>
            </a:r>
            <a:endParaRPr lang="en-US" altLang="zh-CN" sz="2400" b="1">
              <a:latin typeface="微软雅黑" panose="020B0503020204020204" pitchFamily="34" charset="-122"/>
              <a:ea typeface="微软雅黑" panose="020B0503020204020204" pitchFamily="34" charset="-122"/>
            </a:endParaRPr>
          </a:p>
        </p:txBody>
      </p:sp>
      <p:sp>
        <p:nvSpPr>
          <p:cNvPr id="91142" name="Rectangle 15"/>
          <p:cNvSpPr>
            <a:spLocks noChangeArrowheads="1"/>
          </p:cNvSpPr>
          <p:nvPr/>
        </p:nvSpPr>
        <p:spPr bwMode="auto">
          <a:xfrm>
            <a:off x="8390816" y="1854687"/>
            <a:ext cx="317354" cy="3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400" b="1">
                <a:latin typeface="微软雅黑" panose="020B0503020204020204" pitchFamily="34" charset="-122"/>
                <a:ea typeface="微软雅黑" panose="020B0503020204020204" pitchFamily="34" charset="-122"/>
              </a:rPr>
              <a:t>2</a:t>
            </a:r>
            <a:endParaRPr lang="en-US" altLang="zh-CN" sz="2400" b="1">
              <a:latin typeface="微软雅黑" panose="020B0503020204020204" pitchFamily="34" charset="-122"/>
              <a:ea typeface="微软雅黑" panose="020B0503020204020204" pitchFamily="34" charset="-122"/>
            </a:endParaRPr>
          </a:p>
        </p:txBody>
      </p:sp>
      <p:sp>
        <p:nvSpPr>
          <p:cNvPr id="91143" name="Rectangle 16"/>
          <p:cNvSpPr>
            <a:spLocks noChangeArrowheads="1"/>
          </p:cNvSpPr>
          <p:nvPr/>
        </p:nvSpPr>
        <p:spPr bwMode="auto">
          <a:xfrm>
            <a:off x="8390816" y="2394271"/>
            <a:ext cx="317354" cy="3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zh-CN" altLang="en-US" sz="2400" b="1">
                <a:latin typeface="微软雅黑" panose="020B0503020204020204" pitchFamily="34" charset="-122"/>
                <a:ea typeface="微软雅黑" panose="020B0503020204020204" pitchFamily="34" charset="-122"/>
              </a:rPr>
              <a:t>2</a:t>
            </a:r>
            <a:endParaRPr lang="en-US" altLang="zh-CN" sz="2400" b="1">
              <a:latin typeface="微软雅黑" panose="020B0503020204020204" pitchFamily="34" charset="-122"/>
              <a:ea typeface="微软雅黑" panose="020B0503020204020204" pitchFamily="34" charset="-122"/>
            </a:endParaRPr>
          </a:p>
        </p:txBody>
      </p:sp>
      <p:sp>
        <p:nvSpPr>
          <p:cNvPr id="91144" name="Line 17"/>
          <p:cNvSpPr>
            <a:spLocks noChangeShapeType="1"/>
          </p:cNvSpPr>
          <p:nvPr/>
        </p:nvSpPr>
        <p:spPr bwMode="auto">
          <a:xfrm>
            <a:off x="6746675" y="2349833"/>
            <a:ext cx="195837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93555" name="Rectangle 19"/>
          <p:cNvSpPr>
            <a:spLocks noChangeArrowheads="1"/>
          </p:cNvSpPr>
          <p:nvPr/>
        </p:nvSpPr>
        <p:spPr bwMode="auto">
          <a:xfrm>
            <a:off x="1830118" y="2756109"/>
            <a:ext cx="8658727" cy="62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endParaRPr lang="en-US" altLang="zh-CN" sz="2200" b="1">
              <a:ea typeface="黑体" panose="02010609060101010101" pitchFamily="49" charset="-122"/>
            </a:endParaRPr>
          </a:p>
          <a:p>
            <a:pPr>
              <a:lnSpc>
                <a:spcPct val="85000"/>
              </a:lnSpc>
            </a:pPr>
            <a:r>
              <a:rPr lang="en-US" altLang="zh-CN" sz="2200" b="1">
                <a:solidFill>
                  <a:srgbClr val="CC0000"/>
                </a:solidFill>
                <a:latin typeface="微软雅黑" panose="020B0503020204020204" pitchFamily="34" charset="-122"/>
                <a:ea typeface="微软雅黑" panose="020B0503020204020204" pitchFamily="34" charset="-122"/>
              </a:rPr>
              <a:t>IEEE Standard:  four rounding modes</a:t>
            </a:r>
            <a:r>
              <a:rPr lang="zh-CN" altLang="en-US" sz="2200" b="1">
                <a:solidFill>
                  <a:srgbClr val="CC0000"/>
                </a:solidFill>
                <a:latin typeface="微软雅黑" panose="020B0503020204020204" pitchFamily="34" charset="-122"/>
                <a:ea typeface="微软雅黑" panose="020B0503020204020204" pitchFamily="34" charset="-122"/>
              </a:rPr>
              <a:t>（</a:t>
            </a:r>
            <a:r>
              <a:rPr lang="zh-CN" altLang="en-US" sz="2200" b="1">
                <a:solidFill>
                  <a:srgbClr val="CC0000"/>
                </a:solidFill>
                <a:latin typeface="微软雅黑" panose="020B0503020204020204" pitchFamily="34" charset="-122"/>
                <a:ea typeface="微软雅黑" panose="020B0503020204020204" pitchFamily="34" charset="-122"/>
                <a:hlinkClick r:id="" action="ppaction://noaction"/>
              </a:rPr>
              <a:t>用图说明</a:t>
            </a:r>
            <a:r>
              <a:rPr lang="zh-CN" altLang="en-US" sz="2200" b="1">
                <a:solidFill>
                  <a:srgbClr val="CC0000"/>
                </a:solidFill>
                <a:latin typeface="微软雅黑" panose="020B0503020204020204" pitchFamily="34" charset="-122"/>
                <a:ea typeface="微软雅黑" panose="020B0503020204020204" pitchFamily="34" charset="-122"/>
              </a:rPr>
              <a:t>）</a:t>
            </a:r>
            <a:endParaRPr lang="en-US" altLang="zh-CN" sz="2200" b="1">
              <a:solidFill>
                <a:srgbClr val="CC0000"/>
              </a:solidFill>
              <a:latin typeface="微软雅黑" panose="020B0503020204020204" pitchFamily="34" charset="-122"/>
              <a:ea typeface="微软雅黑" panose="020B0503020204020204" pitchFamily="34" charset="-122"/>
            </a:endParaRPr>
          </a:p>
        </p:txBody>
      </p:sp>
      <p:sp>
        <p:nvSpPr>
          <p:cNvPr id="193556" name="Rectangle 20"/>
          <p:cNvSpPr>
            <a:spLocks noChangeArrowheads="1"/>
          </p:cNvSpPr>
          <p:nvPr/>
        </p:nvSpPr>
        <p:spPr bwMode="auto">
          <a:xfrm>
            <a:off x="3261600" y="3519460"/>
            <a:ext cx="7625584" cy="1202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2200" b="1">
                <a:latin typeface="微软雅黑" panose="020B0503020204020204" pitchFamily="34" charset="-122"/>
                <a:ea typeface="微软雅黑" panose="020B0503020204020204" pitchFamily="34" charset="-122"/>
                <a:cs typeface="Arial" panose="020B0604020202020204" pitchFamily="34" charset="0"/>
              </a:rPr>
              <a:t>round to nearest  </a:t>
            </a:r>
            <a:r>
              <a:rPr lang="en-US" altLang="zh-CN" sz="2200" b="1">
                <a:solidFill>
                  <a:srgbClr val="CC0000"/>
                </a:solidFill>
                <a:latin typeface="微软雅黑" panose="020B0503020204020204" pitchFamily="34" charset="-122"/>
                <a:ea typeface="微软雅黑" panose="020B0503020204020204" pitchFamily="34" charset="-122"/>
                <a:cs typeface="Arial" panose="020B0604020202020204" pitchFamily="34" charset="0"/>
              </a:rPr>
              <a:t>(default) </a:t>
            </a:r>
          </a:p>
          <a:p>
            <a:pPr>
              <a:lnSpc>
                <a:spcPct val="85000"/>
              </a:lnSpc>
            </a:pPr>
            <a:r>
              <a:rPr lang="en-US" altLang="zh-CN" sz="2200" b="1">
                <a:latin typeface="微软雅黑" panose="020B0503020204020204" pitchFamily="34" charset="-122"/>
                <a:ea typeface="微软雅黑" panose="020B0503020204020204" pitchFamily="34" charset="-122"/>
                <a:cs typeface="Arial" panose="020B0604020202020204" pitchFamily="34" charset="0"/>
              </a:rPr>
              <a:t>round towards plus infinity (always round up)</a:t>
            </a:r>
          </a:p>
          <a:p>
            <a:pPr>
              <a:lnSpc>
                <a:spcPct val="85000"/>
              </a:lnSpc>
            </a:pPr>
            <a:r>
              <a:rPr lang="en-US" altLang="zh-CN" sz="2200" b="1">
                <a:latin typeface="微软雅黑" panose="020B0503020204020204" pitchFamily="34" charset="-122"/>
                <a:ea typeface="微软雅黑" panose="020B0503020204020204" pitchFamily="34" charset="-122"/>
                <a:cs typeface="Arial" panose="020B0604020202020204" pitchFamily="34" charset="0"/>
              </a:rPr>
              <a:t>round towards minus infinity (always round down)</a:t>
            </a:r>
          </a:p>
          <a:p>
            <a:pPr>
              <a:lnSpc>
                <a:spcPct val="85000"/>
              </a:lnSpc>
            </a:pPr>
            <a:r>
              <a:rPr lang="en-US" altLang="zh-CN" sz="2200" b="1">
                <a:latin typeface="微软雅黑" panose="020B0503020204020204" pitchFamily="34" charset="-122"/>
                <a:ea typeface="微软雅黑" panose="020B0503020204020204" pitchFamily="34" charset="-122"/>
                <a:cs typeface="Arial" panose="020B0604020202020204" pitchFamily="34" charset="0"/>
              </a:rPr>
              <a:t>round towards 0</a:t>
            </a:r>
          </a:p>
        </p:txBody>
      </p:sp>
      <p:sp>
        <p:nvSpPr>
          <p:cNvPr id="193557" name="Rectangle 21"/>
          <p:cNvSpPr>
            <a:spLocks noChangeArrowheads="1"/>
          </p:cNvSpPr>
          <p:nvPr/>
        </p:nvSpPr>
        <p:spPr bwMode="auto">
          <a:xfrm>
            <a:off x="1731723" y="4943009"/>
            <a:ext cx="8844408" cy="172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2000" b="1">
                <a:latin typeface="微软雅黑" panose="020B0503020204020204" pitchFamily="34" charset="-122"/>
                <a:ea typeface="微软雅黑" panose="020B0503020204020204" pitchFamily="34" charset="-122"/>
              </a:rPr>
              <a:t>round to nearest:</a:t>
            </a:r>
          </a:p>
          <a:p>
            <a:pPr>
              <a:lnSpc>
                <a:spcPct val="110000"/>
              </a:lnSpc>
            </a:pPr>
            <a:r>
              <a:rPr lang="en-US" altLang="zh-CN" sz="2000" b="1">
                <a:latin typeface="微软雅黑" panose="020B0503020204020204" pitchFamily="34" charset="-122"/>
                <a:ea typeface="微软雅黑" panose="020B0503020204020204" pitchFamily="34" charset="-122"/>
              </a:rPr>
              <a:t>      round digit &lt; 1/2  then truncate </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截断、丢弃</a:t>
            </a:r>
            <a:r>
              <a:rPr lang="en-US" altLang="zh-CN" sz="2000" b="1">
                <a:solidFill>
                  <a:srgbClr val="FF0000"/>
                </a:solidFill>
                <a:latin typeface="微软雅黑" panose="020B0503020204020204" pitchFamily="34" charset="-122"/>
                <a:ea typeface="微软雅黑" panose="020B0503020204020204" pitchFamily="34" charset="-122"/>
              </a:rPr>
              <a:t>)</a:t>
            </a:r>
          </a:p>
          <a:p>
            <a:pPr>
              <a:lnSpc>
                <a:spcPct val="110000"/>
              </a:lnSpc>
            </a:pPr>
            <a:r>
              <a:rPr lang="en-US" altLang="zh-CN" sz="2000" b="1">
                <a:latin typeface="微软雅黑" panose="020B0503020204020204" pitchFamily="34" charset="-122"/>
                <a:ea typeface="微软雅黑" panose="020B0503020204020204" pitchFamily="34" charset="-122"/>
              </a:rPr>
              <a:t>                          &gt; 1/2  then round up </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末位加</a:t>
            </a:r>
            <a:r>
              <a:rPr lang="en-US" altLang="zh-CN" sz="2000" b="1">
                <a:solidFill>
                  <a:srgbClr val="FF0000"/>
                </a:solidFill>
                <a:latin typeface="微软雅黑" panose="020B0503020204020204" pitchFamily="34" charset="-122"/>
                <a:ea typeface="微软雅黑" panose="020B0503020204020204" pitchFamily="34" charset="-122"/>
              </a:rPr>
              <a:t>1)</a:t>
            </a:r>
          </a:p>
          <a:p>
            <a:pPr>
              <a:lnSpc>
                <a:spcPct val="110000"/>
              </a:lnSpc>
            </a:pPr>
            <a:r>
              <a:rPr lang="en-US" altLang="zh-CN" sz="2000" b="1">
                <a:latin typeface="微软雅黑" panose="020B0503020204020204" pitchFamily="34" charset="-122"/>
                <a:ea typeface="微软雅黑" panose="020B0503020204020204" pitchFamily="34" charset="-122"/>
              </a:rPr>
              <a:t>                          = 1/2  then round to nearest even digit</a:t>
            </a:r>
            <a:r>
              <a:rPr lang="zh-CN" altLang="en-US" sz="2000" b="1">
                <a:solidFill>
                  <a:srgbClr val="FF0000"/>
                </a:solidFill>
                <a:latin typeface="微软雅黑" panose="020B0503020204020204" pitchFamily="34" charset="-122"/>
                <a:ea typeface="微软雅黑" panose="020B0503020204020204" pitchFamily="34" charset="-122"/>
              </a:rPr>
              <a:t>（最近偶数）</a:t>
            </a:r>
          </a:p>
          <a:p>
            <a:pPr>
              <a:lnSpc>
                <a:spcPct val="110000"/>
              </a:lnSpc>
            </a:pPr>
            <a:r>
              <a:rPr lang="zh-CN" altLang="en-US" sz="2000" b="1" i="1">
                <a:solidFill>
                  <a:schemeClr val="accent2"/>
                </a:solidFill>
                <a:latin typeface="微软雅黑" panose="020B0503020204020204" pitchFamily="34" charset="-122"/>
                <a:ea typeface="微软雅黑" panose="020B0503020204020204" pitchFamily="34" charset="-122"/>
              </a:rPr>
              <a:t>   </a:t>
            </a:r>
            <a:r>
              <a:rPr lang="zh-CN" altLang="en-US" sz="2000" b="1">
                <a:solidFill>
                  <a:schemeClr val="accent2"/>
                </a:solidFill>
                <a:latin typeface="微软雅黑" panose="020B0503020204020204" pitchFamily="34" charset="-122"/>
                <a:ea typeface="微软雅黑" panose="020B0503020204020204" pitchFamily="34" charset="-122"/>
              </a:rPr>
              <a:t>可以证明默认方式得到的平均误差最小。</a:t>
            </a:r>
          </a:p>
        </p:txBody>
      </p:sp>
      <p:grpSp>
        <p:nvGrpSpPr>
          <p:cNvPr id="2" name="Group 26"/>
          <p:cNvGrpSpPr>
            <a:grpSpLocks/>
          </p:cNvGrpSpPr>
          <p:nvPr/>
        </p:nvGrpSpPr>
        <p:grpSpPr bwMode="auto">
          <a:xfrm>
            <a:off x="2047539" y="3698792"/>
            <a:ext cx="1214063" cy="1350547"/>
            <a:chOff x="1179" y="2459"/>
            <a:chExt cx="878" cy="613"/>
          </a:xfrm>
        </p:grpSpPr>
        <p:sp>
          <p:nvSpPr>
            <p:cNvPr id="91152" name="Line 24"/>
            <p:cNvSpPr>
              <a:spLocks noChangeShapeType="1"/>
            </p:cNvSpPr>
            <p:nvPr/>
          </p:nvSpPr>
          <p:spPr bwMode="auto">
            <a:xfrm flipH="1">
              <a:off x="1179" y="2459"/>
              <a:ext cx="878" cy="33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91153"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grpSp>
      <p:sp>
        <p:nvSpPr>
          <p:cNvPr id="193563" name="Text Box 27"/>
          <p:cNvSpPr txBox="1">
            <a:spLocks noChangeArrowheads="1"/>
          </p:cNvSpPr>
          <p:nvPr/>
        </p:nvSpPr>
        <p:spPr bwMode="auto">
          <a:xfrm>
            <a:off x="4386791" y="4868420"/>
            <a:ext cx="34755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a:solidFill>
                  <a:srgbClr val="FF0066"/>
                </a:solidFill>
                <a:latin typeface="Times New Roman" panose="02020603050405020304" pitchFamily="18" charset="0"/>
                <a:ea typeface="微软雅黑" panose="020B0503020204020204" pitchFamily="34" charset="-122"/>
              </a:rPr>
              <a:t>称为就近舍入到偶数</a:t>
            </a:r>
          </a:p>
        </p:txBody>
      </p:sp>
      <p:sp>
        <p:nvSpPr>
          <p:cNvPr id="193564" name="Text Box 28"/>
          <p:cNvSpPr txBox="1">
            <a:spLocks noChangeArrowheads="1"/>
          </p:cNvSpPr>
          <p:nvPr/>
        </p:nvSpPr>
        <p:spPr bwMode="auto">
          <a:xfrm>
            <a:off x="1792029" y="1362713"/>
            <a:ext cx="43420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a:solidFill>
                  <a:srgbClr val="CC3300"/>
                </a:solidFill>
                <a:ea typeface="微软雅黑" panose="020B0503020204020204" pitchFamily="34" charset="-122"/>
              </a:rPr>
              <a:t>问题：若没有舍入位，采用就近舍入到偶数，则结果是什么？</a:t>
            </a:r>
          </a:p>
        </p:txBody>
      </p:sp>
      <p:sp>
        <p:nvSpPr>
          <p:cNvPr id="193565" name="Text Box 29"/>
          <p:cNvSpPr txBox="1">
            <a:spLocks noChangeArrowheads="1"/>
          </p:cNvSpPr>
          <p:nvPr/>
        </p:nvSpPr>
        <p:spPr bwMode="auto">
          <a:xfrm>
            <a:off x="1792029" y="2219700"/>
            <a:ext cx="42277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200" b="1">
                <a:latin typeface="微软雅黑" panose="020B0503020204020204" pitchFamily="34" charset="-122"/>
                <a:ea typeface="微软雅黑" panose="020B0503020204020204" pitchFamily="34" charset="-122"/>
              </a:rPr>
              <a:t>结果为</a:t>
            </a:r>
            <a:r>
              <a:rPr lang="en-US" altLang="zh-CN" sz="2200" b="1">
                <a:latin typeface="微软雅黑" panose="020B0503020204020204" pitchFamily="34" charset="-122"/>
                <a:ea typeface="微软雅黑" panose="020B0503020204020204" pitchFamily="34" charset="-122"/>
              </a:rPr>
              <a:t>2.36</a:t>
            </a:r>
            <a:r>
              <a:rPr lang="zh-CN" altLang="en-US" sz="2200" b="1">
                <a:latin typeface="微软雅黑" panose="020B0503020204020204" pitchFamily="34" charset="-122"/>
                <a:ea typeface="微软雅黑" panose="020B0503020204020204" pitchFamily="34" charset="-122"/>
              </a:rPr>
              <a:t>！精度没有</a:t>
            </a:r>
            <a:r>
              <a:rPr lang="en-US" altLang="zh-CN" sz="2200" b="1">
                <a:latin typeface="微软雅黑" panose="020B0503020204020204" pitchFamily="34" charset="-122"/>
                <a:ea typeface="微软雅黑" panose="020B0503020204020204" pitchFamily="34" charset="-122"/>
              </a:rPr>
              <a:t>2.37</a:t>
            </a:r>
            <a:r>
              <a:rPr lang="zh-CN" altLang="en-US" sz="2200" b="1">
                <a:latin typeface="微软雅黑" panose="020B0503020204020204" pitchFamily="34" charset="-122"/>
                <a:ea typeface="微软雅黑" panose="020B0503020204020204" pitchFamily="34" charset="-122"/>
              </a:rPr>
              <a:t>高！</a:t>
            </a:r>
          </a:p>
        </p:txBody>
      </p:sp>
    </p:spTree>
    <p:extLst>
      <p:ext uri="{BB962C8B-B14F-4D97-AF65-F5344CB8AC3E}">
        <p14:creationId xmlns:p14="http://schemas.microsoft.com/office/powerpoint/2010/main" val="34997679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1" dur="500"/>
                                        <p:tgtEl>
                                          <p:spTgt spid="193557">
                                            <p:txEl>
                                              <p:pRg st="4" end="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93563"/>
                                        </p:tgtEl>
                                        <p:attrNameLst>
                                          <p:attrName>style.visibility</p:attrName>
                                        </p:attrNameLst>
                                      </p:cBhvr>
                                      <p:to>
                                        <p:strVal val="visible"/>
                                      </p:to>
                                    </p:set>
                                    <p:animEffect transition="in" filter="blinds(horizontal)">
                                      <p:cBhvr>
                                        <p:cTn id="66"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63" grpId="0"/>
      <p:bldP spid="193564" grpId="0"/>
      <p:bldP spid="19356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第三章 程序的转换与机器级表示</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941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2471" y="99454"/>
            <a:ext cx="8227060" cy="561801"/>
          </a:xfrm>
        </p:spPr>
        <p:txBody>
          <a:bodyPr/>
          <a:lstStyle/>
          <a:p>
            <a:r>
              <a:rPr lang="zh-CN" altLang="en-US" sz="3200"/>
              <a:t>机器级指令</a:t>
            </a:r>
          </a:p>
        </p:txBody>
      </p:sp>
      <p:sp>
        <p:nvSpPr>
          <p:cNvPr id="599043" name="Rectangle 3"/>
          <p:cNvSpPr>
            <a:spLocks noGrp="1" noChangeArrowheads="1"/>
          </p:cNvSpPr>
          <p:nvPr>
            <p:ph type="body" idx="1"/>
          </p:nvPr>
        </p:nvSpPr>
        <p:spPr>
          <a:xfrm>
            <a:off x="1776159" y="773934"/>
            <a:ext cx="8227060" cy="5786239"/>
          </a:xfrm>
        </p:spPr>
        <p:txBody>
          <a:bodyPr/>
          <a:lstStyle/>
          <a:p>
            <a:r>
              <a:rPr lang="zh-CN" altLang="en-US" sz="2133">
                <a:solidFill>
                  <a:srgbClr val="CC3300"/>
                </a:solidFill>
                <a:ea typeface="微软雅黑" panose="020B0503020204020204" pitchFamily="34" charset="-122"/>
              </a:rPr>
              <a:t>机器指令</a:t>
            </a:r>
            <a:r>
              <a:rPr lang="zh-CN" altLang="en-US" sz="2133">
                <a:ea typeface="微软雅黑" panose="020B0503020204020204" pitchFamily="34" charset="-122"/>
              </a:rPr>
              <a:t>和</a:t>
            </a:r>
            <a:r>
              <a:rPr lang="zh-CN" altLang="en-US" sz="2133">
                <a:solidFill>
                  <a:srgbClr val="CC3300"/>
                </a:solidFill>
                <a:ea typeface="微软雅黑" panose="020B0503020204020204" pitchFamily="34" charset="-122"/>
              </a:rPr>
              <a:t>汇编指令</a:t>
            </a:r>
            <a:r>
              <a:rPr lang="zh-CN" altLang="en-US" sz="2133">
                <a:ea typeface="微软雅黑" panose="020B0503020204020204" pitchFamily="34" charset="-122"/>
              </a:rPr>
              <a:t>一一对应，都是机器级指令</a:t>
            </a:r>
          </a:p>
          <a:p>
            <a:r>
              <a:rPr lang="zh-CN" altLang="en-US" sz="2133">
                <a:ea typeface="微软雅黑" panose="020B0503020204020204" pitchFamily="34" charset="-122"/>
              </a:rPr>
              <a:t>机器指令是一个</a:t>
            </a:r>
            <a:r>
              <a:rPr lang="en-US" altLang="zh-CN" sz="2133">
                <a:ea typeface="微软雅黑" panose="020B0503020204020204" pitchFamily="34" charset="-122"/>
              </a:rPr>
              <a:t>0/1</a:t>
            </a:r>
            <a:r>
              <a:rPr lang="zh-CN" altLang="en-US" sz="2133">
                <a:ea typeface="微软雅黑" panose="020B0503020204020204" pitchFamily="34" charset="-122"/>
              </a:rPr>
              <a:t>序列，由若干</a:t>
            </a:r>
            <a:r>
              <a:rPr lang="zh-CN" altLang="en-US" sz="2133">
                <a:solidFill>
                  <a:srgbClr val="FF0000"/>
                </a:solidFill>
                <a:ea typeface="微软雅黑" panose="020B0503020204020204" pitchFamily="34" charset="-122"/>
              </a:rPr>
              <a:t>字段</a:t>
            </a:r>
            <a:r>
              <a:rPr lang="zh-CN" altLang="en-US" sz="2133">
                <a:ea typeface="微软雅黑" panose="020B0503020204020204" pitchFamily="34" charset="-122"/>
              </a:rPr>
              <a:t>组成</a:t>
            </a:r>
          </a:p>
          <a:p>
            <a:endParaRPr lang="zh-CN" altLang="en-US" sz="2133">
              <a:ea typeface="微软雅黑" panose="020B0503020204020204" pitchFamily="34" charset="-122"/>
            </a:endParaRPr>
          </a:p>
          <a:p>
            <a:endParaRPr lang="zh-CN" altLang="en-US" sz="2133">
              <a:ea typeface="微软雅黑" panose="020B0503020204020204" pitchFamily="34" charset="-122"/>
            </a:endParaRPr>
          </a:p>
          <a:p>
            <a:endParaRPr lang="zh-CN" altLang="en-US" sz="2133">
              <a:ea typeface="微软雅黑" panose="020B0503020204020204" pitchFamily="34" charset="-122"/>
            </a:endParaRPr>
          </a:p>
          <a:p>
            <a:endParaRPr lang="zh-CN" altLang="en-US" sz="2133">
              <a:ea typeface="微软雅黑" panose="020B0503020204020204" pitchFamily="34" charset="-122"/>
            </a:endParaRPr>
          </a:p>
          <a:p>
            <a:r>
              <a:rPr lang="zh-CN" altLang="en-US" sz="2133">
                <a:ea typeface="微软雅黑" panose="020B0503020204020204" pitchFamily="34" charset="-122"/>
              </a:rPr>
              <a:t>汇编指令是机器指令的符号表示（</a:t>
            </a:r>
            <a:r>
              <a:rPr lang="zh-CN" altLang="en-US" sz="2133">
                <a:solidFill>
                  <a:srgbClr val="0000FF"/>
                </a:solidFill>
                <a:ea typeface="微软雅黑" panose="020B0503020204020204" pitchFamily="34" charset="-122"/>
              </a:rPr>
              <a:t>可能有不同的格式</a:t>
            </a:r>
            <a:r>
              <a:rPr lang="zh-CN" altLang="en-US" sz="2133">
                <a:ea typeface="微软雅黑" panose="020B0503020204020204" pitchFamily="34" charset="-122"/>
              </a:rPr>
              <a:t>）</a:t>
            </a:r>
          </a:p>
          <a:p>
            <a:endParaRPr lang="en-US" altLang="zh-CN" sz="2133">
              <a:ea typeface="微软雅黑" panose="020B0503020204020204" pitchFamily="34" charset="-122"/>
            </a:endParaRPr>
          </a:p>
          <a:p>
            <a:endParaRPr lang="en-US" altLang="zh-CN" sz="2133">
              <a:ea typeface="微软雅黑" panose="020B0503020204020204" pitchFamily="34" charset="-122"/>
            </a:endParaRPr>
          </a:p>
          <a:p>
            <a:pPr lvl="1">
              <a:buFontTx/>
              <a:buNone/>
            </a:pPr>
            <a:r>
              <a:rPr lang="en-US" altLang="zh-CN" sz="2133">
                <a:latin typeface="微软雅黑" panose="020B0503020204020204" pitchFamily="34" charset="-122"/>
                <a:ea typeface="微软雅黑" panose="020B0503020204020204" pitchFamily="34" charset="-122"/>
              </a:rPr>
              <a:t>mov</a:t>
            </a:r>
            <a:r>
              <a:rPr lang="zh-CN" altLang="en-US" sz="2133">
                <a:latin typeface="微软雅黑" panose="020B0503020204020204" pitchFamily="34" charset="-122"/>
                <a:ea typeface="微软雅黑" panose="020B0503020204020204" pitchFamily="34" charset="-122"/>
              </a:rPr>
              <a:t>、</a:t>
            </a:r>
            <a:r>
              <a:rPr lang="en-US" altLang="zh-CN" sz="2133">
                <a:latin typeface="微软雅黑" panose="020B0503020204020204" pitchFamily="34" charset="-122"/>
                <a:ea typeface="微软雅黑" panose="020B0503020204020204" pitchFamily="34" charset="-122"/>
              </a:rPr>
              <a:t>movb</a:t>
            </a:r>
            <a:r>
              <a:rPr lang="zh-CN" altLang="en-US" sz="2133">
                <a:latin typeface="微软雅黑" panose="020B0503020204020204" pitchFamily="34" charset="-122"/>
                <a:ea typeface="微软雅黑" panose="020B0503020204020204" pitchFamily="34" charset="-122"/>
              </a:rPr>
              <a:t>、</a:t>
            </a:r>
            <a:r>
              <a:rPr lang="en-US" altLang="zh-CN" sz="2133">
                <a:latin typeface="微软雅黑" panose="020B0503020204020204" pitchFamily="34" charset="-122"/>
                <a:ea typeface="微软雅黑" panose="020B0503020204020204" pitchFamily="34" charset="-122"/>
              </a:rPr>
              <a:t>bx</a:t>
            </a:r>
            <a:r>
              <a:rPr lang="zh-CN" altLang="en-US" sz="2133">
                <a:latin typeface="微软雅黑" panose="020B0503020204020204" pitchFamily="34" charset="-122"/>
                <a:ea typeface="微软雅黑" panose="020B0503020204020204" pitchFamily="34" charset="-122"/>
              </a:rPr>
              <a:t>、</a:t>
            </a:r>
            <a:r>
              <a:rPr lang="en-US" altLang="zh-CN" sz="2133">
                <a:latin typeface="微软雅黑" panose="020B0503020204020204" pitchFamily="34" charset="-122"/>
                <a:ea typeface="微软雅黑" panose="020B0503020204020204" pitchFamily="34" charset="-122"/>
              </a:rPr>
              <a:t>%bx</a:t>
            </a:r>
            <a:r>
              <a:rPr lang="zh-CN" altLang="en-US" sz="2133">
                <a:latin typeface="微软雅黑" panose="020B0503020204020204" pitchFamily="34" charset="-122"/>
                <a:ea typeface="微软雅黑" panose="020B0503020204020204" pitchFamily="34" charset="-122"/>
              </a:rPr>
              <a:t>等都是</a:t>
            </a:r>
            <a:r>
              <a:rPr lang="zh-CN" altLang="en-US" sz="2133">
                <a:solidFill>
                  <a:srgbClr val="FF0000"/>
                </a:solidFill>
                <a:latin typeface="微软雅黑" panose="020B0503020204020204" pitchFamily="34" charset="-122"/>
                <a:ea typeface="微软雅黑" panose="020B0503020204020204" pitchFamily="34" charset="-122"/>
              </a:rPr>
              <a:t>助记符</a:t>
            </a:r>
          </a:p>
          <a:p>
            <a:pPr lvl="1">
              <a:buFontTx/>
              <a:buNone/>
            </a:pPr>
            <a:r>
              <a:rPr lang="zh-CN" altLang="en-US" sz="2133">
                <a:solidFill>
                  <a:schemeClr val="tx1"/>
                </a:solidFill>
                <a:latin typeface="微软雅黑" panose="020B0503020204020204" pitchFamily="34" charset="-122"/>
                <a:ea typeface="微软雅黑" panose="020B0503020204020204" pitchFamily="34" charset="-122"/>
              </a:rPr>
              <a:t>指令的功能为：</a:t>
            </a:r>
            <a:r>
              <a:rPr lang="en-US" altLang="zh-CN" sz="2133">
                <a:solidFill>
                  <a:srgbClr val="007635"/>
                </a:solidFill>
                <a:latin typeface="微软雅黑" panose="020B0503020204020204" pitchFamily="34" charset="-122"/>
                <a:ea typeface="微软雅黑" panose="020B0503020204020204" pitchFamily="34" charset="-122"/>
              </a:rPr>
              <a:t>M[</a:t>
            </a:r>
            <a:r>
              <a:rPr lang="en-US" altLang="zh-CN" sz="2133">
                <a:solidFill>
                  <a:schemeClr val="tx1"/>
                </a:solidFill>
                <a:latin typeface="微软雅黑" panose="020B0503020204020204" pitchFamily="34" charset="-122"/>
                <a:ea typeface="微软雅黑" panose="020B0503020204020204" pitchFamily="34" charset="-122"/>
              </a:rPr>
              <a:t>R[bx]+R[di]-6</a:t>
            </a:r>
            <a:r>
              <a:rPr lang="en-US" altLang="zh-CN" sz="2133">
                <a:solidFill>
                  <a:srgbClr val="007635"/>
                </a:solidFill>
                <a:latin typeface="微软雅黑" panose="020B0503020204020204" pitchFamily="34" charset="-122"/>
                <a:ea typeface="微软雅黑" panose="020B0503020204020204" pitchFamily="34" charset="-122"/>
              </a:rPr>
              <a:t>]←</a:t>
            </a:r>
            <a:r>
              <a:rPr lang="en-US" altLang="zh-CN" sz="2133">
                <a:solidFill>
                  <a:srgbClr val="CC3300"/>
                </a:solidFill>
                <a:latin typeface="微软雅黑" panose="020B0503020204020204" pitchFamily="34" charset="-122"/>
                <a:ea typeface="微软雅黑" panose="020B0503020204020204" pitchFamily="34" charset="-122"/>
              </a:rPr>
              <a:t>R[cl] </a:t>
            </a:r>
            <a:endParaRPr lang="zh-CN" altLang="en-US" sz="2133">
              <a:solidFill>
                <a:srgbClr val="CC3300"/>
              </a:solidFill>
              <a:latin typeface="微软雅黑" panose="020B0503020204020204" pitchFamily="34" charset="-122"/>
              <a:ea typeface="微软雅黑" panose="020B0503020204020204" pitchFamily="34" charset="-122"/>
            </a:endParaRPr>
          </a:p>
        </p:txBody>
      </p:sp>
      <p:grpSp>
        <p:nvGrpSpPr>
          <p:cNvPr id="2" name="Group 18"/>
          <p:cNvGrpSpPr>
            <a:grpSpLocks/>
          </p:cNvGrpSpPr>
          <p:nvPr/>
        </p:nvGrpSpPr>
        <p:grpSpPr bwMode="auto">
          <a:xfrm>
            <a:off x="2722017" y="1900711"/>
            <a:ext cx="6838427" cy="1542573"/>
            <a:chOff x="867" y="1253"/>
            <a:chExt cx="4026" cy="972"/>
          </a:xfrm>
        </p:grpSpPr>
        <p:pic>
          <p:nvPicPr>
            <p:cNvPr id="71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 y="1253"/>
              <a:ext cx="3799"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Text Box 6"/>
            <p:cNvSpPr txBox="1">
              <a:spLocks noChangeArrowheads="1"/>
            </p:cNvSpPr>
            <p:nvPr/>
          </p:nvSpPr>
          <p:spPr bwMode="auto">
            <a:xfrm>
              <a:off x="867" y="1986"/>
              <a:ext cx="402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1867">
                  <a:solidFill>
                    <a:srgbClr val="007635"/>
                  </a:solidFill>
                </a:rPr>
                <a:t>操作码            寻址方式  寄存器编号            立即数</a:t>
              </a:r>
              <a:r>
                <a:rPr lang="en-US" altLang="zh-CN" sz="1867">
                  <a:solidFill>
                    <a:srgbClr val="007635"/>
                  </a:solidFill>
                </a:rPr>
                <a:t>(</a:t>
              </a:r>
              <a:r>
                <a:rPr lang="zh-CN" altLang="en-US" sz="1867">
                  <a:solidFill>
                    <a:srgbClr val="007635"/>
                  </a:solidFill>
                </a:rPr>
                <a:t>位移量</a:t>
              </a:r>
              <a:r>
                <a:rPr lang="en-US" altLang="zh-CN" sz="1867">
                  <a:solidFill>
                    <a:srgbClr val="007635"/>
                  </a:solidFill>
                </a:rPr>
                <a:t>)</a:t>
              </a:r>
            </a:p>
          </p:txBody>
        </p:sp>
        <p:sp>
          <p:nvSpPr>
            <p:cNvPr id="7187"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7188" name="Line 9"/>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7189" name="Line 10"/>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7190" name="Line 11"/>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sp>
          <p:nvSpPr>
            <p:cNvPr id="7191" name="Line 12"/>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grpSp>
      <p:grpSp>
        <p:nvGrpSpPr>
          <p:cNvPr id="3" name="Group 19"/>
          <p:cNvGrpSpPr>
            <a:grpSpLocks/>
          </p:cNvGrpSpPr>
          <p:nvPr/>
        </p:nvGrpSpPr>
        <p:grpSpPr bwMode="auto">
          <a:xfrm>
            <a:off x="2675995" y="4149498"/>
            <a:ext cx="7468469" cy="833179"/>
            <a:chOff x="725" y="2755"/>
            <a:chExt cx="4706" cy="525"/>
          </a:xfrm>
        </p:grpSpPr>
        <p:sp>
          <p:nvSpPr>
            <p:cNvPr id="7180" name="Rectangle 5"/>
            <p:cNvSpPr>
              <a:spLocks noChangeArrowheads="1"/>
            </p:cNvSpPr>
            <p:nvPr/>
          </p:nvSpPr>
          <p:spPr bwMode="auto">
            <a:xfrm>
              <a:off x="725" y="2755"/>
              <a:ext cx="148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0"/>
                </a:spcBef>
                <a:spcAft>
                  <a:spcPct val="0"/>
                </a:spcAft>
              </a:pPr>
              <a:r>
                <a:rPr lang="en-US" altLang="zh-CN" sz="2133">
                  <a:solidFill>
                    <a:srgbClr val="FF0000"/>
                  </a:solidFill>
                  <a:latin typeface="Arial" panose="020B0604020202020204" pitchFamily="34" charset="0"/>
                  <a:ea typeface="宋体" panose="02010600030101010101" pitchFamily="2" charset="-122"/>
                </a:rPr>
                <a:t>mov [bx+di-6], cl</a:t>
              </a:r>
              <a:endParaRPr lang="zh-CN" altLang="en-US" sz="2133">
                <a:solidFill>
                  <a:srgbClr val="FF0000"/>
                </a:solidFill>
                <a:latin typeface="Arial" panose="020B0604020202020204" pitchFamily="34" charset="0"/>
                <a:ea typeface="宋体" panose="02010600030101010101" pitchFamily="2" charset="-122"/>
              </a:endParaRPr>
            </a:p>
          </p:txBody>
        </p:sp>
        <p:sp>
          <p:nvSpPr>
            <p:cNvPr id="7181" name="Rectangle 13"/>
            <p:cNvSpPr>
              <a:spLocks noChangeArrowheads="1"/>
            </p:cNvSpPr>
            <p:nvPr/>
          </p:nvSpPr>
          <p:spPr bwMode="auto">
            <a:xfrm>
              <a:off x="2993" y="2779"/>
              <a:ext cx="243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0"/>
                </a:spcBef>
                <a:spcAft>
                  <a:spcPct val="0"/>
                </a:spcAft>
              </a:pPr>
              <a:r>
                <a:rPr lang="en-US" altLang="zh-CN" sz="2133">
                  <a:solidFill>
                    <a:srgbClr val="FF0000"/>
                  </a:solidFill>
                  <a:latin typeface="Arial" panose="020B0604020202020204" pitchFamily="34" charset="0"/>
                  <a:ea typeface="宋体" panose="02010600030101010101" pitchFamily="2" charset="-122"/>
                </a:rPr>
                <a:t>movb %cl, -6(%bx,%di)</a:t>
              </a:r>
              <a:endParaRPr lang="zh-CN" altLang="en-US" sz="2133">
                <a:solidFill>
                  <a:srgbClr val="FF0000"/>
                </a:solidFill>
                <a:latin typeface="Arial" panose="020B0604020202020204" pitchFamily="34" charset="0"/>
                <a:ea typeface="宋体" panose="02010600030101010101" pitchFamily="2" charset="-122"/>
              </a:endParaRPr>
            </a:p>
          </p:txBody>
        </p:sp>
        <p:sp>
          <p:nvSpPr>
            <p:cNvPr id="7182" name="Text Box 14"/>
            <p:cNvSpPr txBox="1">
              <a:spLocks noChangeArrowheads="1"/>
            </p:cNvSpPr>
            <p:nvPr/>
          </p:nvSpPr>
          <p:spPr bwMode="auto">
            <a:xfrm>
              <a:off x="2511" y="2784"/>
              <a:ext cx="31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2133">
                  <a:solidFill>
                    <a:srgbClr val="000000"/>
                  </a:solidFill>
                  <a:latin typeface="Arial" panose="020B0604020202020204" pitchFamily="34" charset="0"/>
                </a:rPr>
                <a:t>或</a:t>
              </a:r>
            </a:p>
          </p:txBody>
        </p:sp>
        <p:sp>
          <p:nvSpPr>
            <p:cNvPr id="7183" name="Text Box 15"/>
            <p:cNvSpPr txBox="1">
              <a:spLocks noChangeArrowheads="1"/>
            </p:cNvSpPr>
            <p:nvPr/>
          </p:nvSpPr>
          <p:spPr bwMode="auto">
            <a:xfrm>
              <a:off x="1159" y="2982"/>
              <a:ext cx="1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en-US" altLang="zh-CN" sz="1600" dirty="0">
                  <a:solidFill>
                    <a:srgbClr val="0000FF"/>
                  </a:solidFill>
                </a:rPr>
                <a:t>Intel</a:t>
              </a:r>
              <a:r>
                <a:rPr lang="zh-CN" altLang="en-US" sz="1600" dirty="0">
                  <a:solidFill>
                    <a:srgbClr val="0000FF"/>
                  </a:solidFill>
                </a:rPr>
                <a:t>格式</a:t>
              </a:r>
            </a:p>
          </p:txBody>
        </p:sp>
        <p:sp>
          <p:nvSpPr>
            <p:cNvPr id="7184" name="Text Box 17"/>
            <p:cNvSpPr txBox="1">
              <a:spLocks noChangeArrowheads="1"/>
            </p:cNvSpPr>
            <p:nvPr/>
          </p:nvSpPr>
          <p:spPr bwMode="auto">
            <a:xfrm>
              <a:off x="3560" y="3067"/>
              <a:ext cx="113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en-US" altLang="zh-CN" sz="1600">
                  <a:solidFill>
                    <a:srgbClr val="0000FF"/>
                  </a:solidFill>
                </a:rPr>
                <a:t>AT&amp;T </a:t>
              </a:r>
              <a:r>
                <a:rPr lang="zh-CN" altLang="en-US" sz="1600">
                  <a:solidFill>
                    <a:srgbClr val="0000FF"/>
                  </a:solidFill>
                </a:rPr>
                <a:t>格式</a:t>
              </a:r>
            </a:p>
          </p:txBody>
        </p:sp>
      </p:grpSp>
      <p:sp>
        <p:nvSpPr>
          <p:cNvPr id="599060" name="Text Box 20"/>
          <p:cNvSpPr txBox="1">
            <a:spLocks noChangeArrowheads="1"/>
          </p:cNvSpPr>
          <p:nvPr/>
        </p:nvSpPr>
        <p:spPr bwMode="auto">
          <a:xfrm>
            <a:off x="8165461" y="1224644"/>
            <a:ext cx="1979003"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1867">
                <a:solidFill>
                  <a:srgbClr val="005024"/>
                </a:solidFill>
              </a:rPr>
              <a:t>补码</a:t>
            </a:r>
            <a:r>
              <a:rPr lang="en-US" altLang="zh-CN" sz="1867">
                <a:solidFill>
                  <a:srgbClr val="FF0000"/>
                </a:solidFill>
              </a:rPr>
              <a:t>11111010</a:t>
            </a:r>
            <a:r>
              <a:rPr lang="zh-CN" altLang="en-US" sz="1867">
                <a:solidFill>
                  <a:srgbClr val="005024"/>
                </a:solidFill>
              </a:rPr>
              <a:t>的真值为多少？</a:t>
            </a:r>
            <a:endParaRPr lang="en-US" altLang="zh-CN" sz="1867">
              <a:solidFill>
                <a:srgbClr val="005024"/>
              </a:solidFill>
            </a:endParaRPr>
          </a:p>
        </p:txBody>
      </p:sp>
      <p:grpSp>
        <p:nvGrpSpPr>
          <p:cNvPr id="4" name="Group 24"/>
          <p:cNvGrpSpPr>
            <a:grpSpLocks/>
          </p:cNvGrpSpPr>
          <p:nvPr/>
        </p:nvGrpSpPr>
        <p:grpSpPr bwMode="auto">
          <a:xfrm>
            <a:off x="1525411" y="5903144"/>
            <a:ext cx="6343280" cy="649086"/>
            <a:chOff x="0" y="3719"/>
            <a:chExt cx="3997" cy="409"/>
          </a:xfrm>
        </p:grpSpPr>
        <p:sp>
          <p:nvSpPr>
            <p:cNvPr id="7178" name="Text Box 21"/>
            <p:cNvSpPr txBox="1">
              <a:spLocks noChangeArrowheads="1"/>
            </p:cNvSpPr>
            <p:nvPr/>
          </p:nvSpPr>
          <p:spPr bwMode="auto">
            <a:xfrm>
              <a:off x="0" y="3889"/>
              <a:ext cx="399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1867">
                  <a:solidFill>
                    <a:srgbClr val="CC3300"/>
                  </a:solidFill>
                </a:rPr>
                <a:t>寄存器传送语言 </a:t>
              </a:r>
              <a:r>
                <a:rPr lang="en-US" altLang="zh-CN" sz="1867">
                  <a:solidFill>
                    <a:srgbClr val="CC3300"/>
                  </a:solidFill>
                </a:rPr>
                <a:t>RTL</a:t>
              </a:r>
              <a:r>
                <a:rPr lang="zh-CN" altLang="en-US" sz="1867">
                  <a:solidFill>
                    <a:srgbClr val="CC3300"/>
                  </a:solidFill>
                </a:rPr>
                <a:t>（</a:t>
              </a:r>
              <a:r>
                <a:rPr lang="en-US" altLang="zh-CN" sz="1867">
                  <a:solidFill>
                    <a:srgbClr val="CC3300"/>
                  </a:solidFill>
                </a:rPr>
                <a:t>Register Transfer Language</a:t>
              </a:r>
              <a:r>
                <a:rPr lang="zh-CN" altLang="en-US" sz="1867">
                  <a:solidFill>
                    <a:srgbClr val="CC3300"/>
                  </a:solidFill>
                </a:rPr>
                <a:t>）</a:t>
              </a:r>
              <a:r>
                <a:rPr lang="zh-CN" altLang="en-US" sz="1600" b="0">
                  <a:solidFill>
                    <a:srgbClr val="000000"/>
                  </a:solidFill>
                  <a:latin typeface="Arial" panose="020B0604020202020204" pitchFamily="34" charset="0"/>
                  <a:ea typeface="宋体" panose="02010600030101010101" pitchFamily="2" charset="-122"/>
                </a:rPr>
                <a:t> </a:t>
              </a:r>
            </a:p>
          </p:txBody>
        </p:sp>
        <p:sp>
          <p:nvSpPr>
            <p:cNvPr id="7179" name="Line 22"/>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
        <p:nvSpPr>
          <p:cNvPr id="599063" name="Text Box 23"/>
          <p:cNvSpPr txBox="1">
            <a:spLocks noChangeArrowheads="1"/>
          </p:cNvSpPr>
          <p:nvPr/>
        </p:nvSpPr>
        <p:spPr bwMode="auto">
          <a:xfrm>
            <a:off x="8030566" y="5903149"/>
            <a:ext cx="2248793" cy="6669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0"/>
              </a:spcBef>
              <a:spcAft>
                <a:spcPct val="0"/>
              </a:spcAft>
            </a:pPr>
            <a:r>
              <a:rPr lang="en-US" altLang="zh-CN" sz="1867">
                <a:solidFill>
                  <a:srgbClr val="CC3300"/>
                </a:solidFill>
              </a:rPr>
              <a:t>R</a:t>
            </a:r>
            <a:r>
              <a:rPr lang="zh-CN" altLang="en-US" sz="1867">
                <a:solidFill>
                  <a:srgbClr val="CC3300"/>
                </a:solidFill>
              </a:rPr>
              <a:t>：寄存器内容</a:t>
            </a:r>
          </a:p>
          <a:p>
            <a:pPr defTabSz="914133" fontAlgn="base">
              <a:spcBef>
                <a:spcPct val="0"/>
              </a:spcBef>
              <a:spcAft>
                <a:spcPct val="0"/>
              </a:spcAft>
            </a:pPr>
            <a:r>
              <a:rPr lang="en-US" altLang="zh-CN" sz="1867">
                <a:solidFill>
                  <a:srgbClr val="007635"/>
                </a:solidFill>
              </a:rPr>
              <a:t>M</a:t>
            </a:r>
            <a:r>
              <a:rPr lang="zh-CN" altLang="en-US" sz="1867">
                <a:solidFill>
                  <a:srgbClr val="007635"/>
                </a:solidFill>
              </a:rPr>
              <a:t>：存储单元内容</a:t>
            </a:r>
          </a:p>
        </p:txBody>
      </p:sp>
      <p:sp>
        <p:nvSpPr>
          <p:cNvPr id="599065" name="Text Box 25"/>
          <p:cNvSpPr txBox="1">
            <a:spLocks noChangeArrowheads="1"/>
          </p:cNvSpPr>
          <p:nvPr/>
        </p:nvSpPr>
        <p:spPr bwMode="auto">
          <a:xfrm>
            <a:off x="8209898" y="4777959"/>
            <a:ext cx="1890129"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1600" dirty="0">
                <a:solidFill>
                  <a:srgbClr val="000000"/>
                </a:solidFill>
              </a:rPr>
              <a:t>     </a:t>
            </a:r>
            <a:r>
              <a:rPr lang="zh-CN" altLang="en-US" sz="1867" dirty="0">
                <a:solidFill>
                  <a:srgbClr val="000000"/>
                </a:solidFill>
              </a:rPr>
              <a:t>本课程采用</a:t>
            </a:r>
            <a:r>
              <a:rPr lang="en-US" altLang="zh-CN" sz="1867" dirty="0">
                <a:solidFill>
                  <a:srgbClr val="000000"/>
                </a:solidFill>
              </a:rPr>
              <a:t>AT&amp;T</a:t>
            </a:r>
            <a:r>
              <a:rPr lang="zh-CN" altLang="en-US" sz="1867" dirty="0">
                <a:solidFill>
                  <a:srgbClr val="000000"/>
                </a:solidFill>
              </a:rPr>
              <a:t>格式</a:t>
            </a:r>
          </a:p>
        </p:txBody>
      </p:sp>
    </p:spTree>
    <p:extLst>
      <p:ext uri="{BB962C8B-B14F-4D97-AF65-F5344CB8AC3E}">
        <p14:creationId xmlns:p14="http://schemas.microsoft.com/office/powerpoint/2010/main" val="4089322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60"/>
                                        </p:tgtEl>
                                        <p:attrNameLst>
                                          <p:attrName>style.visibility</p:attrName>
                                        </p:attrNameLst>
                                      </p:cBhvr>
                                      <p:to>
                                        <p:strVal val="visible"/>
                                      </p:to>
                                    </p:set>
                                    <p:animEffect transition="in" filter="blinds(horizontal)">
                                      <p:cBhvr>
                                        <p:cTn id="12" dur="500"/>
                                        <p:tgtEl>
                                          <p:spTgt spid="599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22" dur="500"/>
                                        <p:tgtEl>
                                          <p:spTgt spid="599043">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27" dur="500"/>
                                        <p:tgtEl>
                                          <p:spTgt spid="599043">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9063"/>
                                        </p:tgtEl>
                                        <p:attrNameLst>
                                          <p:attrName>style.visibility</p:attrName>
                                        </p:attrNameLst>
                                      </p:cBhvr>
                                      <p:to>
                                        <p:strVal val="visible"/>
                                      </p:to>
                                    </p:set>
                                    <p:animEffect transition="in" filter="blinds(horizontal)">
                                      <p:cBhvr>
                                        <p:cTn id="37" dur="500"/>
                                        <p:tgtEl>
                                          <p:spTgt spid="59906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9065"/>
                                        </p:tgtEl>
                                        <p:attrNameLst>
                                          <p:attrName>style.visibility</p:attrName>
                                        </p:attrNameLst>
                                      </p:cBhvr>
                                      <p:to>
                                        <p:strVal val="visible"/>
                                      </p:to>
                                    </p:set>
                                    <p:animEffect transition="in" filter="blinds(horizontal)">
                                      <p:cBhvr>
                                        <p:cTn id="42" dur="500"/>
                                        <p:tgtEl>
                                          <p:spTgt spid="599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0" grpId="0"/>
      <p:bldP spid="599063" grpId="0" animBg="1"/>
      <p:bldP spid="5990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582360" y="99454"/>
            <a:ext cx="6527373" cy="605150"/>
          </a:xfrm>
        </p:spPr>
        <p:txBody>
          <a:bodyPr vert="horz" wrap="square" lIns="63480" tIns="25392" rIns="63480" bIns="25392" numCol="1" anchor="t" anchorCtr="0" compatLnSpc="1">
            <a:prstTxWarp prst="textNoShape">
              <a:avLst/>
            </a:prstTxWarp>
            <a:spAutoFit/>
          </a:bodyPr>
          <a:lstStyle/>
          <a:p>
            <a:r>
              <a:rPr lang="zh-CN" altLang="en-US" sz="3599"/>
              <a:t>程序的转换处理</a:t>
            </a:r>
          </a:p>
        </p:txBody>
      </p:sp>
      <p:sp>
        <p:nvSpPr>
          <p:cNvPr id="29699" name="Rectangle 3"/>
          <p:cNvSpPr>
            <a:spLocks noGrp="1" noChangeArrowheads="1"/>
          </p:cNvSpPr>
          <p:nvPr>
            <p:ph type="body" sz="half" idx="4294967295"/>
          </p:nvPr>
        </p:nvSpPr>
        <p:spPr>
          <a:xfrm>
            <a:off x="1750767" y="1408738"/>
            <a:ext cx="3131171" cy="1842604"/>
          </a:xfrm>
          <a:solidFill>
            <a:srgbClr val="808000">
              <a:alpha val="23921"/>
            </a:srgbClr>
          </a:solidFill>
          <a:ln>
            <a:solidFill>
              <a:schemeClr val="tx1"/>
            </a:solidFill>
            <a:miter lim="800000"/>
            <a:headEnd/>
            <a:tailEnd/>
          </a:ln>
        </p:spPr>
        <p:txBody>
          <a:bodyPr vert="horz" wrap="square" lIns="63480" tIns="25392" rIns="63480" bIns="25392" numCol="1" anchor="t" anchorCtr="0" compatLnSpc="1">
            <a:prstTxWarp prst="textNoShape">
              <a:avLst/>
            </a:prstTxWarp>
            <a:spAutoFit/>
          </a:bodyPr>
          <a:lstStyle/>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#include &lt;</a:t>
            </a: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stdio.h</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&gt;</a:t>
            </a:r>
          </a:p>
          <a:p>
            <a:pPr marL="203140" indent="-203140">
              <a:lnSpc>
                <a:spcPct val="150000"/>
              </a:lnSpc>
              <a:spcBef>
                <a:spcPct val="0"/>
              </a:spcBef>
              <a:buNone/>
            </a:pP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main()  {</a:t>
            </a:r>
          </a:p>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("hello, world\n");</a:t>
            </a:r>
          </a:p>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700" name="Text Box 5"/>
          <p:cNvSpPr txBox="1">
            <a:spLocks noChangeArrowheads="1"/>
          </p:cNvSpPr>
          <p:nvPr/>
        </p:nvSpPr>
        <p:spPr bwMode="auto">
          <a:xfrm>
            <a:off x="1525411" y="908828"/>
            <a:ext cx="358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50000"/>
              </a:spcBef>
            </a:pPr>
            <a:r>
              <a:rPr lang="zh-CN" altLang="en-US"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经典的“ </a:t>
            </a:r>
            <a:r>
              <a:rPr lang="en-US" altLang="zh-CN"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hello.c ” </a:t>
            </a:r>
            <a:r>
              <a:rPr lang="zh-CN" altLang="en-US"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源程序</a:t>
            </a:r>
          </a:p>
        </p:txBody>
      </p:sp>
      <p:sp>
        <p:nvSpPr>
          <p:cNvPr id="359430" name="Rectangle 6"/>
          <p:cNvSpPr>
            <a:spLocks noChangeArrowheads="1"/>
          </p:cNvSpPr>
          <p:nvPr/>
        </p:nvSpPr>
        <p:spPr bwMode="auto">
          <a:xfrm>
            <a:off x="5088250" y="1435715"/>
            <a:ext cx="5370441"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defTabSz="914133"/>
            <a:r>
              <a:rPr lang="en-US" altLang="zh-CN" sz="1600" b="1" dirty="0">
                <a:solidFill>
                  <a:srgbClr val="ED1611"/>
                </a:solidFill>
                <a:latin typeface="Times New Roman" panose="02020603050405020304" pitchFamily="18" charset="0"/>
              </a:rPr>
              <a:t># </a:t>
            </a:r>
            <a:r>
              <a:rPr lang="en-US" altLang="zh-CN" sz="1600" b="1" dirty="0" err="1">
                <a:solidFill>
                  <a:srgbClr val="ED1611"/>
                </a:solidFill>
                <a:latin typeface="Times New Roman" panose="02020603050405020304" pitchFamily="18" charset="0"/>
              </a:rPr>
              <a:t>i</a:t>
            </a:r>
            <a:r>
              <a:rPr lang="en-US" altLang="zh-CN" sz="1600" b="1" dirty="0">
                <a:solidFill>
                  <a:srgbClr val="ED1611"/>
                </a:solidFill>
                <a:latin typeface="Times New Roman" panose="02020603050405020304" pitchFamily="18" charset="0"/>
              </a:rPr>
              <a:t> n c l u d e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&lt; s t d </a:t>
            </a:r>
            <a:r>
              <a:rPr lang="en-US" altLang="zh-CN" sz="1600" b="1" dirty="0" err="1">
                <a:solidFill>
                  <a:srgbClr val="ED1611"/>
                </a:solidFill>
                <a:latin typeface="Times New Roman" panose="02020603050405020304" pitchFamily="18" charset="0"/>
              </a:rPr>
              <a:t>i</a:t>
            </a:r>
            <a:r>
              <a:rPr lang="en-US" altLang="zh-CN" sz="1600" b="1" dirty="0">
                <a:solidFill>
                  <a:srgbClr val="ED1611"/>
                </a:solidFill>
                <a:latin typeface="Times New Roman" panose="02020603050405020304" pitchFamily="18" charset="0"/>
              </a:rPr>
              <a:t> o .</a:t>
            </a:r>
          </a:p>
          <a:p>
            <a:pPr algn="dist" defTabSz="914133"/>
            <a:r>
              <a:rPr lang="en-US" altLang="zh-CN" sz="1600" b="1" dirty="0">
                <a:solidFill>
                  <a:srgbClr val="000000"/>
                </a:solidFill>
                <a:latin typeface="Times New Roman" panose="02020603050405020304" pitchFamily="18" charset="0"/>
              </a:rPr>
              <a:t>35 105 110 99 108 117 100 101 32 60 115 116 100 105 111 46</a:t>
            </a:r>
          </a:p>
          <a:p>
            <a:pPr algn="dist" defTabSz="914133"/>
            <a:r>
              <a:rPr lang="en-US" altLang="zh-CN" sz="1600" b="1" dirty="0">
                <a:solidFill>
                  <a:srgbClr val="ED1611"/>
                </a:solidFill>
                <a:latin typeface="Times New Roman" panose="02020603050405020304" pitchFamily="18" charset="0"/>
              </a:rPr>
              <a:t>h &gt; \n \n </a:t>
            </a:r>
            <a:r>
              <a:rPr lang="en-US" altLang="zh-CN" sz="1600" b="1" dirty="0" err="1">
                <a:solidFill>
                  <a:srgbClr val="ED1611"/>
                </a:solidFill>
                <a:latin typeface="Times New Roman" panose="02020603050405020304" pitchFamily="18" charset="0"/>
              </a:rPr>
              <a:t>i</a:t>
            </a:r>
            <a:r>
              <a:rPr lang="en-US" altLang="zh-CN" sz="1600" b="1" dirty="0">
                <a:solidFill>
                  <a:srgbClr val="ED1611"/>
                </a:solidFill>
                <a:latin typeface="Times New Roman" panose="02020603050405020304" pitchFamily="18" charset="0"/>
              </a:rPr>
              <a:t> n t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m a </a:t>
            </a:r>
            <a:r>
              <a:rPr lang="en-US" altLang="zh-CN" sz="1600" b="1" dirty="0" err="1">
                <a:solidFill>
                  <a:srgbClr val="ED1611"/>
                </a:solidFill>
                <a:latin typeface="Times New Roman" panose="02020603050405020304" pitchFamily="18" charset="0"/>
              </a:rPr>
              <a:t>i</a:t>
            </a:r>
            <a:r>
              <a:rPr lang="en-US" altLang="zh-CN" sz="1600" b="1" dirty="0">
                <a:solidFill>
                  <a:srgbClr val="ED1611"/>
                </a:solidFill>
                <a:latin typeface="Times New Roman" panose="02020603050405020304" pitchFamily="18" charset="0"/>
              </a:rPr>
              <a:t> n ( ) \n {</a:t>
            </a:r>
          </a:p>
          <a:p>
            <a:pPr algn="dist" defTabSz="914133"/>
            <a:r>
              <a:rPr lang="en-US" altLang="zh-CN" sz="1600" b="1" dirty="0">
                <a:solidFill>
                  <a:srgbClr val="000000"/>
                </a:solidFill>
                <a:latin typeface="Times New Roman" panose="02020603050405020304" pitchFamily="18" charset="0"/>
              </a:rPr>
              <a:t>104 62 10 10 105 110 116 32 109 97 105 110 40 41 10 123</a:t>
            </a:r>
          </a:p>
          <a:p>
            <a:pPr algn="dist" defTabSz="914133"/>
            <a:r>
              <a:rPr lang="en-US" altLang="zh-CN" sz="1600" b="1" dirty="0">
                <a:solidFill>
                  <a:srgbClr val="ED1611"/>
                </a:solidFill>
                <a:latin typeface="Times New Roman" panose="02020603050405020304" pitchFamily="18" charset="0"/>
              </a:rPr>
              <a:t>\n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p r </a:t>
            </a:r>
            <a:r>
              <a:rPr lang="en-US" altLang="zh-CN" sz="1600" b="1" dirty="0" err="1">
                <a:solidFill>
                  <a:srgbClr val="ED1611"/>
                </a:solidFill>
                <a:latin typeface="Times New Roman" panose="02020603050405020304" pitchFamily="18" charset="0"/>
              </a:rPr>
              <a:t>i</a:t>
            </a:r>
            <a:r>
              <a:rPr lang="en-US" altLang="zh-CN" sz="1600" b="1" dirty="0">
                <a:solidFill>
                  <a:srgbClr val="ED1611"/>
                </a:solidFill>
                <a:latin typeface="Times New Roman" panose="02020603050405020304" pitchFamily="18" charset="0"/>
              </a:rPr>
              <a:t> n t f ( " h e l</a:t>
            </a:r>
          </a:p>
          <a:p>
            <a:pPr algn="dist" defTabSz="914133"/>
            <a:r>
              <a:rPr lang="en-US" altLang="zh-CN" sz="1600" b="1" dirty="0">
                <a:solidFill>
                  <a:srgbClr val="000000"/>
                </a:solidFill>
                <a:latin typeface="Times New Roman" panose="02020603050405020304" pitchFamily="18" charset="0"/>
              </a:rPr>
              <a:t>10 32 32 32 32 112 114 105 110 116 102 40 34 104 101 108</a:t>
            </a:r>
          </a:p>
          <a:p>
            <a:pPr algn="dist" defTabSz="914133"/>
            <a:r>
              <a:rPr lang="en-US" altLang="zh-CN" sz="1600" b="1" dirty="0">
                <a:solidFill>
                  <a:srgbClr val="ED1611"/>
                </a:solidFill>
                <a:latin typeface="Times New Roman" panose="02020603050405020304" pitchFamily="18" charset="0"/>
              </a:rPr>
              <a:t>l o , &lt;</a:t>
            </a:r>
            <a:r>
              <a:rPr lang="en-US" altLang="zh-CN" sz="1600" b="1" dirty="0" err="1">
                <a:solidFill>
                  <a:srgbClr val="ED1611"/>
                </a:solidFill>
                <a:latin typeface="Times New Roman" panose="02020603050405020304" pitchFamily="18" charset="0"/>
              </a:rPr>
              <a:t>sp</a:t>
            </a:r>
            <a:r>
              <a:rPr lang="en-US" altLang="zh-CN" sz="1600" b="1" dirty="0">
                <a:solidFill>
                  <a:srgbClr val="ED1611"/>
                </a:solidFill>
                <a:latin typeface="Times New Roman" panose="02020603050405020304" pitchFamily="18" charset="0"/>
              </a:rPr>
              <a:t>&gt; w o r l d \ n " ) ; \n }</a:t>
            </a:r>
          </a:p>
          <a:p>
            <a:pPr algn="dist" defTabSz="914133"/>
            <a:r>
              <a:rPr lang="en-US" altLang="zh-CN" sz="1600" b="1" dirty="0">
                <a:solidFill>
                  <a:srgbClr val="000000"/>
                </a:solidFill>
                <a:latin typeface="Times New Roman" panose="02020603050405020304" pitchFamily="18" charset="0"/>
              </a:rPr>
              <a:t>108 111 44 32 119 111 114 108 100 92 110 34 41 59 10 125</a:t>
            </a:r>
          </a:p>
        </p:txBody>
      </p:sp>
      <p:sp>
        <p:nvSpPr>
          <p:cNvPr id="359431" name="Text Box 7"/>
          <p:cNvSpPr txBox="1">
            <a:spLocks noChangeArrowheads="1"/>
          </p:cNvSpPr>
          <p:nvPr/>
        </p:nvSpPr>
        <p:spPr bwMode="auto">
          <a:xfrm>
            <a:off x="5094597" y="988179"/>
            <a:ext cx="49911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50000"/>
              </a:spcBef>
            </a:pPr>
            <a:r>
              <a:rPr lang="en-US" altLang="zh-CN" sz="22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hello.c</a:t>
            </a:r>
            <a:r>
              <a:rPr lang="zh-CN" altLang="en-US" sz="22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2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ASCII</a:t>
            </a:r>
            <a:r>
              <a:rPr lang="zh-CN" altLang="en-US" sz="22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文本表示</a:t>
            </a:r>
          </a:p>
        </p:txBody>
      </p:sp>
      <p:sp>
        <p:nvSpPr>
          <p:cNvPr id="359440" name="Text Box 16"/>
          <p:cNvSpPr txBox="1">
            <a:spLocks noChangeArrowheads="1"/>
          </p:cNvSpPr>
          <p:nvPr/>
        </p:nvSpPr>
        <p:spPr bwMode="auto">
          <a:xfrm>
            <a:off x="1733311" y="3384564"/>
            <a:ext cx="3462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spcBef>
                <a:spcPct val="20000"/>
              </a:spcBef>
            </a:pPr>
            <a:r>
              <a:rPr lang="zh-CN" altLang="en-US" sz="2000" b="1">
                <a:solidFill>
                  <a:srgbClr val="CC3300"/>
                </a:solidFill>
                <a:latin typeface="Times New Roman" panose="02020603050405020304" pitchFamily="18" charset="0"/>
                <a:ea typeface="黑体" panose="02010609060101010101" pitchFamily="49" charset="-122"/>
                <a:cs typeface="Times New Roman" panose="02020603050405020304" pitchFamily="18" charset="0"/>
              </a:rPr>
              <a:t>功能：输出“</a:t>
            </a:r>
            <a:r>
              <a:rPr lang="en-US" altLang="zh-CN" sz="2000" b="1">
                <a:solidFill>
                  <a:srgbClr val="CC3300"/>
                </a:solidFill>
                <a:latin typeface="Times New Roman" panose="02020603050405020304" pitchFamily="18" charset="0"/>
                <a:ea typeface="黑体" panose="02010609060101010101" pitchFamily="49" charset="-122"/>
                <a:cs typeface="Times New Roman" panose="02020603050405020304" pitchFamily="18" charset="0"/>
              </a:rPr>
              <a:t>hello,world”</a:t>
            </a:r>
          </a:p>
        </p:txBody>
      </p:sp>
      <p:sp>
        <p:nvSpPr>
          <p:cNvPr id="565256" name="Text Box 8"/>
          <p:cNvSpPr txBox="1">
            <a:spLocks noChangeArrowheads="1"/>
          </p:cNvSpPr>
          <p:nvPr/>
        </p:nvSpPr>
        <p:spPr bwMode="auto">
          <a:xfrm>
            <a:off x="2931503" y="5084253"/>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预处理</a:t>
            </a:r>
          </a:p>
          <a:p>
            <a:pPr algn="ct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(cpp)</a:t>
            </a:r>
          </a:p>
        </p:txBody>
      </p:sp>
      <p:sp>
        <p:nvSpPr>
          <p:cNvPr id="565257" name="Text Box 9"/>
          <p:cNvSpPr txBox="1">
            <a:spLocks noChangeArrowheads="1"/>
          </p:cNvSpPr>
          <p:nvPr/>
        </p:nvSpPr>
        <p:spPr bwMode="auto">
          <a:xfrm>
            <a:off x="4702606" y="5089012"/>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r>
              <a:rPr lang="zh-CN" altLang="en-US"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编译</a:t>
            </a:r>
          </a:p>
          <a:p>
            <a:pPr algn="ctr" defTabSz="914133" eaLnBrk="1" hangingPunct="1">
              <a:spcBef>
                <a:spcPct val="50000"/>
              </a:spcBef>
            </a:pPr>
            <a:r>
              <a:rPr lang="en-US" altLang="zh-CN"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(cc1)</a:t>
            </a:r>
          </a:p>
        </p:txBody>
      </p:sp>
      <p:sp>
        <p:nvSpPr>
          <p:cNvPr id="565258" name="Text Box 10"/>
          <p:cNvSpPr txBox="1">
            <a:spLocks noChangeArrowheads="1"/>
          </p:cNvSpPr>
          <p:nvPr/>
        </p:nvSpPr>
        <p:spPr bwMode="auto">
          <a:xfrm>
            <a:off x="6451491" y="5109644"/>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汇编</a:t>
            </a:r>
          </a:p>
          <a:p>
            <a:pPr algn="ct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(as)</a:t>
            </a:r>
          </a:p>
        </p:txBody>
      </p:sp>
      <p:sp>
        <p:nvSpPr>
          <p:cNvPr id="565259" name="Text Box 11"/>
          <p:cNvSpPr txBox="1">
            <a:spLocks noChangeArrowheads="1"/>
          </p:cNvSpPr>
          <p:nvPr/>
        </p:nvSpPr>
        <p:spPr bwMode="auto">
          <a:xfrm>
            <a:off x="8243226" y="5100121"/>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链接</a:t>
            </a:r>
          </a:p>
          <a:p>
            <a:pPr algn="ct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(ld)</a:t>
            </a:r>
          </a:p>
        </p:txBody>
      </p:sp>
      <p:grpSp>
        <p:nvGrpSpPr>
          <p:cNvPr id="2" name="Group 12"/>
          <p:cNvGrpSpPr>
            <a:grpSpLocks/>
          </p:cNvGrpSpPr>
          <p:nvPr/>
        </p:nvGrpSpPr>
        <p:grpSpPr bwMode="auto">
          <a:xfrm>
            <a:off x="6754610" y="4363751"/>
            <a:ext cx="1494964" cy="726851"/>
            <a:chOff x="3295" y="2749"/>
            <a:chExt cx="942" cy="458"/>
          </a:xfrm>
        </p:grpSpPr>
        <p:sp>
          <p:nvSpPr>
            <p:cNvPr id="29736" name="Line 13"/>
            <p:cNvSpPr>
              <a:spLocks noChangeShapeType="1"/>
            </p:cNvSpPr>
            <p:nvPr/>
          </p:nvSpPr>
          <p:spPr bwMode="auto">
            <a:xfrm>
              <a:off x="3889" y="2877"/>
              <a:ext cx="348"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37" name="Text Box 14"/>
            <p:cNvSpPr txBox="1">
              <a:spLocks noChangeArrowheads="1"/>
            </p:cNvSpPr>
            <p:nvPr/>
          </p:nvSpPr>
          <p:spPr bwMode="auto">
            <a:xfrm>
              <a:off x="3295" y="2749"/>
              <a:ext cx="6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printf.o</a:t>
              </a:r>
            </a:p>
          </p:txBody>
        </p:sp>
      </p:grpSp>
      <p:sp>
        <p:nvSpPr>
          <p:cNvPr id="565263" name="Rectangle 15"/>
          <p:cNvSpPr>
            <a:spLocks noChangeArrowheads="1"/>
          </p:cNvSpPr>
          <p:nvPr/>
        </p:nvSpPr>
        <p:spPr bwMode="auto">
          <a:xfrm>
            <a:off x="5715118" y="3644833"/>
            <a:ext cx="3469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r>
              <a:rPr lang="zh-CN" altLang="en-US" sz="2000" b="1">
                <a:solidFill>
                  <a:srgbClr val="ED1611"/>
                </a:solidFill>
                <a:latin typeface="Times New Roman" panose="02020603050405020304" pitchFamily="18" charset="0"/>
                <a:ea typeface="黑体" panose="02010609060101010101" pitchFamily="49" charset="-122"/>
                <a:cs typeface="Times New Roman" panose="02020603050405020304" pitchFamily="18" charset="0"/>
              </a:rPr>
              <a:t>计算机不能直接执行</a:t>
            </a:r>
            <a:r>
              <a:rPr lang="en-US" altLang="zh-CN" sz="2000" b="1">
                <a:solidFill>
                  <a:srgbClr val="ED1611"/>
                </a:solidFill>
                <a:latin typeface="Times New Roman" panose="02020603050405020304" pitchFamily="18" charset="0"/>
                <a:ea typeface="黑体" panose="02010609060101010101" pitchFamily="49" charset="-122"/>
                <a:cs typeface="Times New Roman" panose="02020603050405020304" pitchFamily="18" charset="0"/>
              </a:rPr>
              <a:t>hello.c</a:t>
            </a:r>
            <a:r>
              <a:rPr lang="zh-CN" altLang="en-US" sz="2000" b="1">
                <a:solidFill>
                  <a:srgbClr val="ED1611"/>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3" name="Group 16"/>
          <p:cNvGrpSpPr>
            <a:grpSpLocks/>
          </p:cNvGrpSpPr>
          <p:nvPr/>
        </p:nvGrpSpPr>
        <p:grpSpPr bwMode="auto">
          <a:xfrm>
            <a:off x="1904707" y="5127104"/>
            <a:ext cx="1041079" cy="1093450"/>
            <a:chOff x="239" y="3230"/>
            <a:chExt cx="656" cy="689"/>
          </a:xfrm>
        </p:grpSpPr>
        <p:grpSp>
          <p:nvGrpSpPr>
            <p:cNvPr id="29732" name="Group 17"/>
            <p:cNvGrpSpPr>
              <a:grpSpLocks/>
            </p:cNvGrpSpPr>
            <p:nvPr/>
          </p:nvGrpSpPr>
          <p:grpSpPr bwMode="auto">
            <a:xfrm>
              <a:off x="273" y="3230"/>
              <a:ext cx="622" cy="238"/>
              <a:chOff x="219" y="3401"/>
              <a:chExt cx="622" cy="238"/>
            </a:xfrm>
          </p:grpSpPr>
          <p:sp>
            <p:nvSpPr>
              <p:cNvPr id="29734" name="Line 1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35" name="Text Box 1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hello.c</a:t>
                </a:r>
              </a:p>
            </p:txBody>
          </p:sp>
        </p:grpSp>
        <p:sp>
          <p:nvSpPr>
            <p:cNvPr id="29733" name="Text Box 20"/>
            <p:cNvSpPr txBox="1">
              <a:spLocks noChangeArrowheads="1"/>
            </p:cNvSpPr>
            <p:nvPr/>
          </p:nvSpPr>
          <p:spPr bwMode="auto">
            <a:xfrm>
              <a:off x="239" y="3512"/>
              <a:ext cx="6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源程序</a:t>
              </a:r>
            </a:p>
            <a:p>
              <a:pPr algn="ctr" defTabSz="914133" eaLnBrk="1" hangingPunct="1"/>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文本</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5" name="Group 21"/>
          <p:cNvGrpSpPr>
            <a:grpSpLocks/>
          </p:cNvGrpSpPr>
          <p:nvPr/>
        </p:nvGrpSpPr>
        <p:grpSpPr bwMode="auto">
          <a:xfrm>
            <a:off x="3636135" y="5103291"/>
            <a:ext cx="1085515" cy="1077578"/>
            <a:chOff x="1330" y="3215"/>
            <a:chExt cx="684" cy="679"/>
          </a:xfrm>
        </p:grpSpPr>
        <p:grpSp>
          <p:nvGrpSpPr>
            <p:cNvPr id="29728" name="Group 22"/>
            <p:cNvGrpSpPr>
              <a:grpSpLocks/>
            </p:cNvGrpSpPr>
            <p:nvPr/>
          </p:nvGrpSpPr>
          <p:grpSpPr bwMode="auto">
            <a:xfrm>
              <a:off x="1392" y="3215"/>
              <a:ext cx="622" cy="238"/>
              <a:chOff x="219" y="3401"/>
              <a:chExt cx="622" cy="238"/>
            </a:xfrm>
          </p:grpSpPr>
          <p:sp>
            <p:nvSpPr>
              <p:cNvPr id="29730" name="Line 23"/>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31" name="Text Box 24"/>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hello.i</a:t>
                </a:r>
              </a:p>
            </p:txBody>
          </p:sp>
        </p:grpSp>
        <p:sp>
          <p:nvSpPr>
            <p:cNvPr id="29729" name="Text Box 25"/>
            <p:cNvSpPr txBox="1">
              <a:spLocks noChangeArrowheads="1"/>
            </p:cNvSpPr>
            <p:nvPr/>
          </p:nvSpPr>
          <p:spPr bwMode="auto">
            <a:xfrm>
              <a:off x="1330" y="3487"/>
              <a:ext cx="6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源程序</a:t>
              </a:r>
            </a:p>
            <a:p>
              <a:pPr algn="ctr" defTabSz="914133" eaLnBrk="1" hangingPunct="1"/>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文本</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7" name="Group 26"/>
          <p:cNvGrpSpPr>
            <a:grpSpLocks/>
          </p:cNvGrpSpPr>
          <p:nvPr/>
        </p:nvGrpSpPr>
        <p:grpSpPr bwMode="auto">
          <a:xfrm>
            <a:off x="5407237" y="5117580"/>
            <a:ext cx="1055363" cy="1372764"/>
            <a:chOff x="2446" y="3224"/>
            <a:chExt cx="665" cy="865"/>
          </a:xfrm>
        </p:grpSpPr>
        <p:grpSp>
          <p:nvGrpSpPr>
            <p:cNvPr id="29724" name="Group 27"/>
            <p:cNvGrpSpPr>
              <a:grpSpLocks/>
            </p:cNvGrpSpPr>
            <p:nvPr/>
          </p:nvGrpSpPr>
          <p:grpSpPr bwMode="auto">
            <a:xfrm>
              <a:off x="2489" y="3224"/>
              <a:ext cx="622" cy="238"/>
              <a:chOff x="219" y="3401"/>
              <a:chExt cx="622" cy="238"/>
            </a:xfrm>
          </p:grpSpPr>
          <p:sp>
            <p:nvSpPr>
              <p:cNvPr id="29726" name="Line 2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27" name="Text Box 2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hello.s</a:t>
                </a:r>
              </a:p>
            </p:txBody>
          </p:sp>
        </p:grpSp>
        <p:sp>
          <p:nvSpPr>
            <p:cNvPr id="29725" name="Text Box 30"/>
            <p:cNvSpPr txBox="1">
              <a:spLocks noChangeArrowheads="1"/>
            </p:cNvSpPr>
            <p:nvPr/>
          </p:nvSpPr>
          <p:spPr bwMode="auto">
            <a:xfrm>
              <a:off x="2446" y="3507"/>
              <a:ext cx="63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汇编语言程序</a:t>
              </a:r>
            </a:p>
            <a:p>
              <a:pPr algn="ctr" defTabSz="914133" eaLnBrk="1" hangingPunct="1"/>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文本</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9" name="Group 31"/>
          <p:cNvGrpSpPr>
            <a:grpSpLocks/>
          </p:cNvGrpSpPr>
          <p:nvPr/>
        </p:nvGrpSpPr>
        <p:grpSpPr bwMode="auto">
          <a:xfrm>
            <a:off x="7183104" y="5076318"/>
            <a:ext cx="1093449" cy="1661600"/>
            <a:chOff x="3565" y="3198"/>
            <a:chExt cx="689" cy="1047"/>
          </a:xfrm>
        </p:grpSpPr>
        <p:grpSp>
          <p:nvGrpSpPr>
            <p:cNvPr id="29720" name="Group 32"/>
            <p:cNvGrpSpPr>
              <a:grpSpLocks/>
            </p:cNvGrpSpPr>
            <p:nvPr/>
          </p:nvGrpSpPr>
          <p:grpSpPr bwMode="auto">
            <a:xfrm>
              <a:off x="3604" y="3198"/>
              <a:ext cx="650" cy="238"/>
              <a:chOff x="219" y="3401"/>
              <a:chExt cx="622" cy="238"/>
            </a:xfrm>
          </p:grpSpPr>
          <p:sp>
            <p:nvSpPr>
              <p:cNvPr id="29722" name="Line 33"/>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23" name="Text Box 34"/>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hello.o</a:t>
                </a:r>
              </a:p>
            </p:txBody>
          </p:sp>
        </p:grpSp>
        <p:sp>
          <p:nvSpPr>
            <p:cNvPr id="29721" name="Text Box 35"/>
            <p:cNvSpPr txBox="1">
              <a:spLocks noChangeArrowheads="1"/>
            </p:cNvSpPr>
            <p:nvPr/>
          </p:nvSpPr>
          <p:spPr bwMode="auto">
            <a:xfrm>
              <a:off x="3565" y="3489"/>
              <a:ext cx="66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可重定位目标程序</a:t>
              </a:r>
            </a:p>
            <a:p>
              <a:pPr algn="ctr" defTabSz="914133" eaLnBrk="1" hangingPunct="1"/>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二进制</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11" name="Group 36"/>
          <p:cNvGrpSpPr>
            <a:grpSpLocks/>
          </p:cNvGrpSpPr>
          <p:nvPr/>
        </p:nvGrpSpPr>
        <p:grpSpPr bwMode="auto">
          <a:xfrm>
            <a:off x="9017687" y="5060450"/>
            <a:ext cx="1117255" cy="1372764"/>
            <a:chOff x="4721" y="3188"/>
            <a:chExt cx="704" cy="865"/>
          </a:xfrm>
        </p:grpSpPr>
        <p:grpSp>
          <p:nvGrpSpPr>
            <p:cNvPr id="29716" name="Group 37"/>
            <p:cNvGrpSpPr>
              <a:grpSpLocks/>
            </p:cNvGrpSpPr>
            <p:nvPr/>
          </p:nvGrpSpPr>
          <p:grpSpPr bwMode="auto">
            <a:xfrm>
              <a:off x="4738" y="3188"/>
              <a:ext cx="622" cy="238"/>
              <a:chOff x="219" y="3401"/>
              <a:chExt cx="622" cy="238"/>
            </a:xfrm>
          </p:grpSpPr>
          <p:sp>
            <p:nvSpPr>
              <p:cNvPr id="29718" name="Line 3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29719" name="Text Box 3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hello</a:t>
                </a:r>
              </a:p>
            </p:txBody>
          </p:sp>
        </p:grpSp>
        <p:sp>
          <p:nvSpPr>
            <p:cNvPr id="29717" name="Text Box 40"/>
            <p:cNvSpPr txBox="1">
              <a:spLocks noChangeArrowheads="1"/>
            </p:cNvSpPr>
            <p:nvPr/>
          </p:nvSpPr>
          <p:spPr bwMode="auto">
            <a:xfrm>
              <a:off x="4721" y="3471"/>
              <a:ext cx="70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可执行目标程序</a:t>
              </a:r>
            </a:p>
            <a:p>
              <a:pPr algn="ctr" defTabSz="914133" eaLnBrk="1" hangingPunct="1"/>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二进制</a:t>
              </a: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sp>
        <p:nvSpPr>
          <p:cNvPr id="565289" name="Text Box 41"/>
          <p:cNvSpPr txBox="1">
            <a:spLocks noChangeArrowheads="1"/>
          </p:cNvSpPr>
          <p:nvPr/>
        </p:nvSpPr>
        <p:spPr bwMode="auto">
          <a:xfrm>
            <a:off x="1858683" y="4209809"/>
            <a:ext cx="4616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GCC + Linux </a:t>
            </a:r>
            <a:r>
              <a:rPr lang="zh-CN" altLang="en-US" sz="20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平台中的处理过程</a:t>
            </a:r>
          </a:p>
        </p:txBody>
      </p:sp>
    </p:spTree>
    <p:extLst>
      <p:ext uri="{BB962C8B-B14F-4D97-AF65-F5344CB8AC3E}">
        <p14:creationId xmlns:p14="http://schemas.microsoft.com/office/powerpoint/2010/main" val="41079313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第三章 程序的转换与机器级表示</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383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001515" y="143890"/>
            <a:ext cx="8227060" cy="561801"/>
          </a:xfrm>
        </p:spPr>
        <p:txBody>
          <a:bodyPr/>
          <a:lstStyle/>
          <a:p>
            <a:r>
              <a:rPr lang="en-US" altLang="zh-CN" sz="3599"/>
              <a:t>IA-32</a:t>
            </a:r>
            <a:r>
              <a:rPr lang="zh-CN" altLang="en-US" sz="3599"/>
              <a:t>常用指令类型</a:t>
            </a:r>
          </a:p>
        </p:txBody>
      </p:sp>
      <p:sp>
        <p:nvSpPr>
          <p:cNvPr id="619523" name="Rectangle 3"/>
          <p:cNvSpPr>
            <a:spLocks noGrp="1" noChangeArrowheads="1"/>
          </p:cNvSpPr>
          <p:nvPr>
            <p:ph type="body" idx="1"/>
          </p:nvPr>
        </p:nvSpPr>
        <p:spPr>
          <a:xfrm>
            <a:off x="1993580" y="837413"/>
            <a:ext cx="8331803" cy="6019528"/>
          </a:xfrm>
        </p:spPr>
        <p:txBody>
          <a:bodyPr/>
          <a:lstStyle/>
          <a:p>
            <a:pPr marL="457067" indent="-457067">
              <a:lnSpc>
                <a:spcPct val="110000"/>
              </a:lnSpc>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）传送指令</a:t>
            </a:r>
          </a:p>
          <a:p>
            <a:pPr marL="837955" lvl="1" indent="-380889">
              <a:lnSpc>
                <a:spcPct val="110000"/>
              </a:lnSpc>
            </a:pPr>
            <a:r>
              <a:rPr lang="zh-CN" altLang="en-US">
                <a:latin typeface="微软雅黑" panose="020B0503020204020204" pitchFamily="34" charset="-122"/>
                <a:ea typeface="微软雅黑" panose="020B0503020204020204" pitchFamily="34" charset="-122"/>
              </a:rPr>
              <a:t>通用数据传送指令</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MOV</a:t>
            </a:r>
            <a:r>
              <a:rPr lang="zh-CN" altLang="en-US" sz="2000">
                <a:latin typeface="微软雅黑" panose="020B0503020204020204" pitchFamily="34" charset="-122"/>
                <a:ea typeface="微软雅黑" panose="020B0503020204020204" pitchFamily="34" charset="-122"/>
              </a:rPr>
              <a:t>：一般传送，包括</a:t>
            </a:r>
            <a:r>
              <a:rPr lang="en-US" altLang="zh-CN" sz="2000">
                <a:latin typeface="微软雅黑" panose="020B0503020204020204" pitchFamily="34" charset="-122"/>
                <a:ea typeface="微软雅黑" panose="020B0503020204020204" pitchFamily="34" charset="-122"/>
              </a:rPr>
              <a:t>movb</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movw</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movl</a:t>
            </a:r>
            <a:r>
              <a:rPr lang="zh-CN" altLang="en-US" sz="2000">
                <a:latin typeface="微软雅黑" panose="020B0503020204020204" pitchFamily="34" charset="-122"/>
                <a:ea typeface="微软雅黑" panose="020B0503020204020204" pitchFamily="34" charset="-122"/>
              </a:rPr>
              <a:t>等</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MOVS</a:t>
            </a:r>
            <a:r>
              <a:rPr lang="zh-CN" altLang="en-US" sz="2000">
                <a:latin typeface="微软雅黑" panose="020B0503020204020204" pitchFamily="34" charset="-122"/>
                <a:ea typeface="微软雅黑" panose="020B0503020204020204" pitchFamily="34" charset="-122"/>
              </a:rPr>
              <a:t>：符号扩展传送，如</a:t>
            </a:r>
            <a:r>
              <a:rPr lang="en-US" altLang="zh-CN" sz="2000">
                <a:latin typeface="微软雅黑" panose="020B0503020204020204" pitchFamily="34" charset="-122"/>
                <a:ea typeface="微软雅黑" panose="020B0503020204020204" pitchFamily="34" charset="-122"/>
              </a:rPr>
              <a:t>movsbw</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movswl</a:t>
            </a:r>
            <a:r>
              <a:rPr lang="zh-CN" altLang="en-US" sz="2000">
                <a:latin typeface="微软雅黑" panose="020B0503020204020204" pitchFamily="34" charset="-122"/>
                <a:ea typeface="微软雅黑" panose="020B0503020204020204" pitchFamily="34" charset="-122"/>
              </a:rPr>
              <a:t>等</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MOVZ</a:t>
            </a:r>
            <a:r>
              <a:rPr lang="zh-CN" altLang="en-US" sz="2000">
                <a:latin typeface="微软雅黑" panose="020B0503020204020204" pitchFamily="34" charset="-122"/>
                <a:ea typeface="微软雅黑" panose="020B0503020204020204" pitchFamily="34" charset="-122"/>
              </a:rPr>
              <a:t>：零扩展传送，如</a:t>
            </a:r>
            <a:r>
              <a:rPr lang="en-US" altLang="zh-CN" sz="2000">
                <a:latin typeface="微软雅黑" panose="020B0503020204020204" pitchFamily="34" charset="-122"/>
                <a:ea typeface="微软雅黑" panose="020B0503020204020204" pitchFamily="34" charset="-122"/>
              </a:rPr>
              <a:t>movzwl</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movzbl</a:t>
            </a:r>
            <a:r>
              <a:rPr lang="zh-CN" altLang="en-US" sz="2000">
                <a:latin typeface="微软雅黑" panose="020B0503020204020204" pitchFamily="34" charset="-122"/>
                <a:ea typeface="微软雅黑" panose="020B0503020204020204" pitchFamily="34" charset="-122"/>
              </a:rPr>
              <a:t>等</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XCHG</a:t>
            </a:r>
            <a:r>
              <a:rPr lang="zh-CN" altLang="en-US" sz="2000">
                <a:latin typeface="微软雅黑" panose="020B0503020204020204" pitchFamily="34" charset="-122"/>
                <a:ea typeface="微软雅黑" panose="020B0503020204020204" pitchFamily="34" charset="-122"/>
              </a:rPr>
              <a:t>：数据交换</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PUSH/POP</a:t>
            </a:r>
            <a:r>
              <a:rPr lang="zh-CN" altLang="en-US" sz="2000">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入栈</a:t>
            </a:r>
            <a:r>
              <a:rPr lang="en-US" altLang="zh-CN" sz="2000">
                <a:solidFill>
                  <a:srgbClr val="FF3300"/>
                </a:solidFill>
                <a:latin typeface="微软雅黑" panose="020B0503020204020204" pitchFamily="34" charset="-122"/>
                <a:ea typeface="微软雅黑" panose="020B0503020204020204" pitchFamily="34" charset="-122"/>
              </a:rPr>
              <a:t>/</a:t>
            </a:r>
            <a:r>
              <a:rPr lang="zh-CN" altLang="en-US" sz="2000">
                <a:solidFill>
                  <a:srgbClr val="FF3300"/>
                </a:solidFill>
                <a:latin typeface="微软雅黑" panose="020B0503020204020204" pitchFamily="34" charset="-122"/>
                <a:ea typeface="微软雅黑" panose="020B0503020204020204" pitchFamily="34" charset="-122"/>
              </a:rPr>
              <a:t>出栈</a:t>
            </a:r>
            <a:r>
              <a:rPr lang="zh-CN" altLang="en-US" sz="2000">
                <a:latin typeface="微软雅黑" panose="020B0503020204020204" pitchFamily="34" charset="-122"/>
                <a:ea typeface="微软雅黑" panose="020B0503020204020204" pitchFamily="34" charset="-122"/>
              </a:rPr>
              <a:t>，如</a:t>
            </a:r>
            <a:r>
              <a:rPr lang="en-US" altLang="zh-CN" sz="2000">
                <a:latin typeface="微软雅黑" panose="020B0503020204020204" pitchFamily="34" charset="-122"/>
                <a:ea typeface="微软雅黑" panose="020B0503020204020204" pitchFamily="34" charset="-122"/>
              </a:rPr>
              <a:t>pushl,pushw,popl,popw</a:t>
            </a:r>
            <a:r>
              <a:rPr lang="zh-CN" altLang="en-US" sz="2000">
                <a:latin typeface="微软雅黑" panose="020B0503020204020204" pitchFamily="34" charset="-122"/>
                <a:ea typeface="微软雅黑" panose="020B0503020204020204" pitchFamily="34" charset="-122"/>
              </a:rPr>
              <a:t>等</a:t>
            </a:r>
          </a:p>
          <a:p>
            <a:pPr marL="837955" lvl="1" indent="-380889">
              <a:lnSpc>
                <a:spcPct val="110000"/>
              </a:lnSpc>
            </a:pPr>
            <a:r>
              <a:rPr lang="zh-CN" altLang="en-US">
                <a:latin typeface="微软雅黑" panose="020B0503020204020204" pitchFamily="34" charset="-122"/>
                <a:ea typeface="微软雅黑" panose="020B0503020204020204" pitchFamily="34" charset="-122"/>
              </a:rPr>
              <a:t>地址传送指令 </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LEA</a:t>
            </a:r>
            <a:r>
              <a:rPr lang="zh-CN" altLang="en-US" sz="2000">
                <a:latin typeface="微软雅黑" panose="020B0503020204020204" pitchFamily="34" charset="-122"/>
                <a:ea typeface="微软雅黑" panose="020B0503020204020204" pitchFamily="34" charset="-122"/>
              </a:rPr>
              <a:t>：加载有效地址，如</a:t>
            </a:r>
            <a:r>
              <a:rPr lang="en-US" altLang="zh-CN" sz="2000">
                <a:latin typeface="微软雅黑" panose="020B0503020204020204" pitchFamily="34" charset="-122"/>
                <a:ea typeface="微软雅黑" panose="020B0503020204020204" pitchFamily="34" charset="-122"/>
              </a:rPr>
              <a:t>leal (%edx,%eax), %eax”</a:t>
            </a:r>
            <a:r>
              <a:rPr lang="zh-CN" altLang="en-US" sz="2000">
                <a:latin typeface="微软雅黑" panose="020B0503020204020204" pitchFamily="34" charset="-122"/>
                <a:ea typeface="微软雅黑" panose="020B0503020204020204" pitchFamily="34" charset="-122"/>
              </a:rPr>
              <a:t>的功能为</a:t>
            </a:r>
            <a:r>
              <a:rPr lang="en-US" altLang="zh-CN" sz="2000">
                <a:latin typeface="微软雅黑" panose="020B0503020204020204" pitchFamily="34" charset="-122"/>
                <a:ea typeface="微软雅黑" panose="020B0503020204020204" pitchFamily="34" charset="-122"/>
              </a:rPr>
              <a:t>R[eax]←R[edx]+R[eax]</a:t>
            </a:r>
            <a:r>
              <a:rPr lang="zh-CN" altLang="en-US" sz="2000">
                <a:latin typeface="微软雅黑" panose="020B0503020204020204" pitchFamily="34" charset="-122"/>
                <a:ea typeface="微软雅黑" panose="020B0503020204020204" pitchFamily="34" charset="-122"/>
              </a:rPr>
              <a:t>，执行前，若</a:t>
            </a:r>
            <a:r>
              <a:rPr lang="en-US" altLang="zh-CN" sz="2000">
                <a:latin typeface="微软雅黑" panose="020B0503020204020204" pitchFamily="34" charset="-122"/>
                <a:ea typeface="微软雅黑" panose="020B0503020204020204" pitchFamily="34" charset="-122"/>
              </a:rPr>
              <a:t>R[edx]=i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R[eax]=j</a:t>
            </a:r>
            <a:r>
              <a:rPr lang="zh-CN" altLang="en-US" sz="2000">
                <a:latin typeface="微软雅黑" panose="020B0503020204020204" pitchFamily="34" charset="-122"/>
                <a:ea typeface="微软雅黑" panose="020B0503020204020204" pitchFamily="34" charset="-122"/>
              </a:rPr>
              <a:t>，则指令执行后，</a:t>
            </a:r>
            <a:r>
              <a:rPr lang="en-US" altLang="zh-CN" sz="2000">
                <a:latin typeface="微软雅黑" panose="020B0503020204020204" pitchFamily="34" charset="-122"/>
                <a:ea typeface="微软雅黑" panose="020B0503020204020204" pitchFamily="34" charset="-122"/>
              </a:rPr>
              <a:t>R[eax]=i+j </a:t>
            </a:r>
            <a:endParaRPr lang="zh-CN" altLang="en-US" sz="2000">
              <a:latin typeface="微软雅黑" panose="020B0503020204020204" pitchFamily="34" charset="-122"/>
              <a:ea typeface="微软雅黑" panose="020B0503020204020204" pitchFamily="34" charset="-122"/>
            </a:endParaRPr>
          </a:p>
          <a:p>
            <a:pPr marL="837955" lvl="1" indent="-380889">
              <a:lnSpc>
                <a:spcPct val="110000"/>
              </a:lnSpc>
            </a:pPr>
            <a:r>
              <a:rPr lang="zh-CN" altLang="en-US">
                <a:latin typeface="微软雅黑" panose="020B0503020204020204" pitchFamily="34" charset="-122"/>
                <a:ea typeface="微软雅黑" panose="020B0503020204020204" pitchFamily="34" charset="-122"/>
              </a:rPr>
              <a:t>输入输出指令 </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IN</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OUT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端口与寄存器之间的交换</a:t>
            </a:r>
          </a:p>
          <a:p>
            <a:pPr marL="837955" lvl="1" indent="-380889">
              <a:lnSpc>
                <a:spcPct val="110000"/>
              </a:lnSpc>
            </a:pPr>
            <a:r>
              <a:rPr lang="zh-CN" altLang="en-US">
                <a:latin typeface="微软雅黑" panose="020B0503020204020204" pitchFamily="34" charset="-122"/>
                <a:ea typeface="微软雅黑" panose="020B0503020204020204" pitchFamily="34" charset="-122"/>
              </a:rPr>
              <a:t>标志传送指令</a:t>
            </a:r>
          </a:p>
          <a:p>
            <a:pPr marL="1371200" lvl="2" indent="-457067">
              <a:lnSpc>
                <a:spcPct val="110000"/>
              </a:lnSpc>
              <a:buNone/>
            </a:pPr>
            <a:r>
              <a:rPr lang="en-US" altLang="zh-CN" sz="2000">
                <a:latin typeface="微软雅黑" panose="020B0503020204020204" pitchFamily="34" charset="-122"/>
                <a:ea typeface="微软雅黑" panose="020B0503020204020204" pitchFamily="34" charset="-122"/>
              </a:rPr>
              <a:t>PUSHF</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POPF</a:t>
            </a: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EFLAG</a:t>
            </a:r>
            <a:r>
              <a:rPr lang="zh-CN" altLang="en-US" sz="2000">
                <a:latin typeface="微软雅黑" panose="020B0503020204020204" pitchFamily="34" charset="-122"/>
                <a:ea typeface="微软雅黑" panose="020B0503020204020204" pitchFamily="34" charset="-122"/>
              </a:rPr>
              <a:t>压栈，或将栈顶内容送</a:t>
            </a:r>
            <a:r>
              <a:rPr lang="en-US" altLang="zh-CN" sz="2000">
                <a:latin typeface="微软雅黑" panose="020B0503020204020204" pitchFamily="34" charset="-122"/>
                <a:ea typeface="微软雅黑" panose="020B0503020204020204" pitchFamily="34" charset="-122"/>
              </a:rPr>
              <a:t>EFLAG</a:t>
            </a:r>
            <a:r>
              <a:rPr lang="en-US" altLang="zh-CN" sz="2000"/>
              <a:t> </a:t>
            </a:r>
            <a:endParaRPr lang="zh-CN" altLang="en-US" sz="2000"/>
          </a:p>
        </p:txBody>
      </p:sp>
    </p:spTree>
    <p:extLst>
      <p:ext uri="{BB962C8B-B14F-4D97-AF65-F5344CB8AC3E}">
        <p14:creationId xmlns:p14="http://schemas.microsoft.com/office/powerpoint/2010/main" val="2599131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01515" y="99454"/>
            <a:ext cx="8227060" cy="561801"/>
          </a:xfrm>
        </p:spPr>
        <p:txBody>
          <a:bodyPr/>
          <a:lstStyle/>
          <a:p>
            <a:r>
              <a:rPr lang="en-US" altLang="zh-CN" sz="3599"/>
              <a:t>IA-32</a:t>
            </a:r>
            <a:r>
              <a:rPr lang="zh-CN" altLang="en-US" sz="3599"/>
              <a:t>常用指令类型</a:t>
            </a:r>
          </a:p>
        </p:txBody>
      </p:sp>
      <p:sp>
        <p:nvSpPr>
          <p:cNvPr id="622595" name="Rectangle 3"/>
          <p:cNvSpPr>
            <a:spLocks noGrp="1" noChangeArrowheads="1"/>
          </p:cNvSpPr>
          <p:nvPr>
            <p:ph type="body" idx="1"/>
          </p:nvPr>
        </p:nvSpPr>
        <p:spPr>
          <a:xfrm>
            <a:off x="1731723" y="594601"/>
            <a:ext cx="8593660" cy="6119511"/>
          </a:xfrm>
        </p:spPr>
        <p:txBody>
          <a:bodyPr/>
          <a:lstStyle/>
          <a:p>
            <a:pPr>
              <a:lnSpc>
                <a:spcPct val="150000"/>
              </a:lnSpc>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）定点算术运算指令</a:t>
            </a:r>
          </a:p>
          <a:p>
            <a:pPr lvl="1">
              <a:lnSpc>
                <a:spcPct val="150000"/>
              </a:lnSpc>
            </a:pPr>
            <a:r>
              <a:rPr lang="zh-CN" altLang="en-US" sz="1800">
                <a:latin typeface="微软雅黑" panose="020B0503020204020204" pitchFamily="34" charset="-122"/>
                <a:ea typeface="微软雅黑" panose="020B0503020204020204" pitchFamily="34" charset="-122"/>
              </a:rPr>
              <a:t>加 </a:t>
            </a: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减运算（影响标志、不区分无</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带符号）</a:t>
            </a:r>
          </a:p>
          <a:p>
            <a:pPr lvl="2">
              <a:lnSpc>
                <a:spcPct val="150000"/>
              </a:lnSpc>
              <a:buFontTx/>
              <a:buNone/>
            </a:pPr>
            <a:r>
              <a:rPr lang="en-US" altLang="zh-CN" sz="1600">
                <a:latin typeface="微软雅黑" panose="020B0503020204020204" pitchFamily="34" charset="-122"/>
                <a:ea typeface="微软雅黑" panose="020B0503020204020204" pitchFamily="34" charset="-122"/>
              </a:rPr>
              <a:t>ADD</a:t>
            </a:r>
            <a:r>
              <a:rPr lang="zh-CN" altLang="en-US" sz="1600">
                <a:latin typeface="微软雅黑" panose="020B0503020204020204" pitchFamily="34" charset="-122"/>
                <a:ea typeface="微软雅黑" panose="020B0503020204020204" pitchFamily="34" charset="-122"/>
              </a:rPr>
              <a:t>：加，包括</a:t>
            </a:r>
            <a:r>
              <a:rPr lang="en-US" altLang="zh-CN" sz="1600">
                <a:latin typeface="微软雅黑" panose="020B0503020204020204" pitchFamily="34" charset="-122"/>
                <a:ea typeface="微软雅黑" panose="020B0503020204020204" pitchFamily="34" charset="-122"/>
              </a:rPr>
              <a:t>addb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addw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addl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SUB</a:t>
            </a:r>
            <a:r>
              <a:rPr lang="zh-CN" altLang="en-US" sz="1600">
                <a:latin typeface="微软雅黑" panose="020B0503020204020204" pitchFamily="34" charset="-122"/>
                <a:ea typeface="微软雅黑" panose="020B0503020204020204" pitchFamily="34" charset="-122"/>
              </a:rPr>
              <a:t>：减，包括</a:t>
            </a:r>
            <a:r>
              <a:rPr lang="en-US" altLang="zh-CN" sz="1600">
                <a:latin typeface="微软雅黑" panose="020B0503020204020204" pitchFamily="34" charset="-122"/>
                <a:ea typeface="微软雅黑" panose="020B0503020204020204" pitchFamily="34" charset="-122"/>
              </a:rPr>
              <a:t>subb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subw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subl</a:t>
            </a:r>
            <a:r>
              <a:rPr lang="zh-CN" altLang="en-US" sz="1600">
                <a:latin typeface="微软雅黑" panose="020B0503020204020204" pitchFamily="34" charset="-122"/>
                <a:ea typeface="微软雅黑" panose="020B0503020204020204" pitchFamily="34" charset="-122"/>
              </a:rPr>
              <a:t>等</a:t>
            </a:r>
          </a:p>
          <a:p>
            <a:pPr lvl="1">
              <a:lnSpc>
                <a:spcPct val="150000"/>
              </a:lnSpc>
            </a:pPr>
            <a:r>
              <a:rPr lang="zh-CN" altLang="en-US" sz="1800">
                <a:latin typeface="微软雅黑" panose="020B0503020204020204" pitchFamily="34" charset="-122"/>
                <a:ea typeface="微软雅黑" panose="020B0503020204020204" pitchFamily="34" charset="-122"/>
              </a:rPr>
              <a:t>增</a:t>
            </a:r>
            <a:r>
              <a:rPr lang="en-US" altLang="zh-CN" sz="1800">
                <a:latin typeface="微软雅黑" panose="020B0503020204020204" pitchFamily="34" charset="-122"/>
                <a:ea typeface="微软雅黑" panose="020B0503020204020204" pitchFamily="34" charset="-122"/>
              </a:rPr>
              <a:t>1 / </a:t>
            </a:r>
            <a:r>
              <a:rPr lang="zh-CN" altLang="en-US" sz="1800">
                <a:latin typeface="微软雅黑" panose="020B0503020204020204" pitchFamily="34" charset="-122"/>
                <a:ea typeface="微软雅黑" panose="020B0503020204020204" pitchFamily="34" charset="-122"/>
              </a:rPr>
              <a:t>减</a:t>
            </a:r>
            <a:r>
              <a:rPr lang="en-US" altLang="zh-CN" sz="1800">
                <a:latin typeface="微软雅黑" panose="020B0503020204020204" pitchFamily="34" charset="-122"/>
                <a:ea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rPr>
              <a:t>运算（影响除</a:t>
            </a:r>
            <a:r>
              <a:rPr lang="en-US" altLang="zh-CN" sz="1800">
                <a:latin typeface="微软雅黑" panose="020B0503020204020204" pitchFamily="34" charset="-122"/>
                <a:ea typeface="微软雅黑" panose="020B0503020204020204" pitchFamily="34" charset="-122"/>
              </a:rPr>
              <a:t>CF</a:t>
            </a:r>
            <a:r>
              <a:rPr lang="zh-CN" altLang="en-US" sz="1800">
                <a:latin typeface="微软雅黑" panose="020B0503020204020204" pitchFamily="34" charset="-122"/>
                <a:ea typeface="微软雅黑" panose="020B0503020204020204" pitchFamily="34" charset="-122"/>
              </a:rPr>
              <a:t>以外的标志、不区分无</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带符号）</a:t>
            </a:r>
          </a:p>
          <a:p>
            <a:pPr lvl="2">
              <a:lnSpc>
                <a:spcPct val="150000"/>
              </a:lnSpc>
              <a:buFontTx/>
              <a:buNone/>
            </a:pPr>
            <a:r>
              <a:rPr lang="en-US" altLang="zh-CN" sz="1600">
                <a:latin typeface="微软雅黑" panose="020B0503020204020204" pitchFamily="34" charset="-122"/>
                <a:ea typeface="微软雅黑" panose="020B0503020204020204" pitchFamily="34" charset="-122"/>
              </a:rPr>
              <a:t>INC</a:t>
            </a:r>
            <a:r>
              <a:rPr lang="zh-CN" altLang="en-US" sz="1600">
                <a:latin typeface="微软雅黑" panose="020B0503020204020204" pitchFamily="34" charset="-122"/>
                <a:ea typeface="微软雅黑" panose="020B0503020204020204" pitchFamily="34" charset="-122"/>
              </a:rPr>
              <a:t>：加，包括</a:t>
            </a:r>
            <a:r>
              <a:rPr lang="en-US" altLang="zh-CN" sz="1600">
                <a:latin typeface="微软雅黑" panose="020B0503020204020204" pitchFamily="34" charset="-122"/>
                <a:ea typeface="微软雅黑" panose="020B0503020204020204" pitchFamily="34" charset="-122"/>
              </a:rPr>
              <a:t>incb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incw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incl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DEC</a:t>
            </a:r>
            <a:r>
              <a:rPr lang="zh-CN" altLang="en-US" sz="1600">
                <a:latin typeface="微软雅黑" panose="020B0503020204020204" pitchFamily="34" charset="-122"/>
                <a:ea typeface="微软雅黑" panose="020B0503020204020204" pitchFamily="34" charset="-122"/>
              </a:rPr>
              <a:t>：减，包括</a:t>
            </a:r>
            <a:r>
              <a:rPr lang="en-US" altLang="zh-CN" sz="1600">
                <a:latin typeface="微软雅黑" panose="020B0503020204020204" pitchFamily="34" charset="-122"/>
                <a:ea typeface="微软雅黑" panose="020B0503020204020204" pitchFamily="34" charset="-122"/>
              </a:rPr>
              <a:t>decb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decw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decl</a:t>
            </a:r>
            <a:r>
              <a:rPr lang="zh-CN" altLang="en-US" sz="1600">
                <a:latin typeface="微软雅黑" panose="020B0503020204020204" pitchFamily="34" charset="-122"/>
                <a:ea typeface="微软雅黑" panose="020B0503020204020204" pitchFamily="34" charset="-122"/>
              </a:rPr>
              <a:t>等</a:t>
            </a:r>
          </a:p>
          <a:p>
            <a:pPr lvl="1">
              <a:lnSpc>
                <a:spcPct val="150000"/>
              </a:lnSpc>
            </a:pPr>
            <a:r>
              <a:rPr lang="zh-CN" altLang="en-US" sz="1800">
                <a:latin typeface="微软雅黑" panose="020B0503020204020204" pitchFamily="34" charset="-122"/>
                <a:ea typeface="微软雅黑" panose="020B0503020204020204" pitchFamily="34" charset="-122"/>
              </a:rPr>
              <a:t>取负运算（影响标志、若对</a:t>
            </a:r>
            <a:r>
              <a:rPr lang="en-US" altLang="zh-CN" sz="1800">
                <a:latin typeface="微软雅黑" panose="020B0503020204020204" pitchFamily="34" charset="-122"/>
                <a:ea typeface="微软雅黑" panose="020B0503020204020204" pitchFamily="34" charset="-122"/>
              </a:rPr>
              <a:t>0</a:t>
            </a:r>
            <a:r>
              <a:rPr lang="zh-CN" altLang="en-US" sz="1800">
                <a:latin typeface="微软雅黑" panose="020B0503020204020204" pitchFamily="34" charset="-122"/>
                <a:ea typeface="微软雅黑" panose="020B0503020204020204" pitchFamily="34" charset="-122"/>
              </a:rPr>
              <a:t>取负，则结果为</a:t>
            </a:r>
            <a:r>
              <a:rPr lang="en-US" altLang="zh-CN" sz="1800">
                <a:latin typeface="微软雅黑" panose="020B0503020204020204" pitchFamily="34" charset="-122"/>
                <a:ea typeface="微软雅黑" panose="020B0503020204020204" pitchFamily="34" charset="-122"/>
              </a:rPr>
              <a:t>0/CF=0,</a:t>
            </a:r>
            <a:r>
              <a:rPr lang="zh-CN" altLang="en-US" sz="1800">
                <a:latin typeface="微软雅黑" panose="020B0503020204020204" pitchFamily="34" charset="-122"/>
                <a:ea typeface="微软雅黑" panose="020B0503020204020204" pitchFamily="34" charset="-122"/>
              </a:rPr>
              <a:t>否则</a:t>
            </a:r>
            <a:r>
              <a:rPr lang="en-US" altLang="zh-CN" sz="1800">
                <a:latin typeface="微软雅黑" panose="020B0503020204020204" pitchFamily="34" charset="-122"/>
                <a:ea typeface="微软雅黑" panose="020B0503020204020204" pitchFamily="34" charset="-122"/>
              </a:rPr>
              <a:t>CF=1</a:t>
            </a:r>
            <a:r>
              <a:rPr lang="zh-CN" altLang="en-US" sz="1800">
                <a:latin typeface="微软雅黑" panose="020B0503020204020204" pitchFamily="34" charset="-122"/>
                <a:ea typeface="微软雅黑" panose="020B0503020204020204" pitchFamily="34" charset="-122"/>
              </a:rPr>
              <a:t>）</a:t>
            </a:r>
          </a:p>
          <a:p>
            <a:pPr lvl="2">
              <a:lnSpc>
                <a:spcPct val="150000"/>
              </a:lnSpc>
              <a:buFontTx/>
              <a:buNone/>
            </a:pPr>
            <a:r>
              <a:rPr lang="en-US" altLang="zh-CN" sz="1600">
                <a:latin typeface="微软雅黑" panose="020B0503020204020204" pitchFamily="34" charset="-122"/>
                <a:ea typeface="微软雅黑" panose="020B0503020204020204" pitchFamily="34" charset="-122"/>
              </a:rPr>
              <a:t>NEG</a:t>
            </a:r>
            <a:r>
              <a:rPr lang="zh-CN" altLang="en-US" sz="1600">
                <a:latin typeface="微软雅黑" panose="020B0503020204020204" pitchFamily="34" charset="-122"/>
                <a:ea typeface="微软雅黑" panose="020B0503020204020204" pitchFamily="34" charset="-122"/>
              </a:rPr>
              <a:t>：取负，包括</a:t>
            </a:r>
            <a:r>
              <a:rPr lang="en-US" altLang="zh-CN" sz="1600">
                <a:latin typeface="微软雅黑" panose="020B0503020204020204" pitchFamily="34" charset="-122"/>
                <a:ea typeface="微软雅黑" panose="020B0503020204020204" pitchFamily="34" charset="-122"/>
              </a:rPr>
              <a:t>negb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negw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negl</a:t>
            </a:r>
            <a:r>
              <a:rPr lang="zh-CN" altLang="en-US" sz="1600">
                <a:latin typeface="微软雅黑" panose="020B0503020204020204" pitchFamily="34" charset="-122"/>
                <a:ea typeface="微软雅黑" panose="020B0503020204020204" pitchFamily="34" charset="-122"/>
              </a:rPr>
              <a:t>等</a:t>
            </a:r>
          </a:p>
          <a:p>
            <a:pPr lvl="1">
              <a:lnSpc>
                <a:spcPct val="150000"/>
              </a:lnSpc>
            </a:pPr>
            <a:r>
              <a:rPr lang="zh-CN" altLang="en-US" sz="1800">
                <a:latin typeface="微软雅黑" panose="020B0503020204020204" pitchFamily="34" charset="-122"/>
                <a:ea typeface="微软雅黑" panose="020B0503020204020204" pitchFamily="34" charset="-122"/>
              </a:rPr>
              <a:t>比较运算（做减法得到标志、不区分无</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带符号）</a:t>
            </a:r>
          </a:p>
          <a:p>
            <a:pPr lvl="2">
              <a:lnSpc>
                <a:spcPct val="150000"/>
              </a:lnSpc>
              <a:buFontTx/>
              <a:buNone/>
            </a:pPr>
            <a:r>
              <a:rPr lang="en-US" altLang="zh-CN" sz="1600">
                <a:latin typeface="微软雅黑" panose="020B0503020204020204" pitchFamily="34" charset="-122"/>
                <a:ea typeface="微软雅黑" panose="020B0503020204020204" pitchFamily="34" charset="-122"/>
              </a:rPr>
              <a:t>CMP</a:t>
            </a:r>
            <a:r>
              <a:rPr lang="zh-CN" altLang="en-US" sz="1600">
                <a:latin typeface="微软雅黑" panose="020B0503020204020204" pitchFamily="34" charset="-122"/>
                <a:ea typeface="微软雅黑" panose="020B0503020204020204" pitchFamily="34" charset="-122"/>
              </a:rPr>
              <a:t>：比较，包括</a:t>
            </a:r>
            <a:r>
              <a:rPr lang="en-US" altLang="zh-CN" sz="1600">
                <a:latin typeface="微软雅黑" panose="020B0503020204020204" pitchFamily="34" charset="-122"/>
                <a:ea typeface="微软雅黑" panose="020B0503020204020204" pitchFamily="34" charset="-122"/>
              </a:rPr>
              <a:t>cmpb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cmpw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cmpl</a:t>
            </a:r>
            <a:r>
              <a:rPr lang="zh-CN" altLang="en-US" sz="1600">
                <a:latin typeface="微软雅黑" panose="020B0503020204020204" pitchFamily="34" charset="-122"/>
                <a:ea typeface="微软雅黑" panose="020B0503020204020204" pitchFamily="34" charset="-122"/>
              </a:rPr>
              <a:t>等</a:t>
            </a:r>
          </a:p>
          <a:p>
            <a:pPr lvl="1">
              <a:lnSpc>
                <a:spcPct val="150000"/>
              </a:lnSpc>
            </a:pPr>
            <a:r>
              <a:rPr lang="zh-CN" altLang="en-US" sz="1800">
                <a:latin typeface="微软雅黑" panose="020B0503020204020204" pitchFamily="34" charset="-122"/>
                <a:ea typeface="微软雅黑" panose="020B0503020204020204" pitchFamily="34" charset="-122"/>
              </a:rPr>
              <a:t>乘 </a:t>
            </a:r>
            <a:r>
              <a:rPr lang="en-US" altLang="zh-CN" sz="1800">
                <a:latin typeface="微软雅黑" panose="020B0503020204020204" pitchFamily="34" charset="-122"/>
                <a:ea typeface="微软雅黑" panose="020B0503020204020204" pitchFamily="34" charset="-122"/>
              </a:rPr>
              <a:t>/ </a:t>
            </a:r>
            <a:r>
              <a:rPr lang="zh-CN" altLang="en-US" sz="1800">
                <a:latin typeface="微软雅黑" panose="020B0503020204020204" pitchFamily="34" charset="-122"/>
                <a:ea typeface="微软雅黑" panose="020B0503020204020204" pitchFamily="34" charset="-122"/>
              </a:rPr>
              <a:t>除运算（</a:t>
            </a:r>
            <a:r>
              <a:rPr lang="zh-CN" altLang="en-US" sz="1800">
                <a:solidFill>
                  <a:srgbClr val="FF3300"/>
                </a:solidFill>
                <a:latin typeface="微软雅黑" panose="020B0503020204020204" pitchFamily="34" charset="-122"/>
                <a:ea typeface="微软雅黑" panose="020B0503020204020204" pitchFamily="34" charset="-122"/>
              </a:rPr>
              <a:t>不</a:t>
            </a:r>
            <a:r>
              <a:rPr lang="zh-CN" altLang="en-US" sz="1800">
                <a:latin typeface="微软雅黑" panose="020B0503020204020204" pitchFamily="34" charset="-122"/>
                <a:ea typeface="微软雅黑" panose="020B0503020204020204" pitchFamily="34" charset="-122"/>
              </a:rPr>
              <a:t>影响标志、区分无</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带符号）</a:t>
            </a:r>
          </a:p>
          <a:p>
            <a:pPr lvl="2">
              <a:lnSpc>
                <a:spcPct val="150000"/>
              </a:lnSpc>
              <a:buFontTx/>
              <a:buNone/>
            </a:pPr>
            <a:r>
              <a:rPr lang="en-US" altLang="zh-CN" sz="1600">
                <a:latin typeface="微软雅黑" panose="020B0503020204020204" pitchFamily="34" charset="-122"/>
                <a:ea typeface="微软雅黑" panose="020B0503020204020204" pitchFamily="34" charset="-122"/>
              </a:rPr>
              <a:t>MUL / IMUL</a:t>
            </a:r>
            <a:r>
              <a:rPr lang="zh-CN" altLang="en-US" sz="1600">
                <a:latin typeface="微软雅黑" panose="020B0503020204020204" pitchFamily="34" charset="-122"/>
                <a:ea typeface="微软雅黑" panose="020B0503020204020204" pitchFamily="34" charset="-122"/>
              </a:rPr>
              <a:t>：无符号乘 </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带符号乘</a:t>
            </a:r>
          </a:p>
          <a:p>
            <a:pPr lvl="2">
              <a:lnSpc>
                <a:spcPct val="150000"/>
              </a:lnSpc>
              <a:buFontTx/>
              <a:buNone/>
            </a:pPr>
            <a:r>
              <a:rPr lang="en-US" altLang="zh-CN" sz="1600">
                <a:latin typeface="微软雅黑" panose="020B0503020204020204" pitchFamily="34" charset="-122"/>
                <a:ea typeface="微软雅黑" panose="020B0503020204020204" pitchFamily="34" charset="-122"/>
              </a:rPr>
              <a:t>DIV/ IDIV</a:t>
            </a:r>
            <a:r>
              <a:rPr lang="zh-CN" altLang="en-US" sz="1600">
                <a:latin typeface="微软雅黑" panose="020B0503020204020204" pitchFamily="34" charset="-122"/>
                <a:ea typeface="微软雅黑" panose="020B0503020204020204" pitchFamily="34" charset="-122"/>
              </a:rPr>
              <a:t>：带无符号除 </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带符号除</a:t>
            </a:r>
            <a:endParaRPr lang="zh-CN" altLang="en-US"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43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2471" y="143890"/>
            <a:ext cx="8227060" cy="561801"/>
          </a:xfrm>
        </p:spPr>
        <p:txBody>
          <a:bodyPr/>
          <a:lstStyle/>
          <a:p>
            <a:r>
              <a:rPr lang="en-US" altLang="zh-CN" sz="3599"/>
              <a:t>IA-32</a:t>
            </a:r>
            <a:r>
              <a:rPr lang="zh-CN" altLang="en-US" sz="3599"/>
              <a:t>常用指令类型</a:t>
            </a:r>
          </a:p>
        </p:txBody>
      </p:sp>
      <p:sp>
        <p:nvSpPr>
          <p:cNvPr id="630787" name="Rectangle 3"/>
          <p:cNvSpPr>
            <a:spLocks noGrp="1" noChangeArrowheads="1"/>
          </p:cNvSpPr>
          <p:nvPr>
            <p:ph type="body" idx="1"/>
          </p:nvPr>
        </p:nvSpPr>
        <p:spPr>
          <a:xfrm>
            <a:off x="1776159" y="567622"/>
            <a:ext cx="8684119" cy="6010007"/>
          </a:xfrm>
        </p:spPr>
        <p:txBody>
          <a:bodyPr/>
          <a:lstStyle/>
          <a:p>
            <a:pPr>
              <a:lnSpc>
                <a:spcPct val="150000"/>
              </a:lnSpc>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rPr>
              <a:t>）按位运算指令</a:t>
            </a:r>
          </a:p>
          <a:p>
            <a:pPr lvl="1">
              <a:lnSpc>
                <a:spcPct val="150000"/>
              </a:lnSpc>
            </a:pPr>
            <a:r>
              <a:rPr lang="zh-CN" altLang="en-US" sz="1800">
                <a:latin typeface="微软雅黑" panose="020B0503020204020204" pitchFamily="34" charset="-122"/>
                <a:ea typeface="微软雅黑" panose="020B0503020204020204" pitchFamily="34" charset="-122"/>
              </a:rPr>
              <a:t>逻辑运算（仅</a:t>
            </a:r>
            <a:r>
              <a:rPr lang="en-US" altLang="zh-CN" sz="1800">
                <a:latin typeface="微软雅黑" panose="020B0503020204020204" pitchFamily="34" charset="-122"/>
                <a:ea typeface="微软雅黑" panose="020B0503020204020204" pitchFamily="34" charset="-122"/>
              </a:rPr>
              <a:t>NOT</a:t>
            </a:r>
            <a:r>
              <a:rPr lang="zh-CN" altLang="en-US" sz="1800">
                <a:latin typeface="微软雅黑" panose="020B0503020204020204" pitchFamily="34" charset="-122"/>
                <a:ea typeface="微软雅黑" panose="020B0503020204020204" pitchFamily="34" charset="-122"/>
              </a:rPr>
              <a:t>不影响标志，其他指令</a:t>
            </a:r>
            <a:r>
              <a:rPr lang="en-US" altLang="zh-CN" sz="1800">
                <a:latin typeface="微软雅黑" panose="020B0503020204020204" pitchFamily="34" charset="-122"/>
                <a:ea typeface="微软雅黑" panose="020B0503020204020204" pitchFamily="34" charset="-122"/>
              </a:rPr>
              <a:t>OF=CF=0</a:t>
            </a:r>
            <a:r>
              <a:rPr lang="zh-CN" altLang="en-US" sz="1800">
                <a:latin typeface="微软雅黑" panose="020B0503020204020204" pitchFamily="34" charset="-122"/>
                <a:ea typeface="微软雅黑" panose="020B0503020204020204" pitchFamily="34" charset="-122"/>
              </a:rPr>
              <a:t>，而</a:t>
            </a:r>
            <a:r>
              <a:rPr lang="en-US" altLang="zh-CN" sz="1800">
                <a:latin typeface="微软雅黑" panose="020B0503020204020204" pitchFamily="34" charset="-122"/>
                <a:ea typeface="微软雅黑" panose="020B0503020204020204" pitchFamily="34" charset="-122"/>
              </a:rPr>
              <a:t>ZF</a:t>
            </a:r>
            <a:r>
              <a:rPr lang="zh-CN" altLang="en-US" sz="1800">
                <a:latin typeface="微软雅黑" panose="020B0503020204020204" pitchFamily="34" charset="-122"/>
                <a:ea typeface="微软雅黑" panose="020B0503020204020204" pitchFamily="34" charset="-122"/>
              </a:rPr>
              <a:t>和</a:t>
            </a:r>
            <a:r>
              <a:rPr lang="en-US" altLang="zh-CN" sz="1800">
                <a:latin typeface="微软雅黑" panose="020B0503020204020204" pitchFamily="34" charset="-122"/>
                <a:ea typeface="微软雅黑" panose="020B0503020204020204" pitchFamily="34" charset="-122"/>
              </a:rPr>
              <a:t>SF</a:t>
            </a:r>
            <a:r>
              <a:rPr lang="zh-CN" altLang="en-US" sz="1800">
                <a:latin typeface="微软雅黑" panose="020B0503020204020204" pitchFamily="34" charset="-122"/>
                <a:ea typeface="微软雅黑" panose="020B0503020204020204" pitchFamily="34" charset="-122"/>
              </a:rPr>
              <a:t>根据结果设置：若全</a:t>
            </a:r>
            <a:r>
              <a:rPr lang="en-US" altLang="zh-CN" sz="1800">
                <a:latin typeface="微软雅黑" panose="020B0503020204020204" pitchFamily="34" charset="-122"/>
                <a:ea typeface="微软雅黑" panose="020B0503020204020204" pitchFamily="34" charset="-122"/>
              </a:rPr>
              <a:t>0</a:t>
            </a:r>
            <a:r>
              <a:rPr lang="zh-CN" altLang="en-US" sz="1800">
                <a:latin typeface="微软雅黑" panose="020B0503020204020204" pitchFamily="34" charset="-122"/>
                <a:ea typeface="微软雅黑" panose="020B0503020204020204" pitchFamily="34" charset="-122"/>
              </a:rPr>
              <a:t>，则</a:t>
            </a:r>
            <a:r>
              <a:rPr lang="en-US" altLang="zh-CN" sz="1800">
                <a:latin typeface="微软雅黑" panose="020B0503020204020204" pitchFamily="34" charset="-122"/>
                <a:ea typeface="微软雅黑" panose="020B0503020204020204" pitchFamily="34" charset="-122"/>
              </a:rPr>
              <a:t>ZF=1</a:t>
            </a:r>
            <a:r>
              <a:rPr lang="zh-CN" altLang="en-US" sz="1800">
                <a:latin typeface="微软雅黑" panose="020B0503020204020204" pitchFamily="34" charset="-122"/>
                <a:ea typeface="微软雅黑" panose="020B0503020204020204" pitchFamily="34" charset="-122"/>
              </a:rPr>
              <a:t>；若最高位为</a:t>
            </a:r>
            <a:r>
              <a:rPr lang="en-US" altLang="zh-CN" sz="1800">
                <a:latin typeface="微软雅黑" panose="020B0503020204020204" pitchFamily="34" charset="-122"/>
                <a:ea typeface="微软雅黑" panose="020B0503020204020204" pitchFamily="34" charset="-122"/>
              </a:rPr>
              <a:t>1</a:t>
            </a:r>
            <a:r>
              <a:rPr lang="zh-CN" altLang="en-US" sz="1800">
                <a:latin typeface="微软雅黑" panose="020B0503020204020204" pitchFamily="34" charset="-122"/>
                <a:ea typeface="微软雅黑" panose="020B0503020204020204" pitchFamily="34" charset="-122"/>
              </a:rPr>
              <a:t>，则</a:t>
            </a:r>
            <a:r>
              <a:rPr lang="en-US" altLang="zh-CN" sz="1800">
                <a:latin typeface="微软雅黑" panose="020B0503020204020204" pitchFamily="34" charset="-122"/>
                <a:ea typeface="微软雅黑" panose="020B0503020204020204" pitchFamily="34" charset="-122"/>
              </a:rPr>
              <a:t>SF=1 </a:t>
            </a:r>
            <a:r>
              <a:rPr lang="zh-CN" altLang="en-US" sz="1800">
                <a:latin typeface="微软雅黑" panose="020B0503020204020204" pitchFamily="34" charset="-122"/>
                <a:ea typeface="微软雅黑" panose="020B0503020204020204" pitchFamily="34" charset="-122"/>
              </a:rPr>
              <a:t>）</a:t>
            </a:r>
          </a:p>
          <a:p>
            <a:pPr lvl="2">
              <a:lnSpc>
                <a:spcPct val="150000"/>
              </a:lnSpc>
              <a:buFontTx/>
              <a:buNone/>
            </a:pPr>
            <a:r>
              <a:rPr lang="en-US" altLang="zh-CN" sz="1600">
                <a:latin typeface="微软雅黑" panose="020B0503020204020204" pitchFamily="34" charset="-122"/>
                <a:ea typeface="微软雅黑" panose="020B0503020204020204" pitchFamily="34" charset="-122"/>
              </a:rPr>
              <a:t>NOT</a:t>
            </a:r>
            <a:r>
              <a:rPr lang="zh-CN" altLang="en-US" sz="1600">
                <a:latin typeface="微软雅黑" panose="020B0503020204020204" pitchFamily="34" charset="-122"/>
                <a:ea typeface="微软雅黑" panose="020B0503020204020204" pitchFamily="34" charset="-122"/>
              </a:rPr>
              <a:t>：非，包括 </a:t>
            </a:r>
            <a:r>
              <a:rPr lang="en-US" altLang="zh-CN" sz="1600">
                <a:latin typeface="微软雅黑" panose="020B0503020204020204" pitchFamily="34" charset="-122"/>
                <a:ea typeface="微软雅黑" panose="020B0503020204020204" pitchFamily="34" charset="-122"/>
              </a:rPr>
              <a:t>notb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notw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notl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AND</a:t>
            </a:r>
            <a:r>
              <a:rPr lang="zh-CN" altLang="en-US" sz="1600">
                <a:latin typeface="微软雅黑" panose="020B0503020204020204" pitchFamily="34" charset="-122"/>
                <a:ea typeface="微软雅黑" panose="020B0503020204020204" pitchFamily="34" charset="-122"/>
              </a:rPr>
              <a:t>：与，包括 </a:t>
            </a:r>
            <a:r>
              <a:rPr lang="en-US" altLang="zh-CN" sz="1600">
                <a:latin typeface="微软雅黑" panose="020B0503020204020204" pitchFamily="34" charset="-122"/>
                <a:ea typeface="微软雅黑" panose="020B0503020204020204" pitchFamily="34" charset="-122"/>
              </a:rPr>
              <a:t>andb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andw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andl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OR</a:t>
            </a:r>
            <a:r>
              <a:rPr lang="zh-CN" altLang="en-US" sz="1600">
                <a:latin typeface="微软雅黑" panose="020B0503020204020204" pitchFamily="34" charset="-122"/>
                <a:ea typeface="微软雅黑" panose="020B0503020204020204" pitchFamily="34" charset="-122"/>
              </a:rPr>
              <a:t>：或，包括 </a:t>
            </a:r>
            <a:r>
              <a:rPr lang="en-US" altLang="zh-CN" sz="1600">
                <a:latin typeface="微软雅黑" panose="020B0503020204020204" pitchFamily="34" charset="-122"/>
                <a:ea typeface="微软雅黑" panose="020B0503020204020204" pitchFamily="34" charset="-122"/>
              </a:rPr>
              <a:t>orb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orw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orl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XOR</a:t>
            </a:r>
            <a:r>
              <a:rPr lang="zh-CN" altLang="en-US" sz="1600">
                <a:latin typeface="微软雅黑" panose="020B0503020204020204" pitchFamily="34" charset="-122"/>
                <a:ea typeface="微软雅黑" panose="020B0503020204020204" pitchFamily="34" charset="-122"/>
              </a:rPr>
              <a:t>：异或，包括 </a:t>
            </a:r>
            <a:r>
              <a:rPr lang="en-US" altLang="zh-CN" sz="1600">
                <a:latin typeface="微软雅黑" panose="020B0503020204020204" pitchFamily="34" charset="-122"/>
                <a:ea typeface="微软雅黑" panose="020B0503020204020204" pitchFamily="34" charset="-122"/>
              </a:rPr>
              <a:t>xorb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xorw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xorl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TEST</a:t>
            </a:r>
            <a:r>
              <a:rPr lang="zh-CN" altLang="en-US" sz="1600">
                <a:latin typeface="微软雅黑" panose="020B0503020204020204" pitchFamily="34" charset="-122"/>
                <a:ea typeface="微软雅黑" panose="020B0503020204020204" pitchFamily="34" charset="-122"/>
              </a:rPr>
              <a:t>：做“与”操作测试，仅影响标志</a:t>
            </a:r>
          </a:p>
          <a:p>
            <a:pPr lvl="1">
              <a:lnSpc>
                <a:spcPct val="150000"/>
              </a:lnSpc>
            </a:pPr>
            <a:r>
              <a:rPr lang="zh-CN" altLang="en-US" sz="1800">
                <a:latin typeface="微软雅黑" panose="020B0503020204020204" pitchFamily="34" charset="-122"/>
                <a:ea typeface="微软雅黑" panose="020B0503020204020204" pitchFamily="34" charset="-122"/>
              </a:rPr>
              <a:t>移位运算（左</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右移时，最高</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最低位送</a:t>
            </a:r>
            <a:r>
              <a:rPr lang="en-US" altLang="zh-CN" sz="1800">
                <a:latin typeface="微软雅黑" panose="020B0503020204020204" pitchFamily="34" charset="-122"/>
                <a:ea typeface="微软雅黑" panose="020B0503020204020204" pitchFamily="34" charset="-122"/>
              </a:rPr>
              <a:t>CF</a:t>
            </a:r>
            <a:r>
              <a:rPr lang="zh-CN" altLang="en-US" sz="1800">
                <a:latin typeface="微软雅黑" panose="020B0503020204020204" pitchFamily="34" charset="-122"/>
                <a:ea typeface="微软雅黑" panose="020B0503020204020204" pitchFamily="34" charset="-122"/>
              </a:rPr>
              <a:t>）</a:t>
            </a:r>
          </a:p>
          <a:p>
            <a:pPr lvl="2">
              <a:lnSpc>
                <a:spcPct val="150000"/>
              </a:lnSpc>
              <a:buFontTx/>
              <a:buNone/>
            </a:pPr>
            <a:r>
              <a:rPr lang="en-US" altLang="zh-CN" sz="1600">
                <a:latin typeface="微软雅黑" panose="020B0503020204020204" pitchFamily="34" charset="-122"/>
                <a:ea typeface="微软雅黑" panose="020B0503020204020204" pitchFamily="34" charset="-122"/>
              </a:rPr>
              <a:t>SHL/SHR</a:t>
            </a:r>
            <a:r>
              <a:rPr lang="zh-CN" altLang="en-US" sz="1600">
                <a:latin typeface="微软雅黑" panose="020B0503020204020204" pitchFamily="34" charset="-122"/>
                <a:ea typeface="微软雅黑" panose="020B0503020204020204" pitchFamily="34" charset="-122"/>
              </a:rPr>
              <a:t>：逻辑左</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右移，包括 </a:t>
            </a:r>
            <a:r>
              <a:rPr lang="en-US" altLang="zh-CN" sz="1600">
                <a:latin typeface="微软雅黑" panose="020B0503020204020204" pitchFamily="34" charset="-122"/>
                <a:ea typeface="微软雅黑" panose="020B0503020204020204" pitchFamily="34" charset="-122"/>
              </a:rPr>
              <a:t>shlb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shrw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shrl</a:t>
            </a:r>
            <a:r>
              <a:rPr lang="zh-CN" altLang="en-US" sz="1600">
                <a:latin typeface="微软雅黑" panose="020B0503020204020204" pitchFamily="34" charset="-122"/>
                <a:ea typeface="微软雅黑" panose="020B0503020204020204" pitchFamily="34" charset="-122"/>
              </a:rPr>
              <a:t>等</a:t>
            </a:r>
          </a:p>
          <a:p>
            <a:pPr lvl="2">
              <a:lnSpc>
                <a:spcPct val="150000"/>
              </a:lnSpc>
              <a:buFontTx/>
              <a:buNone/>
            </a:pPr>
            <a:r>
              <a:rPr lang="en-US" altLang="zh-CN" sz="1600">
                <a:latin typeface="微软雅黑" panose="020B0503020204020204" pitchFamily="34" charset="-122"/>
                <a:ea typeface="微软雅黑" panose="020B0503020204020204" pitchFamily="34" charset="-122"/>
              </a:rPr>
              <a:t>SAL/SAR</a:t>
            </a:r>
            <a:r>
              <a:rPr lang="zh-CN" altLang="en-US" sz="1600">
                <a:latin typeface="微软雅黑" panose="020B0503020204020204" pitchFamily="34" charset="-122"/>
                <a:ea typeface="微软雅黑" panose="020B0503020204020204" pitchFamily="34" charset="-122"/>
              </a:rPr>
              <a:t>：算术左</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右移，</a:t>
            </a:r>
            <a:r>
              <a:rPr lang="zh-CN" altLang="en-US" sz="1600">
                <a:solidFill>
                  <a:srgbClr val="FF3300"/>
                </a:solidFill>
                <a:latin typeface="微软雅黑" panose="020B0503020204020204" pitchFamily="34" charset="-122"/>
                <a:ea typeface="微软雅黑" panose="020B0503020204020204" pitchFamily="34" charset="-122"/>
              </a:rPr>
              <a:t>左移判溢出（移位前、后符号位发生变化，则</a:t>
            </a:r>
            <a:r>
              <a:rPr lang="en-US" altLang="zh-CN" sz="1600">
                <a:solidFill>
                  <a:srgbClr val="FF3300"/>
                </a:solidFill>
                <a:latin typeface="微软雅黑" panose="020B0503020204020204" pitchFamily="34" charset="-122"/>
                <a:ea typeface="微软雅黑" panose="020B0503020204020204" pitchFamily="34" charset="-122"/>
              </a:rPr>
              <a:t>OF=1 </a:t>
            </a:r>
            <a:r>
              <a:rPr lang="zh-CN" altLang="en-US" sz="1600">
                <a:solidFill>
                  <a:srgbClr val="FF3300"/>
                </a:solidFill>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，右移高位补符</a:t>
            </a:r>
          </a:p>
          <a:p>
            <a:pPr lvl="2">
              <a:lnSpc>
                <a:spcPct val="150000"/>
              </a:lnSpc>
              <a:buFontTx/>
              <a:buNone/>
            </a:pPr>
            <a:r>
              <a:rPr lang="en-US" altLang="zh-CN" sz="1600">
                <a:latin typeface="微软雅黑" panose="020B0503020204020204" pitchFamily="34" charset="-122"/>
                <a:ea typeface="微软雅黑" panose="020B0503020204020204" pitchFamily="34" charset="-122"/>
              </a:rPr>
              <a:t>ROL/ROR:</a:t>
            </a:r>
            <a:r>
              <a:rPr lang="zh-CN" altLang="en-US" sz="1600">
                <a:latin typeface="微软雅黑" panose="020B0503020204020204" pitchFamily="34" charset="-122"/>
                <a:ea typeface="微软雅黑" panose="020B0503020204020204" pitchFamily="34" charset="-122"/>
              </a:rPr>
              <a:t> 循环左</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右移，包括 </a:t>
            </a:r>
            <a:r>
              <a:rPr lang="en-US" altLang="zh-CN" sz="1600">
                <a:latin typeface="微软雅黑" panose="020B0503020204020204" pitchFamily="34" charset="-122"/>
                <a:ea typeface="微软雅黑" panose="020B0503020204020204" pitchFamily="34" charset="-122"/>
              </a:rPr>
              <a:t>rolb</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rorw</a:t>
            </a:r>
            <a:r>
              <a:rPr lang="zh-CN" altLang="en-US" sz="1600">
                <a:latin typeface="微软雅黑" panose="020B0503020204020204" pitchFamily="34" charset="-122"/>
                <a:ea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rPr>
              <a:t>roll</a:t>
            </a:r>
            <a:r>
              <a:rPr lang="zh-CN" altLang="en-US" sz="1600">
                <a:latin typeface="微软雅黑" panose="020B0503020204020204" pitchFamily="34" charset="-122"/>
                <a:ea typeface="微软雅黑" panose="020B0503020204020204" pitchFamily="34" charset="-122"/>
              </a:rPr>
              <a:t>等</a:t>
            </a:r>
            <a:endParaRPr lang="en-US" altLang="zh-CN" sz="1600">
              <a:latin typeface="微软雅黑" panose="020B0503020204020204" pitchFamily="34" charset="-122"/>
              <a:ea typeface="微软雅黑" panose="020B0503020204020204" pitchFamily="34" charset="-122"/>
            </a:endParaRPr>
          </a:p>
          <a:p>
            <a:pPr lvl="2">
              <a:lnSpc>
                <a:spcPct val="150000"/>
              </a:lnSpc>
              <a:buFontTx/>
              <a:buNone/>
            </a:pPr>
            <a:r>
              <a:rPr lang="en-US" altLang="zh-CN" sz="1600">
                <a:latin typeface="微软雅黑" panose="020B0503020204020204" pitchFamily="34" charset="-122"/>
                <a:ea typeface="微软雅黑" panose="020B0503020204020204" pitchFamily="34" charset="-122"/>
              </a:rPr>
              <a:t>RCL/RCR:</a:t>
            </a:r>
            <a:r>
              <a:rPr lang="zh-CN" altLang="en-US" sz="1600">
                <a:latin typeface="微软雅黑" panose="020B0503020204020204" pitchFamily="34" charset="-122"/>
                <a:ea typeface="微软雅黑" panose="020B0503020204020204" pitchFamily="34" charset="-122"/>
              </a:rPr>
              <a:t> 带循环左</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右移，将</a:t>
            </a:r>
            <a:r>
              <a:rPr lang="en-US" altLang="zh-CN" sz="1600">
                <a:latin typeface="微软雅黑" panose="020B0503020204020204" pitchFamily="34" charset="-122"/>
                <a:ea typeface="微软雅黑" panose="020B0503020204020204" pitchFamily="34" charset="-122"/>
              </a:rPr>
              <a:t>CF</a:t>
            </a:r>
            <a:r>
              <a:rPr lang="zh-CN" altLang="en-US" sz="1600">
                <a:latin typeface="微软雅黑" panose="020B0503020204020204" pitchFamily="34" charset="-122"/>
                <a:ea typeface="微软雅黑" panose="020B0503020204020204" pitchFamily="34" charset="-122"/>
              </a:rPr>
              <a:t>作为操作数一部分循环移位</a:t>
            </a:r>
          </a:p>
        </p:txBody>
      </p:sp>
    </p:spTree>
    <p:extLst>
      <p:ext uri="{BB962C8B-B14F-4D97-AF65-F5344CB8AC3E}">
        <p14:creationId xmlns:p14="http://schemas.microsoft.com/office/powerpoint/2010/main" val="3326736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7" dur="500"/>
                                        <p:tgtEl>
                                          <p:spTgt spid="630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2" dur="500"/>
                                        <p:tgtEl>
                                          <p:spTgt spid="630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30787">
                                            <p:txEl>
                                              <p:pRg st="3" end="3"/>
                                            </p:txEl>
                                          </p:spTgt>
                                        </p:tgtEl>
                                        <p:attrNameLst>
                                          <p:attrName>style.visibility</p:attrName>
                                        </p:attrNameLst>
                                      </p:cBhvr>
                                      <p:to>
                                        <p:strVal val="visible"/>
                                      </p:to>
                                    </p:set>
                                    <p:animEffect transition="in" filter="blinds(horizontal)">
                                      <p:cBhvr>
                                        <p:cTn id="15" dur="500"/>
                                        <p:tgtEl>
                                          <p:spTgt spid="6307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30787">
                                            <p:txEl>
                                              <p:pRg st="6" end="6"/>
                                            </p:txEl>
                                          </p:spTgt>
                                        </p:tgtEl>
                                        <p:attrNameLst>
                                          <p:attrName>style.visibility</p:attrName>
                                        </p:attrNameLst>
                                      </p:cBhvr>
                                      <p:to>
                                        <p:strVal val="visible"/>
                                      </p:to>
                                    </p:set>
                                    <p:animEffect transition="in" filter="blinds(horizontal)">
                                      <p:cBhvr>
                                        <p:cTn id="26" dur="500"/>
                                        <p:tgtEl>
                                          <p:spTgt spid="630787">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30787">
                                            <p:txEl>
                                              <p:pRg st="8" end="8"/>
                                            </p:txEl>
                                          </p:spTgt>
                                        </p:tgtEl>
                                        <p:attrNameLst>
                                          <p:attrName>style.visibility</p:attrName>
                                        </p:attrNameLst>
                                      </p:cBhvr>
                                      <p:to>
                                        <p:strVal val="visible"/>
                                      </p:to>
                                    </p:set>
                                    <p:animEffect transition="in" filter="blinds(horizontal)">
                                      <p:cBhvr>
                                        <p:cTn id="36" dur="500"/>
                                        <p:tgtEl>
                                          <p:spTgt spid="630787">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30787">
                                            <p:txEl>
                                              <p:pRg st="9" end="9"/>
                                            </p:txEl>
                                          </p:spTgt>
                                        </p:tgtEl>
                                        <p:attrNameLst>
                                          <p:attrName>style.visibility</p:attrName>
                                        </p:attrNameLst>
                                      </p:cBhvr>
                                      <p:to>
                                        <p:strVal val="visible"/>
                                      </p:to>
                                    </p:set>
                                    <p:animEffect transition="in" filter="blinds(horizontal)">
                                      <p:cBhvr>
                                        <p:cTn id="41" dur="500"/>
                                        <p:tgtEl>
                                          <p:spTgt spid="63078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630787">
                                            <p:txEl>
                                              <p:pRg st="10" end="10"/>
                                            </p:txEl>
                                          </p:spTgt>
                                        </p:tgtEl>
                                        <p:attrNameLst>
                                          <p:attrName>style.visibility</p:attrName>
                                        </p:attrNameLst>
                                      </p:cBhvr>
                                      <p:to>
                                        <p:strVal val="visible"/>
                                      </p:to>
                                    </p:set>
                                    <p:animEffect transition="in" filter="blinds(horizontal)">
                                      <p:cBhvr>
                                        <p:cTn id="46" dur="500"/>
                                        <p:tgtEl>
                                          <p:spTgt spid="63078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30787">
                                            <p:txEl>
                                              <p:pRg st="11" end="11"/>
                                            </p:txEl>
                                          </p:spTgt>
                                        </p:tgtEl>
                                        <p:attrNameLst>
                                          <p:attrName>style.visibility</p:attrName>
                                        </p:attrNameLst>
                                      </p:cBhvr>
                                      <p:to>
                                        <p:strVal val="visible"/>
                                      </p:to>
                                    </p:set>
                                    <p:animEffect transition="in" filter="blinds(horizontal)">
                                      <p:cBhvr>
                                        <p:cTn id="49" dur="500"/>
                                        <p:tgtEl>
                                          <p:spTgt spid="6307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2471" y="143890"/>
            <a:ext cx="8227060" cy="561801"/>
          </a:xfrm>
        </p:spPr>
        <p:txBody>
          <a:bodyPr/>
          <a:lstStyle/>
          <a:p>
            <a:r>
              <a:rPr lang="en-US" altLang="zh-CN" sz="3599"/>
              <a:t>IA-32</a:t>
            </a:r>
            <a:r>
              <a:rPr lang="zh-CN" altLang="en-US" sz="3599"/>
              <a:t>常用指令类型</a:t>
            </a:r>
          </a:p>
        </p:txBody>
      </p:sp>
      <p:sp>
        <p:nvSpPr>
          <p:cNvPr id="632835" name="Rectangle 3"/>
          <p:cNvSpPr>
            <a:spLocks noGrp="1" noChangeArrowheads="1"/>
          </p:cNvSpPr>
          <p:nvPr>
            <p:ph type="body" idx="1"/>
          </p:nvPr>
        </p:nvSpPr>
        <p:spPr>
          <a:xfrm>
            <a:off x="1866619" y="685061"/>
            <a:ext cx="8593659" cy="5784651"/>
          </a:xfrm>
        </p:spPr>
        <p:txBody>
          <a:bodyPr/>
          <a:lstStyle/>
          <a:p>
            <a:pPr>
              <a:lnSpc>
                <a:spcPct val="150000"/>
              </a:lnSpc>
              <a:buFontTx/>
              <a:buNone/>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）控制转移指令</a:t>
            </a:r>
          </a:p>
          <a:p>
            <a:pPr>
              <a:lnSpc>
                <a:spcPct val="150000"/>
              </a:lnSpc>
              <a:buFontTx/>
              <a:buNone/>
            </a:pPr>
            <a:r>
              <a:rPr lang="zh-CN" altLang="en-US" sz="20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指令执行可</a:t>
            </a:r>
            <a:r>
              <a:rPr lang="zh-CN" altLang="en-US" sz="1800" dirty="0">
                <a:solidFill>
                  <a:srgbClr val="FF3300"/>
                </a:solidFill>
                <a:latin typeface="微软雅黑" panose="020B0503020204020204" pitchFamily="34" charset="-122"/>
                <a:ea typeface="微软雅黑" panose="020B0503020204020204" pitchFamily="34" charset="-122"/>
              </a:rPr>
              <a:t>按顺序</a:t>
            </a:r>
            <a:r>
              <a:rPr lang="zh-CN" altLang="en-US" sz="1800" dirty="0">
                <a:latin typeface="微软雅黑" panose="020B0503020204020204" pitchFamily="34" charset="-122"/>
                <a:ea typeface="微软雅黑" panose="020B0503020204020204" pitchFamily="34" charset="-122"/>
              </a:rPr>
              <a:t> 或 </a:t>
            </a:r>
            <a:r>
              <a:rPr lang="zh-CN" altLang="en-US" sz="1800" dirty="0">
                <a:solidFill>
                  <a:srgbClr val="FF3300"/>
                </a:solidFill>
                <a:latin typeface="微软雅黑" panose="020B0503020204020204" pitchFamily="34" charset="-122"/>
                <a:ea typeface="微软雅黑" panose="020B0503020204020204" pitchFamily="34" charset="-122"/>
              </a:rPr>
              <a:t>跳转到转移目标指令处</a:t>
            </a:r>
            <a:r>
              <a:rPr lang="zh-CN" altLang="en-US" sz="1800" dirty="0">
                <a:latin typeface="微软雅黑" panose="020B0503020204020204" pitchFamily="34" charset="-122"/>
                <a:ea typeface="微软雅黑" panose="020B0503020204020204" pitchFamily="34" charset="-122"/>
              </a:rPr>
              <a:t>执行</a:t>
            </a:r>
          </a:p>
          <a:p>
            <a:pPr lvl="1">
              <a:lnSpc>
                <a:spcPct val="150000"/>
              </a:lnSpc>
            </a:pPr>
            <a:r>
              <a:rPr lang="zh-CN" altLang="en-US" sz="1800" dirty="0">
                <a:latin typeface="微软雅黑" panose="020B0503020204020204" pitchFamily="34" charset="-122"/>
                <a:ea typeface="微软雅黑" panose="020B0503020204020204" pitchFamily="34" charset="-122"/>
              </a:rPr>
              <a:t>无条件转移指令</a:t>
            </a:r>
          </a:p>
          <a:p>
            <a:pPr lvl="2">
              <a:lnSpc>
                <a:spcPct val="150000"/>
              </a:lnSpc>
              <a:buFontTx/>
              <a:buNone/>
            </a:pPr>
            <a:r>
              <a:rPr lang="en-US" altLang="zh-CN" sz="1600" dirty="0">
                <a:latin typeface="微软雅黑" panose="020B0503020204020204" pitchFamily="34" charset="-122"/>
                <a:ea typeface="微软雅黑" panose="020B0503020204020204" pitchFamily="34" charset="-122"/>
              </a:rPr>
              <a:t>JMP DST</a:t>
            </a:r>
            <a:r>
              <a:rPr lang="zh-CN" altLang="en-US" sz="1600" dirty="0">
                <a:latin typeface="微软雅黑" panose="020B0503020204020204" pitchFamily="34" charset="-122"/>
                <a:ea typeface="微软雅黑" panose="020B0503020204020204" pitchFamily="34" charset="-122"/>
              </a:rPr>
              <a:t>：无条件转移到目标指令</a:t>
            </a:r>
            <a:r>
              <a:rPr lang="en-US" altLang="zh-CN" sz="1600" dirty="0">
                <a:latin typeface="微软雅黑" panose="020B0503020204020204" pitchFamily="34" charset="-122"/>
                <a:ea typeface="微软雅黑" panose="020B0503020204020204" pitchFamily="34" charset="-122"/>
              </a:rPr>
              <a:t>DST</a:t>
            </a:r>
            <a:r>
              <a:rPr lang="zh-CN" altLang="en-US" sz="1600" dirty="0">
                <a:latin typeface="微软雅黑" panose="020B0503020204020204" pitchFamily="34" charset="-122"/>
                <a:ea typeface="微软雅黑" panose="020B0503020204020204" pitchFamily="34" charset="-122"/>
              </a:rPr>
              <a:t>处执行</a:t>
            </a:r>
          </a:p>
          <a:p>
            <a:pPr lvl="1">
              <a:lnSpc>
                <a:spcPct val="150000"/>
              </a:lnSpc>
            </a:pPr>
            <a:r>
              <a:rPr lang="zh-CN" altLang="en-US" sz="1800" dirty="0">
                <a:latin typeface="微软雅黑" panose="020B0503020204020204" pitchFamily="34" charset="-122"/>
                <a:ea typeface="微软雅黑" panose="020B0503020204020204" pitchFamily="34" charset="-122"/>
                <a:hlinkClick r:id="" action="ppaction://hlinkshowjump?jump=nextslide"/>
              </a:rPr>
              <a:t>条件转移</a:t>
            </a:r>
            <a:endParaRPr lang="zh-CN" altLang="en-US" sz="1800" dirty="0">
              <a:latin typeface="微软雅黑" panose="020B0503020204020204" pitchFamily="34" charset="-122"/>
              <a:ea typeface="微软雅黑" panose="020B0503020204020204" pitchFamily="34" charset="-122"/>
            </a:endParaRPr>
          </a:p>
          <a:p>
            <a:pPr lvl="2">
              <a:lnSpc>
                <a:spcPct val="150000"/>
              </a:lnSpc>
              <a:buFontTx/>
              <a:buNone/>
            </a:pPr>
            <a:r>
              <a:rPr lang="en-US" altLang="zh-CN" sz="1600" dirty="0" err="1">
                <a:latin typeface="微软雅黑" panose="020B0503020204020204" pitchFamily="34" charset="-122"/>
                <a:ea typeface="微软雅黑" panose="020B0503020204020204" pitchFamily="34" charset="-122"/>
              </a:rPr>
              <a:t>Jcc</a:t>
            </a:r>
            <a:r>
              <a:rPr lang="en-US" altLang="zh-CN" sz="1600" dirty="0">
                <a:latin typeface="微软雅黑" panose="020B0503020204020204" pitchFamily="34" charset="-122"/>
                <a:ea typeface="微软雅黑" panose="020B0503020204020204" pitchFamily="34" charset="-122"/>
              </a:rPr>
              <a:t> DST</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cc</a:t>
            </a:r>
            <a:r>
              <a:rPr lang="zh-CN" altLang="en-US" sz="1600" dirty="0">
                <a:latin typeface="微软雅黑" panose="020B0503020204020204" pitchFamily="34" charset="-122"/>
                <a:ea typeface="微软雅黑" panose="020B0503020204020204" pitchFamily="34" charset="-122"/>
              </a:rPr>
              <a:t>为条件码，根据标志（条件码）判断是否满足条件，若满足，则转移到目标指令</a:t>
            </a:r>
            <a:r>
              <a:rPr lang="en-US" altLang="zh-CN" sz="1600" dirty="0">
                <a:latin typeface="微软雅黑" panose="020B0503020204020204" pitchFamily="34" charset="-122"/>
                <a:ea typeface="微软雅黑" panose="020B0503020204020204" pitchFamily="34" charset="-122"/>
              </a:rPr>
              <a:t>DST</a:t>
            </a:r>
            <a:r>
              <a:rPr lang="zh-CN" altLang="en-US" sz="1600" dirty="0">
                <a:latin typeface="微软雅黑" panose="020B0503020204020204" pitchFamily="34" charset="-122"/>
                <a:ea typeface="微软雅黑" panose="020B0503020204020204" pitchFamily="34" charset="-122"/>
              </a:rPr>
              <a:t>处执行，否则按顺序执行</a:t>
            </a:r>
            <a:r>
              <a:rPr lang="en-US" altLang="zh-CN" sz="1600" dirty="0">
                <a:latin typeface="微软雅黑" panose="020B0503020204020204" pitchFamily="34" charset="-122"/>
                <a:ea typeface="微软雅黑" panose="020B0503020204020204" pitchFamily="34" charset="-122"/>
              </a:rPr>
              <a:t>p190</a:t>
            </a:r>
            <a:endParaRPr lang="zh-CN" altLang="en-US" sz="16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条件设置</a:t>
            </a:r>
          </a:p>
          <a:p>
            <a:pPr lvl="2">
              <a:lnSpc>
                <a:spcPct val="150000"/>
              </a:lnSpc>
              <a:buFontTx/>
              <a:buNone/>
            </a:pPr>
            <a:r>
              <a:rPr lang="en-US" altLang="zh-CN" sz="1600" dirty="0" err="1">
                <a:latin typeface="微软雅黑" panose="020B0503020204020204" pitchFamily="34" charset="-122"/>
                <a:ea typeface="微软雅黑" panose="020B0503020204020204" pitchFamily="34" charset="-122"/>
              </a:rPr>
              <a:t>SETcc</a:t>
            </a:r>
            <a:r>
              <a:rPr lang="en-US" altLang="zh-CN" sz="1600" dirty="0">
                <a:latin typeface="微软雅黑" panose="020B0503020204020204" pitchFamily="34" charset="-122"/>
                <a:ea typeface="微软雅黑" panose="020B0503020204020204" pitchFamily="34" charset="-122"/>
              </a:rPr>
              <a:t> DST</a:t>
            </a:r>
            <a:r>
              <a:rPr lang="zh-CN" altLang="en-US" sz="1600" dirty="0">
                <a:latin typeface="微软雅黑" panose="020B0503020204020204" pitchFamily="34" charset="-122"/>
                <a:ea typeface="微软雅黑" panose="020B0503020204020204" pitchFamily="34" charset="-122"/>
              </a:rPr>
              <a:t>：将条件码</a:t>
            </a:r>
            <a:r>
              <a:rPr lang="en-US" altLang="zh-CN" sz="1600" dirty="0">
                <a:latin typeface="微软雅黑" panose="020B0503020204020204" pitchFamily="34" charset="-122"/>
                <a:ea typeface="微软雅黑" panose="020B0503020204020204" pitchFamily="34" charset="-122"/>
              </a:rPr>
              <a:t>cc</a:t>
            </a:r>
            <a:r>
              <a:rPr lang="zh-CN" altLang="en-US" sz="1600" dirty="0">
                <a:latin typeface="微软雅黑" panose="020B0503020204020204" pitchFamily="34" charset="-122"/>
                <a:ea typeface="微软雅黑" panose="020B0503020204020204" pitchFamily="34" charset="-122"/>
              </a:rPr>
              <a:t>保存到</a:t>
            </a:r>
            <a:r>
              <a:rPr lang="en-US" altLang="zh-CN" sz="1600" dirty="0">
                <a:latin typeface="微软雅黑" panose="020B0503020204020204" pitchFamily="34" charset="-122"/>
                <a:ea typeface="微软雅黑" panose="020B0503020204020204" pitchFamily="34" charset="-122"/>
              </a:rPr>
              <a:t>DST</a:t>
            </a:r>
            <a:r>
              <a:rPr lang="zh-CN" altLang="en-US" sz="1600" dirty="0">
                <a:latin typeface="微软雅黑" panose="020B0503020204020204" pitchFamily="34" charset="-122"/>
                <a:ea typeface="微软雅黑" panose="020B0503020204020204" pitchFamily="34" charset="-122"/>
              </a:rPr>
              <a:t>（通常是一个</a:t>
            </a: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位寄存器 ）</a:t>
            </a:r>
          </a:p>
          <a:p>
            <a:pPr lvl="1">
              <a:lnSpc>
                <a:spcPct val="150000"/>
              </a:lnSpc>
            </a:pPr>
            <a:r>
              <a:rPr lang="zh-CN" altLang="en-US" sz="1800" dirty="0">
                <a:ea typeface="微软雅黑" panose="020B0503020204020204" pitchFamily="34" charset="-122"/>
              </a:rPr>
              <a:t>调用和返回指令</a:t>
            </a:r>
            <a:r>
              <a:rPr lang="zh-CN" altLang="en-US" sz="1800" dirty="0"/>
              <a:t> </a:t>
            </a:r>
            <a:r>
              <a:rPr lang="zh-CN" altLang="en-US" sz="1800" dirty="0">
                <a:solidFill>
                  <a:srgbClr val="CC3300"/>
                </a:solidFill>
                <a:ea typeface="微软雅黑" panose="020B0503020204020204" pitchFamily="34" charset="-122"/>
              </a:rPr>
              <a:t>（用于过程调用）</a:t>
            </a:r>
          </a:p>
          <a:p>
            <a:pPr lvl="2">
              <a:lnSpc>
                <a:spcPct val="150000"/>
              </a:lnSpc>
              <a:buFontTx/>
              <a:buNone/>
            </a:pPr>
            <a:r>
              <a:rPr lang="en-US" altLang="zh-CN" sz="1600" dirty="0">
                <a:latin typeface="微软雅黑" panose="020B0503020204020204" pitchFamily="34" charset="-122"/>
                <a:ea typeface="微软雅黑" panose="020B0503020204020204" pitchFamily="34" charset="-122"/>
              </a:rPr>
              <a:t>CALL DST</a:t>
            </a:r>
            <a:r>
              <a:rPr lang="zh-CN" altLang="en-US" sz="1600" dirty="0">
                <a:latin typeface="微软雅黑" panose="020B0503020204020204" pitchFamily="34" charset="-122"/>
                <a:ea typeface="微软雅黑" panose="020B0503020204020204" pitchFamily="34" charset="-122"/>
              </a:rPr>
              <a:t>：</a:t>
            </a:r>
            <a:r>
              <a:rPr lang="zh-CN" altLang="en-US" sz="1600" dirty="0">
                <a:solidFill>
                  <a:srgbClr val="FF3300"/>
                </a:solidFill>
                <a:latin typeface="微软雅黑" panose="020B0503020204020204" pitchFamily="34" charset="-122"/>
                <a:ea typeface="微软雅黑" panose="020B0503020204020204" pitchFamily="34" charset="-122"/>
              </a:rPr>
              <a:t>返回地址 </a:t>
            </a:r>
            <a:r>
              <a:rPr lang="en-US" altLang="zh-CN" sz="1600" dirty="0">
                <a:solidFill>
                  <a:srgbClr val="FF3300"/>
                </a:solidFill>
                <a:latin typeface="微软雅黑" panose="020B0503020204020204" pitchFamily="34" charset="-122"/>
                <a:ea typeface="微软雅黑" panose="020B0503020204020204" pitchFamily="34" charset="-122"/>
              </a:rPr>
              <a:t>RA </a:t>
            </a:r>
            <a:r>
              <a:rPr lang="zh-CN" altLang="en-US" sz="1600" dirty="0">
                <a:latin typeface="微软雅黑" panose="020B0503020204020204" pitchFamily="34" charset="-122"/>
                <a:ea typeface="微软雅黑" panose="020B0503020204020204" pitchFamily="34" charset="-122"/>
              </a:rPr>
              <a:t>入栈，转 </a:t>
            </a:r>
            <a:r>
              <a:rPr lang="en-US" altLang="zh-CN" sz="1600" dirty="0">
                <a:latin typeface="微软雅黑" panose="020B0503020204020204" pitchFamily="34" charset="-122"/>
                <a:ea typeface="微软雅黑" panose="020B0503020204020204" pitchFamily="34" charset="-122"/>
              </a:rPr>
              <a:t>DST </a:t>
            </a:r>
            <a:r>
              <a:rPr lang="zh-CN" altLang="en-US" sz="1600" dirty="0">
                <a:latin typeface="微软雅黑" panose="020B0503020204020204" pitchFamily="34" charset="-122"/>
                <a:ea typeface="微软雅黑" panose="020B0503020204020204" pitchFamily="34" charset="-122"/>
              </a:rPr>
              <a:t>处执行</a:t>
            </a:r>
          </a:p>
          <a:p>
            <a:pPr lvl="2">
              <a:lnSpc>
                <a:spcPct val="150000"/>
              </a:lnSpc>
              <a:buFontTx/>
              <a:buNone/>
            </a:pPr>
            <a:r>
              <a:rPr lang="en-US" altLang="zh-CN" sz="1600" dirty="0">
                <a:latin typeface="微软雅黑" panose="020B0503020204020204" pitchFamily="34" charset="-122"/>
                <a:ea typeface="微软雅黑" panose="020B0503020204020204" pitchFamily="34" charset="-122"/>
              </a:rPr>
              <a:t>RET</a:t>
            </a:r>
            <a:r>
              <a:rPr lang="zh-CN" altLang="en-US" sz="1600" dirty="0">
                <a:latin typeface="微软雅黑" panose="020B0503020204020204" pitchFamily="34" charset="-122"/>
                <a:ea typeface="微软雅黑" panose="020B0503020204020204" pitchFamily="34" charset="-122"/>
              </a:rPr>
              <a:t>：从栈中取出返回地址 </a:t>
            </a:r>
            <a:r>
              <a:rPr lang="en-US" altLang="zh-CN" sz="1600" dirty="0">
                <a:latin typeface="微软雅黑" panose="020B0503020204020204" pitchFamily="34" charset="-122"/>
                <a:ea typeface="微软雅黑" panose="020B0503020204020204" pitchFamily="34" charset="-122"/>
              </a:rPr>
              <a:t>RA</a:t>
            </a:r>
            <a:r>
              <a:rPr lang="zh-CN" altLang="en-US" sz="1600" dirty="0">
                <a:latin typeface="微软雅黑" panose="020B0503020204020204" pitchFamily="34" charset="-122"/>
                <a:ea typeface="微软雅黑" panose="020B0503020204020204" pitchFamily="34" charset="-122"/>
              </a:rPr>
              <a:t>，转到 </a:t>
            </a:r>
            <a:r>
              <a:rPr lang="en-US" altLang="zh-CN" sz="1600" dirty="0">
                <a:latin typeface="微软雅黑" panose="020B0503020204020204" pitchFamily="34" charset="-122"/>
                <a:ea typeface="微软雅黑" panose="020B0503020204020204" pitchFamily="34" charset="-122"/>
              </a:rPr>
              <a:t>RA </a:t>
            </a:r>
            <a:r>
              <a:rPr lang="zh-CN" altLang="en-US" sz="1600" dirty="0">
                <a:latin typeface="微软雅黑" panose="020B0503020204020204" pitchFamily="34" charset="-122"/>
                <a:ea typeface="微软雅黑" panose="020B0503020204020204" pitchFamily="34" charset="-122"/>
              </a:rPr>
              <a:t>处执行</a:t>
            </a:r>
            <a:endParaRPr lang="zh-CN" altLang="en-US"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ea typeface="微软雅黑" panose="020B0503020204020204" pitchFamily="34" charset="-122"/>
              </a:rPr>
              <a:t>中断指令</a:t>
            </a:r>
            <a:r>
              <a:rPr lang="zh-CN" altLang="en-US" sz="1800" dirty="0"/>
              <a:t> </a:t>
            </a:r>
            <a:r>
              <a:rPr lang="zh-CN" altLang="en-US" sz="1800" dirty="0">
                <a:latin typeface="微软雅黑" panose="020B0503020204020204" pitchFamily="34" charset="-122"/>
                <a:ea typeface="微软雅黑" panose="020B0503020204020204" pitchFamily="34" charset="-122"/>
              </a:rPr>
              <a:t>（详见第</a:t>
            </a: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章）</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1855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第三章 程序的转换与机器级表示</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350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idx="4294967295"/>
          </p:nvPr>
        </p:nvSpPr>
        <p:spPr>
          <a:xfrm>
            <a:off x="1982471" y="99454"/>
            <a:ext cx="8227060" cy="561801"/>
          </a:xfrm>
        </p:spPr>
        <p:txBody>
          <a:bodyPr vert="horz" wrap="square" lIns="38088" tIns="38088" rIns="38088" bIns="38088" numCol="1" anchor="ctr" anchorCtr="0" compatLnSpc="1">
            <a:prstTxWarp prst="textNoShape">
              <a:avLst/>
            </a:prstTxWarp>
          </a:bodyPr>
          <a:lstStyle/>
          <a:p>
            <a:pPr marL="119028" indent="-119028" algn="l" eaLnBrk="1" hangingPunct="1"/>
            <a:r>
              <a:rPr lang="zh-CN" altLang="en-US" sz="3599"/>
              <a:t>过程调用的机器级表示</a:t>
            </a:r>
          </a:p>
        </p:txBody>
      </p:sp>
      <p:sp>
        <p:nvSpPr>
          <p:cNvPr id="774147" name="Rectangle 4"/>
          <p:cNvSpPr>
            <a:spLocks noGrp="1" noChangeArrowheads="1"/>
          </p:cNvSpPr>
          <p:nvPr>
            <p:ph type="body" idx="4294967295"/>
          </p:nvPr>
        </p:nvSpPr>
        <p:spPr>
          <a:xfrm>
            <a:off x="1731723" y="3654357"/>
            <a:ext cx="8684119" cy="3013732"/>
          </a:xfrm>
        </p:spPr>
        <p:txBody>
          <a:bodyPr vert="horz" wrap="square" lIns="38088" tIns="38088" rIns="38088" bIns="38088" numCol="1" anchor="t" anchorCtr="0" compatLnSpc="1">
            <a:prstTxWarp prst="textNoShape">
              <a:avLst/>
            </a:prstTxWarp>
          </a:bodyPr>
          <a:lstStyle/>
          <a:p>
            <a:pPr marL="253926" indent="-253926" algn="just" eaLnBrk="1" hangingPunct="1">
              <a:lnSpc>
                <a:spcPct val="100000"/>
              </a:lnSpc>
              <a:spcBef>
                <a:spcPct val="40000"/>
              </a:spcBef>
              <a:buNone/>
            </a:pPr>
            <a:r>
              <a:rPr lang="zh-CN" altLang="en-US" sz="2200">
                <a:solidFill>
                  <a:srgbClr val="CC3300"/>
                </a:solidFill>
              </a:rPr>
              <a:t> </a:t>
            </a:r>
            <a:r>
              <a:rPr lang="zh-CN" altLang="en-US" sz="2000">
                <a:solidFill>
                  <a:srgbClr val="CC3300"/>
                </a:solidFill>
                <a:latin typeface="微软雅黑" panose="020B0503020204020204" pitchFamily="34" charset="-122"/>
                <a:ea typeface="微软雅黑" panose="020B0503020204020204" pitchFamily="34" charset="-122"/>
              </a:rPr>
              <a:t>过程调用的执行步骤</a:t>
            </a:r>
            <a:r>
              <a:rPr lang="en-US" altLang="zh-CN" sz="2000">
                <a:solidFill>
                  <a:srgbClr val="CC3300"/>
                </a:solidFill>
                <a:latin typeface="微软雅黑" panose="020B0503020204020204" pitchFamily="34" charset="-122"/>
                <a:ea typeface="微软雅黑" panose="020B0503020204020204" pitchFamily="34" charset="-122"/>
              </a:rPr>
              <a:t>(P</a:t>
            </a:r>
            <a:r>
              <a:rPr lang="zh-CN" altLang="en-US" sz="2000">
                <a:solidFill>
                  <a:srgbClr val="CC3300"/>
                </a:solidFill>
                <a:latin typeface="微软雅黑" panose="020B0503020204020204" pitchFamily="34" charset="-122"/>
                <a:ea typeface="微软雅黑" panose="020B0503020204020204" pitchFamily="34" charset="-122"/>
              </a:rPr>
              <a:t>为调用者，</a:t>
            </a:r>
            <a:r>
              <a:rPr lang="en-US" altLang="zh-CN" sz="2000">
                <a:solidFill>
                  <a:srgbClr val="CC3300"/>
                </a:solidFill>
                <a:latin typeface="微软雅黑" panose="020B0503020204020204" pitchFamily="34" charset="-122"/>
                <a:ea typeface="微软雅黑" panose="020B0503020204020204" pitchFamily="34" charset="-122"/>
              </a:rPr>
              <a:t>Q</a:t>
            </a:r>
            <a:r>
              <a:rPr lang="zh-CN" altLang="en-US" sz="2000">
                <a:solidFill>
                  <a:srgbClr val="CC3300"/>
                </a:solidFill>
                <a:latin typeface="微软雅黑" panose="020B0503020204020204" pitchFamily="34" charset="-122"/>
                <a:ea typeface="微软雅黑" panose="020B0503020204020204" pitchFamily="34" charset="-122"/>
              </a:rPr>
              <a:t>为被调用者</a:t>
            </a:r>
            <a:r>
              <a:rPr lang="en-US" altLang="zh-CN" sz="2000">
                <a:solidFill>
                  <a:srgbClr val="CC3300"/>
                </a:solidFill>
                <a:latin typeface="微软雅黑" panose="020B0503020204020204" pitchFamily="34" charset="-122"/>
                <a:ea typeface="微软雅黑" panose="020B0503020204020204" pitchFamily="34" charset="-122"/>
              </a:rPr>
              <a:t>)</a:t>
            </a:r>
          </a:p>
          <a:p>
            <a:pPr marL="552289" lvl="1" indent="-234882">
              <a:lnSpc>
                <a:spcPct val="100000"/>
              </a:lnSpc>
              <a:spcBef>
                <a:spcPct val="40000"/>
              </a:spcBef>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将入口参数（实参）放到</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能访问到的地方；</a:t>
            </a:r>
            <a:endParaRPr lang="en-US" altLang="zh-CN">
              <a:solidFill>
                <a:srgbClr val="996600"/>
              </a:solidFill>
              <a:latin typeface="微软雅黑" panose="020B0503020204020204" pitchFamily="34" charset="-122"/>
              <a:ea typeface="微软雅黑" panose="020B0503020204020204" pitchFamily="34" charset="-122"/>
            </a:endParaRPr>
          </a:p>
          <a:p>
            <a:pPr marL="552289" lvl="1" indent="-234882">
              <a:lnSpc>
                <a:spcPct val="100000"/>
              </a:lnSpc>
              <a:spcBef>
                <a:spcPct val="40000"/>
              </a:spcBef>
              <a:buNone/>
            </a:pP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2</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a:t>
            </a:r>
            <a:r>
              <a:rPr lang="zh-CN" altLang="en-US">
                <a:latin typeface="微软雅黑" panose="020B0503020204020204" pitchFamily="34" charset="-122"/>
                <a:ea typeface="微软雅黑" panose="020B0503020204020204" pitchFamily="34" charset="-122"/>
              </a:rPr>
              <a:t>保存返回地址，然后将控制转移到</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a:t>
            </a:r>
            <a:endParaRPr lang="en-US" altLang="zh-CN">
              <a:solidFill>
                <a:srgbClr val="996600"/>
              </a:solidFill>
              <a:latin typeface="微软雅黑" panose="020B0503020204020204" pitchFamily="34" charset="-122"/>
              <a:ea typeface="微软雅黑" panose="020B0503020204020204" pitchFamily="34" charset="-122"/>
            </a:endParaRPr>
          </a:p>
          <a:p>
            <a:pPr marL="552289" lvl="1" indent="-234882">
              <a:lnSpc>
                <a:spcPct val="100000"/>
              </a:lnSpc>
              <a:spcBef>
                <a:spcPct val="40000"/>
              </a:spcBef>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3</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保存</a:t>
            </a:r>
            <a:r>
              <a:rPr lang="en-US" altLang="zh-CN">
                <a:solidFill>
                  <a:srgbClr val="CC6600"/>
                </a:solidFill>
                <a:latin typeface="微软雅黑" panose="020B0503020204020204" pitchFamily="34" charset="-122"/>
                <a:ea typeface="微软雅黑" panose="020B0503020204020204" pitchFamily="34" charset="-122"/>
              </a:rPr>
              <a:t>P</a:t>
            </a:r>
            <a:r>
              <a:rPr lang="zh-CN" altLang="en-US">
                <a:solidFill>
                  <a:srgbClr val="CC6600"/>
                </a:solidFill>
                <a:latin typeface="微软雅黑" panose="020B0503020204020204" pitchFamily="34" charset="-122"/>
                <a:ea typeface="微软雅黑" panose="020B0503020204020204" pitchFamily="34" charset="-122"/>
              </a:rPr>
              <a:t>的现场</a:t>
            </a:r>
            <a:r>
              <a:rPr lang="zh-CN" altLang="en-US">
                <a:solidFill>
                  <a:srgbClr val="007635"/>
                </a:solidFill>
                <a:latin typeface="微软雅黑" panose="020B0503020204020204" pitchFamily="34" charset="-122"/>
                <a:ea typeface="微软雅黑" panose="020B0503020204020204" pitchFamily="34" charset="-122"/>
              </a:rPr>
              <a:t>，并为自己的</a:t>
            </a:r>
            <a:r>
              <a:rPr lang="zh-CN" altLang="en-US">
                <a:solidFill>
                  <a:srgbClr val="FF0000"/>
                </a:solidFill>
                <a:latin typeface="微软雅黑" panose="020B0503020204020204" pitchFamily="34" charset="-122"/>
                <a:ea typeface="微软雅黑" panose="020B0503020204020204" pitchFamily="34" charset="-122"/>
              </a:rPr>
              <a:t>非静态局部变量</a:t>
            </a:r>
            <a:r>
              <a:rPr lang="zh-CN" altLang="en-US">
                <a:solidFill>
                  <a:srgbClr val="007635"/>
                </a:solidFill>
                <a:latin typeface="微软雅黑" panose="020B0503020204020204" pitchFamily="34" charset="-122"/>
                <a:ea typeface="微软雅黑" panose="020B0503020204020204" pitchFamily="34" charset="-122"/>
              </a:rPr>
              <a:t>分配空间；</a:t>
            </a:r>
          </a:p>
          <a:p>
            <a:pPr marL="552289" lvl="1" indent="-234882">
              <a:lnSpc>
                <a:spcPct val="100000"/>
              </a:lnSpc>
              <a:spcBef>
                <a:spcPct val="40000"/>
              </a:spcBef>
              <a:buNone/>
            </a:pP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4</a:t>
            </a:r>
            <a:r>
              <a:rPr lang="zh-CN" altLang="en-US">
                <a:solidFill>
                  <a:srgbClr val="FF3300"/>
                </a:solidFill>
                <a:latin typeface="微软雅黑" panose="020B0503020204020204" pitchFamily="34" charset="-122"/>
                <a:ea typeface="微软雅黑" panose="020B0503020204020204" pitchFamily="34" charset="-122"/>
              </a:rPr>
              <a:t>）执行</a:t>
            </a:r>
            <a:r>
              <a:rPr lang="en-US" altLang="zh-CN">
                <a:solidFill>
                  <a:srgbClr val="FF3300"/>
                </a:solidFill>
                <a:latin typeface="微软雅黑" panose="020B0503020204020204" pitchFamily="34" charset="-122"/>
                <a:ea typeface="微软雅黑" panose="020B0503020204020204" pitchFamily="34" charset="-122"/>
              </a:rPr>
              <a:t>Q</a:t>
            </a:r>
            <a:r>
              <a:rPr lang="zh-CN" altLang="en-US">
                <a:solidFill>
                  <a:srgbClr val="FF3300"/>
                </a:solidFill>
                <a:latin typeface="微软雅黑" panose="020B0503020204020204" pitchFamily="34" charset="-122"/>
                <a:ea typeface="微软雅黑" panose="020B0503020204020204" pitchFamily="34" charset="-122"/>
              </a:rPr>
              <a:t>的过程体（函数体）；</a:t>
            </a:r>
          </a:p>
          <a:p>
            <a:pPr marL="552289" lvl="1" indent="-234882">
              <a:lnSpc>
                <a:spcPct val="100000"/>
              </a:lnSpc>
              <a:spcBef>
                <a:spcPct val="40000"/>
              </a:spcBef>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5</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恢复</a:t>
            </a:r>
            <a:r>
              <a:rPr lang="en-US" altLang="zh-CN">
                <a:solidFill>
                  <a:srgbClr val="CC6600"/>
                </a:solidFill>
                <a:latin typeface="微软雅黑" panose="020B0503020204020204" pitchFamily="34" charset="-122"/>
                <a:ea typeface="微软雅黑" panose="020B0503020204020204" pitchFamily="34" charset="-122"/>
              </a:rPr>
              <a:t>P</a:t>
            </a:r>
            <a:r>
              <a:rPr lang="zh-CN" altLang="en-US">
                <a:solidFill>
                  <a:srgbClr val="CC6600"/>
                </a:solidFill>
                <a:latin typeface="微软雅黑" panose="020B0503020204020204" pitchFamily="34" charset="-122"/>
                <a:ea typeface="微软雅黑" panose="020B0503020204020204" pitchFamily="34" charset="-122"/>
              </a:rPr>
              <a:t>的现场</a:t>
            </a:r>
            <a:r>
              <a:rPr lang="zh-CN" altLang="en-US">
                <a:solidFill>
                  <a:srgbClr val="007635"/>
                </a:solidFill>
                <a:latin typeface="微软雅黑" panose="020B0503020204020204" pitchFamily="34" charset="-122"/>
                <a:ea typeface="微软雅黑" panose="020B0503020204020204" pitchFamily="34" charset="-122"/>
              </a:rPr>
              <a:t>，释放局部变量空间；</a:t>
            </a:r>
          </a:p>
          <a:p>
            <a:pPr marL="552289" lvl="1" indent="-234882">
              <a:lnSpc>
                <a:spcPct val="100000"/>
              </a:lnSpc>
              <a:spcBef>
                <a:spcPct val="40000"/>
              </a:spcBef>
              <a:buNone/>
            </a:pP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6</a:t>
            </a:r>
            <a:r>
              <a:rPr lang="zh-CN" altLang="en-US">
                <a:solidFill>
                  <a:srgbClr val="007635"/>
                </a:solidFill>
                <a:latin typeface="微软雅黑" panose="020B0503020204020204" pitchFamily="34" charset="-122"/>
                <a:ea typeface="微软雅黑" panose="020B0503020204020204" pitchFamily="34" charset="-122"/>
              </a:rPr>
              <a:t>）</a:t>
            </a:r>
            <a:r>
              <a:rPr lang="en-US" altLang="zh-CN">
                <a:solidFill>
                  <a:srgbClr val="007635"/>
                </a:solidFill>
                <a:latin typeface="微软雅黑" panose="020B0503020204020204" pitchFamily="34" charset="-122"/>
                <a:ea typeface="微软雅黑" panose="020B0503020204020204" pitchFamily="34" charset="-122"/>
              </a:rPr>
              <a:t>Q</a:t>
            </a:r>
            <a:r>
              <a:rPr lang="zh-CN" altLang="en-US">
                <a:solidFill>
                  <a:srgbClr val="007635"/>
                </a:solidFill>
                <a:latin typeface="微软雅黑" panose="020B0503020204020204" pitchFamily="34" charset="-122"/>
                <a:ea typeface="微软雅黑" panose="020B0503020204020204" pitchFamily="34" charset="-122"/>
              </a:rPr>
              <a:t>取出返回地址，将控制转移到</a:t>
            </a:r>
            <a:r>
              <a:rPr lang="en-US" altLang="zh-CN">
                <a:solidFill>
                  <a:srgbClr val="007635"/>
                </a:solidFill>
                <a:latin typeface="微软雅黑" panose="020B0503020204020204" pitchFamily="34" charset="-122"/>
                <a:ea typeface="微软雅黑" panose="020B0503020204020204" pitchFamily="34" charset="-122"/>
              </a:rPr>
              <a:t>P</a:t>
            </a:r>
            <a:r>
              <a:rPr lang="zh-CN" altLang="en-US">
                <a:solidFill>
                  <a:srgbClr val="007635"/>
                </a:solidFill>
                <a:latin typeface="微软雅黑" panose="020B0503020204020204" pitchFamily="34" charset="-122"/>
                <a:ea typeface="微软雅黑" panose="020B0503020204020204" pitchFamily="34" charset="-122"/>
              </a:rPr>
              <a:t>。</a:t>
            </a:r>
            <a:endParaRPr lang="en-US" altLang="zh-CN">
              <a:solidFill>
                <a:srgbClr val="007635"/>
              </a:solidFill>
              <a:latin typeface="微软雅黑" panose="020B0503020204020204" pitchFamily="34" charset="-122"/>
              <a:ea typeface="微软雅黑" panose="020B0503020204020204" pitchFamily="34" charset="-122"/>
            </a:endParaRPr>
          </a:p>
        </p:txBody>
      </p:sp>
      <p:grpSp>
        <p:nvGrpSpPr>
          <p:cNvPr id="2" name="Group 4"/>
          <p:cNvGrpSpPr>
            <a:grpSpLocks/>
          </p:cNvGrpSpPr>
          <p:nvPr/>
        </p:nvGrpSpPr>
        <p:grpSpPr bwMode="auto">
          <a:xfrm>
            <a:off x="7581442" y="5860299"/>
            <a:ext cx="1574313" cy="630044"/>
            <a:chOff x="3816" y="2358"/>
            <a:chExt cx="992" cy="397"/>
          </a:xfrm>
        </p:grpSpPr>
        <p:sp>
          <p:nvSpPr>
            <p:cNvPr id="51224" name="AutoShape 5"/>
            <p:cNvSpPr>
              <a:spLocks/>
            </p:cNvSpPr>
            <p:nvPr/>
          </p:nvSpPr>
          <p:spPr bwMode="auto">
            <a:xfrm>
              <a:off x="3816" y="2358"/>
              <a:ext cx="84" cy="397"/>
            </a:xfrm>
            <a:prstGeom prst="rightBracket">
              <a:avLst>
                <a:gd name="adj" fmla="val 39385"/>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51225" name="Text Box 6"/>
            <p:cNvSpPr txBox="1">
              <a:spLocks noChangeArrowheads="1"/>
            </p:cNvSpPr>
            <p:nvPr/>
          </p:nvSpPr>
          <p:spPr bwMode="auto">
            <a:xfrm>
              <a:off x="3901" y="2415"/>
              <a:ext cx="9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000">
                  <a:solidFill>
                    <a:srgbClr val="CC3300"/>
                  </a:solidFill>
                </a:rPr>
                <a:t>结束阶段</a:t>
              </a:r>
            </a:p>
          </p:txBody>
        </p:sp>
      </p:grpSp>
      <p:sp>
        <p:nvSpPr>
          <p:cNvPr id="774151" name="Text Box 7"/>
          <p:cNvSpPr txBox="1">
            <a:spLocks noChangeArrowheads="1"/>
          </p:cNvSpPr>
          <p:nvPr/>
        </p:nvSpPr>
        <p:spPr bwMode="auto">
          <a:xfrm>
            <a:off x="9155757" y="4960465"/>
            <a:ext cx="18367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000" dirty="0">
                <a:solidFill>
                  <a:srgbClr val="CC3300"/>
                </a:solidFill>
              </a:rPr>
              <a:t>准备阶段</a:t>
            </a:r>
          </a:p>
        </p:txBody>
      </p:sp>
      <p:grpSp>
        <p:nvGrpSpPr>
          <p:cNvPr id="3" name="Group 8"/>
          <p:cNvGrpSpPr>
            <a:grpSpLocks/>
          </p:cNvGrpSpPr>
          <p:nvPr/>
        </p:nvGrpSpPr>
        <p:grpSpPr bwMode="auto">
          <a:xfrm>
            <a:off x="8930401" y="5139798"/>
            <a:ext cx="1348959" cy="1574313"/>
            <a:chOff x="4666" y="1753"/>
            <a:chExt cx="850" cy="992"/>
          </a:xfrm>
        </p:grpSpPr>
        <p:sp>
          <p:nvSpPr>
            <p:cNvPr id="51222" name="AutoShape 9"/>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51223" name="Text Box 10"/>
            <p:cNvSpPr txBox="1">
              <a:spLocks noChangeArrowheads="1"/>
            </p:cNvSpPr>
            <p:nvPr/>
          </p:nvSpPr>
          <p:spPr bwMode="auto">
            <a:xfrm>
              <a:off x="4893" y="2132"/>
              <a:ext cx="6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en-US" altLang="zh-CN" sz="2000">
                  <a:solidFill>
                    <a:srgbClr val="FF3300"/>
                  </a:solidFill>
                </a:rPr>
                <a:t>Q</a:t>
              </a:r>
              <a:r>
                <a:rPr lang="zh-CN" altLang="en-US" sz="2000">
                  <a:solidFill>
                    <a:srgbClr val="FF3300"/>
                  </a:solidFill>
                </a:rPr>
                <a:t>过程</a:t>
              </a:r>
            </a:p>
          </p:txBody>
        </p:sp>
      </p:grpSp>
      <p:grpSp>
        <p:nvGrpSpPr>
          <p:cNvPr id="4" name="Group 11"/>
          <p:cNvGrpSpPr>
            <a:grpSpLocks/>
          </p:cNvGrpSpPr>
          <p:nvPr/>
        </p:nvGrpSpPr>
        <p:grpSpPr bwMode="auto">
          <a:xfrm>
            <a:off x="8570149" y="4105067"/>
            <a:ext cx="1304523" cy="764939"/>
            <a:chOff x="4439" y="1026"/>
            <a:chExt cx="822" cy="482"/>
          </a:xfrm>
        </p:grpSpPr>
        <p:sp>
          <p:nvSpPr>
            <p:cNvPr id="51220" name="AutoShape 12"/>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51221" name="Text Box 13"/>
            <p:cNvSpPr txBox="1">
              <a:spLocks noChangeArrowheads="1"/>
            </p:cNvSpPr>
            <p:nvPr/>
          </p:nvSpPr>
          <p:spPr bwMode="auto">
            <a:xfrm>
              <a:off x="4638" y="1139"/>
              <a:ext cx="6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en-US" altLang="zh-CN" sz="2000">
                  <a:solidFill>
                    <a:srgbClr val="FF3300"/>
                  </a:solidFill>
                </a:rPr>
                <a:t>P</a:t>
              </a:r>
              <a:r>
                <a:rPr lang="zh-CN" altLang="en-US" sz="2000">
                  <a:solidFill>
                    <a:srgbClr val="FF3300"/>
                  </a:solidFill>
                </a:rPr>
                <a:t>过程</a:t>
              </a:r>
            </a:p>
          </p:txBody>
        </p:sp>
      </p:grpSp>
      <p:sp>
        <p:nvSpPr>
          <p:cNvPr id="774158" name="Text Box 14"/>
          <p:cNvSpPr txBox="1">
            <a:spLocks noChangeArrowheads="1"/>
          </p:cNvSpPr>
          <p:nvPr/>
        </p:nvSpPr>
        <p:spPr bwMode="auto">
          <a:xfrm>
            <a:off x="6051564" y="5409589"/>
            <a:ext cx="1439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000">
                <a:solidFill>
                  <a:srgbClr val="CC3300"/>
                </a:solidFill>
              </a:rPr>
              <a:t>处理阶段</a:t>
            </a:r>
          </a:p>
        </p:txBody>
      </p:sp>
      <p:sp>
        <p:nvSpPr>
          <p:cNvPr id="774159" name="Text Box 15"/>
          <p:cNvSpPr txBox="1">
            <a:spLocks noChangeArrowheads="1"/>
          </p:cNvSpPr>
          <p:nvPr/>
        </p:nvSpPr>
        <p:spPr bwMode="auto">
          <a:xfrm>
            <a:off x="7086295" y="4554191"/>
            <a:ext cx="1439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en-US" altLang="zh-CN" sz="2000">
                <a:solidFill>
                  <a:srgbClr val="CC3300"/>
                </a:solidFill>
              </a:rPr>
              <a:t>CALL</a:t>
            </a:r>
            <a:r>
              <a:rPr lang="zh-CN" altLang="en-US" sz="2000">
                <a:solidFill>
                  <a:srgbClr val="CC3300"/>
                </a:solidFill>
              </a:rPr>
              <a:t>指令</a:t>
            </a:r>
          </a:p>
        </p:txBody>
      </p:sp>
      <p:sp>
        <p:nvSpPr>
          <p:cNvPr id="774160" name="Text Box 16"/>
          <p:cNvSpPr txBox="1">
            <a:spLocks noChangeArrowheads="1"/>
          </p:cNvSpPr>
          <p:nvPr/>
        </p:nvSpPr>
        <p:spPr bwMode="auto">
          <a:xfrm>
            <a:off x="6456253" y="6176115"/>
            <a:ext cx="1439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en-US" altLang="zh-CN" sz="2000">
                <a:solidFill>
                  <a:srgbClr val="CC3300"/>
                </a:solidFill>
              </a:rPr>
              <a:t>RET</a:t>
            </a:r>
            <a:r>
              <a:rPr lang="zh-CN" altLang="en-US" sz="2000">
                <a:solidFill>
                  <a:srgbClr val="CC3300"/>
                </a:solidFill>
              </a:rPr>
              <a:t>指令</a:t>
            </a:r>
          </a:p>
        </p:txBody>
      </p:sp>
      <p:grpSp>
        <p:nvGrpSpPr>
          <p:cNvPr id="51211" name="Group 17"/>
          <p:cNvGrpSpPr>
            <a:grpSpLocks/>
          </p:cNvGrpSpPr>
          <p:nvPr/>
        </p:nvGrpSpPr>
        <p:grpSpPr bwMode="auto">
          <a:xfrm>
            <a:off x="1866619" y="685061"/>
            <a:ext cx="3959589" cy="3416832"/>
            <a:chOff x="2823" y="1763"/>
            <a:chExt cx="2495" cy="2153"/>
          </a:xfrm>
        </p:grpSpPr>
        <p:sp>
          <p:nvSpPr>
            <p:cNvPr id="51213" name="Text Box 18"/>
            <p:cNvSpPr txBox="1">
              <a:spLocks noChangeArrowheads="1"/>
            </p:cNvSpPr>
            <p:nvPr/>
          </p:nvSpPr>
          <p:spPr bwMode="auto">
            <a:xfrm>
              <a:off x="2823" y="1763"/>
              <a:ext cx="2495" cy="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40000"/>
                </a:spcBef>
                <a:spcAft>
                  <a:spcPct val="0"/>
                </a:spcAft>
              </a:pPr>
              <a:r>
                <a:rPr lang="en-US" altLang="zh-CN" sz="2000">
                  <a:solidFill>
                    <a:srgbClr val="000000"/>
                  </a:solidFill>
                </a:rPr>
                <a:t>     </a:t>
              </a:r>
              <a:r>
                <a:rPr lang="en-US" altLang="zh-CN" sz="2000">
                  <a:solidFill>
                    <a:srgbClr val="333399"/>
                  </a:solidFill>
                </a:rPr>
                <a:t>caller</a:t>
              </a:r>
              <a:r>
                <a:rPr lang="zh-CN" altLang="en-US" sz="2000">
                  <a:solidFill>
                    <a:srgbClr val="333399"/>
                  </a:solidFill>
                </a:rPr>
                <a:t>：		</a:t>
              </a:r>
              <a:r>
                <a:rPr lang="en-US" altLang="zh-CN" sz="2000">
                  <a:solidFill>
                    <a:srgbClr val="333399"/>
                  </a:solidFill>
                </a:rPr>
                <a:t>add</a:t>
              </a:r>
              <a:r>
                <a:rPr lang="zh-CN" altLang="en-US" sz="2000">
                  <a:solidFill>
                    <a:srgbClr val="333399"/>
                  </a:solidFill>
                </a:rPr>
                <a:t>：</a:t>
              </a:r>
            </a:p>
            <a:p>
              <a:pPr marL="342799" indent="-342799" defTabSz="914133" eaLnBrk="0" fontAlgn="base" hangingPunct="0">
                <a:spcBef>
                  <a:spcPct val="40000"/>
                </a:spcBef>
                <a:spcAft>
                  <a:spcPct val="0"/>
                </a:spcAft>
              </a:pPr>
              <a:endParaRPr lang="zh-CN" altLang="en-US" sz="2000">
                <a:solidFill>
                  <a:srgbClr val="333399"/>
                </a:solidFill>
              </a:endParaRPr>
            </a:p>
            <a:p>
              <a:pPr marL="342799" indent="-342799" defTabSz="914133" eaLnBrk="0" fontAlgn="base" hangingPunct="0">
                <a:spcBef>
                  <a:spcPct val="40000"/>
                </a:spcBef>
                <a:spcAft>
                  <a:spcPct val="0"/>
                </a:spcAft>
              </a:pPr>
              <a:r>
                <a:rPr lang="zh-CN" altLang="en-US" sz="2000">
                  <a:solidFill>
                    <a:srgbClr val="000000"/>
                  </a:solidFill>
                </a:rPr>
                <a:t>  存放参数	         取出参数</a:t>
              </a:r>
              <a:endParaRPr lang="en-US" altLang="zh-CN" sz="2000">
                <a:solidFill>
                  <a:srgbClr val="000000"/>
                </a:solidFill>
              </a:endParaRPr>
            </a:p>
            <a:p>
              <a:pPr marL="342799" indent="-342799" defTabSz="914133" eaLnBrk="0" fontAlgn="base" hangingPunct="0">
                <a:spcBef>
                  <a:spcPct val="40000"/>
                </a:spcBef>
                <a:spcAft>
                  <a:spcPct val="0"/>
                </a:spcAft>
              </a:pPr>
              <a:r>
                <a:rPr lang="zh-CN" altLang="en-US" sz="2000">
                  <a:solidFill>
                    <a:srgbClr val="000000"/>
                  </a:solidFill>
                </a:rPr>
                <a:t>调出</a:t>
              </a:r>
              <a:r>
                <a:rPr lang="en-US" altLang="zh-CN" sz="2000">
                  <a:solidFill>
                    <a:srgbClr val="000000"/>
                  </a:solidFill>
                </a:rPr>
                <a:t>add</a:t>
              </a:r>
              <a:r>
                <a:rPr lang="zh-CN" altLang="en-US" sz="2000">
                  <a:solidFill>
                    <a:srgbClr val="000000"/>
                  </a:solidFill>
                </a:rPr>
                <a:t>执行	            执行</a:t>
              </a:r>
            </a:p>
            <a:p>
              <a:pPr marL="342799" indent="-342799" defTabSz="914133" eaLnBrk="0" fontAlgn="base" hangingPunct="0">
                <a:spcBef>
                  <a:spcPct val="40000"/>
                </a:spcBef>
                <a:spcAft>
                  <a:spcPct val="0"/>
                </a:spcAft>
              </a:pPr>
              <a:r>
                <a:rPr lang="zh-CN" altLang="en-US" sz="2000">
                  <a:solidFill>
                    <a:srgbClr val="000000"/>
                  </a:solidFill>
                </a:rPr>
                <a:t>                                存返回结果</a:t>
              </a:r>
            </a:p>
            <a:p>
              <a:pPr marL="342799" indent="-342799" defTabSz="914133" eaLnBrk="0" fontAlgn="base" hangingPunct="0">
                <a:spcBef>
                  <a:spcPct val="40000"/>
                </a:spcBef>
                <a:spcAft>
                  <a:spcPct val="0"/>
                </a:spcAft>
              </a:pPr>
              <a:r>
                <a:rPr lang="zh-CN" altLang="en-US" sz="2000">
                  <a:solidFill>
                    <a:srgbClr val="000000"/>
                  </a:solidFill>
                </a:rPr>
                <a:t>                             </a:t>
              </a:r>
            </a:p>
            <a:p>
              <a:pPr marL="342799" indent="-342799" defTabSz="914133" eaLnBrk="0" fontAlgn="base" hangingPunct="0">
                <a:spcBef>
                  <a:spcPct val="40000"/>
                </a:spcBef>
                <a:spcAft>
                  <a:spcPct val="0"/>
                </a:spcAft>
              </a:pPr>
              <a:r>
                <a:rPr lang="en-US" altLang="zh-CN">
                  <a:solidFill>
                    <a:srgbClr val="000000"/>
                  </a:solidFill>
                </a:rPr>
                <a:t>			         </a:t>
              </a:r>
              <a:r>
                <a:rPr lang="zh-CN" altLang="en-US" sz="2000">
                  <a:solidFill>
                    <a:srgbClr val="000000"/>
                  </a:solidFill>
                </a:rPr>
                <a:t>返回</a:t>
              </a:r>
              <a:r>
                <a:rPr lang="en-US" altLang="zh-CN" sz="2000">
                  <a:solidFill>
                    <a:srgbClr val="000000"/>
                  </a:solidFill>
                </a:rPr>
                <a:t> caller</a:t>
              </a:r>
            </a:p>
            <a:p>
              <a:pPr marL="342799" indent="-342799" defTabSz="914133" eaLnBrk="0" fontAlgn="base" hangingPunct="0">
                <a:spcBef>
                  <a:spcPct val="40000"/>
                </a:spcBef>
                <a:spcAft>
                  <a:spcPct val="0"/>
                </a:spcAft>
              </a:pPr>
              <a:r>
                <a:rPr lang="en-US" altLang="zh-CN" sz="2000">
                  <a:solidFill>
                    <a:srgbClr val="000000"/>
                  </a:solidFill>
                </a:rPr>
                <a:t>				</a:t>
              </a:r>
              <a:endParaRPr lang="zh-CN" altLang="en-US" sz="2000">
                <a:solidFill>
                  <a:srgbClr val="000000"/>
                </a:solidFill>
              </a:endParaRPr>
            </a:p>
          </p:txBody>
        </p:sp>
        <p:sp>
          <p:nvSpPr>
            <p:cNvPr id="51214" name="Line 19"/>
            <p:cNvSpPr>
              <a:spLocks noChangeShapeType="1"/>
            </p:cNvSpPr>
            <p:nvPr/>
          </p:nvSpPr>
          <p:spPr bwMode="auto">
            <a:xfrm flipV="1">
              <a:off x="3844" y="2047"/>
              <a:ext cx="794" cy="65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1215" name="Line 20"/>
            <p:cNvSpPr>
              <a:spLocks noChangeShapeType="1"/>
            </p:cNvSpPr>
            <p:nvPr/>
          </p:nvSpPr>
          <p:spPr bwMode="auto">
            <a:xfrm flipH="1" flipV="1">
              <a:off x="3475" y="2925"/>
              <a:ext cx="936" cy="56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1216" name="Line 21"/>
            <p:cNvSpPr>
              <a:spLocks noChangeShapeType="1"/>
            </p:cNvSpPr>
            <p:nvPr/>
          </p:nvSpPr>
          <p:spPr bwMode="auto">
            <a:xfrm>
              <a:off x="3305" y="2047"/>
              <a:ext cx="0" cy="198"/>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1217" name="Line 22"/>
            <p:cNvSpPr>
              <a:spLocks noChangeShapeType="1"/>
            </p:cNvSpPr>
            <p:nvPr/>
          </p:nvSpPr>
          <p:spPr bwMode="auto">
            <a:xfrm>
              <a:off x="4779" y="2047"/>
              <a:ext cx="0" cy="198"/>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1218" name="Line 23"/>
            <p:cNvSpPr>
              <a:spLocks noChangeShapeType="1"/>
            </p:cNvSpPr>
            <p:nvPr/>
          </p:nvSpPr>
          <p:spPr bwMode="auto">
            <a:xfrm>
              <a:off x="3334" y="2897"/>
              <a:ext cx="0" cy="198"/>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1219" name="Line 24"/>
            <p:cNvSpPr>
              <a:spLocks noChangeShapeType="1"/>
            </p:cNvSpPr>
            <p:nvPr/>
          </p:nvSpPr>
          <p:spPr bwMode="auto">
            <a:xfrm>
              <a:off x="4808" y="3153"/>
              <a:ext cx="0" cy="198"/>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grpSp>
      <p:sp>
        <p:nvSpPr>
          <p:cNvPr id="774169" name="Text Box 25"/>
          <p:cNvSpPr txBox="1">
            <a:spLocks noChangeArrowheads="1"/>
          </p:cNvSpPr>
          <p:nvPr/>
        </p:nvSpPr>
        <p:spPr bwMode="auto">
          <a:xfrm>
            <a:off x="6321356" y="864393"/>
            <a:ext cx="4094485"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000">
                <a:solidFill>
                  <a:srgbClr val="CC6600"/>
                </a:solidFill>
              </a:rPr>
              <a:t>何为现场？</a:t>
            </a:r>
          </a:p>
          <a:p>
            <a:pPr marL="342799" indent="-342799" defTabSz="914133" eaLnBrk="0" fontAlgn="base" hangingPunct="0">
              <a:spcBef>
                <a:spcPct val="50000"/>
              </a:spcBef>
              <a:spcAft>
                <a:spcPct val="0"/>
              </a:spcAft>
            </a:pPr>
            <a:r>
              <a:rPr lang="zh-CN" altLang="en-US" sz="2000">
                <a:solidFill>
                  <a:srgbClr val="008000"/>
                </a:solidFill>
              </a:rPr>
              <a:t>通用寄存器的内容！</a:t>
            </a:r>
          </a:p>
          <a:p>
            <a:pPr marL="342799" indent="-342799" defTabSz="914133" eaLnBrk="0" fontAlgn="base" hangingPunct="0">
              <a:spcBef>
                <a:spcPct val="50000"/>
              </a:spcBef>
              <a:spcAft>
                <a:spcPct val="0"/>
              </a:spcAft>
            </a:pPr>
            <a:r>
              <a:rPr lang="zh-CN" altLang="en-US" sz="2000">
                <a:solidFill>
                  <a:srgbClr val="CC6600"/>
                </a:solidFill>
              </a:rPr>
              <a:t>为何要保存现场？</a:t>
            </a:r>
          </a:p>
          <a:p>
            <a:pPr marL="342799" indent="-342799" defTabSz="914133" eaLnBrk="0" fontAlgn="base" hangingPunct="0">
              <a:spcBef>
                <a:spcPct val="50000"/>
              </a:spcBef>
              <a:spcAft>
                <a:spcPct val="0"/>
              </a:spcAft>
            </a:pPr>
            <a:r>
              <a:rPr lang="zh-CN" altLang="en-US" sz="2000">
                <a:solidFill>
                  <a:srgbClr val="008000"/>
                </a:solidFill>
              </a:rPr>
              <a:t>因为所有过程共享一套通用寄存器</a:t>
            </a:r>
          </a:p>
        </p:txBody>
      </p:sp>
    </p:spTree>
    <p:extLst>
      <p:ext uri="{BB962C8B-B14F-4D97-AF65-F5344CB8AC3E}">
        <p14:creationId xmlns:p14="http://schemas.microsoft.com/office/powerpoint/2010/main" val="1021837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animEffect transition="in" filter="blinds(horizontal)">
                                      <p:cBhvr>
                                        <p:cTn id="7" dur="500"/>
                                        <p:tgtEl>
                                          <p:spTgt spid="774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4147">
                                            <p:txEl>
                                              <p:pRg st="1" end="1"/>
                                            </p:txEl>
                                          </p:spTgt>
                                        </p:tgtEl>
                                        <p:attrNameLst>
                                          <p:attrName>style.visibility</p:attrName>
                                        </p:attrNameLst>
                                      </p:cBhvr>
                                      <p:to>
                                        <p:strVal val="visible"/>
                                      </p:to>
                                    </p:set>
                                    <p:animEffect transition="in" filter="blinds(horizontal)">
                                      <p:cBhvr>
                                        <p:cTn id="12" dur="500"/>
                                        <p:tgtEl>
                                          <p:spTgt spid="7741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74147">
                                            <p:txEl>
                                              <p:pRg st="2" end="2"/>
                                            </p:txEl>
                                          </p:spTgt>
                                        </p:tgtEl>
                                        <p:attrNameLst>
                                          <p:attrName>style.visibility</p:attrName>
                                        </p:attrNameLst>
                                      </p:cBhvr>
                                      <p:to>
                                        <p:strVal val="visible"/>
                                      </p:to>
                                    </p:set>
                                    <p:animEffect transition="in" filter="blinds(horizontal)">
                                      <p:cBhvr>
                                        <p:cTn id="15" dur="500"/>
                                        <p:tgtEl>
                                          <p:spTgt spid="774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74147">
                                            <p:txEl>
                                              <p:pRg st="3" end="3"/>
                                            </p:txEl>
                                          </p:spTgt>
                                        </p:tgtEl>
                                        <p:attrNameLst>
                                          <p:attrName>style.visibility</p:attrName>
                                        </p:attrNameLst>
                                      </p:cBhvr>
                                      <p:to>
                                        <p:strVal val="visible"/>
                                      </p:to>
                                    </p:set>
                                    <p:animEffect transition="in" filter="blinds(horizontal)">
                                      <p:cBhvr>
                                        <p:cTn id="20" dur="500"/>
                                        <p:tgtEl>
                                          <p:spTgt spid="774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74147">
                                            <p:txEl>
                                              <p:pRg st="4" end="4"/>
                                            </p:txEl>
                                          </p:spTgt>
                                        </p:tgtEl>
                                        <p:attrNameLst>
                                          <p:attrName>style.visibility</p:attrName>
                                        </p:attrNameLst>
                                      </p:cBhvr>
                                      <p:to>
                                        <p:strVal val="visible"/>
                                      </p:to>
                                    </p:set>
                                    <p:animEffect transition="in" filter="blinds(horizontal)">
                                      <p:cBhvr>
                                        <p:cTn id="25" dur="500"/>
                                        <p:tgtEl>
                                          <p:spTgt spid="7741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74147">
                                            <p:txEl>
                                              <p:pRg st="5" end="5"/>
                                            </p:txEl>
                                          </p:spTgt>
                                        </p:tgtEl>
                                        <p:attrNameLst>
                                          <p:attrName>style.visibility</p:attrName>
                                        </p:attrNameLst>
                                      </p:cBhvr>
                                      <p:to>
                                        <p:strVal val="visible"/>
                                      </p:to>
                                    </p:set>
                                    <p:animEffect transition="in" filter="blinds(horizontal)">
                                      <p:cBhvr>
                                        <p:cTn id="30" dur="500"/>
                                        <p:tgtEl>
                                          <p:spTgt spid="77414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74147">
                                            <p:txEl>
                                              <p:pRg st="6" end="6"/>
                                            </p:txEl>
                                          </p:spTgt>
                                        </p:tgtEl>
                                        <p:attrNameLst>
                                          <p:attrName>style.visibility</p:attrName>
                                        </p:attrNameLst>
                                      </p:cBhvr>
                                      <p:to>
                                        <p:strVal val="visible"/>
                                      </p:to>
                                    </p:set>
                                    <p:animEffect transition="in" filter="blinds(horizontal)">
                                      <p:cBhvr>
                                        <p:cTn id="33" dur="500"/>
                                        <p:tgtEl>
                                          <p:spTgt spid="774147">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74159"/>
                                        </p:tgtEl>
                                        <p:attrNameLst>
                                          <p:attrName>style.visibility</p:attrName>
                                        </p:attrNameLst>
                                      </p:cBhvr>
                                      <p:to>
                                        <p:strVal val="visible"/>
                                      </p:to>
                                    </p:set>
                                    <p:animEffect transition="in" filter="blinds(horizontal)">
                                      <p:cBhvr>
                                        <p:cTn id="43" dur="500"/>
                                        <p:tgtEl>
                                          <p:spTgt spid="7741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74151"/>
                                        </p:tgtEl>
                                        <p:attrNameLst>
                                          <p:attrName>style.visibility</p:attrName>
                                        </p:attrNameLst>
                                      </p:cBhvr>
                                      <p:to>
                                        <p:strVal val="visible"/>
                                      </p:to>
                                    </p:set>
                                    <p:animEffect transition="in" filter="blinds(horizontal)">
                                      <p:cBhvr>
                                        <p:cTn id="53" dur="500"/>
                                        <p:tgtEl>
                                          <p:spTgt spid="7741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74158"/>
                                        </p:tgtEl>
                                        <p:attrNameLst>
                                          <p:attrName>style.visibility</p:attrName>
                                        </p:attrNameLst>
                                      </p:cBhvr>
                                      <p:to>
                                        <p:strVal val="visible"/>
                                      </p:to>
                                    </p:set>
                                    <p:animEffect transition="in" filter="blinds(horizontal)">
                                      <p:cBhvr>
                                        <p:cTn id="58" dur="500"/>
                                        <p:tgtEl>
                                          <p:spTgt spid="77415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linds(horizontal)">
                                      <p:cBhvr>
                                        <p:cTn id="63" dur="500"/>
                                        <p:tgtEl>
                                          <p:spTgt spid="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774160"/>
                                        </p:tgtEl>
                                        <p:attrNameLst>
                                          <p:attrName>style.visibility</p:attrName>
                                        </p:attrNameLst>
                                      </p:cBhvr>
                                      <p:to>
                                        <p:strVal val="visible"/>
                                      </p:to>
                                    </p:set>
                                    <p:animEffect transition="in" filter="blinds(horizontal)">
                                      <p:cBhvr>
                                        <p:cTn id="68" dur="500"/>
                                        <p:tgtEl>
                                          <p:spTgt spid="7741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74169">
                                            <p:txEl>
                                              <p:pRg st="0" end="0"/>
                                            </p:txEl>
                                          </p:spTgt>
                                        </p:tgtEl>
                                        <p:attrNameLst>
                                          <p:attrName>style.visibility</p:attrName>
                                        </p:attrNameLst>
                                      </p:cBhvr>
                                      <p:to>
                                        <p:strVal val="visible"/>
                                      </p:to>
                                    </p:set>
                                    <p:animEffect transition="in" filter="blinds(horizontal)">
                                      <p:cBhvr>
                                        <p:cTn id="73" dur="500"/>
                                        <p:tgtEl>
                                          <p:spTgt spid="774169">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774169">
                                            <p:txEl>
                                              <p:pRg st="1" end="1"/>
                                            </p:txEl>
                                          </p:spTgt>
                                        </p:tgtEl>
                                        <p:attrNameLst>
                                          <p:attrName>style.visibility</p:attrName>
                                        </p:attrNameLst>
                                      </p:cBhvr>
                                      <p:to>
                                        <p:strVal val="visible"/>
                                      </p:to>
                                    </p:set>
                                    <p:animEffect transition="in" filter="blinds(horizontal)">
                                      <p:cBhvr>
                                        <p:cTn id="78" dur="500"/>
                                        <p:tgtEl>
                                          <p:spTgt spid="774169">
                                            <p:txEl>
                                              <p:pRg st="1" end="1"/>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774169">
                                            <p:txEl>
                                              <p:pRg st="2" end="2"/>
                                            </p:txEl>
                                          </p:spTgt>
                                        </p:tgtEl>
                                        <p:attrNameLst>
                                          <p:attrName>style.visibility</p:attrName>
                                        </p:attrNameLst>
                                      </p:cBhvr>
                                      <p:to>
                                        <p:strVal val="visible"/>
                                      </p:to>
                                    </p:set>
                                    <p:animEffect transition="in" filter="blinds(horizontal)">
                                      <p:cBhvr>
                                        <p:cTn id="83" dur="500"/>
                                        <p:tgtEl>
                                          <p:spTgt spid="774169">
                                            <p:txEl>
                                              <p:pRg st="2" end="2"/>
                                            </p:txEl>
                                          </p:spTgt>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774169">
                                            <p:txEl>
                                              <p:pRg st="3" end="3"/>
                                            </p:txEl>
                                          </p:spTgt>
                                        </p:tgtEl>
                                        <p:attrNameLst>
                                          <p:attrName>style.visibility</p:attrName>
                                        </p:attrNameLst>
                                      </p:cBhvr>
                                      <p:to>
                                        <p:strVal val="visible"/>
                                      </p:to>
                                    </p:set>
                                    <p:animEffect transition="in" filter="blinds(horizontal)">
                                      <p:cBhvr>
                                        <p:cTn id="88" dur="500"/>
                                        <p:tgtEl>
                                          <p:spTgt spid="7741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1" grpId="0"/>
      <p:bldP spid="774158" grpId="0"/>
      <p:bldP spid="774159" grpId="0"/>
      <p:bldP spid="7741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82471" y="99454"/>
            <a:ext cx="8227060" cy="561801"/>
          </a:xfrm>
        </p:spPr>
        <p:txBody>
          <a:bodyPr/>
          <a:lstStyle/>
          <a:p>
            <a:r>
              <a:rPr lang="zh-CN" altLang="en-US" sz="3599"/>
              <a:t>过程调用的机器级表示</a:t>
            </a:r>
          </a:p>
        </p:txBody>
      </p:sp>
      <p:sp>
        <p:nvSpPr>
          <p:cNvPr id="775171" name="Rectangle 3"/>
          <p:cNvSpPr>
            <a:spLocks noGrp="1" noChangeArrowheads="1"/>
          </p:cNvSpPr>
          <p:nvPr>
            <p:ph type="body" idx="1"/>
          </p:nvPr>
        </p:nvSpPr>
        <p:spPr>
          <a:xfrm>
            <a:off x="1776160" y="837414"/>
            <a:ext cx="8444481" cy="5216501"/>
          </a:xfrm>
        </p:spPr>
        <p:txBody>
          <a:bodyPr/>
          <a:lstStyle/>
          <a:p>
            <a:pPr algn="just" eaLnBrk="1" hangingPunct="1">
              <a:lnSpc>
                <a:spcPct val="150000"/>
              </a:lnSpc>
              <a:spcBef>
                <a:spcPct val="25000"/>
              </a:spcBef>
            </a:pPr>
            <a:r>
              <a:rPr lang="en-US" altLang="zh-CN"/>
              <a:t> </a:t>
            </a: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的寄存器使用约定 </a:t>
            </a:r>
          </a:p>
          <a:p>
            <a:pPr lvl="1" algn="just" eaLnBrk="1" hangingPunct="1">
              <a:lnSpc>
                <a:spcPct val="150000"/>
              </a:lnSpc>
              <a:spcBef>
                <a:spcPct val="25000"/>
              </a:spcBef>
            </a:pPr>
            <a:r>
              <a:rPr lang="zh-CN" altLang="en-US">
                <a:latin typeface="微软雅黑" panose="020B0503020204020204" pitchFamily="34" charset="-122"/>
                <a:ea typeface="微软雅黑" panose="020B0503020204020204" pitchFamily="34" charset="-122"/>
              </a:rPr>
              <a:t>调用者保存寄存器：</a:t>
            </a:r>
            <a:r>
              <a:rPr lang="en-US" altLang="zh-CN">
                <a:latin typeface="微软雅黑" panose="020B0503020204020204" pitchFamily="34" charset="-122"/>
                <a:ea typeface="微软雅黑" panose="020B0503020204020204" pitchFamily="34" charset="-122"/>
              </a:rPr>
              <a:t>EAX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EDX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ECX</a:t>
            </a:r>
          </a:p>
          <a:p>
            <a:pPr lvl="1" algn="just" eaLnBrk="1" hangingPunct="1">
              <a:lnSpc>
                <a:spcPct val="150000"/>
              </a:lnSpc>
              <a:spcBef>
                <a:spcPct val="25000"/>
              </a:spcBef>
              <a:buFontTx/>
              <a:buNone/>
            </a:pPr>
            <a:r>
              <a:rPr lang="zh-CN" altLang="en-US" sz="1800">
                <a:latin typeface="微软雅黑" panose="020B0503020204020204" pitchFamily="34" charset="-122"/>
                <a:ea typeface="微软雅黑" panose="020B0503020204020204" pitchFamily="34" charset="-122"/>
              </a:rPr>
              <a:t>   </a:t>
            </a:r>
            <a:r>
              <a:rPr lang="zh-CN" altLang="en-US" sz="1800">
                <a:solidFill>
                  <a:srgbClr val="CC3300"/>
                </a:solidFill>
                <a:latin typeface="微软雅黑" panose="020B0503020204020204" pitchFamily="34" charset="-122"/>
                <a:ea typeface="微软雅黑" panose="020B0503020204020204" pitchFamily="34" charset="-122"/>
              </a:rPr>
              <a:t>当 </a:t>
            </a:r>
            <a:r>
              <a:rPr lang="en-US" altLang="zh-CN" sz="1800">
                <a:solidFill>
                  <a:srgbClr val="CC3300"/>
                </a:solidFill>
                <a:latin typeface="微软雅黑" panose="020B0503020204020204" pitchFamily="34" charset="-122"/>
                <a:ea typeface="微软雅黑" panose="020B0503020204020204" pitchFamily="34" charset="-122"/>
              </a:rPr>
              <a:t>P </a:t>
            </a:r>
            <a:r>
              <a:rPr lang="zh-CN" altLang="en-US" sz="1800">
                <a:solidFill>
                  <a:srgbClr val="CC3300"/>
                </a:solidFill>
                <a:latin typeface="微软雅黑" panose="020B0503020204020204" pitchFamily="34" charset="-122"/>
                <a:ea typeface="微软雅黑" panose="020B0503020204020204" pitchFamily="34" charset="-122"/>
              </a:rPr>
              <a:t>调用 </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时，</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可直接使用这 </a:t>
            </a:r>
            <a:r>
              <a:rPr lang="en-US" altLang="zh-CN" sz="1800">
                <a:solidFill>
                  <a:srgbClr val="CC3300"/>
                </a:solidFill>
                <a:latin typeface="微软雅黑" panose="020B0503020204020204" pitchFamily="34" charset="-122"/>
                <a:ea typeface="微软雅黑" panose="020B0503020204020204" pitchFamily="34" charset="-122"/>
              </a:rPr>
              <a:t>3 </a:t>
            </a:r>
            <a:r>
              <a:rPr lang="zh-CN" altLang="en-US" sz="1800">
                <a:solidFill>
                  <a:srgbClr val="CC3300"/>
                </a:solidFill>
                <a:latin typeface="微软雅黑" panose="020B0503020204020204" pitchFamily="34" charset="-122"/>
                <a:ea typeface="微软雅黑" panose="020B0503020204020204" pitchFamily="34" charset="-122"/>
              </a:rPr>
              <a:t>个寄存器，不用将其值保存到</a:t>
            </a:r>
            <a:r>
              <a:rPr lang="zh-CN" altLang="en-US" sz="1800">
                <a:solidFill>
                  <a:srgbClr val="FF3300"/>
                </a:solidFill>
                <a:latin typeface="微软雅黑" panose="020B0503020204020204" pitchFamily="34" charset="-122"/>
                <a:ea typeface="微软雅黑" panose="020B0503020204020204" pitchFamily="34" charset="-122"/>
              </a:rPr>
              <a:t>栈</a:t>
            </a:r>
            <a:r>
              <a:rPr lang="zh-CN" altLang="en-US" sz="1800">
                <a:solidFill>
                  <a:srgbClr val="CC3300"/>
                </a:solidFill>
                <a:latin typeface="微软雅黑" panose="020B0503020204020204" pitchFamily="34" charset="-122"/>
                <a:ea typeface="微软雅黑" panose="020B0503020204020204" pitchFamily="34" charset="-122"/>
              </a:rPr>
              <a:t>中</a:t>
            </a:r>
            <a:r>
              <a:rPr lang="en-US" altLang="zh-CN" sz="1800">
                <a:solidFill>
                  <a:srgbClr val="CC3300"/>
                </a:solidFill>
                <a:latin typeface="微软雅黑" panose="020B0503020204020204" pitchFamily="34" charset="-122"/>
                <a:ea typeface="微软雅黑" panose="020B0503020204020204" pitchFamily="34" charset="-122"/>
              </a:rPr>
              <a:t>(</a:t>
            </a:r>
            <a:r>
              <a:rPr lang="zh-CN" altLang="en-US" sz="1800">
                <a:solidFill>
                  <a:srgbClr val="CC3300"/>
                </a:solidFill>
                <a:latin typeface="微软雅黑" panose="020B0503020204020204" pitchFamily="34" charset="-122"/>
                <a:ea typeface="微软雅黑" panose="020B0503020204020204" pitchFamily="34" charset="-122"/>
              </a:rPr>
              <a:t>若 </a:t>
            </a:r>
            <a:r>
              <a:rPr lang="en-US" altLang="zh-CN" sz="1800">
                <a:solidFill>
                  <a:srgbClr val="CC3300"/>
                </a:solidFill>
                <a:latin typeface="微软雅黑" panose="020B0503020204020204" pitchFamily="34" charset="-122"/>
                <a:ea typeface="微软雅黑" panose="020B0503020204020204" pitchFamily="34" charset="-122"/>
              </a:rPr>
              <a:t>P </a:t>
            </a:r>
            <a:r>
              <a:rPr lang="zh-CN" altLang="en-US" sz="1800">
                <a:solidFill>
                  <a:srgbClr val="CC3300"/>
                </a:solidFill>
                <a:latin typeface="微软雅黑" panose="020B0503020204020204" pitchFamily="34" charset="-122"/>
                <a:ea typeface="微软雅黑" panose="020B0503020204020204" pitchFamily="34" charset="-122"/>
              </a:rPr>
              <a:t>在从 </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返回后还要用这 </a:t>
            </a:r>
            <a:r>
              <a:rPr lang="en-US" altLang="zh-CN" sz="1800">
                <a:solidFill>
                  <a:srgbClr val="CC3300"/>
                </a:solidFill>
                <a:latin typeface="微软雅黑" panose="020B0503020204020204" pitchFamily="34" charset="-122"/>
                <a:ea typeface="微软雅黑" panose="020B0503020204020204" pitchFamily="34" charset="-122"/>
              </a:rPr>
              <a:t>3 </a:t>
            </a:r>
            <a:r>
              <a:rPr lang="zh-CN" altLang="en-US" sz="1800">
                <a:solidFill>
                  <a:srgbClr val="CC3300"/>
                </a:solidFill>
                <a:latin typeface="微软雅黑" panose="020B0503020204020204" pitchFamily="34" charset="-122"/>
                <a:ea typeface="微软雅黑" panose="020B0503020204020204" pitchFamily="34" charset="-122"/>
              </a:rPr>
              <a:t>个寄存器，则 </a:t>
            </a:r>
            <a:r>
              <a:rPr lang="en-US" altLang="zh-CN" sz="1800">
                <a:solidFill>
                  <a:srgbClr val="CC3300"/>
                </a:solidFill>
                <a:latin typeface="微软雅黑" panose="020B0503020204020204" pitchFamily="34" charset="-122"/>
                <a:ea typeface="微软雅黑" panose="020B0503020204020204" pitchFamily="34" charset="-122"/>
              </a:rPr>
              <a:t>P </a:t>
            </a:r>
            <a:r>
              <a:rPr lang="zh-CN" altLang="en-US" sz="1800">
                <a:solidFill>
                  <a:srgbClr val="CC3300"/>
                </a:solidFill>
                <a:latin typeface="微软雅黑" panose="020B0503020204020204" pitchFamily="34" charset="-122"/>
                <a:ea typeface="微软雅黑" panose="020B0503020204020204" pitchFamily="34" charset="-122"/>
              </a:rPr>
              <a:t>应在转到 </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之前先保存，并在从 </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返回后，先恢复它们的值再使用</a:t>
            </a:r>
          </a:p>
          <a:p>
            <a:pPr lvl="1" algn="just" eaLnBrk="1" hangingPunct="1">
              <a:lnSpc>
                <a:spcPct val="150000"/>
              </a:lnSpc>
              <a:spcBef>
                <a:spcPct val="25000"/>
              </a:spcBef>
            </a:pPr>
            <a:r>
              <a:rPr lang="zh-CN" altLang="en-US">
                <a:latin typeface="微软雅黑" panose="020B0503020204020204" pitchFamily="34" charset="-122"/>
                <a:ea typeface="微软雅黑" panose="020B0503020204020204" pitchFamily="34" charset="-122"/>
              </a:rPr>
              <a:t>被调用者保存寄存器：</a:t>
            </a:r>
            <a:r>
              <a:rPr lang="en-US" altLang="zh-CN">
                <a:latin typeface="微软雅黑" panose="020B0503020204020204" pitchFamily="34" charset="-122"/>
                <a:ea typeface="微软雅黑" panose="020B0503020204020204" pitchFamily="34" charset="-122"/>
              </a:rPr>
              <a:t>EBX</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ESI</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EDI</a:t>
            </a:r>
          </a:p>
          <a:p>
            <a:pPr lvl="1" algn="just" eaLnBrk="1" hangingPunct="1">
              <a:lnSpc>
                <a:spcPct val="150000"/>
              </a:lnSpc>
              <a:spcBef>
                <a:spcPct val="25000"/>
              </a:spcBef>
              <a:buFontTx/>
              <a:buNone/>
            </a:pPr>
            <a:r>
              <a:rPr lang="en-US" altLang="zh-CN" sz="1800">
                <a:latin typeface="微软雅黑" panose="020B0503020204020204" pitchFamily="34" charset="-122"/>
                <a:ea typeface="微软雅黑" panose="020B0503020204020204" pitchFamily="34" charset="-122"/>
              </a:rPr>
              <a:t>   </a:t>
            </a:r>
            <a:r>
              <a:rPr lang="en-US" altLang="zh-CN" sz="1800">
                <a:solidFill>
                  <a:srgbClr val="CC3300"/>
                </a:solidFill>
                <a:latin typeface="微软雅黑" panose="020B0503020204020204" pitchFamily="34" charset="-122"/>
                <a:ea typeface="微软雅黑" panose="020B0503020204020204" pitchFamily="34" charset="-122"/>
              </a:rPr>
              <a:t>Q </a:t>
            </a:r>
            <a:r>
              <a:rPr lang="zh-CN" altLang="en-US" sz="1800">
                <a:solidFill>
                  <a:srgbClr val="CC3300"/>
                </a:solidFill>
                <a:latin typeface="微软雅黑" panose="020B0503020204020204" pitchFamily="34" charset="-122"/>
                <a:ea typeface="微软雅黑" panose="020B0503020204020204" pitchFamily="34" charset="-122"/>
              </a:rPr>
              <a:t>必须先将它们的值保存到</a:t>
            </a:r>
            <a:r>
              <a:rPr lang="zh-CN" altLang="en-US" sz="1800">
                <a:solidFill>
                  <a:srgbClr val="FF3300"/>
                </a:solidFill>
                <a:latin typeface="微软雅黑" panose="020B0503020204020204" pitchFamily="34" charset="-122"/>
                <a:ea typeface="微软雅黑" panose="020B0503020204020204" pitchFamily="34" charset="-122"/>
              </a:rPr>
              <a:t>栈</a:t>
            </a:r>
            <a:r>
              <a:rPr lang="zh-CN" altLang="en-US" sz="1800">
                <a:solidFill>
                  <a:srgbClr val="CC3300"/>
                </a:solidFill>
                <a:latin typeface="微软雅黑" panose="020B0503020204020204" pitchFamily="34" charset="-122"/>
                <a:ea typeface="微软雅黑" panose="020B0503020204020204" pitchFamily="34" charset="-122"/>
              </a:rPr>
              <a:t>中再使用它们，并在返回</a:t>
            </a:r>
            <a:r>
              <a:rPr lang="en-US" altLang="zh-CN" sz="1800">
                <a:solidFill>
                  <a:srgbClr val="CC3300"/>
                </a:solidFill>
                <a:latin typeface="微软雅黑" panose="020B0503020204020204" pitchFamily="34" charset="-122"/>
                <a:ea typeface="微软雅黑" panose="020B0503020204020204" pitchFamily="34" charset="-122"/>
              </a:rPr>
              <a:t>P</a:t>
            </a:r>
            <a:r>
              <a:rPr lang="zh-CN" altLang="en-US" sz="1800">
                <a:solidFill>
                  <a:srgbClr val="CC3300"/>
                </a:solidFill>
                <a:latin typeface="微软雅黑" panose="020B0503020204020204" pitchFamily="34" charset="-122"/>
                <a:ea typeface="微软雅黑" panose="020B0503020204020204" pitchFamily="34" charset="-122"/>
              </a:rPr>
              <a:t>之前恢复它们的值</a:t>
            </a:r>
          </a:p>
          <a:p>
            <a:pPr lvl="1" algn="just" eaLnBrk="1" hangingPunct="1">
              <a:lnSpc>
                <a:spcPct val="150000"/>
              </a:lnSpc>
              <a:spcBef>
                <a:spcPct val="25000"/>
              </a:spcBef>
            </a:pPr>
            <a:r>
              <a:rPr lang="en-US" altLang="zh-CN">
                <a:latin typeface="微软雅黑" panose="020B0503020204020204" pitchFamily="34" charset="-122"/>
                <a:ea typeface="微软雅黑" panose="020B0503020204020204" pitchFamily="34" charset="-122"/>
              </a:rPr>
              <a:t>EBP(</a:t>
            </a:r>
            <a:r>
              <a:rPr lang="zh-CN" altLang="en-US">
                <a:solidFill>
                  <a:srgbClr val="FF3300"/>
                </a:solidFill>
                <a:latin typeface="微软雅黑" panose="020B0503020204020204" pitchFamily="34" charset="-122"/>
                <a:ea typeface="微软雅黑" panose="020B0503020204020204" pitchFamily="34" charset="-122"/>
              </a:rPr>
              <a:t>帧指针寄存器</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：指向</a:t>
            </a:r>
            <a:r>
              <a:rPr lang="zh-CN" altLang="en-US">
                <a:solidFill>
                  <a:srgbClr val="FF3300"/>
                </a:solidFill>
                <a:latin typeface="微软雅黑" panose="020B0503020204020204" pitchFamily="34" charset="-122"/>
                <a:ea typeface="微软雅黑" panose="020B0503020204020204" pitchFamily="34" charset="-122"/>
              </a:rPr>
              <a:t>当前栈帧</a:t>
            </a:r>
            <a:r>
              <a:rPr lang="zh-CN" altLang="en-US">
                <a:latin typeface="微软雅黑" panose="020B0503020204020204" pitchFamily="34" charset="-122"/>
                <a:ea typeface="微软雅黑" panose="020B0503020204020204" pitchFamily="34" charset="-122"/>
              </a:rPr>
              <a:t>的底部</a:t>
            </a:r>
            <a:endParaRPr lang="en-US" altLang="zh-CN">
              <a:latin typeface="微软雅黑" panose="020B0503020204020204" pitchFamily="34" charset="-122"/>
              <a:ea typeface="微软雅黑" panose="020B0503020204020204" pitchFamily="34" charset="-122"/>
            </a:endParaRPr>
          </a:p>
          <a:p>
            <a:pPr lvl="1" algn="just" eaLnBrk="1" hangingPunct="1">
              <a:lnSpc>
                <a:spcPct val="150000"/>
              </a:lnSpc>
              <a:spcBef>
                <a:spcPct val="25000"/>
              </a:spcBef>
            </a:pPr>
            <a:r>
              <a:rPr lang="en-US" altLang="zh-CN">
                <a:latin typeface="微软雅黑" panose="020B0503020204020204" pitchFamily="34" charset="-122"/>
                <a:ea typeface="微软雅黑" panose="020B0503020204020204" pitchFamily="34" charset="-122"/>
              </a:rPr>
              <a:t>ESP(</a:t>
            </a:r>
            <a:r>
              <a:rPr lang="zh-CN" altLang="en-US">
                <a:solidFill>
                  <a:srgbClr val="FF3300"/>
                </a:solidFill>
                <a:latin typeface="微软雅黑" panose="020B0503020204020204" pitchFamily="34" charset="-122"/>
                <a:ea typeface="微软雅黑" panose="020B0503020204020204" pitchFamily="34" charset="-122"/>
              </a:rPr>
              <a:t>栈指针寄存器</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：指向</a:t>
            </a:r>
            <a:r>
              <a:rPr lang="zh-CN" altLang="en-US">
                <a:solidFill>
                  <a:srgbClr val="FF3300"/>
                </a:solidFill>
                <a:latin typeface="微软雅黑" panose="020B0503020204020204" pitchFamily="34" charset="-122"/>
                <a:ea typeface="微软雅黑" panose="020B0503020204020204" pitchFamily="34" charset="-122"/>
              </a:rPr>
              <a:t>当前栈帧</a:t>
            </a:r>
            <a:r>
              <a:rPr lang="zh-CN" altLang="en-US">
                <a:latin typeface="微软雅黑" panose="020B0503020204020204" pitchFamily="34" charset="-122"/>
                <a:ea typeface="微软雅黑" panose="020B0503020204020204" pitchFamily="34" charset="-122"/>
              </a:rPr>
              <a:t>的顶部</a:t>
            </a:r>
            <a:endParaRPr lang="zh-CN" altLang="en-US" sz="1800">
              <a:latin typeface="微软雅黑" panose="020B0503020204020204" pitchFamily="34" charset="-122"/>
              <a:ea typeface="微软雅黑" panose="020B0503020204020204" pitchFamily="34" charset="-122"/>
            </a:endParaRPr>
          </a:p>
        </p:txBody>
      </p:sp>
      <p:sp>
        <p:nvSpPr>
          <p:cNvPr id="775172" name="Text Box 4"/>
          <p:cNvSpPr txBox="1">
            <a:spLocks noChangeArrowheads="1"/>
          </p:cNvSpPr>
          <p:nvPr/>
        </p:nvSpPr>
        <p:spPr bwMode="auto">
          <a:xfrm>
            <a:off x="1866619" y="5454025"/>
            <a:ext cx="83683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000">
                <a:solidFill>
                  <a:srgbClr val="FF0000"/>
                </a:solidFill>
              </a:rPr>
              <a:t>问题：为减少准备和结束阶段的开销，每个过程应先使用哪些寄存器？</a:t>
            </a:r>
          </a:p>
        </p:txBody>
      </p:sp>
      <p:sp>
        <p:nvSpPr>
          <p:cNvPr id="775173" name="Text Box 5"/>
          <p:cNvSpPr txBox="1">
            <a:spLocks noChangeArrowheads="1"/>
          </p:cNvSpPr>
          <p:nvPr/>
        </p:nvSpPr>
        <p:spPr bwMode="auto">
          <a:xfrm>
            <a:off x="2317330" y="5903149"/>
            <a:ext cx="2969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en-US" altLang="zh-CN" sz="2000">
                <a:solidFill>
                  <a:srgbClr val="333399"/>
                </a:solidFill>
              </a:rPr>
              <a:t>EAX</a:t>
            </a:r>
            <a:r>
              <a:rPr lang="zh-CN" altLang="en-US" sz="2000">
                <a:solidFill>
                  <a:srgbClr val="333399"/>
                </a:solidFill>
              </a:rPr>
              <a:t>、</a:t>
            </a:r>
            <a:r>
              <a:rPr lang="en-US" altLang="zh-CN" sz="2000">
                <a:solidFill>
                  <a:srgbClr val="333399"/>
                </a:solidFill>
              </a:rPr>
              <a:t>ECX</a:t>
            </a:r>
            <a:r>
              <a:rPr lang="zh-CN" altLang="en-US" sz="2000">
                <a:solidFill>
                  <a:srgbClr val="333399"/>
                </a:solidFill>
              </a:rPr>
              <a:t>、</a:t>
            </a:r>
            <a:r>
              <a:rPr lang="en-US" altLang="zh-CN" sz="2000">
                <a:solidFill>
                  <a:srgbClr val="333399"/>
                </a:solidFill>
              </a:rPr>
              <a:t>EDX</a:t>
            </a:r>
            <a:r>
              <a:rPr lang="zh-CN" altLang="en-US" sz="2000">
                <a:solidFill>
                  <a:srgbClr val="333399"/>
                </a:solidFill>
              </a:rPr>
              <a:t>！</a:t>
            </a:r>
          </a:p>
        </p:txBody>
      </p:sp>
    </p:spTree>
    <p:extLst>
      <p:ext uri="{BB962C8B-B14F-4D97-AF65-F5344CB8AC3E}">
        <p14:creationId xmlns:p14="http://schemas.microsoft.com/office/powerpoint/2010/main" val="1073679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7" dur="500"/>
                                        <p:tgtEl>
                                          <p:spTgt spid="7751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5171">
                                            <p:txEl>
                                              <p:pRg st="6" end="6"/>
                                            </p:txEl>
                                          </p:spTgt>
                                        </p:tgtEl>
                                        <p:attrNameLst>
                                          <p:attrName>style.visibility</p:attrName>
                                        </p:attrNameLst>
                                      </p:cBhvr>
                                      <p:to>
                                        <p:strVal val="visible"/>
                                      </p:to>
                                    </p:set>
                                    <p:animEffect transition="in" filter="blinds(horizontal)">
                                      <p:cBhvr>
                                        <p:cTn id="32" dur="500"/>
                                        <p:tgtEl>
                                          <p:spTgt spid="7751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5172"/>
                                        </p:tgtEl>
                                        <p:attrNameLst>
                                          <p:attrName>style.visibility</p:attrName>
                                        </p:attrNameLst>
                                      </p:cBhvr>
                                      <p:to>
                                        <p:strVal val="visible"/>
                                      </p:to>
                                    </p:set>
                                    <p:animEffect transition="in" filter="blinds(horizontal)">
                                      <p:cBhvr>
                                        <p:cTn id="37" dur="500"/>
                                        <p:tgtEl>
                                          <p:spTgt spid="7751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5173"/>
                                        </p:tgtEl>
                                        <p:attrNameLst>
                                          <p:attrName>style.visibility</p:attrName>
                                        </p:attrNameLst>
                                      </p:cBhvr>
                                      <p:to>
                                        <p:strVal val="visible"/>
                                      </p:to>
                                    </p:set>
                                    <p:animEffect transition="in" filter="blinds(horizontal)">
                                      <p:cBhvr>
                                        <p:cTn id="42" dur="500"/>
                                        <p:tgtEl>
                                          <p:spTgt spid="77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2" grpId="0"/>
      <p:bldP spid="77517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82471" y="99454"/>
            <a:ext cx="8227060" cy="561801"/>
          </a:xfrm>
        </p:spPr>
        <p:txBody>
          <a:bodyPr/>
          <a:lstStyle/>
          <a:p>
            <a:r>
              <a:rPr lang="zh-CN" altLang="en-US" sz="3599"/>
              <a:t>过程调用的机器级表示</a:t>
            </a:r>
          </a:p>
        </p:txBody>
      </p:sp>
      <p:sp>
        <p:nvSpPr>
          <p:cNvPr id="53251" name="Rectangle 3"/>
          <p:cNvSpPr>
            <a:spLocks noGrp="1" noChangeArrowheads="1"/>
          </p:cNvSpPr>
          <p:nvPr>
            <p:ph type="body" idx="1"/>
          </p:nvPr>
        </p:nvSpPr>
        <p:spPr>
          <a:xfrm>
            <a:off x="1776159" y="685060"/>
            <a:ext cx="8227060" cy="5216501"/>
          </a:xfrm>
        </p:spPr>
        <p:txBody>
          <a:bodyPr/>
          <a:lstStyle/>
          <a:p>
            <a:r>
              <a:rPr lang="zh-CN" altLang="en-US">
                <a:latin typeface="微软雅黑" panose="020B0503020204020204" pitchFamily="34" charset="-122"/>
                <a:ea typeface="微软雅黑" panose="020B0503020204020204" pitchFamily="34" charset="-122"/>
              </a:rPr>
              <a:t>过程调用过程中</a:t>
            </a:r>
            <a:r>
              <a:rPr lang="zh-CN" altLang="en-US">
                <a:solidFill>
                  <a:srgbClr val="FF3300"/>
                </a:solidFill>
                <a:latin typeface="微软雅黑" panose="020B0503020204020204" pitchFamily="34" charset="-122"/>
                <a:ea typeface="微软雅黑" panose="020B0503020204020204" pitchFamily="34" charset="-122"/>
              </a:rPr>
              <a:t>栈和栈帧</a:t>
            </a:r>
            <a:r>
              <a:rPr lang="zh-CN" altLang="en-US">
                <a:latin typeface="微软雅黑" panose="020B0503020204020204" pitchFamily="34" charset="-122"/>
                <a:ea typeface="微软雅黑" panose="020B0503020204020204" pitchFamily="34" charset="-122"/>
              </a:rPr>
              <a:t>的变化 </a:t>
            </a:r>
            <a:r>
              <a:rPr lang="en-US" altLang="zh-CN">
                <a:latin typeface="微软雅黑" panose="020B0503020204020204" pitchFamily="34" charset="-122"/>
                <a:ea typeface="微软雅黑" panose="020B0503020204020204" pitchFamily="34" charset="-122"/>
              </a:rPr>
              <a:t>(Q</a:t>
            </a:r>
            <a:r>
              <a:rPr lang="zh-CN" altLang="en-US">
                <a:latin typeface="微软雅黑" panose="020B0503020204020204" pitchFamily="34" charset="-122"/>
                <a:ea typeface="微软雅黑" panose="020B0503020204020204" pitchFamily="34" charset="-122"/>
              </a:rPr>
              <a:t>为被调用过程</a:t>
            </a:r>
            <a:r>
              <a:rPr lang="en-US" altLang="zh-CN">
                <a:latin typeface="微软雅黑" panose="020B0503020204020204" pitchFamily="34" charset="-122"/>
                <a:ea typeface="微软雅黑" panose="020B0503020204020204" pitchFamily="34" charset="-122"/>
              </a:rPr>
              <a:t>)</a:t>
            </a:r>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13" y="1359539"/>
            <a:ext cx="9141177" cy="5497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6197" name="Text Box 5"/>
          <p:cNvSpPr txBox="1">
            <a:spLocks noChangeArrowheads="1"/>
          </p:cNvSpPr>
          <p:nvPr/>
        </p:nvSpPr>
        <p:spPr bwMode="auto">
          <a:xfrm>
            <a:off x="1866619" y="2798957"/>
            <a:ext cx="899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a:spcBef>
                <a:spcPct val="50000"/>
              </a:spcBef>
            </a:pPr>
            <a:r>
              <a:rPr lang="zh-CN" altLang="en-US">
                <a:solidFill>
                  <a:srgbClr val="FF0000"/>
                </a:solidFill>
                <a:latin typeface="Arial" panose="020B0604020202020204" pitchFamily="34" charset="0"/>
                <a:ea typeface="黑体" panose="02010609060101010101" pitchFamily="49" charset="-122"/>
              </a:rPr>
              <a:t>①</a:t>
            </a:r>
          </a:p>
        </p:txBody>
      </p:sp>
      <p:sp>
        <p:nvSpPr>
          <p:cNvPr id="776198" name="Text Box 6"/>
          <p:cNvSpPr txBox="1">
            <a:spLocks noChangeArrowheads="1"/>
          </p:cNvSpPr>
          <p:nvPr/>
        </p:nvSpPr>
        <p:spPr bwMode="auto">
          <a:xfrm>
            <a:off x="3847207" y="3338541"/>
            <a:ext cx="899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a:spcBef>
                <a:spcPct val="50000"/>
              </a:spcBef>
            </a:pPr>
            <a:r>
              <a:rPr lang="zh-CN" altLang="en-US">
                <a:solidFill>
                  <a:srgbClr val="FF0000"/>
                </a:solidFill>
                <a:latin typeface="Arial" panose="020B0604020202020204" pitchFamily="34" charset="0"/>
                <a:ea typeface="黑体" panose="02010609060101010101" pitchFamily="49" charset="-122"/>
              </a:rPr>
              <a:t>②</a:t>
            </a:r>
          </a:p>
        </p:txBody>
      </p:sp>
      <p:sp>
        <p:nvSpPr>
          <p:cNvPr id="776199" name="Text Box 7"/>
          <p:cNvSpPr txBox="1">
            <a:spLocks noChangeArrowheads="1"/>
          </p:cNvSpPr>
          <p:nvPr/>
        </p:nvSpPr>
        <p:spPr bwMode="auto">
          <a:xfrm>
            <a:off x="7221191" y="4598627"/>
            <a:ext cx="899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a:spcBef>
                <a:spcPct val="50000"/>
              </a:spcBef>
            </a:pPr>
            <a:r>
              <a:rPr lang="zh-CN" altLang="en-US">
                <a:solidFill>
                  <a:srgbClr val="FF0000"/>
                </a:solidFill>
                <a:latin typeface="Arial" panose="020B0604020202020204" pitchFamily="34" charset="0"/>
                <a:ea typeface="黑体" panose="02010609060101010101" pitchFamily="49" charset="-122"/>
              </a:rPr>
              <a:t>③</a:t>
            </a:r>
          </a:p>
        </p:txBody>
      </p:sp>
      <p:sp>
        <p:nvSpPr>
          <p:cNvPr id="776200" name="Text Box 8"/>
          <p:cNvSpPr txBox="1">
            <a:spLocks noChangeArrowheads="1"/>
          </p:cNvSpPr>
          <p:nvPr/>
        </p:nvSpPr>
        <p:spPr bwMode="auto">
          <a:xfrm>
            <a:off x="8165461" y="3743228"/>
            <a:ext cx="8998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a:spcBef>
                <a:spcPct val="50000"/>
              </a:spcBef>
            </a:pPr>
            <a:r>
              <a:rPr lang="zh-CN" altLang="en-US">
                <a:solidFill>
                  <a:srgbClr val="FF0000"/>
                </a:solidFill>
                <a:latin typeface="黑体" panose="02010609060101010101" pitchFamily="49" charset="-122"/>
                <a:ea typeface="黑体" panose="02010609060101010101" pitchFamily="49" charset="-122"/>
              </a:rPr>
              <a:t>④</a:t>
            </a:r>
          </a:p>
        </p:txBody>
      </p:sp>
      <p:sp>
        <p:nvSpPr>
          <p:cNvPr id="53257" name="Text Box 9"/>
          <p:cNvSpPr txBox="1">
            <a:spLocks noChangeArrowheads="1"/>
          </p:cNvSpPr>
          <p:nvPr/>
        </p:nvSpPr>
        <p:spPr bwMode="auto">
          <a:xfrm>
            <a:off x="1911055" y="5003314"/>
            <a:ext cx="2924859" cy="36933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Q(</a:t>
            </a:r>
            <a:r>
              <a:rPr lang="zh-CN" altLang="en-US">
                <a:solidFill>
                  <a:srgbClr val="FF3300"/>
                </a:solidFill>
              </a:rPr>
              <a:t>参数</a:t>
            </a:r>
            <a:r>
              <a:rPr lang="en-US" altLang="zh-CN">
                <a:solidFill>
                  <a:srgbClr val="FF3300"/>
                </a:solidFill>
              </a:rPr>
              <a:t>1</a:t>
            </a:r>
            <a:r>
              <a:rPr lang="zh-CN" altLang="en-US">
                <a:solidFill>
                  <a:srgbClr val="FF3300"/>
                </a:solidFill>
              </a:rPr>
              <a:t>，</a:t>
            </a:r>
            <a:r>
              <a:rPr lang="en-US" altLang="zh-CN">
                <a:solidFill>
                  <a:srgbClr val="FF3300"/>
                </a:solidFill>
              </a:rPr>
              <a:t>…</a:t>
            </a:r>
            <a:r>
              <a:rPr lang="zh-CN" altLang="en-US">
                <a:solidFill>
                  <a:srgbClr val="FF3300"/>
                </a:solidFill>
              </a:rPr>
              <a:t>，参数</a:t>
            </a:r>
            <a:r>
              <a:rPr lang="en-US" altLang="zh-CN">
                <a:solidFill>
                  <a:srgbClr val="FF3300"/>
                </a:solidFill>
              </a:rPr>
              <a:t>n);</a:t>
            </a:r>
            <a:endParaRPr lang="zh-CN" altLang="en-US">
              <a:solidFill>
                <a:srgbClr val="FF3300"/>
              </a:solidFill>
            </a:endParaRPr>
          </a:p>
        </p:txBody>
      </p:sp>
      <p:sp>
        <p:nvSpPr>
          <p:cNvPr id="53258" name="Rectangle 10"/>
          <p:cNvSpPr>
            <a:spLocks noChangeArrowheads="1"/>
          </p:cNvSpPr>
          <p:nvPr/>
        </p:nvSpPr>
        <p:spPr bwMode="auto">
          <a:xfrm>
            <a:off x="5465959" y="3833688"/>
            <a:ext cx="1260085" cy="1034731"/>
          </a:xfrm>
          <a:prstGeom prst="rect">
            <a:avLst/>
          </a:prstGeom>
          <a:solidFill>
            <a:srgbClr val="FF0000">
              <a:alpha val="25882"/>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53259" name="Rectangle 11"/>
          <p:cNvSpPr>
            <a:spLocks noChangeArrowheads="1"/>
          </p:cNvSpPr>
          <p:nvPr/>
        </p:nvSpPr>
        <p:spPr bwMode="auto">
          <a:xfrm>
            <a:off x="5465959" y="4823983"/>
            <a:ext cx="1260085" cy="944271"/>
          </a:xfrm>
          <a:prstGeom prst="rect">
            <a:avLst/>
          </a:prstGeom>
          <a:solidFill>
            <a:srgbClr val="0000FF">
              <a:alpha val="25882"/>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776204" name="Text Box 12"/>
          <p:cNvSpPr txBox="1">
            <a:spLocks noChangeArrowheads="1"/>
          </p:cNvSpPr>
          <p:nvPr/>
        </p:nvSpPr>
        <p:spPr bwMode="auto">
          <a:xfrm>
            <a:off x="8344794" y="4868420"/>
            <a:ext cx="18456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zh-CN" altLang="en-US" sz="2000">
                <a:solidFill>
                  <a:srgbClr val="FF3300"/>
                </a:solidFill>
              </a:rPr>
              <a:t>    再来看看栈在哪里？</a:t>
            </a:r>
          </a:p>
        </p:txBody>
      </p:sp>
    </p:spTree>
    <p:extLst>
      <p:ext uri="{BB962C8B-B14F-4D97-AF65-F5344CB8AC3E}">
        <p14:creationId xmlns:p14="http://schemas.microsoft.com/office/powerpoint/2010/main" val="2470481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6197"/>
                                        </p:tgtEl>
                                        <p:attrNameLst>
                                          <p:attrName>style.visibility</p:attrName>
                                        </p:attrNameLst>
                                      </p:cBhvr>
                                      <p:to>
                                        <p:strVal val="visible"/>
                                      </p:to>
                                    </p:set>
                                    <p:animEffect transition="in" filter="blinds(horizontal)">
                                      <p:cBhvr>
                                        <p:cTn id="7" dur="500"/>
                                        <p:tgtEl>
                                          <p:spTgt spid="776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6198"/>
                                        </p:tgtEl>
                                        <p:attrNameLst>
                                          <p:attrName>style.visibility</p:attrName>
                                        </p:attrNameLst>
                                      </p:cBhvr>
                                      <p:to>
                                        <p:strVal val="visible"/>
                                      </p:to>
                                    </p:set>
                                    <p:animEffect transition="in" filter="blinds(horizontal)">
                                      <p:cBhvr>
                                        <p:cTn id="12" dur="500"/>
                                        <p:tgtEl>
                                          <p:spTgt spid="7761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6199"/>
                                        </p:tgtEl>
                                        <p:attrNameLst>
                                          <p:attrName>style.visibility</p:attrName>
                                        </p:attrNameLst>
                                      </p:cBhvr>
                                      <p:to>
                                        <p:strVal val="visible"/>
                                      </p:to>
                                    </p:set>
                                    <p:animEffect transition="in" filter="blinds(horizontal)">
                                      <p:cBhvr>
                                        <p:cTn id="17" dur="500"/>
                                        <p:tgtEl>
                                          <p:spTgt spid="776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6200"/>
                                        </p:tgtEl>
                                        <p:attrNameLst>
                                          <p:attrName>style.visibility</p:attrName>
                                        </p:attrNameLst>
                                      </p:cBhvr>
                                      <p:to>
                                        <p:strVal val="visible"/>
                                      </p:to>
                                    </p:set>
                                    <p:animEffect transition="in" filter="blinds(horizontal)">
                                      <p:cBhvr>
                                        <p:cTn id="22" dur="500"/>
                                        <p:tgtEl>
                                          <p:spTgt spid="7762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6204"/>
                                        </p:tgtEl>
                                        <p:attrNameLst>
                                          <p:attrName>style.visibility</p:attrName>
                                        </p:attrNameLst>
                                      </p:cBhvr>
                                      <p:to>
                                        <p:strVal val="visible"/>
                                      </p:to>
                                    </p:set>
                                    <p:animEffect transition="in" filter="blinds(horizontal)">
                                      <p:cBhvr>
                                        <p:cTn id="27" dur="500"/>
                                        <p:tgtEl>
                                          <p:spTgt spid="776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7" grpId="0"/>
      <p:bldP spid="776198" grpId="0"/>
      <p:bldP spid="776199" grpId="0"/>
      <p:bldP spid="776200" grpId="0"/>
      <p:bldP spid="77620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982471" y="99454"/>
            <a:ext cx="8227060" cy="561801"/>
          </a:xfrm>
        </p:spPr>
        <p:txBody>
          <a:bodyPr/>
          <a:lstStyle/>
          <a:p>
            <a:r>
              <a:rPr lang="zh-CN" altLang="en-US" sz="3599"/>
              <a:t>过程（函数）的结构</a:t>
            </a:r>
          </a:p>
        </p:txBody>
      </p:sp>
      <p:sp>
        <p:nvSpPr>
          <p:cNvPr id="780291" name="Rectangle 3"/>
          <p:cNvSpPr>
            <a:spLocks noGrp="1" noChangeArrowheads="1"/>
          </p:cNvSpPr>
          <p:nvPr>
            <p:ph type="body" idx="1"/>
          </p:nvPr>
        </p:nvSpPr>
        <p:spPr>
          <a:xfrm>
            <a:off x="1776160" y="837413"/>
            <a:ext cx="8444481" cy="5830675"/>
          </a:xfrm>
        </p:spPr>
        <p:txBody>
          <a:bodyPr/>
          <a:lstStyle/>
          <a:p>
            <a:r>
              <a:rPr lang="zh-CN" altLang="en-US" sz="2000">
                <a:latin typeface="微软雅黑" panose="020B0503020204020204" pitchFamily="34" charset="-122"/>
                <a:ea typeface="微软雅黑" panose="020B0503020204020204" pitchFamily="34" charset="-122"/>
              </a:rPr>
              <a:t>一个</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过程的大致结构如下：</a:t>
            </a:r>
          </a:p>
          <a:p>
            <a:pPr lvl="1"/>
            <a:r>
              <a:rPr lang="zh-CN" altLang="en-US">
                <a:latin typeface="微软雅黑" panose="020B0503020204020204" pitchFamily="34" charset="-122"/>
                <a:ea typeface="微软雅黑" panose="020B0503020204020204" pitchFamily="34" charset="-122"/>
              </a:rPr>
              <a:t>准备阶段</a:t>
            </a:r>
          </a:p>
          <a:p>
            <a:pPr lvl="2"/>
            <a:r>
              <a:rPr lang="zh-CN" altLang="en-US" sz="2000">
                <a:latin typeface="微软雅黑" panose="020B0503020204020204" pitchFamily="34" charset="-122"/>
                <a:ea typeface="微软雅黑" panose="020B0503020204020204" pitchFamily="34" charset="-122"/>
              </a:rPr>
              <a:t>形成帧底：</a:t>
            </a:r>
            <a:r>
              <a:rPr lang="en-US" altLang="zh-CN" sz="2000">
                <a:latin typeface="微软雅黑" panose="020B0503020204020204" pitchFamily="34" charset="-122"/>
                <a:ea typeface="微软雅黑" panose="020B0503020204020204" pitchFamily="34" charset="-122"/>
              </a:rPr>
              <a:t>push</a:t>
            </a:r>
            <a:r>
              <a:rPr lang="zh-CN" altLang="en-US" sz="2000">
                <a:latin typeface="微软雅黑" panose="020B0503020204020204" pitchFamily="34" charset="-122"/>
                <a:ea typeface="微软雅黑" panose="020B0503020204020204" pitchFamily="34" charset="-122"/>
              </a:rPr>
              <a:t>指令 和 </a:t>
            </a:r>
            <a:r>
              <a:rPr lang="en-US" altLang="zh-CN" sz="2000">
                <a:latin typeface="微软雅黑" panose="020B0503020204020204" pitchFamily="34" charset="-122"/>
                <a:ea typeface="微软雅黑" panose="020B0503020204020204" pitchFamily="34" charset="-122"/>
              </a:rPr>
              <a:t>mov</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生成栈帧（如果需要的话）：</a:t>
            </a:r>
            <a:r>
              <a:rPr lang="en-US" altLang="zh-CN" sz="2000">
                <a:latin typeface="微软雅黑" panose="020B0503020204020204" pitchFamily="34" charset="-122"/>
                <a:ea typeface="微软雅黑" panose="020B0503020204020204" pitchFamily="34" charset="-122"/>
              </a:rPr>
              <a:t>sub</a:t>
            </a:r>
            <a:r>
              <a:rPr lang="zh-CN" altLang="en-US" sz="2000">
                <a:latin typeface="微软雅黑" panose="020B0503020204020204" pitchFamily="34" charset="-122"/>
                <a:ea typeface="微软雅黑" panose="020B0503020204020204" pitchFamily="34" charset="-122"/>
              </a:rPr>
              <a:t>指令 或 </a:t>
            </a:r>
            <a:r>
              <a:rPr lang="en-US" altLang="zh-CN" sz="2000">
                <a:latin typeface="微软雅黑" panose="020B0503020204020204" pitchFamily="34" charset="-122"/>
                <a:ea typeface="微软雅黑" panose="020B0503020204020204" pitchFamily="34" charset="-122"/>
              </a:rPr>
              <a:t>and</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保存现场（如果有被调用者保存寄存器） ：</a:t>
            </a:r>
            <a:r>
              <a:rPr lang="en-US" altLang="zh-CN" sz="2000">
                <a:latin typeface="微软雅黑" panose="020B0503020204020204" pitchFamily="34" charset="-122"/>
                <a:ea typeface="微软雅黑" panose="020B0503020204020204" pitchFamily="34" charset="-122"/>
              </a:rPr>
              <a:t>push</a:t>
            </a:r>
            <a:r>
              <a:rPr lang="zh-CN" altLang="en-US" sz="2000">
                <a:latin typeface="微软雅黑" panose="020B0503020204020204" pitchFamily="34" charset="-122"/>
                <a:ea typeface="微软雅黑" panose="020B0503020204020204" pitchFamily="34" charset="-122"/>
              </a:rPr>
              <a:t>指令</a:t>
            </a:r>
          </a:p>
          <a:p>
            <a:pPr lvl="1"/>
            <a:r>
              <a:rPr lang="zh-CN" altLang="en-US">
                <a:latin typeface="微软雅黑" panose="020B0503020204020204" pitchFamily="34" charset="-122"/>
                <a:ea typeface="微软雅黑" panose="020B0503020204020204" pitchFamily="34" charset="-122"/>
              </a:rPr>
              <a:t>过程（函数）体</a:t>
            </a:r>
          </a:p>
          <a:p>
            <a:pPr lvl="2"/>
            <a:r>
              <a:rPr lang="zh-CN" altLang="en-US" sz="2000">
                <a:latin typeface="微软雅黑" panose="020B0503020204020204" pitchFamily="34" charset="-122"/>
                <a:ea typeface="微软雅黑" panose="020B0503020204020204" pitchFamily="34" charset="-122"/>
              </a:rPr>
              <a:t>分配局部变量空间，并赋值</a:t>
            </a:r>
          </a:p>
          <a:p>
            <a:pPr lvl="2"/>
            <a:r>
              <a:rPr lang="zh-CN" altLang="en-US" sz="2000">
                <a:latin typeface="微软雅黑" panose="020B0503020204020204" pitchFamily="34" charset="-122"/>
                <a:ea typeface="微软雅黑" panose="020B0503020204020204" pitchFamily="34" charset="-122"/>
              </a:rPr>
              <a:t>具体处理逻辑，如果遇到函数调用时</a:t>
            </a:r>
          </a:p>
          <a:p>
            <a:pPr lvl="3"/>
            <a:r>
              <a:rPr lang="zh-CN" altLang="en-US" sz="2000">
                <a:latin typeface="微软雅黑" panose="020B0503020204020204" pitchFamily="34" charset="-122"/>
                <a:ea typeface="微软雅黑" panose="020B0503020204020204" pitchFamily="34" charset="-122"/>
              </a:rPr>
              <a:t>准备参数：将实参送栈帧入口参数处</a:t>
            </a:r>
          </a:p>
          <a:p>
            <a:pPr lvl="3"/>
            <a:r>
              <a:rPr lang="en-US" altLang="zh-CN" sz="2000">
                <a:latin typeface="微软雅黑" panose="020B0503020204020204" pitchFamily="34" charset="-122"/>
                <a:ea typeface="微软雅黑" panose="020B0503020204020204" pitchFamily="34" charset="-122"/>
              </a:rPr>
              <a:t>CALL</a:t>
            </a:r>
            <a:r>
              <a:rPr lang="zh-CN" altLang="en-US" sz="2000">
                <a:latin typeface="微软雅黑" panose="020B0503020204020204" pitchFamily="34" charset="-122"/>
                <a:ea typeface="微软雅黑" panose="020B0503020204020204" pitchFamily="34" charset="-122"/>
              </a:rPr>
              <a:t>指令：保存返回地址并转被调用函数</a:t>
            </a:r>
          </a:p>
          <a:p>
            <a:pPr lvl="2"/>
            <a:r>
              <a:rPr lang="zh-CN" altLang="en-US" sz="2000">
                <a:latin typeface="微软雅黑" panose="020B0503020204020204" pitchFamily="34" charset="-122"/>
                <a:ea typeface="微软雅黑" panose="020B0503020204020204" pitchFamily="34" charset="-122"/>
              </a:rPr>
              <a:t>在</a:t>
            </a:r>
            <a:r>
              <a:rPr lang="en-US" altLang="zh-CN" sz="2000">
                <a:latin typeface="微软雅黑" panose="020B0503020204020204" pitchFamily="34" charset="-122"/>
                <a:ea typeface="微软雅黑" panose="020B0503020204020204" pitchFamily="34" charset="-122"/>
              </a:rPr>
              <a:t>EAX</a:t>
            </a:r>
            <a:r>
              <a:rPr lang="zh-CN" altLang="en-US" sz="2000">
                <a:latin typeface="微软雅黑" panose="020B0503020204020204" pitchFamily="34" charset="-122"/>
                <a:ea typeface="微软雅黑" panose="020B0503020204020204" pitchFamily="34" charset="-122"/>
              </a:rPr>
              <a:t>中准备返回参数</a:t>
            </a:r>
          </a:p>
          <a:p>
            <a:pPr lvl="1"/>
            <a:r>
              <a:rPr lang="zh-CN" altLang="en-US">
                <a:latin typeface="微软雅黑" panose="020B0503020204020204" pitchFamily="34" charset="-122"/>
                <a:ea typeface="微软雅黑" panose="020B0503020204020204" pitchFamily="34" charset="-122"/>
              </a:rPr>
              <a:t>结束阶段</a:t>
            </a:r>
          </a:p>
          <a:p>
            <a:pPr lvl="2"/>
            <a:r>
              <a:rPr lang="zh-CN" altLang="en-US" sz="2000">
                <a:latin typeface="微软雅黑" panose="020B0503020204020204" pitchFamily="34" charset="-122"/>
                <a:ea typeface="微软雅黑" panose="020B0503020204020204" pitchFamily="34" charset="-122"/>
              </a:rPr>
              <a:t>退栈：</a:t>
            </a:r>
            <a:r>
              <a:rPr lang="en-US" altLang="zh-CN" sz="2000">
                <a:latin typeface="微软雅黑" panose="020B0503020204020204" pitchFamily="34" charset="-122"/>
                <a:ea typeface="微软雅黑" panose="020B0503020204020204" pitchFamily="34" charset="-122"/>
              </a:rPr>
              <a:t>leave</a:t>
            </a:r>
            <a:r>
              <a:rPr lang="zh-CN" altLang="en-US" sz="2000">
                <a:latin typeface="微软雅黑" panose="020B0503020204020204" pitchFamily="34" charset="-122"/>
                <a:ea typeface="微软雅黑" panose="020B0503020204020204" pitchFamily="34" charset="-122"/>
              </a:rPr>
              <a:t>指令 或 </a:t>
            </a:r>
            <a:r>
              <a:rPr lang="en-US" altLang="zh-CN" sz="2000">
                <a:latin typeface="微软雅黑" panose="020B0503020204020204" pitchFamily="34" charset="-122"/>
                <a:ea typeface="微软雅黑" panose="020B0503020204020204" pitchFamily="34" charset="-122"/>
              </a:rPr>
              <a:t>pop</a:t>
            </a:r>
            <a:r>
              <a:rPr lang="zh-CN" altLang="en-US" sz="2000">
                <a:latin typeface="微软雅黑" panose="020B0503020204020204" pitchFamily="34" charset="-122"/>
                <a:ea typeface="微软雅黑" panose="020B0503020204020204" pitchFamily="34" charset="-122"/>
              </a:rPr>
              <a:t>指令</a:t>
            </a:r>
          </a:p>
          <a:p>
            <a:pPr lvl="2"/>
            <a:r>
              <a:rPr lang="zh-CN" altLang="en-US" sz="2000">
                <a:latin typeface="微软雅黑" panose="020B0503020204020204" pitchFamily="34" charset="-122"/>
                <a:ea typeface="微软雅黑" panose="020B0503020204020204" pitchFamily="34" charset="-122"/>
              </a:rPr>
              <a:t>取返回地址返回：</a:t>
            </a:r>
            <a:r>
              <a:rPr lang="en-US" altLang="zh-CN" sz="2000">
                <a:latin typeface="微软雅黑" panose="020B0503020204020204" pitchFamily="34" charset="-122"/>
                <a:ea typeface="微软雅黑" panose="020B0503020204020204" pitchFamily="34" charset="-122"/>
              </a:rPr>
              <a:t>ret</a:t>
            </a:r>
            <a:r>
              <a:rPr lang="zh-CN" altLang="en-US" sz="2000">
                <a:latin typeface="微软雅黑" panose="020B0503020204020204" pitchFamily="34" charset="-122"/>
                <a:ea typeface="微软雅黑" panose="020B0503020204020204" pitchFamily="34" charset="-122"/>
              </a:rPr>
              <a:t>指令</a:t>
            </a:r>
          </a:p>
        </p:txBody>
      </p:sp>
    </p:spTree>
    <p:extLst>
      <p:ext uri="{BB962C8B-B14F-4D97-AF65-F5344CB8AC3E}">
        <p14:creationId xmlns:p14="http://schemas.microsoft.com/office/powerpoint/2010/main" val="2414854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0291">
                                            <p:txEl>
                                              <p:pRg st="2" end="2"/>
                                            </p:txEl>
                                          </p:spTgt>
                                        </p:tgtEl>
                                        <p:attrNameLst>
                                          <p:attrName>style.visibility</p:attrName>
                                        </p:attrNameLst>
                                      </p:cBhvr>
                                      <p:to>
                                        <p:strVal val="visible"/>
                                      </p:to>
                                    </p:set>
                                    <p:animEffect transition="in" filter="blinds(horizontal)">
                                      <p:cBhvr>
                                        <p:cTn id="7" dur="500"/>
                                        <p:tgtEl>
                                          <p:spTgt spid="780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0291">
                                            <p:txEl>
                                              <p:pRg st="3" end="3"/>
                                            </p:txEl>
                                          </p:spTgt>
                                        </p:tgtEl>
                                        <p:attrNameLst>
                                          <p:attrName>style.visibility</p:attrName>
                                        </p:attrNameLst>
                                      </p:cBhvr>
                                      <p:to>
                                        <p:strVal val="visible"/>
                                      </p:to>
                                    </p:set>
                                    <p:animEffect transition="in" filter="blinds(horizontal)">
                                      <p:cBhvr>
                                        <p:cTn id="12" dur="500"/>
                                        <p:tgtEl>
                                          <p:spTgt spid="78029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0291">
                                            <p:txEl>
                                              <p:pRg st="4" end="4"/>
                                            </p:txEl>
                                          </p:spTgt>
                                        </p:tgtEl>
                                        <p:attrNameLst>
                                          <p:attrName>style.visibility</p:attrName>
                                        </p:attrNameLst>
                                      </p:cBhvr>
                                      <p:to>
                                        <p:strVal val="visible"/>
                                      </p:to>
                                    </p:set>
                                    <p:animEffect transition="in" filter="blinds(horizontal)">
                                      <p:cBhvr>
                                        <p:cTn id="17" dur="500"/>
                                        <p:tgtEl>
                                          <p:spTgt spid="7802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0291">
                                            <p:txEl>
                                              <p:pRg st="6" end="6"/>
                                            </p:txEl>
                                          </p:spTgt>
                                        </p:tgtEl>
                                        <p:attrNameLst>
                                          <p:attrName>style.visibility</p:attrName>
                                        </p:attrNameLst>
                                      </p:cBhvr>
                                      <p:to>
                                        <p:strVal val="visible"/>
                                      </p:to>
                                    </p:set>
                                    <p:animEffect transition="in" filter="blinds(horizontal)">
                                      <p:cBhvr>
                                        <p:cTn id="22" dur="500"/>
                                        <p:tgtEl>
                                          <p:spTgt spid="780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0291">
                                            <p:txEl>
                                              <p:pRg st="7" end="7"/>
                                            </p:txEl>
                                          </p:spTgt>
                                        </p:tgtEl>
                                        <p:attrNameLst>
                                          <p:attrName>style.visibility</p:attrName>
                                        </p:attrNameLst>
                                      </p:cBhvr>
                                      <p:to>
                                        <p:strVal val="visible"/>
                                      </p:to>
                                    </p:set>
                                    <p:animEffect transition="in" filter="blinds(horizontal)">
                                      <p:cBhvr>
                                        <p:cTn id="27" dur="500"/>
                                        <p:tgtEl>
                                          <p:spTgt spid="78029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0291">
                                            <p:txEl>
                                              <p:pRg st="8" end="8"/>
                                            </p:txEl>
                                          </p:spTgt>
                                        </p:tgtEl>
                                        <p:attrNameLst>
                                          <p:attrName>style.visibility</p:attrName>
                                        </p:attrNameLst>
                                      </p:cBhvr>
                                      <p:to>
                                        <p:strVal val="visible"/>
                                      </p:to>
                                    </p:set>
                                    <p:animEffect transition="in" filter="blinds(horizontal)">
                                      <p:cBhvr>
                                        <p:cTn id="32" dur="500"/>
                                        <p:tgtEl>
                                          <p:spTgt spid="78029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0291">
                                            <p:txEl>
                                              <p:pRg st="9" end="9"/>
                                            </p:txEl>
                                          </p:spTgt>
                                        </p:tgtEl>
                                        <p:attrNameLst>
                                          <p:attrName>style.visibility</p:attrName>
                                        </p:attrNameLst>
                                      </p:cBhvr>
                                      <p:to>
                                        <p:strVal val="visible"/>
                                      </p:to>
                                    </p:set>
                                    <p:animEffect transition="in" filter="blinds(horizontal)">
                                      <p:cBhvr>
                                        <p:cTn id="37" dur="500"/>
                                        <p:tgtEl>
                                          <p:spTgt spid="78029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0291">
                                            <p:txEl>
                                              <p:pRg st="10" end="10"/>
                                            </p:txEl>
                                          </p:spTgt>
                                        </p:tgtEl>
                                        <p:attrNameLst>
                                          <p:attrName>style.visibility</p:attrName>
                                        </p:attrNameLst>
                                      </p:cBhvr>
                                      <p:to>
                                        <p:strVal val="visible"/>
                                      </p:to>
                                    </p:set>
                                    <p:animEffect transition="in" filter="blinds(horizontal)">
                                      <p:cBhvr>
                                        <p:cTn id="42" dur="500"/>
                                        <p:tgtEl>
                                          <p:spTgt spid="780291">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0291">
                                            <p:txEl>
                                              <p:pRg st="12" end="12"/>
                                            </p:txEl>
                                          </p:spTgt>
                                        </p:tgtEl>
                                        <p:attrNameLst>
                                          <p:attrName>style.visibility</p:attrName>
                                        </p:attrNameLst>
                                      </p:cBhvr>
                                      <p:to>
                                        <p:strVal val="visible"/>
                                      </p:to>
                                    </p:set>
                                    <p:animEffect transition="in" filter="blinds(horizontal)">
                                      <p:cBhvr>
                                        <p:cTn id="47" dur="500"/>
                                        <p:tgtEl>
                                          <p:spTgt spid="780291">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0291">
                                            <p:txEl>
                                              <p:pRg st="13" end="13"/>
                                            </p:txEl>
                                          </p:spTgt>
                                        </p:tgtEl>
                                        <p:attrNameLst>
                                          <p:attrName>style.visibility</p:attrName>
                                        </p:attrNameLst>
                                      </p:cBhvr>
                                      <p:to>
                                        <p:strVal val="visible"/>
                                      </p:to>
                                    </p:set>
                                    <p:animEffect transition="in" filter="blinds(horizontal)">
                                      <p:cBhvr>
                                        <p:cTn id="52" dur="500"/>
                                        <p:tgtEl>
                                          <p:spTgt spid="78029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982471" y="99454"/>
            <a:ext cx="8227060" cy="561801"/>
          </a:xfrm>
        </p:spPr>
        <p:txBody>
          <a:bodyPr/>
          <a:lstStyle/>
          <a:p>
            <a:r>
              <a:rPr lang="zh-CN" altLang="en-US" sz="3199"/>
              <a:t>主要内容</a:t>
            </a:r>
          </a:p>
        </p:txBody>
      </p:sp>
      <p:sp>
        <p:nvSpPr>
          <p:cNvPr id="35843" name="Rectangle 3"/>
          <p:cNvSpPr>
            <a:spLocks noGrp="1" noChangeArrowheads="1"/>
          </p:cNvSpPr>
          <p:nvPr>
            <p:ph type="body" idx="4294967295"/>
          </p:nvPr>
        </p:nvSpPr>
        <p:spPr>
          <a:xfrm>
            <a:off x="1957079" y="999289"/>
            <a:ext cx="8368304" cy="5624364"/>
          </a:xfrm>
        </p:spPr>
        <p:txBody>
          <a:bodyPr/>
          <a:lstStyle/>
          <a:p>
            <a:pPr>
              <a:spcBef>
                <a:spcPts val="1600"/>
              </a:spcBef>
            </a:pPr>
            <a:r>
              <a:rPr lang="zh-CN" altLang="en-US" sz="2799">
                <a:ea typeface="黑体" panose="02010609060101010101" pitchFamily="49" charset="-122"/>
              </a:rPr>
              <a:t>硬件和软件的基本组成</a:t>
            </a:r>
          </a:p>
          <a:p>
            <a:pPr>
              <a:spcBef>
                <a:spcPts val="1600"/>
              </a:spcBef>
            </a:pPr>
            <a:r>
              <a:rPr lang="zh-CN" altLang="en-US" sz="2799">
                <a:ea typeface="黑体" panose="02010609060101010101" pitchFamily="49" charset="-122"/>
              </a:rPr>
              <a:t>程序的开发和执行过程</a:t>
            </a:r>
          </a:p>
          <a:p>
            <a:pPr>
              <a:spcBef>
                <a:spcPts val="1600"/>
              </a:spcBef>
            </a:pPr>
            <a:r>
              <a:rPr lang="zh-CN" altLang="en-US" sz="2799">
                <a:solidFill>
                  <a:srgbClr val="FF0000"/>
                </a:solidFill>
                <a:ea typeface="黑体" panose="02010609060101010101" pitchFamily="49" charset="-122"/>
              </a:rPr>
              <a:t>计算机系统层次结构</a:t>
            </a:r>
          </a:p>
          <a:p>
            <a:pPr>
              <a:spcBef>
                <a:spcPts val="1600"/>
              </a:spcBef>
            </a:pPr>
            <a:r>
              <a:rPr lang="zh-CN" altLang="en-US" sz="2799">
                <a:ea typeface="黑体" panose="02010609060101010101" pitchFamily="49" charset="-122"/>
              </a:rPr>
              <a:t>计算机性能评价</a:t>
            </a:r>
          </a:p>
        </p:txBody>
      </p:sp>
    </p:spTree>
    <p:extLst>
      <p:ext uri="{BB962C8B-B14F-4D97-AF65-F5344CB8AC3E}">
        <p14:creationId xmlns:p14="http://schemas.microsoft.com/office/powerpoint/2010/main" val="2198205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982471" y="99454"/>
            <a:ext cx="8227060" cy="561801"/>
          </a:xfrm>
        </p:spPr>
        <p:txBody>
          <a:bodyPr/>
          <a:lstStyle/>
          <a:p>
            <a:r>
              <a:rPr lang="zh-CN" altLang="en-US" sz="3200"/>
              <a:t>入口参数的位置</a:t>
            </a:r>
          </a:p>
        </p:txBody>
      </p:sp>
      <p:sp>
        <p:nvSpPr>
          <p:cNvPr id="781315" name="Rectangle 3"/>
          <p:cNvSpPr>
            <a:spLocks noGrp="1" noChangeArrowheads="1"/>
          </p:cNvSpPr>
          <p:nvPr>
            <p:ph type="body" idx="1"/>
          </p:nvPr>
        </p:nvSpPr>
        <p:spPr>
          <a:xfrm>
            <a:off x="6410228" y="2529168"/>
            <a:ext cx="3778672" cy="4319841"/>
          </a:xfrm>
        </p:spPr>
        <p:txBody>
          <a:bodyPr/>
          <a:lstStyle/>
          <a:p>
            <a:pPr>
              <a:lnSpc>
                <a:spcPct val="120000"/>
              </a:lnSpc>
            </a:pPr>
            <a:r>
              <a:rPr lang="en-US" altLang="zh-CN" sz="1867">
                <a:latin typeface="微软雅黑" panose="020B0503020204020204" pitchFamily="34" charset="-122"/>
                <a:ea typeface="微软雅黑" panose="020B0503020204020204" pitchFamily="34" charset="-122"/>
              </a:rPr>
              <a:t>IA-32</a:t>
            </a:r>
            <a:r>
              <a:rPr lang="zh-CN" altLang="en-US" sz="1867">
                <a:latin typeface="微软雅黑" panose="020B0503020204020204" pitchFamily="34" charset="-122"/>
                <a:ea typeface="微软雅黑" panose="020B0503020204020204" pitchFamily="34" charset="-122"/>
              </a:rPr>
              <a:t>中，若参数类型是</a:t>
            </a:r>
            <a:r>
              <a:rPr lang="en-US" altLang="zh-CN" sz="1867">
                <a:latin typeface="微软雅黑" panose="020B0503020204020204" pitchFamily="34" charset="-122"/>
                <a:ea typeface="微软雅黑" panose="020B0503020204020204" pitchFamily="34" charset="-122"/>
              </a:rPr>
              <a:t>unsigned char</a:t>
            </a:r>
            <a:r>
              <a:rPr lang="zh-CN" altLang="en-US" sz="1867">
                <a:latin typeface="微软雅黑" panose="020B0503020204020204" pitchFamily="34" charset="-122"/>
                <a:ea typeface="微软雅黑" panose="020B0503020204020204" pitchFamily="34" charset="-122"/>
              </a:rPr>
              <a:t>、</a:t>
            </a:r>
            <a:r>
              <a:rPr lang="en-US" altLang="zh-CN" sz="1867">
                <a:latin typeface="微软雅黑" panose="020B0503020204020204" pitchFamily="34" charset="-122"/>
                <a:ea typeface="微软雅黑" panose="020B0503020204020204" pitchFamily="34" charset="-122"/>
              </a:rPr>
              <a:t>char</a:t>
            </a:r>
            <a:r>
              <a:rPr lang="zh-CN" altLang="en-US" sz="1867">
                <a:latin typeface="微软雅黑" panose="020B0503020204020204" pitchFamily="34" charset="-122"/>
                <a:ea typeface="微软雅黑" panose="020B0503020204020204" pitchFamily="34" charset="-122"/>
              </a:rPr>
              <a:t>或</a:t>
            </a:r>
            <a:r>
              <a:rPr lang="en-US" altLang="zh-CN" sz="1867">
                <a:latin typeface="微软雅黑" panose="020B0503020204020204" pitchFamily="34" charset="-122"/>
                <a:ea typeface="微软雅黑" panose="020B0503020204020204" pitchFamily="34" charset="-122"/>
              </a:rPr>
              <a:t>unsigned short</a:t>
            </a:r>
            <a:r>
              <a:rPr lang="zh-CN" altLang="en-US" sz="1867">
                <a:latin typeface="微软雅黑" panose="020B0503020204020204" pitchFamily="34" charset="-122"/>
                <a:ea typeface="微软雅黑" panose="020B0503020204020204" pitchFamily="34" charset="-122"/>
              </a:rPr>
              <a:t>、</a:t>
            </a:r>
            <a:r>
              <a:rPr lang="en-US" altLang="zh-CN" sz="1867">
                <a:latin typeface="微软雅黑" panose="020B0503020204020204" pitchFamily="34" charset="-122"/>
                <a:ea typeface="微软雅黑" panose="020B0503020204020204" pitchFamily="34" charset="-122"/>
              </a:rPr>
              <a:t>short</a:t>
            </a:r>
            <a:r>
              <a:rPr lang="zh-CN" altLang="en-US" sz="1867">
                <a:latin typeface="微软雅黑" panose="020B0503020204020204" pitchFamily="34" charset="-122"/>
                <a:ea typeface="微软雅黑" panose="020B0503020204020204" pitchFamily="34" charset="-122"/>
              </a:rPr>
              <a:t>，也都分配</a:t>
            </a:r>
            <a:r>
              <a:rPr lang="en-US" altLang="zh-CN" sz="1867">
                <a:latin typeface="微软雅黑" panose="020B0503020204020204" pitchFamily="34" charset="-122"/>
                <a:ea typeface="微软雅黑" panose="020B0503020204020204" pitchFamily="34" charset="-122"/>
              </a:rPr>
              <a:t>4</a:t>
            </a:r>
            <a:r>
              <a:rPr lang="zh-CN" altLang="en-US" sz="1867">
                <a:latin typeface="微软雅黑" panose="020B0503020204020204" pitchFamily="34" charset="-122"/>
                <a:ea typeface="微软雅黑" panose="020B0503020204020204" pitchFamily="34" charset="-122"/>
              </a:rPr>
              <a:t>个字节</a:t>
            </a:r>
          </a:p>
          <a:p>
            <a:pPr>
              <a:lnSpc>
                <a:spcPct val="120000"/>
              </a:lnSpc>
            </a:pPr>
            <a:r>
              <a:rPr lang="zh-CN" altLang="en-US" sz="1867">
                <a:latin typeface="微软雅黑" panose="020B0503020204020204" pitchFamily="34" charset="-122"/>
                <a:ea typeface="微软雅黑" panose="020B0503020204020204" pitchFamily="34" charset="-122"/>
              </a:rPr>
              <a:t>故在被调用函数中，使用</a:t>
            </a:r>
            <a:r>
              <a:rPr lang="en-US" altLang="zh-CN" sz="1867">
                <a:latin typeface="微软雅黑" panose="020B0503020204020204" pitchFamily="34" charset="-122"/>
                <a:ea typeface="微软雅黑" panose="020B0503020204020204" pitchFamily="34" charset="-122"/>
              </a:rPr>
              <a:t>R[ebp]+8</a:t>
            </a:r>
            <a:r>
              <a:rPr lang="zh-CN" altLang="en-US" sz="1867">
                <a:latin typeface="微软雅黑" panose="020B0503020204020204" pitchFamily="34" charset="-122"/>
                <a:ea typeface="微软雅黑" panose="020B0503020204020204" pitchFamily="34" charset="-122"/>
              </a:rPr>
              <a:t>、</a:t>
            </a:r>
            <a:r>
              <a:rPr lang="en-US" altLang="zh-CN" sz="1867">
                <a:latin typeface="微软雅黑" panose="020B0503020204020204" pitchFamily="34" charset="-122"/>
                <a:ea typeface="微软雅黑" panose="020B0503020204020204" pitchFamily="34" charset="-122"/>
              </a:rPr>
              <a:t>R[ebp]+12</a:t>
            </a:r>
            <a:r>
              <a:rPr lang="zh-CN" altLang="en-US" sz="1867">
                <a:latin typeface="微软雅黑" panose="020B0503020204020204" pitchFamily="34" charset="-122"/>
                <a:ea typeface="微软雅黑" panose="020B0503020204020204" pitchFamily="34" charset="-122"/>
              </a:rPr>
              <a:t>、</a:t>
            </a:r>
            <a:r>
              <a:rPr lang="en-US" altLang="zh-CN" sz="1867">
                <a:latin typeface="微软雅黑" panose="020B0503020204020204" pitchFamily="34" charset="-122"/>
                <a:ea typeface="微软雅黑" panose="020B0503020204020204" pitchFamily="34" charset="-122"/>
              </a:rPr>
              <a:t>R[ebp]+16</a:t>
            </a:r>
            <a:r>
              <a:rPr lang="zh-CN" altLang="en-US" sz="1867">
                <a:latin typeface="微软雅黑" panose="020B0503020204020204" pitchFamily="34" charset="-122"/>
                <a:ea typeface="微软雅黑" panose="020B0503020204020204" pitchFamily="34" charset="-122"/>
              </a:rPr>
              <a:t>作为有效地址来访问函数的入口参数</a:t>
            </a:r>
          </a:p>
          <a:p>
            <a:pPr>
              <a:lnSpc>
                <a:spcPct val="120000"/>
              </a:lnSpc>
            </a:pPr>
            <a:r>
              <a:rPr lang="zh-CN" altLang="en-US" sz="1867">
                <a:solidFill>
                  <a:srgbClr val="CC3300"/>
                </a:solidFill>
                <a:latin typeface="微软雅黑" panose="020B0503020204020204" pitchFamily="34" charset="-122"/>
                <a:ea typeface="微软雅黑" panose="020B0503020204020204" pitchFamily="34" charset="-122"/>
              </a:rPr>
              <a:t>每个过程开始两条指令</a:t>
            </a:r>
          </a:p>
          <a:p>
            <a:pPr lvl="1">
              <a:lnSpc>
                <a:spcPct val="120000"/>
              </a:lnSpc>
              <a:spcBef>
                <a:spcPct val="5000"/>
              </a:spcBef>
              <a:buFontTx/>
              <a:buNone/>
            </a:pPr>
            <a:r>
              <a:rPr lang="en-US" altLang="zh-CN" sz="1867">
                <a:latin typeface="微软雅黑" panose="020B0503020204020204" pitchFamily="34" charset="-122"/>
                <a:ea typeface="微软雅黑" panose="020B0503020204020204" pitchFamily="34" charset="-122"/>
              </a:rPr>
              <a:t>pushl %ebp</a:t>
            </a:r>
          </a:p>
          <a:p>
            <a:pPr lvl="1">
              <a:lnSpc>
                <a:spcPct val="120000"/>
              </a:lnSpc>
              <a:spcBef>
                <a:spcPct val="5000"/>
              </a:spcBef>
              <a:buFontTx/>
              <a:buNone/>
            </a:pPr>
            <a:r>
              <a:rPr lang="en-US" altLang="zh-CN" sz="1867">
                <a:latin typeface="微软雅黑" panose="020B0503020204020204" pitchFamily="34" charset="-122"/>
                <a:ea typeface="微软雅黑" panose="020B0503020204020204" pitchFamily="34" charset="-122"/>
              </a:rPr>
              <a:t>movl %esp, %ebp</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203" y="2627562"/>
            <a:ext cx="3824695" cy="422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1317" name="Group 5"/>
          <p:cNvGrpSpPr>
            <a:grpSpLocks/>
          </p:cNvGrpSpPr>
          <p:nvPr/>
        </p:nvGrpSpPr>
        <p:grpSpPr bwMode="auto">
          <a:xfrm>
            <a:off x="3172729" y="5538136"/>
            <a:ext cx="2248793" cy="320576"/>
            <a:chOff x="3674" y="2752"/>
            <a:chExt cx="1417" cy="202"/>
          </a:xfrm>
        </p:grpSpPr>
        <p:sp>
          <p:nvSpPr>
            <p:cNvPr id="88091" name="Line 6"/>
            <p:cNvSpPr>
              <a:spLocks noChangeShapeType="1"/>
            </p:cNvSpPr>
            <p:nvPr/>
          </p:nvSpPr>
          <p:spPr bwMode="auto">
            <a:xfrm>
              <a:off x="3674" y="2954"/>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133"/>
            </a:p>
          </p:txBody>
        </p:sp>
        <p:sp>
          <p:nvSpPr>
            <p:cNvPr id="88092" name="Text Box 7"/>
            <p:cNvSpPr txBox="1">
              <a:spLocks noChangeArrowheads="1"/>
            </p:cNvSpPr>
            <p:nvPr/>
          </p:nvSpPr>
          <p:spPr bwMode="auto">
            <a:xfrm>
              <a:off x="4042" y="2752"/>
              <a:ext cx="709" cy="15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600">
                  <a:solidFill>
                    <a:srgbClr val="FF3300"/>
                  </a:solidFill>
                  <a:latin typeface="微软雅黑" panose="020B0503020204020204" pitchFamily="34" charset="-122"/>
                  <a:ea typeface="微软雅黑" panose="020B0503020204020204" pitchFamily="34" charset="-122"/>
                </a:rPr>
                <a:t>返回地址</a:t>
              </a:r>
            </a:p>
          </p:txBody>
        </p:sp>
      </p:grpSp>
      <p:grpSp>
        <p:nvGrpSpPr>
          <p:cNvPr id="781320" name="Group 8"/>
          <p:cNvGrpSpPr>
            <a:grpSpLocks/>
          </p:cNvGrpSpPr>
          <p:nvPr/>
        </p:nvGrpSpPr>
        <p:grpSpPr bwMode="auto">
          <a:xfrm>
            <a:off x="3172729" y="5904735"/>
            <a:ext cx="2248793" cy="320576"/>
            <a:chOff x="3674" y="2979"/>
            <a:chExt cx="1417" cy="202"/>
          </a:xfrm>
        </p:grpSpPr>
        <p:sp>
          <p:nvSpPr>
            <p:cNvPr id="88089" name="Line 9"/>
            <p:cNvSpPr>
              <a:spLocks noChangeShapeType="1"/>
            </p:cNvSpPr>
            <p:nvPr/>
          </p:nvSpPr>
          <p:spPr bwMode="auto">
            <a:xfrm>
              <a:off x="3674" y="3181"/>
              <a:ext cx="14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133"/>
            </a:p>
          </p:txBody>
        </p:sp>
        <p:sp>
          <p:nvSpPr>
            <p:cNvPr id="88090" name="Text Box 10"/>
            <p:cNvSpPr txBox="1">
              <a:spLocks noChangeArrowheads="1"/>
            </p:cNvSpPr>
            <p:nvPr/>
          </p:nvSpPr>
          <p:spPr bwMode="auto">
            <a:xfrm>
              <a:off x="3730" y="2979"/>
              <a:ext cx="1333" cy="15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a:solidFill>
                    <a:srgbClr val="FF3300"/>
                  </a:solidFill>
                  <a:latin typeface="微软雅黑" panose="020B0503020204020204" pitchFamily="34" charset="-122"/>
                  <a:ea typeface="微软雅黑" panose="020B0503020204020204" pitchFamily="34" charset="-122"/>
                </a:rPr>
                <a:t>EBP</a:t>
              </a:r>
              <a:r>
                <a:rPr lang="zh-CN" altLang="en-US" sz="1600">
                  <a:solidFill>
                    <a:srgbClr val="FF3300"/>
                  </a:solidFill>
                  <a:latin typeface="微软雅黑" panose="020B0503020204020204" pitchFamily="34" charset="-122"/>
                  <a:ea typeface="微软雅黑" panose="020B0503020204020204" pitchFamily="34" charset="-122"/>
                </a:rPr>
                <a:t>在</a:t>
              </a:r>
              <a:r>
                <a:rPr lang="en-US" altLang="zh-CN" sz="1600">
                  <a:solidFill>
                    <a:srgbClr val="FF3300"/>
                  </a:solidFill>
                  <a:latin typeface="微软雅黑" panose="020B0503020204020204" pitchFamily="34" charset="-122"/>
                  <a:ea typeface="微软雅黑" panose="020B0503020204020204" pitchFamily="34" charset="-122"/>
                </a:rPr>
                <a:t>main</a:t>
              </a:r>
              <a:r>
                <a:rPr lang="zh-CN" altLang="en-US" sz="1600">
                  <a:solidFill>
                    <a:srgbClr val="FF3300"/>
                  </a:solidFill>
                  <a:latin typeface="微软雅黑" panose="020B0503020204020204" pitchFamily="34" charset="-122"/>
                  <a:ea typeface="微软雅黑" panose="020B0503020204020204" pitchFamily="34" charset="-122"/>
                </a:rPr>
                <a:t>中的值</a:t>
              </a:r>
            </a:p>
          </p:txBody>
        </p:sp>
      </p:grpSp>
      <p:grpSp>
        <p:nvGrpSpPr>
          <p:cNvPr id="781323" name="Group 11"/>
          <p:cNvGrpSpPr>
            <a:grpSpLocks/>
          </p:cNvGrpSpPr>
          <p:nvPr/>
        </p:nvGrpSpPr>
        <p:grpSpPr bwMode="auto">
          <a:xfrm>
            <a:off x="2272894" y="5904729"/>
            <a:ext cx="853812" cy="338033"/>
            <a:chOff x="3334" y="3861"/>
            <a:chExt cx="538" cy="213"/>
          </a:xfrm>
        </p:grpSpPr>
        <p:sp>
          <p:nvSpPr>
            <p:cNvPr id="88087" name="Text Box 12"/>
            <p:cNvSpPr txBox="1">
              <a:spLocks noChangeArrowheads="1"/>
            </p:cNvSpPr>
            <p:nvPr/>
          </p:nvSpPr>
          <p:spPr bwMode="auto">
            <a:xfrm>
              <a:off x="3334" y="3861"/>
              <a:ext cx="453" cy="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a:solidFill>
                    <a:srgbClr val="FF3300"/>
                  </a:solidFill>
                  <a:latin typeface="微软雅黑" panose="020B0503020204020204" pitchFamily="34" charset="-122"/>
                  <a:ea typeface="微软雅黑" panose="020B0503020204020204" pitchFamily="34" charset="-122"/>
                </a:rPr>
                <a:t>EBP</a:t>
              </a:r>
            </a:p>
          </p:txBody>
        </p:sp>
        <p:sp>
          <p:nvSpPr>
            <p:cNvPr id="88088"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133"/>
            </a:p>
          </p:txBody>
        </p:sp>
      </p:grpSp>
      <p:sp>
        <p:nvSpPr>
          <p:cNvPr id="781326" name="Text Box 14"/>
          <p:cNvSpPr txBox="1">
            <a:spLocks noChangeArrowheads="1"/>
          </p:cNvSpPr>
          <p:nvPr/>
        </p:nvSpPr>
        <p:spPr bwMode="auto">
          <a:xfrm>
            <a:off x="1615871" y="5131863"/>
            <a:ext cx="1034731"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a:solidFill>
                  <a:srgbClr val="FF3300"/>
                </a:solidFill>
                <a:latin typeface="微软雅黑" panose="020B0503020204020204" pitchFamily="34" charset="-122"/>
                <a:ea typeface="微软雅黑" panose="020B0503020204020204" pitchFamily="34" charset="-122"/>
              </a:rPr>
              <a:t>EBP+8</a:t>
            </a:r>
          </a:p>
        </p:txBody>
      </p:sp>
      <p:sp>
        <p:nvSpPr>
          <p:cNvPr id="781327" name="Text Box 15"/>
          <p:cNvSpPr txBox="1">
            <a:spLocks noChangeArrowheads="1"/>
          </p:cNvSpPr>
          <p:nvPr/>
        </p:nvSpPr>
        <p:spPr bwMode="auto">
          <a:xfrm>
            <a:off x="1598413" y="4727175"/>
            <a:ext cx="1123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a:solidFill>
                  <a:srgbClr val="FF3300"/>
                </a:solidFill>
                <a:latin typeface="微软雅黑" panose="020B0503020204020204" pitchFamily="34" charset="-122"/>
                <a:ea typeface="微软雅黑" panose="020B0503020204020204" pitchFamily="34" charset="-122"/>
              </a:rPr>
              <a:t>EBP+12</a:t>
            </a:r>
          </a:p>
        </p:txBody>
      </p:sp>
      <p:sp>
        <p:nvSpPr>
          <p:cNvPr id="88074" name="Text Box 16"/>
          <p:cNvSpPr txBox="1">
            <a:spLocks noChangeArrowheads="1"/>
          </p:cNvSpPr>
          <p:nvPr/>
        </p:nvSpPr>
        <p:spPr bwMode="auto">
          <a:xfrm>
            <a:off x="3621852" y="5179474"/>
            <a:ext cx="1306109" cy="24622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600">
                <a:latin typeface="微软雅黑" panose="020B0503020204020204" pitchFamily="34" charset="-122"/>
                <a:ea typeface="微软雅黑" panose="020B0503020204020204" pitchFamily="34" charset="-122"/>
              </a:rPr>
              <a:t>入口参数</a:t>
            </a:r>
            <a:r>
              <a:rPr lang="en-US" altLang="zh-CN" sz="1600">
                <a:latin typeface="微软雅黑" panose="020B0503020204020204" pitchFamily="34" charset="-122"/>
                <a:ea typeface="微软雅黑" panose="020B0503020204020204" pitchFamily="34" charset="-122"/>
              </a:rPr>
              <a:t>1</a:t>
            </a:r>
          </a:p>
        </p:txBody>
      </p:sp>
      <p:sp>
        <p:nvSpPr>
          <p:cNvPr id="88075" name="Text Box 17"/>
          <p:cNvSpPr txBox="1">
            <a:spLocks noChangeArrowheads="1"/>
          </p:cNvSpPr>
          <p:nvPr/>
        </p:nvSpPr>
        <p:spPr bwMode="auto">
          <a:xfrm>
            <a:off x="3621852" y="4774786"/>
            <a:ext cx="1306109" cy="24622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600">
                <a:latin typeface="微软雅黑" panose="020B0503020204020204" pitchFamily="34" charset="-122"/>
                <a:ea typeface="微软雅黑" panose="020B0503020204020204" pitchFamily="34" charset="-122"/>
              </a:rPr>
              <a:t>入口参数</a:t>
            </a:r>
            <a:r>
              <a:rPr lang="en-US" altLang="zh-CN" sz="1600">
                <a:latin typeface="微软雅黑" panose="020B0503020204020204" pitchFamily="34" charset="-122"/>
                <a:ea typeface="微软雅黑" panose="020B0503020204020204" pitchFamily="34" charset="-122"/>
              </a:rPr>
              <a:t>2</a:t>
            </a:r>
          </a:p>
        </p:txBody>
      </p:sp>
      <p:sp>
        <p:nvSpPr>
          <p:cNvPr id="88076" name="Text Box 18"/>
          <p:cNvSpPr txBox="1">
            <a:spLocks noChangeArrowheads="1"/>
          </p:cNvSpPr>
          <p:nvPr/>
        </p:nvSpPr>
        <p:spPr bwMode="auto">
          <a:xfrm>
            <a:off x="3667876" y="4374859"/>
            <a:ext cx="1306109" cy="24622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600">
                <a:latin typeface="微软雅黑" panose="020B0503020204020204" pitchFamily="34" charset="-122"/>
                <a:ea typeface="微软雅黑" panose="020B0503020204020204" pitchFamily="34" charset="-122"/>
              </a:rPr>
              <a:t>入口参数</a:t>
            </a:r>
            <a:r>
              <a:rPr lang="en-US" altLang="zh-CN" sz="1600">
                <a:latin typeface="微软雅黑" panose="020B0503020204020204" pitchFamily="34" charset="-122"/>
                <a:ea typeface="微软雅黑" panose="020B0503020204020204" pitchFamily="34" charset="-122"/>
              </a:rPr>
              <a:t>3</a:t>
            </a:r>
          </a:p>
        </p:txBody>
      </p:sp>
      <p:sp>
        <p:nvSpPr>
          <p:cNvPr id="781331" name="Text Box 19"/>
          <p:cNvSpPr txBox="1">
            <a:spLocks noChangeArrowheads="1"/>
          </p:cNvSpPr>
          <p:nvPr/>
        </p:nvSpPr>
        <p:spPr bwMode="auto">
          <a:xfrm>
            <a:off x="1598413" y="4322487"/>
            <a:ext cx="1123603"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600">
                <a:solidFill>
                  <a:srgbClr val="FF3300"/>
                </a:solidFill>
                <a:latin typeface="微软雅黑" panose="020B0503020204020204" pitchFamily="34" charset="-122"/>
                <a:ea typeface="微软雅黑" panose="020B0503020204020204" pitchFamily="34" charset="-122"/>
              </a:rPr>
              <a:t>EBP+16</a:t>
            </a:r>
          </a:p>
        </p:txBody>
      </p:sp>
      <p:sp>
        <p:nvSpPr>
          <p:cNvPr id="781332" name="Line 20"/>
          <p:cNvSpPr>
            <a:spLocks noChangeShapeType="1"/>
          </p:cNvSpPr>
          <p:nvPr/>
        </p:nvSpPr>
        <p:spPr bwMode="auto">
          <a:xfrm flipH="1" flipV="1">
            <a:off x="5465958" y="6038046"/>
            <a:ext cx="1394981" cy="14124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133"/>
          </a:p>
        </p:txBody>
      </p:sp>
      <p:sp>
        <p:nvSpPr>
          <p:cNvPr id="781333" name="Text Box 21"/>
          <p:cNvSpPr txBox="1">
            <a:spLocks noChangeArrowheads="1"/>
          </p:cNvSpPr>
          <p:nvPr/>
        </p:nvSpPr>
        <p:spPr bwMode="auto">
          <a:xfrm>
            <a:off x="1733312" y="781868"/>
            <a:ext cx="3375569" cy="11510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1600">
                <a:solidFill>
                  <a:srgbClr val="3333CC"/>
                </a:solidFill>
                <a:latin typeface="微软雅黑" panose="020B0503020204020204" pitchFamily="34" charset="-122"/>
                <a:ea typeface="微软雅黑" panose="020B0503020204020204" pitchFamily="34" charset="-122"/>
              </a:rPr>
              <a:t>movl  </a:t>
            </a:r>
            <a:r>
              <a:rPr lang="zh-CN" altLang="en-US" sz="1600">
                <a:solidFill>
                  <a:srgbClr val="3333CC"/>
                </a:solidFill>
                <a:latin typeface="微软雅黑" panose="020B0503020204020204" pitchFamily="34" charset="-122"/>
                <a:ea typeface="微软雅黑" panose="020B0503020204020204" pitchFamily="34" charset="-122"/>
              </a:rPr>
              <a:t>参数</a:t>
            </a:r>
            <a:r>
              <a:rPr lang="en-US" altLang="zh-CN" sz="1600">
                <a:solidFill>
                  <a:srgbClr val="3333CC"/>
                </a:solidFill>
                <a:latin typeface="微软雅黑" panose="020B0503020204020204" pitchFamily="34" charset="-122"/>
                <a:ea typeface="微软雅黑" panose="020B0503020204020204" pitchFamily="34" charset="-122"/>
              </a:rPr>
              <a:t>3</a:t>
            </a:r>
            <a:r>
              <a:rPr lang="zh-CN" altLang="en-US" sz="1600">
                <a:solidFill>
                  <a:srgbClr val="3333CC"/>
                </a:solidFill>
                <a:latin typeface="微软雅黑" panose="020B0503020204020204" pitchFamily="34" charset="-122"/>
                <a:ea typeface="微软雅黑" panose="020B0503020204020204" pitchFamily="34" charset="-122"/>
              </a:rPr>
              <a:t>，</a:t>
            </a:r>
            <a:r>
              <a:rPr lang="en-US" altLang="zh-CN" sz="1600">
                <a:solidFill>
                  <a:srgbClr val="3333CC"/>
                </a:solidFill>
                <a:latin typeface="微软雅黑" panose="020B0503020204020204" pitchFamily="34" charset="-122"/>
                <a:ea typeface="微软雅黑" panose="020B0503020204020204" pitchFamily="34" charset="-122"/>
              </a:rPr>
              <a:t>8(%esp)</a:t>
            </a:r>
            <a:endParaRPr lang="zh-CN" altLang="en-US" sz="1600">
              <a:solidFill>
                <a:srgbClr val="3333CC"/>
              </a:solidFill>
              <a:latin typeface="微软雅黑" panose="020B0503020204020204" pitchFamily="34" charset="-122"/>
              <a:ea typeface="微软雅黑" panose="020B0503020204020204" pitchFamily="34" charset="-122"/>
            </a:endParaRPr>
          </a:p>
          <a:p>
            <a:pPr>
              <a:lnSpc>
                <a:spcPct val="100000"/>
              </a:lnSpc>
              <a:spcBef>
                <a:spcPct val="10000"/>
              </a:spcBef>
              <a:buFontTx/>
              <a:buNone/>
            </a:pPr>
            <a:r>
              <a:rPr lang="en-US" altLang="zh-CN" sz="1600">
                <a:solidFill>
                  <a:srgbClr val="3333CC"/>
                </a:solidFill>
                <a:latin typeface="微软雅黑" panose="020B0503020204020204" pitchFamily="34" charset="-122"/>
                <a:ea typeface="微软雅黑" panose="020B0503020204020204" pitchFamily="34" charset="-122"/>
              </a:rPr>
              <a:t>………..</a:t>
            </a:r>
          </a:p>
          <a:p>
            <a:pPr>
              <a:lnSpc>
                <a:spcPct val="100000"/>
              </a:lnSpc>
              <a:spcBef>
                <a:spcPct val="10000"/>
              </a:spcBef>
              <a:buFontTx/>
              <a:buNone/>
            </a:pPr>
            <a:r>
              <a:rPr lang="en-US" altLang="zh-CN" sz="1600">
                <a:solidFill>
                  <a:srgbClr val="3333CC"/>
                </a:solidFill>
                <a:latin typeface="微软雅黑" panose="020B0503020204020204" pitchFamily="34" charset="-122"/>
                <a:ea typeface="微软雅黑" panose="020B0503020204020204" pitchFamily="34" charset="-122"/>
              </a:rPr>
              <a:t>movl  </a:t>
            </a:r>
            <a:r>
              <a:rPr lang="zh-CN" altLang="en-US" sz="1600">
                <a:solidFill>
                  <a:srgbClr val="3333CC"/>
                </a:solidFill>
                <a:latin typeface="微软雅黑" panose="020B0503020204020204" pitchFamily="34" charset="-122"/>
                <a:ea typeface="微软雅黑" panose="020B0503020204020204" pitchFamily="34" charset="-122"/>
              </a:rPr>
              <a:t>参数</a:t>
            </a:r>
            <a:r>
              <a:rPr lang="en-US" altLang="zh-CN" sz="1600">
                <a:solidFill>
                  <a:srgbClr val="3333CC"/>
                </a:solidFill>
                <a:latin typeface="微软雅黑" panose="020B0503020204020204" pitchFamily="34" charset="-122"/>
                <a:ea typeface="微软雅黑" panose="020B0503020204020204" pitchFamily="34" charset="-122"/>
              </a:rPr>
              <a:t>1, (%esp)</a:t>
            </a:r>
            <a:endParaRPr lang="zh-CN" altLang="en-US" sz="1600">
              <a:solidFill>
                <a:srgbClr val="3333CC"/>
              </a:solidFill>
              <a:latin typeface="微软雅黑" panose="020B0503020204020204" pitchFamily="34" charset="-122"/>
              <a:ea typeface="微软雅黑" panose="020B0503020204020204" pitchFamily="34" charset="-122"/>
            </a:endParaRPr>
          </a:p>
          <a:p>
            <a:pPr>
              <a:lnSpc>
                <a:spcPct val="100000"/>
              </a:lnSpc>
              <a:spcBef>
                <a:spcPct val="10000"/>
              </a:spcBef>
              <a:buFontTx/>
              <a:buNone/>
            </a:pPr>
            <a:r>
              <a:rPr lang="en-US" altLang="zh-CN" sz="1600">
                <a:solidFill>
                  <a:srgbClr val="3333CC"/>
                </a:solidFill>
                <a:latin typeface="微软雅黑" panose="020B0503020204020204" pitchFamily="34" charset="-122"/>
                <a:ea typeface="微软雅黑" panose="020B0503020204020204" pitchFamily="34" charset="-122"/>
              </a:rPr>
              <a:t>call   add</a:t>
            </a:r>
          </a:p>
        </p:txBody>
      </p:sp>
      <p:sp>
        <p:nvSpPr>
          <p:cNvPr id="781334" name="Line 22"/>
          <p:cNvSpPr>
            <a:spLocks noChangeShapeType="1"/>
          </p:cNvSpPr>
          <p:nvPr/>
        </p:nvSpPr>
        <p:spPr bwMode="auto">
          <a:xfrm>
            <a:off x="4656583" y="2303811"/>
            <a:ext cx="269792" cy="337398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133"/>
          </a:p>
        </p:txBody>
      </p:sp>
      <p:grpSp>
        <p:nvGrpSpPr>
          <p:cNvPr id="781335" name="Group 23"/>
          <p:cNvGrpSpPr>
            <a:grpSpLocks/>
          </p:cNvGrpSpPr>
          <p:nvPr/>
        </p:nvGrpSpPr>
        <p:grpSpPr bwMode="auto">
          <a:xfrm>
            <a:off x="4342355" y="781868"/>
            <a:ext cx="912531" cy="855399"/>
            <a:chOff x="4581" y="572"/>
            <a:chExt cx="575" cy="539"/>
          </a:xfrm>
        </p:grpSpPr>
        <p:sp>
          <p:nvSpPr>
            <p:cNvPr id="88085" name="Rectangle 24"/>
            <p:cNvSpPr>
              <a:spLocks noChangeArrowheads="1"/>
            </p:cNvSpPr>
            <p:nvPr/>
          </p:nvSpPr>
          <p:spPr bwMode="auto">
            <a:xfrm>
              <a:off x="4723" y="572"/>
              <a:ext cx="433" cy="5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600">
                  <a:solidFill>
                    <a:srgbClr val="CC3300"/>
                  </a:solidFill>
                  <a:latin typeface="微软雅黑" panose="020B0503020204020204" pitchFamily="34" charset="-122"/>
                  <a:ea typeface="微软雅黑" panose="020B0503020204020204" pitchFamily="34" charset="-122"/>
                </a:rPr>
                <a:t>准备</a:t>
              </a:r>
            </a:p>
            <a:p>
              <a:pPr>
                <a:lnSpc>
                  <a:spcPct val="100000"/>
                </a:lnSpc>
                <a:spcBef>
                  <a:spcPct val="0"/>
                </a:spcBef>
                <a:buFontTx/>
                <a:buNone/>
              </a:pPr>
              <a:r>
                <a:rPr lang="zh-CN" altLang="en-US" sz="1600">
                  <a:solidFill>
                    <a:srgbClr val="CC3300"/>
                  </a:solidFill>
                  <a:latin typeface="微软雅黑" panose="020B0503020204020204" pitchFamily="34" charset="-122"/>
                  <a:ea typeface="微软雅黑" panose="020B0503020204020204" pitchFamily="34" charset="-122"/>
                </a:rPr>
                <a:t>入口</a:t>
              </a:r>
            </a:p>
            <a:p>
              <a:pPr>
                <a:lnSpc>
                  <a:spcPct val="100000"/>
                </a:lnSpc>
                <a:spcBef>
                  <a:spcPct val="0"/>
                </a:spcBef>
                <a:buFontTx/>
                <a:buNone/>
              </a:pPr>
              <a:r>
                <a:rPr lang="zh-CN" altLang="en-US" sz="1600">
                  <a:solidFill>
                    <a:srgbClr val="CC3300"/>
                  </a:solidFill>
                  <a:latin typeface="微软雅黑" panose="020B0503020204020204" pitchFamily="34" charset="-122"/>
                  <a:ea typeface="微软雅黑" panose="020B0503020204020204" pitchFamily="34" charset="-122"/>
                </a:rPr>
                <a:t>参数</a:t>
              </a:r>
            </a:p>
          </p:txBody>
        </p:sp>
        <p:sp>
          <p:nvSpPr>
            <p:cNvPr id="88086" name="AutoShape 25"/>
            <p:cNvSpPr>
              <a:spLocks/>
            </p:cNvSpPr>
            <p:nvPr/>
          </p:nvSpPr>
          <p:spPr bwMode="auto">
            <a:xfrm>
              <a:off x="4581" y="657"/>
              <a:ext cx="142" cy="454"/>
            </a:xfrm>
            <a:prstGeom prst="rightBrace">
              <a:avLst>
                <a:gd name="adj1" fmla="val 26643"/>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grpSp>
      <p:sp>
        <p:nvSpPr>
          <p:cNvPr id="781338" name="Text Box 26"/>
          <p:cNvSpPr txBox="1">
            <a:spLocks noChangeArrowheads="1"/>
          </p:cNvSpPr>
          <p:nvPr/>
        </p:nvSpPr>
        <p:spPr bwMode="auto">
          <a:xfrm>
            <a:off x="2947373" y="1673768"/>
            <a:ext cx="3194652"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600">
                <a:solidFill>
                  <a:srgbClr val="CC3300"/>
                </a:solidFill>
                <a:latin typeface="微软雅黑" panose="020B0503020204020204" pitchFamily="34" charset="-122"/>
                <a:ea typeface="微软雅黑" panose="020B0503020204020204" pitchFamily="34" charset="-122"/>
              </a:rPr>
              <a:t>R[esp]</a:t>
            </a:r>
            <a:r>
              <a:rPr lang="en-US" altLang="zh-CN" sz="1600">
                <a:solidFill>
                  <a:srgbClr val="CC3300"/>
                </a:solidFill>
                <a:latin typeface="微软雅黑" panose="020B0503020204020204" pitchFamily="34" charset="-122"/>
                <a:ea typeface="微软雅黑" panose="020B0503020204020204" pitchFamily="34" charset="-122"/>
                <a:cs typeface="Times New Roman" panose="02020603050405020304" pitchFamily="18" charset="0"/>
              </a:rPr>
              <a:t>←R[esp]-4</a:t>
            </a:r>
          </a:p>
          <a:p>
            <a:pPr>
              <a:lnSpc>
                <a:spcPct val="100000"/>
              </a:lnSpc>
              <a:spcBef>
                <a:spcPct val="0"/>
              </a:spcBef>
              <a:buFontTx/>
              <a:buNone/>
            </a:pPr>
            <a:r>
              <a:rPr lang="en-US" altLang="zh-CN" sz="1600">
                <a:solidFill>
                  <a:srgbClr val="CC3300"/>
                </a:solidFill>
                <a:latin typeface="微软雅黑" panose="020B0503020204020204" pitchFamily="34" charset="-122"/>
                <a:ea typeface="微软雅黑" panose="020B0503020204020204" pitchFamily="34" charset="-122"/>
                <a:cs typeface="Times New Roman" panose="02020603050405020304" pitchFamily="18" charset="0"/>
              </a:rPr>
              <a:t>M[R[esp]]</a:t>
            </a:r>
            <a:r>
              <a:rPr lang="en-US" altLang="zh-CN" sz="1600">
                <a:solidFill>
                  <a:srgbClr val="CC3300"/>
                </a:solidFill>
                <a:latin typeface="微软雅黑" panose="020B0503020204020204" pitchFamily="34" charset="-122"/>
                <a:ea typeface="微软雅黑" panose="020B0503020204020204" pitchFamily="34" charset="-122"/>
              </a:rPr>
              <a:t>←</a:t>
            </a:r>
            <a:r>
              <a:rPr lang="zh-CN" altLang="en-US" sz="1600">
                <a:solidFill>
                  <a:srgbClr val="CC3300"/>
                </a:solidFill>
                <a:latin typeface="微软雅黑" panose="020B0503020204020204" pitchFamily="34" charset="-122"/>
                <a:ea typeface="微软雅黑" panose="020B0503020204020204" pitchFamily="34" charset="-122"/>
              </a:rPr>
              <a:t>返回地址</a:t>
            </a:r>
          </a:p>
          <a:p>
            <a:pPr>
              <a:lnSpc>
                <a:spcPct val="100000"/>
              </a:lnSpc>
              <a:spcBef>
                <a:spcPct val="0"/>
              </a:spcBef>
              <a:buFontTx/>
              <a:buNone/>
            </a:pPr>
            <a:r>
              <a:rPr lang="en-US" altLang="zh-CN" sz="1600">
                <a:solidFill>
                  <a:srgbClr val="CC3300"/>
                </a:solidFill>
                <a:latin typeface="微软雅黑" panose="020B0503020204020204" pitchFamily="34" charset="-122"/>
                <a:ea typeface="微软雅黑" panose="020B0503020204020204" pitchFamily="34" charset="-122"/>
              </a:rPr>
              <a:t>R[eip]←add</a:t>
            </a:r>
            <a:r>
              <a:rPr lang="zh-CN" altLang="en-US" sz="1600">
                <a:solidFill>
                  <a:srgbClr val="CC3300"/>
                </a:solidFill>
                <a:latin typeface="微软雅黑" panose="020B0503020204020204" pitchFamily="34" charset="-122"/>
                <a:ea typeface="微软雅黑" panose="020B0503020204020204" pitchFamily="34" charset="-122"/>
              </a:rPr>
              <a:t>函数首地址</a:t>
            </a:r>
          </a:p>
        </p:txBody>
      </p:sp>
      <p:sp>
        <p:nvSpPr>
          <p:cNvPr id="781339" name="Text Box 27"/>
          <p:cNvSpPr txBox="1">
            <a:spLocks noChangeArrowheads="1"/>
          </p:cNvSpPr>
          <p:nvPr/>
        </p:nvSpPr>
        <p:spPr bwMode="auto">
          <a:xfrm>
            <a:off x="5870646" y="864393"/>
            <a:ext cx="4410301" cy="8106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67">
                <a:latin typeface="微软雅黑" panose="020B0503020204020204" pitchFamily="34" charset="-122"/>
                <a:ea typeface="微软雅黑" panose="020B0503020204020204" pitchFamily="34" charset="-122"/>
              </a:rPr>
              <a:t>返回地址是什么？</a:t>
            </a:r>
          </a:p>
          <a:p>
            <a:pPr>
              <a:lnSpc>
                <a:spcPct val="100000"/>
              </a:lnSpc>
              <a:spcBef>
                <a:spcPct val="50000"/>
              </a:spcBef>
              <a:buFontTx/>
              <a:buNone/>
            </a:pPr>
            <a:r>
              <a:rPr lang="en-US" altLang="zh-CN" sz="1867">
                <a:solidFill>
                  <a:srgbClr val="0000FF"/>
                </a:solidFill>
                <a:latin typeface="微软雅黑" panose="020B0503020204020204" pitchFamily="34" charset="-122"/>
                <a:ea typeface="微软雅黑" panose="020B0503020204020204" pitchFamily="34" charset="-122"/>
              </a:rPr>
              <a:t>call</a:t>
            </a:r>
            <a:r>
              <a:rPr lang="zh-CN" altLang="en-US" sz="1867">
                <a:solidFill>
                  <a:srgbClr val="0000FF"/>
                </a:solidFill>
                <a:latin typeface="微软雅黑" panose="020B0503020204020204" pitchFamily="34" charset="-122"/>
                <a:ea typeface="微软雅黑" panose="020B0503020204020204" pitchFamily="34" charset="-122"/>
              </a:rPr>
              <a:t>指令的下一条指令的地址！</a:t>
            </a:r>
          </a:p>
        </p:txBody>
      </p:sp>
      <p:sp>
        <p:nvSpPr>
          <p:cNvPr id="2" name="矩形 1"/>
          <p:cNvSpPr>
            <a:spLocks noChangeArrowheads="1"/>
          </p:cNvSpPr>
          <p:nvPr/>
        </p:nvSpPr>
        <p:spPr bwMode="auto">
          <a:xfrm>
            <a:off x="6602257" y="1911819"/>
            <a:ext cx="3407311"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67">
                <a:solidFill>
                  <a:srgbClr val="FF3300"/>
                </a:solidFill>
                <a:latin typeface="微软雅黑" panose="020B0503020204020204" pitchFamily="34" charset="-122"/>
                <a:ea typeface="微软雅黑" panose="020B0503020204020204" pitchFamily="34" charset="-122"/>
              </a:rPr>
              <a:t>i386 System V ABI</a:t>
            </a:r>
            <a:r>
              <a:rPr lang="zh-CN" altLang="zh-CN" sz="1867">
                <a:solidFill>
                  <a:srgbClr val="FF3300"/>
                </a:solidFill>
                <a:latin typeface="微软雅黑" panose="020B0503020204020204" pitchFamily="34" charset="-122"/>
                <a:ea typeface="微软雅黑" panose="020B0503020204020204" pitchFamily="34" charset="-122"/>
              </a:rPr>
              <a:t>规范规定，栈中</a:t>
            </a:r>
            <a:r>
              <a:rPr lang="zh-CN" altLang="en-US" sz="1867">
                <a:solidFill>
                  <a:srgbClr val="FF3300"/>
                </a:solidFill>
                <a:latin typeface="微软雅黑" panose="020B0503020204020204" pitchFamily="34" charset="-122"/>
                <a:ea typeface="微软雅黑" panose="020B0503020204020204" pitchFamily="34" charset="-122"/>
              </a:rPr>
              <a:t>参数</a:t>
            </a:r>
            <a:r>
              <a:rPr lang="zh-CN" altLang="zh-CN" sz="1867">
                <a:solidFill>
                  <a:srgbClr val="FF3300"/>
                </a:solidFill>
                <a:latin typeface="微软雅黑" panose="020B0503020204020204" pitchFamily="34" charset="-122"/>
                <a:ea typeface="微软雅黑" panose="020B0503020204020204" pitchFamily="34" charset="-122"/>
              </a:rPr>
              <a:t>按</a:t>
            </a:r>
            <a:r>
              <a:rPr lang="en-US" altLang="zh-CN" sz="1867">
                <a:solidFill>
                  <a:srgbClr val="FF3300"/>
                </a:solidFill>
                <a:latin typeface="微软雅黑" panose="020B0503020204020204" pitchFamily="34" charset="-122"/>
                <a:ea typeface="微软雅黑" panose="020B0503020204020204" pitchFamily="34" charset="-122"/>
              </a:rPr>
              <a:t>4</a:t>
            </a:r>
            <a:r>
              <a:rPr lang="zh-CN" altLang="zh-CN" sz="1867">
                <a:solidFill>
                  <a:srgbClr val="FF3300"/>
                </a:solidFill>
                <a:latin typeface="微软雅黑" panose="020B0503020204020204" pitchFamily="34" charset="-122"/>
                <a:ea typeface="微软雅黑" panose="020B0503020204020204" pitchFamily="34" charset="-122"/>
              </a:rPr>
              <a:t>字节对齐</a:t>
            </a:r>
            <a:endParaRPr lang="zh-CN" altLang="en-US" sz="1867">
              <a:solidFill>
                <a:srgbClr val="FF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637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33"/>
                                        </p:tgtEl>
                                        <p:attrNameLst>
                                          <p:attrName>style.visibility</p:attrName>
                                        </p:attrNameLst>
                                      </p:cBhvr>
                                      <p:to>
                                        <p:strVal val="visible"/>
                                      </p:to>
                                    </p:set>
                                    <p:animEffect transition="in" filter="blinds(horizontal)">
                                      <p:cBhvr>
                                        <p:cTn id="7" dur="500"/>
                                        <p:tgtEl>
                                          <p:spTgt spid="781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1335"/>
                                        </p:tgtEl>
                                        <p:attrNameLst>
                                          <p:attrName>style.visibility</p:attrName>
                                        </p:attrNameLst>
                                      </p:cBhvr>
                                      <p:to>
                                        <p:strVal val="visible"/>
                                      </p:to>
                                    </p:set>
                                    <p:animEffect transition="in" filter="blinds(horizontal)">
                                      <p:cBhvr>
                                        <p:cTn id="12" dur="500"/>
                                        <p:tgtEl>
                                          <p:spTgt spid="781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38">
                                            <p:txEl>
                                              <p:pRg st="0" end="0"/>
                                            </p:txEl>
                                          </p:spTgt>
                                        </p:tgtEl>
                                        <p:attrNameLst>
                                          <p:attrName>style.visibility</p:attrName>
                                        </p:attrNameLst>
                                      </p:cBhvr>
                                      <p:to>
                                        <p:strVal val="visible"/>
                                      </p:to>
                                    </p:set>
                                    <p:animEffect transition="in" filter="blinds(horizontal)">
                                      <p:cBhvr>
                                        <p:cTn id="17" dur="500"/>
                                        <p:tgtEl>
                                          <p:spTgt spid="78133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38">
                                            <p:txEl>
                                              <p:pRg st="1" end="1"/>
                                            </p:txEl>
                                          </p:spTgt>
                                        </p:tgtEl>
                                        <p:attrNameLst>
                                          <p:attrName>style.visibility</p:attrName>
                                        </p:attrNameLst>
                                      </p:cBhvr>
                                      <p:to>
                                        <p:strVal val="visible"/>
                                      </p:to>
                                    </p:set>
                                    <p:animEffect transition="in" filter="blinds(horizontal)">
                                      <p:cBhvr>
                                        <p:cTn id="22" dur="500"/>
                                        <p:tgtEl>
                                          <p:spTgt spid="78133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38">
                                            <p:txEl>
                                              <p:pRg st="2" end="2"/>
                                            </p:txEl>
                                          </p:spTgt>
                                        </p:tgtEl>
                                        <p:attrNameLst>
                                          <p:attrName>style.visibility</p:attrName>
                                        </p:attrNameLst>
                                      </p:cBhvr>
                                      <p:to>
                                        <p:strVal val="visible"/>
                                      </p:to>
                                    </p:set>
                                    <p:animEffect transition="in" filter="blinds(horizontal)">
                                      <p:cBhvr>
                                        <p:cTn id="27" dur="500"/>
                                        <p:tgtEl>
                                          <p:spTgt spid="781338">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39">
                                            <p:txEl>
                                              <p:pRg st="0" end="0"/>
                                            </p:txEl>
                                          </p:spTgt>
                                        </p:tgtEl>
                                        <p:attrNameLst>
                                          <p:attrName>style.visibility</p:attrName>
                                        </p:attrNameLst>
                                      </p:cBhvr>
                                      <p:to>
                                        <p:strVal val="visible"/>
                                      </p:to>
                                    </p:set>
                                    <p:animEffect transition="in" filter="blinds(horizontal)">
                                      <p:cBhvr>
                                        <p:cTn id="32" dur="500"/>
                                        <p:tgtEl>
                                          <p:spTgt spid="78133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1339">
                                            <p:txEl>
                                              <p:pRg st="1" end="1"/>
                                            </p:txEl>
                                          </p:spTgt>
                                        </p:tgtEl>
                                        <p:attrNameLst>
                                          <p:attrName>style.visibility</p:attrName>
                                        </p:attrNameLst>
                                      </p:cBhvr>
                                      <p:to>
                                        <p:strVal val="visible"/>
                                      </p:to>
                                    </p:set>
                                    <p:animEffect transition="in" filter="blinds(horizontal)">
                                      <p:cBhvr>
                                        <p:cTn id="37" dur="500"/>
                                        <p:tgtEl>
                                          <p:spTgt spid="781339">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1334"/>
                                        </p:tgtEl>
                                        <p:attrNameLst>
                                          <p:attrName>style.visibility</p:attrName>
                                        </p:attrNameLst>
                                      </p:cBhvr>
                                      <p:to>
                                        <p:strVal val="visible"/>
                                      </p:to>
                                    </p:set>
                                    <p:animEffect transition="in" filter="blinds(horizontal)">
                                      <p:cBhvr>
                                        <p:cTn id="42" dur="500"/>
                                        <p:tgtEl>
                                          <p:spTgt spid="7813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1317"/>
                                        </p:tgtEl>
                                        <p:attrNameLst>
                                          <p:attrName>style.visibility</p:attrName>
                                        </p:attrNameLst>
                                      </p:cBhvr>
                                      <p:to>
                                        <p:strVal val="visible"/>
                                      </p:to>
                                    </p:set>
                                    <p:animEffect transition="in" filter="blinds(horizontal)">
                                      <p:cBhvr>
                                        <p:cTn id="47" dur="500"/>
                                        <p:tgtEl>
                                          <p:spTgt spid="7813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52" dur="500"/>
                                        <p:tgtEl>
                                          <p:spTgt spid="781315">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781315">
                                            <p:txEl>
                                              <p:pRg st="3" end="3"/>
                                            </p:txEl>
                                          </p:spTgt>
                                        </p:tgtEl>
                                        <p:attrNameLst>
                                          <p:attrName>style.visibility</p:attrName>
                                        </p:attrNameLst>
                                      </p:cBhvr>
                                      <p:to>
                                        <p:strVal val="visible"/>
                                      </p:to>
                                    </p:set>
                                    <p:animEffect transition="in" filter="blinds(horizontal)">
                                      <p:cBhvr>
                                        <p:cTn id="55" dur="500"/>
                                        <p:tgtEl>
                                          <p:spTgt spid="781315">
                                            <p:txEl>
                                              <p:pRg st="3" end="3"/>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781315">
                                            <p:txEl>
                                              <p:pRg st="4" end="4"/>
                                            </p:txEl>
                                          </p:spTgt>
                                        </p:tgtEl>
                                        <p:attrNameLst>
                                          <p:attrName>style.visibility</p:attrName>
                                        </p:attrNameLst>
                                      </p:cBhvr>
                                      <p:to>
                                        <p:strVal val="visible"/>
                                      </p:to>
                                    </p:set>
                                    <p:animEffect transition="in" filter="blinds(horizontal)">
                                      <p:cBhvr>
                                        <p:cTn id="58" dur="500"/>
                                        <p:tgtEl>
                                          <p:spTgt spid="781315">
                                            <p:txEl>
                                              <p:pRg st="4" end="4"/>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781332"/>
                                        </p:tgtEl>
                                        <p:attrNameLst>
                                          <p:attrName>style.visibility</p:attrName>
                                        </p:attrNameLst>
                                      </p:cBhvr>
                                      <p:to>
                                        <p:strVal val="visible"/>
                                      </p:to>
                                    </p:set>
                                    <p:animEffect transition="in" filter="blinds(horizontal)">
                                      <p:cBhvr>
                                        <p:cTn id="63" dur="500"/>
                                        <p:tgtEl>
                                          <p:spTgt spid="78133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781320"/>
                                        </p:tgtEl>
                                        <p:attrNameLst>
                                          <p:attrName>style.visibility</p:attrName>
                                        </p:attrNameLst>
                                      </p:cBhvr>
                                      <p:to>
                                        <p:strVal val="visible"/>
                                      </p:to>
                                    </p:set>
                                    <p:animEffect transition="in" filter="blinds(horizontal)">
                                      <p:cBhvr>
                                        <p:cTn id="68" dur="500"/>
                                        <p:tgtEl>
                                          <p:spTgt spid="7813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blinds(horizontal)">
                                      <p:cBhvr>
                                        <p:cTn id="73" dur="500"/>
                                        <p:tgtEl>
                                          <p:spTgt spid="78132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781326"/>
                                        </p:tgtEl>
                                        <p:attrNameLst>
                                          <p:attrName>style.visibility</p:attrName>
                                        </p:attrNameLst>
                                      </p:cBhvr>
                                      <p:to>
                                        <p:strVal val="visible"/>
                                      </p:to>
                                    </p:set>
                                    <p:animEffect transition="in" filter="blinds(horizontal)">
                                      <p:cBhvr>
                                        <p:cTn id="78" dur="500"/>
                                        <p:tgtEl>
                                          <p:spTgt spid="78132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781327"/>
                                        </p:tgtEl>
                                        <p:attrNameLst>
                                          <p:attrName>style.visibility</p:attrName>
                                        </p:attrNameLst>
                                      </p:cBhvr>
                                      <p:to>
                                        <p:strVal val="visible"/>
                                      </p:to>
                                    </p:set>
                                    <p:animEffect transition="in" filter="blinds(horizontal)">
                                      <p:cBhvr>
                                        <p:cTn id="83" dur="500"/>
                                        <p:tgtEl>
                                          <p:spTgt spid="78132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781331"/>
                                        </p:tgtEl>
                                        <p:attrNameLst>
                                          <p:attrName>style.visibility</p:attrName>
                                        </p:attrNameLst>
                                      </p:cBhvr>
                                      <p:to>
                                        <p:strVal val="visible"/>
                                      </p:to>
                                    </p:set>
                                    <p:animEffect transition="in" filter="blinds(horizontal)">
                                      <p:cBhvr>
                                        <p:cTn id="88" dur="500"/>
                                        <p:tgtEl>
                                          <p:spTgt spid="781331"/>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randombar(horizontal)">
                                      <p:cBhvr>
                                        <p:cTn id="93" dur="500"/>
                                        <p:tgtEl>
                                          <p:spTgt spid="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98" dur="500"/>
                                        <p:tgtEl>
                                          <p:spTgt spid="781315">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03" dur="500"/>
                                        <p:tgtEl>
                                          <p:spTgt spid="781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6" grpId="0"/>
      <p:bldP spid="781327" grpId="0"/>
      <p:bldP spid="781331" grpId="0"/>
      <p:bldP spid="781333" grpId="0"/>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82471" y="99454"/>
            <a:ext cx="8227060" cy="561801"/>
          </a:xfrm>
        </p:spPr>
        <p:txBody>
          <a:bodyPr/>
          <a:lstStyle/>
          <a:p>
            <a:r>
              <a:rPr lang="zh-CN" altLang="en-US" sz="3599"/>
              <a:t>一个简单的过程调用例子</a:t>
            </a:r>
          </a:p>
        </p:txBody>
      </p:sp>
      <p:pic>
        <p:nvPicPr>
          <p:cNvPr id="779311"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89913"/>
            <a:ext cx="4319841" cy="545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267" name="Rectangle 3"/>
          <p:cNvSpPr>
            <a:spLocks noChangeArrowheads="1"/>
          </p:cNvSpPr>
          <p:nvPr/>
        </p:nvSpPr>
        <p:spPr bwMode="auto">
          <a:xfrm>
            <a:off x="471638" y="2738651"/>
            <a:ext cx="402307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rgbClr val="3333CC"/>
                </a:solidFill>
                <a:latin typeface="微软雅黑" panose="020B0503020204020204" pitchFamily="34" charset="-122"/>
                <a:ea typeface="微软雅黑" panose="020B0503020204020204" pitchFamily="34" charset="-122"/>
              </a:rPr>
              <a:t>caller</a:t>
            </a:r>
            <a:r>
              <a:rPr lang="zh-CN" altLang="en-US" sz="1800" dirty="0">
                <a:solidFill>
                  <a:srgbClr val="3333CC"/>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t> </a:t>
            </a:r>
            <a:r>
              <a:rPr lang="en-US" altLang="zh-CN" sz="1800" dirty="0" err="1"/>
              <a:t>pushl</a:t>
            </a:r>
            <a:r>
              <a:rPr lang="en-US" altLang="zh-CN" sz="1800" dirty="0"/>
              <a:t>	%</a:t>
            </a:r>
            <a:r>
              <a:rPr lang="en-US" altLang="zh-CN" sz="1800" dirty="0" err="1"/>
              <a:t>ebp</a:t>
            </a:r>
            <a:endParaRPr lang="en-US" altLang="zh-CN" sz="1800" dirty="0"/>
          </a:p>
          <a:p>
            <a:pPr eaLnBrk="1" hangingPunct="1">
              <a:lnSpc>
                <a:spcPct val="100000"/>
              </a:lnSpc>
              <a:spcBef>
                <a:spcPct val="0"/>
              </a:spcBef>
              <a:buFontTx/>
              <a:buNone/>
            </a:pPr>
            <a:r>
              <a:rPr lang="en-US" altLang="zh-CN" sz="1800" dirty="0"/>
              <a:t> </a:t>
            </a:r>
            <a:r>
              <a:rPr lang="en-US" altLang="zh-CN" sz="1800" dirty="0" err="1"/>
              <a:t>movl</a:t>
            </a:r>
            <a:r>
              <a:rPr lang="en-US" altLang="zh-CN" sz="1800" dirty="0"/>
              <a:t> 	%</a:t>
            </a:r>
            <a:r>
              <a:rPr lang="en-US" altLang="zh-CN" sz="1800" dirty="0" err="1"/>
              <a:t>esp</a:t>
            </a:r>
            <a:r>
              <a:rPr lang="en-US" altLang="zh-CN" sz="1800" dirty="0"/>
              <a:t>, %</a:t>
            </a:r>
            <a:r>
              <a:rPr lang="en-US" altLang="zh-CN" sz="1800" dirty="0" err="1"/>
              <a:t>ebp</a:t>
            </a:r>
            <a:endParaRPr lang="en-US" altLang="zh-CN" sz="1800" dirty="0"/>
          </a:p>
          <a:p>
            <a:pPr eaLnBrk="1" hangingPunct="1">
              <a:lnSpc>
                <a:spcPct val="100000"/>
              </a:lnSpc>
              <a:spcBef>
                <a:spcPct val="0"/>
              </a:spcBef>
              <a:buFontTx/>
              <a:buNone/>
            </a:pPr>
            <a:r>
              <a:rPr lang="en-US" altLang="zh-CN" sz="1800" dirty="0"/>
              <a:t> </a:t>
            </a:r>
            <a:r>
              <a:rPr lang="en-US" altLang="zh-CN" sz="1800" dirty="0" err="1"/>
              <a:t>subl</a:t>
            </a:r>
            <a:r>
              <a:rPr lang="en-US" altLang="zh-CN" sz="1800" dirty="0"/>
              <a:t>	$24, %</a:t>
            </a:r>
            <a:r>
              <a:rPr lang="en-US" altLang="zh-CN" sz="1800" dirty="0" err="1"/>
              <a:t>esp</a:t>
            </a:r>
            <a:endParaRPr lang="en-US" altLang="zh-CN" sz="1800" dirty="0"/>
          </a:p>
          <a:p>
            <a:pPr eaLnBrk="1" hangingPunct="1">
              <a:lnSpc>
                <a:spcPct val="100000"/>
              </a:lnSpc>
              <a:spcBef>
                <a:spcPct val="0"/>
              </a:spcBef>
              <a:buFontTx/>
              <a:buNone/>
            </a:pPr>
            <a:r>
              <a:rPr lang="en-US" altLang="zh-CN" sz="1800" dirty="0"/>
              <a:t> </a:t>
            </a:r>
            <a:r>
              <a:rPr lang="en-US" altLang="zh-CN" sz="1800" dirty="0" err="1"/>
              <a:t>movl</a:t>
            </a:r>
            <a:r>
              <a:rPr lang="en-US" altLang="zh-CN" sz="1800" dirty="0"/>
              <a:t>	$125, -12(%</a:t>
            </a:r>
            <a:r>
              <a:rPr lang="en-US" altLang="zh-CN" sz="1800" dirty="0" err="1"/>
              <a:t>ebp</a:t>
            </a:r>
            <a:r>
              <a:rPr lang="en-US" altLang="zh-CN" sz="1800" dirty="0"/>
              <a:t>)	</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$80, -8(%</a:t>
            </a:r>
            <a:r>
              <a:rPr lang="en-US" altLang="zh-CN" sz="1800" dirty="0" err="1"/>
              <a:t>ebp</a:t>
            </a:r>
            <a:r>
              <a:rPr lang="en-US" altLang="zh-CN" sz="1800" dirty="0"/>
              <a:t>) </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-8(%</a:t>
            </a:r>
            <a:r>
              <a:rPr lang="en-US" altLang="zh-CN" sz="1800" dirty="0" err="1"/>
              <a:t>ebp</a:t>
            </a:r>
            <a:r>
              <a:rPr lang="en-US" altLang="zh-CN" sz="1800" dirty="0"/>
              <a:t>), %</a:t>
            </a:r>
            <a:r>
              <a:rPr lang="en-US" altLang="zh-CN" sz="1800" dirty="0" err="1"/>
              <a:t>eax</a:t>
            </a:r>
            <a:endParaRPr lang="en-US" altLang="zh-CN" sz="1800" dirty="0"/>
          </a:p>
          <a:p>
            <a:pPr eaLnBrk="1" hangingPunct="1">
              <a:lnSpc>
                <a:spcPct val="100000"/>
              </a:lnSpc>
              <a:spcBef>
                <a:spcPct val="0"/>
              </a:spcBef>
              <a:buFontTx/>
              <a:buNone/>
            </a:pPr>
            <a:r>
              <a:rPr lang="en-US" altLang="zh-CN" sz="1800" dirty="0"/>
              <a:t> </a:t>
            </a:r>
            <a:r>
              <a:rPr lang="en-US" altLang="zh-CN" sz="1800" dirty="0" err="1"/>
              <a:t>movl</a:t>
            </a:r>
            <a:r>
              <a:rPr lang="en-US" altLang="zh-CN" sz="1800" dirty="0"/>
              <a:t>	%</a:t>
            </a:r>
            <a:r>
              <a:rPr lang="en-US" altLang="zh-CN" sz="1800" dirty="0" err="1"/>
              <a:t>eax</a:t>
            </a:r>
            <a:r>
              <a:rPr lang="en-US" altLang="zh-CN" sz="1800" dirty="0"/>
              <a:t>, 4(%</a:t>
            </a:r>
            <a:r>
              <a:rPr lang="en-US" altLang="zh-CN" sz="1800" dirty="0" err="1"/>
              <a:t>esp</a:t>
            </a:r>
            <a:r>
              <a:rPr lang="en-US" altLang="zh-CN" sz="1800" dirty="0"/>
              <a:t>)</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-12(%</a:t>
            </a:r>
            <a:r>
              <a:rPr lang="en-US" altLang="zh-CN" sz="1800" dirty="0" err="1"/>
              <a:t>ebp</a:t>
            </a:r>
            <a:r>
              <a:rPr lang="en-US" altLang="zh-CN" sz="1800" dirty="0"/>
              <a:t>), %</a:t>
            </a:r>
            <a:r>
              <a:rPr lang="en-US" altLang="zh-CN" sz="1800" dirty="0" err="1"/>
              <a:t>eax</a:t>
            </a:r>
            <a:r>
              <a:rPr lang="en-US" altLang="zh-CN" sz="1800" dirty="0"/>
              <a:t>	</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a:t>
            </a:r>
            <a:r>
              <a:rPr lang="en-US" altLang="zh-CN" sz="1800" dirty="0" err="1"/>
              <a:t>eax</a:t>
            </a:r>
            <a:r>
              <a:rPr lang="en-US" altLang="zh-CN" sz="1800" dirty="0"/>
              <a:t>, (%</a:t>
            </a:r>
            <a:r>
              <a:rPr lang="en-US" altLang="zh-CN" sz="1800" dirty="0" err="1"/>
              <a:t>esp</a:t>
            </a:r>
            <a:r>
              <a:rPr lang="en-US" altLang="zh-CN" sz="1800" dirty="0"/>
              <a:t>)	</a:t>
            </a:r>
          </a:p>
          <a:p>
            <a:pPr eaLnBrk="1" hangingPunct="1">
              <a:lnSpc>
                <a:spcPct val="100000"/>
              </a:lnSpc>
              <a:spcBef>
                <a:spcPct val="0"/>
              </a:spcBef>
              <a:buFontTx/>
              <a:buNone/>
            </a:pPr>
            <a:r>
              <a:rPr lang="en-US" altLang="zh-CN" sz="1800" dirty="0"/>
              <a:t> call	add		</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a:t>
            </a:r>
            <a:r>
              <a:rPr lang="en-US" altLang="zh-CN" sz="1800" dirty="0" err="1"/>
              <a:t>eax</a:t>
            </a:r>
            <a:r>
              <a:rPr lang="en-US" altLang="zh-CN" sz="1800" dirty="0"/>
              <a:t>, -4(%</a:t>
            </a:r>
            <a:r>
              <a:rPr lang="en-US" altLang="zh-CN" sz="1800" dirty="0" err="1"/>
              <a:t>ebp</a:t>
            </a:r>
            <a:r>
              <a:rPr lang="en-US" altLang="zh-CN" sz="1800" dirty="0"/>
              <a:t>) 	</a:t>
            </a:r>
          </a:p>
          <a:p>
            <a:pPr eaLnBrk="1" hangingPunct="1">
              <a:lnSpc>
                <a:spcPct val="100000"/>
              </a:lnSpc>
              <a:spcBef>
                <a:spcPct val="0"/>
              </a:spcBef>
              <a:buFontTx/>
              <a:buNone/>
            </a:pPr>
            <a:r>
              <a:rPr lang="en-US" altLang="zh-CN" sz="1800" dirty="0"/>
              <a:t> </a:t>
            </a:r>
            <a:r>
              <a:rPr lang="en-US" altLang="zh-CN" sz="1800" dirty="0" err="1"/>
              <a:t>movl</a:t>
            </a:r>
            <a:r>
              <a:rPr lang="en-US" altLang="zh-CN" sz="1800" dirty="0"/>
              <a:t>	-4(%</a:t>
            </a:r>
            <a:r>
              <a:rPr lang="en-US" altLang="zh-CN" sz="1800" dirty="0" err="1"/>
              <a:t>ebp</a:t>
            </a:r>
            <a:r>
              <a:rPr lang="en-US" altLang="zh-CN" sz="1800" dirty="0"/>
              <a:t>), %</a:t>
            </a:r>
            <a:r>
              <a:rPr lang="en-US" altLang="zh-CN" sz="1800" dirty="0" err="1"/>
              <a:t>eax</a:t>
            </a:r>
            <a:r>
              <a:rPr lang="en-US" altLang="zh-CN" sz="1800" dirty="0"/>
              <a:t>	</a:t>
            </a:r>
          </a:p>
          <a:p>
            <a:pPr eaLnBrk="1" hangingPunct="1">
              <a:lnSpc>
                <a:spcPct val="100000"/>
              </a:lnSpc>
              <a:spcBef>
                <a:spcPct val="0"/>
              </a:spcBef>
              <a:buFontTx/>
              <a:buNone/>
            </a:pPr>
            <a:r>
              <a:rPr lang="en-US" altLang="zh-CN" sz="1800" dirty="0"/>
              <a:t> leave	</a:t>
            </a:r>
          </a:p>
          <a:p>
            <a:pPr eaLnBrk="1" hangingPunct="1">
              <a:lnSpc>
                <a:spcPct val="100000"/>
              </a:lnSpc>
              <a:spcBef>
                <a:spcPct val="0"/>
              </a:spcBef>
              <a:buFontTx/>
              <a:buNone/>
            </a:pPr>
            <a:r>
              <a:rPr lang="en-US" altLang="zh-CN" sz="1800" dirty="0"/>
              <a:t> ret</a:t>
            </a:r>
            <a:r>
              <a:rPr lang="en-US" altLang="zh-CN" sz="1800" b="0" dirty="0"/>
              <a:t> </a:t>
            </a:r>
            <a:endParaRPr lang="zh-CN" altLang="en-US" sz="1800" b="0" dirty="0"/>
          </a:p>
        </p:txBody>
      </p:sp>
      <p:grpSp>
        <p:nvGrpSpPr>
          <p:cNvPr id="779268" name="Group 4"/>
          <p:cNvGrpSpPr>
            <a:grpSpLocks/>
          </p:cNvGrpSpPr>
          <p:nvPr/>
        </p:nvGrpSpPr>
        <p:grpSpPr bwMode="auto">
          <a:xfrm>
            <a:off x="3847207" y="3114771"/>
            <a:ext cx="1034731" cy="691937"/>
            <a:chOff x="1746" y="1848"/>
            <a:chExt cx="652" cy="436"/>
          </a:xfrm>
        </p:grpSpPr>
        <p:sp>
          <p:nvSpPr>
            <p:cNvPr id="86060"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0">
                <a:solidFill>
                  <a:srgbClr val="FF3300"/>
                </a:solidFill>
              </a:endParaRPr>
            </a:p>
          </p:txBody>
        </p:sp>
        <p:sp>
          <p:nvSpPr>
            <p:cNvPr id="86061" name="Text Box 6"/>
            <p:cNvSpPr txBox="1">
              <a:spLocks noChangeArrowheads="1"/>
            </p:cNvSpPr>
            <p:nvPr/>
          </p:nvSpPr>
          <p:spPr bwMode="auto">
            <a:xfrm>
              <a:off x="1916" y="1877"/>
              <a:ext cx="48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a:solidFill>
                    <a:srgbClr val="FF3300"/>
                  </a:solidFill>
                  <a:ea typeface="微软雅黑" panose="020B0503020204020204" pitchFamily="34" charset="-122"/>
                </a:rPr>
                <a:t>准备阶段</a:t>
              </a:r>
            </a:p>
          </p:txBody>
        </p:sp>
      </p:grpSp>
      <p:grpSp>
        <p:nvGrpSpPr>
          <p:cNvPr id="779271" name="Group 7"/>
          <p:cNvGrpSpPr>
            <a:grpSpLocks/>
          </p:cNvGrpSpPr>
          <p:nvPr/>
        </p:nvGrpSpPr>
        <p:grpSpPr bwMode="auto">
          <a:xfrm>
            <a:off x="2406203" y="6263406"/>
            <a:ext cx="988707" cy="590368"/>
            <a:chOff x="584" y="3916"/>
            <a:chExt cx="623" cy="372"/>
          </a:xfrm>
        </p:grpSpPr>
        <p:sp>
          <p:nvSpPr>
            <p:cNvPr id="86058" name="AutoShape 8"/>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0">
                <a:solidFill>
                  <a:srgbClr val="FF3300"/>
                </a:solidFill>
              </a:endParaRPr>
            </a:p>
          </p:txBody>
        </p:sp>
        <p:sp>
          <p:nvSpPr>
            <p:cNvPr id="86059" name="Text Box 9"/>
            <p:cNvSpPr txBox="1">
              <a:spLocks noChangeArrowheads="1"/>
            </p:cNvSpPr>
            <p:nvPr/>
          </p:nvSpPr>
          <p:spPr bwMode="auto">
            <a:xfrm>
              <a:off x="725" y="3916"/>
              <a:ext cx="482"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90000"/>
                </a:lnSpc>
                <a:spcBef>
                  <a:spcPct val="10000"/>
                </a:spcBef>
                <a:buFontTx/>
                <a:buNone/>
              </a:pPr>
              <a:r>
                <a:rPr lang="zh-CN" altLang="en-US" sz="1800">
                  <a:solidFill>
                    <a:srgbClr val="FF3300"/>
                  </a:solidFill>
                  <a:ea typeface="微软雅黑" panose="020B0503020204020204" pitchFamily="34" charset="-122"/>
                </a:rPr>
                <a:t>结束阶段</a:t>
              </a:r>
            </a:p>
          </p:txBody>
        </p:sp>
      </p:grpSp>
      <p:sp>
        <p:nvSpPr>
          <p:cNvPr id="779275" name="Text Box 11"/>
          <p:cNvSpPr txBox="1">
            <a:spLocks noChangeArrowheads="1"/>
          </p:cNvSpPr>
          <p:nvPr/>
        </p:nvSpPr>
        <p:spPr bwMode="auto">
          <a:xfrm>
            <a:off x="9425547" y="99454"/>
            <a:ext cx="9442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3300"/>
                </a:solidFill>
                <a:latin typeface="微软雅黑" panose="020B0503020204020204" pitchFamily="34" charset="-122"/>
                <a:ea typeface="微软雅黑" panose="020B0503020204020204" pitchFamily="34" charset="-122"/>
              </a:rPr>
              <a:t>caller</a:t>
            </a:r>
          </a:p>
          <a:p>
            <a:pPr eaLnBrk="1" hangingPunct="1">
              <a:lnSpc>
                <a:spcPct val="100000"/>
              </a:lnSpc>
              <a:spcBef>
                <a:spcPct val="0"/>
              </a:spcBef>
              <a:buFontTx/>
              <a:buNone/>
            </a:pPr>
            <a:r>
              <a:rPr lang="zh-CN" altLang="en-US" sz="2000">
                <a:solidFill>
                  <a:srgbClr val="FF3300"/>
                </a:solidFill>
                <a:latin typeface="微软雅黑" panose="020B0503020204020204" pitchFamily="34" charset="-122"/>
                <a:ea typeface="微软雅黑" panose="020B0503020204020204" pitchFamily="34" charset="-122"/>
              </a:rPr>
              <a:t>帧底</a:t>
            </a:r>
          </a:p>
        </p:txBody>
      </p:sp>
      <p:sp>
        <p:nvSpPr>
          <p:cNvPr id="779276" name="Text Box 12"/>
          <p:cNvSpPr txBox="1">
            <a:spLocks noChangeArrowheads="1"/>
          </p:cNvSpPr>
          <p:nvPr/>
        </p:nvSpPr>
        <p:spPr bwMode="auto">
          <a:xfrm>
            <a:off x="1199457" y="47083"/>
            <a:ext cx="3726919" cy="258532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add (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x,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y )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return </a:t>
            </a:r>
            <a:r>
              <a:rPr lang="en-US" altLang="zh-CN" sz="1800" dirty="0" err="1">
                <a:latin typeface="微软雅黑" panose="020B0503020204020204" pitchFamily="34" charset="-122"/>
                <a:ea typeface="微软雅黑" panose="020B0503020204020204" pitchFamily="34" charset="-122"/>
              </a:rPr>
              <a:t>x+y</a:t>
            </a:r>
            <a:r>
              <a:rPr lang="en-US" altLang="zh-CN" sz="1800" dirty="0">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caller ( ) {	</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t1 = 125;</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t2 = 80;</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sum = </a:t>
            </a:r>
            <a:r>
              <a:rPr lang="en-US" altLang="zh-CN" sz="1800" dirty="0">
                <a:solidFill>
                  <a:srgbClr val="FF3300"/>
                </a:solidFill>
                <a:latin typeface="微软雅黑" panose="020B0503020204020204" pitchFamily="34" charset="-122"/>
                <a:ea typeface="微软雅黑" panose="020B0503020204020204" pitchFamily="34" charset="-122"/>
              </a:rPr>
              <a:t>add (t1, t2)</a:t>
            </a:r>
            <a:r>
              <a:rPr lang="en-US" altLang="zh-CN" sz="1800" dirty="0">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	 return sum;</a:t>
            </a:r>
            <a:endParaRPr lang="zh-CN" altLang="en-US" sz="1800" dirty="0">
              <a:latin typeface="微软雅黑" panose="020B0503020204020204" pitchFamily="34" charset="-122"/>
              <a:ea typeface="微软雅黑" panose="020B0503020204020204" pitchFamily="34" charset="-122"/>
            </a:endParaRPr>
          </a:p>
          <a:p>
            <a:pPr>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779277" name="Text Box 13"/>
          <p:cNvSpPr txBox="1">
            <a:spLocks noChangeArrowheads="1"/>
          </p:cNvSpPr>
          <p:nvPr/>
        </p:nvSpPr>
        <p:spPr bwMode="auto">
          <a:xfrm>
            <a:off x="9381111" y="3024314"/>
            <a:ext cx="107916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FF3300"/>
                </a:solidFill>
                <a:latin typeface="微软雅黑" panose="020B0503020204020204" pitchFamily="34" charset="-122"/>
                <a:ea typeface="微软雅黑" panose="020B0503020204020204" pitchFamily="34" charset="-122"/>
              </a:rPr>
              <a:t>ESP+4</a:t>
            </a:r>
          </a:p>
        </p:txBody>
      </p:sp>
      <p:grpSp>
        <p:nvGrpSpPr>
          <p:cNvPr id="779278" name="Group 14"/>
          <p:cNvGrpSpPr>
            <a:grpSpLocks/>
          </p:cNvGrpSpPr>
          <p:nvPr/>
        </p:nvGrpSpPr>
        <p:grpSpPr bwMode="auto">
          <a:xfrm>
            <a:off x="4296330" y="3789249"/>
            <a:ext cx="1336263" cy="645912"/>
            <a:chOff x="1746" y="2387"/>
            <a:chExt cx="842" cy="407"/>
          </a:xfrm>
        </p:grpSpPr>
        <p:sp>
          <p:nvSpPr>
            <p:cNvPr id="86056" name="AutoShape 15"/>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0">
                <a:solidFill>
                  <a:srgbClr val="FF3300"/>
                </a:solidFill>
              </a:endParaRPr>
            </a:p>
          </p:txBody>
        </p:sp>
        <p:sp>
          <p:nvSpPr>
            <p:cNvPr id="86057" name="Text Box 16"/>
            <p:cNvSpPr txBox="1">
              <a:spLocks noChangeArrowheads="1"/>
            </p:cNvSpPr>
            <p:nvPr/>
          </p:nvSpPr>
          <p:spPr bwMode="auto">
            <a:xfrm>
              <a:off x="1888" y="2387"/>
              <a:ext cx="70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solidFill>
                    <a:srgbClr val="FF3300"/>
                  </a:solidFill>
                  <a:ea typeface="微软雅黑" panose="020B0503020204020204" pitchFamily="34" charset="-122"/>
                </a:rPr>
                <a:t>分配局部变量</a:t>
              </a:r>
            </a:p>
          </p:txBody>
        </p:sp>
      </p:grpSp>
      <p:grpSp>
        <p:nvGrpSpPr>
          <p:cNvPr id="779281" name="Group 17"/>
          <p:cNvGrpSpPr>
            <a:grpSpLocks/>
          </p:cNvGrpSpPr>
          <p:nvPr/>
        </p:nvGrpSpPr>
        <p:grpSpPr bwMode="auto">
          <a:xfrm>
            <a:off x="4296329" y="4463729"/>
            <a:ext cx="1368003" cy="926813"/>
            <a:chOff x="1746" y="2812"/>
            <a:chExt cx="862" cy="584"/>
          </a:xfrm>
        </p:grpSpPr>
        <p:sp>
          <p:nvSpPr>
            <p:cNvPr id="86054" name="AutoShape 18"/>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0">
                <a:solidFill>
                  <a:srgbClr val="FF3300"/>
                </a:solidFill>
              </a:endParaRPr>
            </a:p>
          </p:txBody>
        </p:sp>
        <p:sp>
          <p:nvSpPr>
            <p:cNvPr id="86055" name="Text Box 19"/>
            <p:cNvSpPr txBox="1">
              <a:spLocks noChangeArrowheads="1"/>
            </p:cNvSpPr>
            <p:nvPr/>
          </p:nvSpPr>
          <p:spPr bwMode="auto">
            <a:xfrm>
              <a:off x="1888" y="2897"/>
              <a:ext cx="72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solidFill>
                    <a:srgbClr val="FF3300"/>
                  </a:solidFill>
                  <a:ea typeface="微软雅黑" panose="020B0503020204020204" pitchFamily="34" charset="-122"/>
                </a:rPr>
                <a:t>准备入口参数</a:t>
              </a:r>
            </a:p>
          </p:txBody>
        </p:sp>
      </p:grpSp>
      <p:grpSp>
        <p:nvGrpSpPr>
          <p:cNvPr id="779284" name="Group 20"/>
          <p:cNvGrpSpPr>
            <a:grpSpLocks/>
          </p:cNvGrpSpPr>
          <p:nvPr/>
        </p:nvGrpSpPr>
        <p:grpSpPr bwMode="auto">
          <a:xfrm>
            <a:off x="6230898" y="765998"/>
            <a:ext cx="809375" cy="2748702"/>
            <a:chOff x="2965" y="482"/>
            <a:chExt cx="510" cy="1732"/>
          </a:xfrm>
        </p:grpSpPr>
        <p:sp>
          <p:nvSpPr>
            <p:cNvPr id="86049" name="Text Box 21"/>
            <p:cNvSpPr txBox="1">
              <a:spLocks noChangeArrowheads="1"/>
            </p:cNvSpPr>
            <p:nvPr/>
          </p:nvSpPr>
          <p:spPr bwMode="auto">
            <a:xfrm>
              <a:off x="3050" y="482"/>
              <a:ext cx="39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3333CC"/>
                  </a:solidFill>
                  <a:latin typeface="微软雅黑" panose="020B0503020204020204" pitchFamily="34" charset="-122"/>
                  <a:ea typeface="微软雅黑" panose="020B0503020204020204" pitchFamily="34" charset="-122"/>
                </a:rPr>
                <a:t>-4</a:t>
              </a:r>
            </a:p>
          </p:txBody>
        </p:sp>
        <p:sp>
          <p:nvSpPr>
            <p:cNvPr id="86050" name="Text Box 22"/>
            <p:cNvSpPr txBox="1">
              <a:spLocks noChangeArrowheads="1"/>
            </p:cNvSpPr>
            <p:nvPr/>
          </p:nvSpPr>
          <p:spPr bwMode="auto">
            <a:xfrm>
              <a:off x="3050" y="794"/>
              <a:ext cx="39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3333CC"/>
                  </a:solidFill>
                  <a:latin typeface="微软雅黑" panose="020B0503020204020204" pitchFamily="34" charset="-122"/>
                  <a:ea typeface="微软雅黑" panose="020B0503020204020204" pitchFamily="34" charset="-122"/>
                </a:rPr>
                <a:t>-8</a:t>
              </a:r>
            </a:p>
          </p:txBody>
        </p:sp>
        <p:sp>
          <p:nvSpPr>
            <p:cNvPr id="86051" name="Text Box 23"/>
            <p:cNvSpPr txBox="1">
              <a:spLocks noChangeArrowheads="1"/>
            </p:cNvSpPr>
            <p:nvPr/>
          </p:nvSpPr>
          <p:spPr bwMode="auto">
            <a:xfrm>
              <a:off x="2965" y="1219"/>
              <a:ext cx="482"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3333CC"/>
                  </a:solidFill>
                  <a:latin typeface="微软雅黑" panose="020B0503020204020204" pitchFamily="34" charset="-122"/>
                  <a:ea typeface="微软雅黑" panose="020B0503020204020204" pitchFamily="34" charset="-122"/>
                </a:rPr>
                <a:t>-12</a:t>
              </a:r>
            </a:p>
          </p:txBody>
        </p:sp>
        <p:sp>
          <p:nvSpPr>
            <p:cNvPr id="86052" name="Text Box 24"/>
            <p:cNvSpPr txBox="1">
              <a:spLocks noChangeArrowheads="1"/>
            </p:cNvSpPr>
            <p:nvPr/>
          </p:nvSpPr>
          <p:spPr bwMode="auto">
            <a:xfrm>
              <a:off x="2965" y="1565"/>
              <a:ext cx="482"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3333CC"/>
                  </a:solidFill>
                  <a:latin typeface="微软雅黑" panose="020B0503020204020204" pitchFamily="34" charset="-122"/>
                  <a:ea typeface="微软雅黑" panose="020B0503020204020204" pitchFamily="34" charset="-122"/>
                </a:rPr>
                <a:t>-16</a:t>
              </a:r>
            </a:p>
          </p:txBody>
        </p:sp>
        <p:sp>
          <p:nvSpPr>
            <p:cNvPr id="86053" name="Text Box 25"/>
            <p:cNvSpPr txBox="1">
              <a:spLocks noChangeArrowheads="1"/>
            </p:cNvSpPr>
            <p:nvPr/>
          </p:nvSpPr>
          <p:spPr bwMode="auto">
            <a:xfrm>
              <a:off x="2993" y="1962"/>
              <a:ext cx="482"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000">
                  <a:solidFill>
                    <a:srgbClr val="3333CC"/>
                  </a:solidFill>
                  <a:latin typeface="微软雅黑" panose="020B0503020204020204" pitchFamily="34" charset="-122"/>
                  <a:ea typeface="微软雅黑" panose="020B0503020204020204" pitchFamily="34" charset="-122"/>
                </a:rPr>
                <a:t>-20</a:t>
              </a:r>
            </a:p>
          </p:txBody>
        </p:sp>
      </p:grpSp>
      <p:grpSp>
        <p:nvGrpSpPr>
          <p:cNvPr id="779290" name="Group 26"/>
          <p:cNvGrpSpPr>
            <a:grpSpLocks/>
          </p:cNvGrpSpPr>
          <p:nvPr/>
        </p:nvGrpSpPr>
        <p:grpSpPr bwMode="auto">
          <a:xfrm>
            <a:off x="3306037" y="5454026"/>
            <a:ext cx="3059756" cy="369774"/>
            <a:chOff x="1122" y="3436"/>
            <a:chExt cx="1928" cy="233"/>
          </a:xfrm>
        </p:grpSpPr>
        <p:sp>
          <p:nvSpPr>
            <p:cNvPr id="86047" name="Text Box 27"/>
            <p:cNvSpPr txBox="1">
              <a:spLocks noChangeArrowheads="1"/>
            </p:cNvSpPr>
            <p:nvPr/>
          </p:nvSpPr>
          <p:spPr bwMode="auto">
            <a:xfrm>
              <a:off x="1377" y="3436"/>
              <a:ext cx="167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solidFill>
                    <a:srgbClr val="FF3300"/>
                  </a:solidFill>
                  <a:latin typeface="微软雅黑" panose="020B0503020204020204" pitchFamily="34" charset="-122"/>
                  <a:ea typeface="微软雅黑" panose="020B0503020204020204" pitchFamily="34" charset="-122"/>
                </a:rPr>
                <a:t>返回参数总在</a:t>
              </a:r>
              <a:r>
                <a:rPr lang="en-US" altLang="zh-CN" sz="1800">
                  <a:solidFill>
                    <a:srgbClr val="FF3300"/>
                  </a:solidFill>
                  <a:latin typeface="微软雅黑" panose="020B0503020204020204" pitchFamily="34" charset="-122"/>
                  <a:ea typeface="微软雅黑" panose="020B0503020204020204" pitchFamily="34" charset="-122"/>
                </a:rPr>
                <a:t>EAX</a:t>
              </a:r>
              <a:r>
                <a:rPr lang="zh-CN" altLang="en-US" sz="1800">
                  <a:solidFill>
                    <a:srgbClr val="FF3300"/>
                  </a:solidFill>
                  <a:latin typeface="微软雅黑" panose="020B0503020204020204" pitchFamily="34" charset="-122"/>
                  <a:ea typeface="微软雅黑" panose="020B0503020204020204" pitchFamily="34" charset="-122"/>
                </a:rPr>
                <a:t>中</a:t>
              </a:r>
            </a:p>
          </p:txBody>
        </p:sp>
        <p:sp>
          <p:nvSpPr>
            <p:cNvPr id="86048" name="Line 28"/>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grpSp>
      <p:grpSp>
        <p:nvGrpSpPr>
          <p:cNvPr id="779293" name="Group 29"/>
          <p:cNvGrpSpPr>
            <a:grpSpLocks/>
          </p:cNvGrpSpPr>
          <p:nvPr/>
        </p:nvGrpSpPr>
        <p:grpSpPr bwMode="auto">
          <a:xfrm>
            <a:off x="4296333" y="5768251"/>
            <a:ext cx="1331503" cy="645912"/>
            <a:chOff x="1746" y="3634"/>
            <a:chExt cx="839" cy="407"/>
          </a:xfrm>
        </p:grpSpPr>
        <p:sp>
          <p:nvSpPr>
            <p:cNvPr id="86045" name="AutoShape 30"/>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b="0">
                <a:solidFill>
                  <a:srgbClr val="FF3300"/>
                </a:solidFill>
              </a:endParaRPr>
            </a:p>
          </p:txBody>
        </p:sp>
        <p:sp>
          <p:nvSpPr>
            <p:cNvPr id="86046" name="Text Box 31"/>
            <p:cNvSpPr txBox="1">
              <a:spLocks noChangeArrowheads="1"/>
            </p:cNvSpPr>
            <p:nvPr/>
          </p:nvSpPr>
          <p:spPr bwMode="auto">
            <a:xfrm>
              <a:off x="1888" y="3634"/>
              <a:ext cx="69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solidFill>
                    <a:srgbClr val="FF3300"/>
                  </a:solidFill>
                  <a:ea typeface="微软雅黑" panose="020B0503020204020204" pitchFamily="34" charset="-122"/>
                </a:rPr>
                <a:t>准备返回参数</a:t>
              </a:r>
            </a:p>
          </p:txBody>
        </p:sp>
      </p:grpSp>
      <p:sp>
        <p:nvSpPr>
          <p:cNvPr id="779296" name="Text Box 32"/>
          <p:cNvSpPr txBox="1">
            <a:spLocks noChangeArrowheads="1"/>
          </p:cNvSpPr>
          <p:nvPr/>
        </p:nvSpPr>
        <p:spPr bwMode="auto">
          <a:xfrm>
            <a:off x="7895670" y="5769841"/>
            <a:ext cx="2743941" cy="9510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
              </a:spcBef>
              <a:buFontTx/>
              <a:buNone/>
            </a:pPr>
            <a:r>
              <a:rPr lang="en-US" altLang="zh-CN" sz="1800">
                <a:solidFill>
                  <a:srgbClr val="3333CC"/>
                </a:solidFill>
                <a:latin typeface="微软雅黑" panose="020B0503020204020204" pitchFamily="34" charset="-122"/>
                <a:ea typeface="微软雅黑" panose="020B0503020204020204" pitchFamily="34" charset="-122"/>
              </a:rPr>
              <a:t>add</a:t>
            </a:r>
            <a:r>
              <a:rPr lang="zh-CN" altLang="en-US" sz="1800">
                <a:solidFill>
                  <a:srgbClr val="3333CC"/>
                </a:solidFill>
                <a:latin typeface="微软雅黑" panose="020B0503020204020204" pitchFamily="34" charset="-122"/>
                <a:ea typeface="微软雅黑" panose="020B0503020204020204" pitchFamily="34" charset="-122"/>
              </a:rPr>
              <a:t>函数开始是什么？</a:t>
            </a:r>
          </a:p>
          <a:p>
            <a:pPr>
              <a:lnSpc>
                <a:spcPct val="100000"/>
              </a:lnSpc>
              <a:spcBef>
                <a:spcPct val="5000"/>
              </a:spcBef>
              <a:buFontTx/>
              <a:buNone/>
            </a:pPr>
            <a:r>
              <a:rPr lang="en-US" altLang="zh-CN" sz="1800">
                <a:solidFill>
                  <a:srgbClr val="FF3300"/>
                </a:solidFill>
                <a:latin typeface="微软雅黑" panose="020B0503020204020204" pitchFamily="34" charset="-122"/>
                <a:ea typeface="微软雅黑" panose="020B0503020204020204" pitchFamily="34" charset="-122"/>
              </a:rPr>
              <a:t>pushl   %ebp</a:t>
            </a:r>
          </a:p>
          <a:p>
            <a:pPr>
              <a:lnSpc>
                <a:spcPct val="100000"/>
              </a:lnSpc>
              <a:spcBef>
                <a:spcPct val="5000"/>
              </a:spcBef>
              <a:buFontTx/>
              <a:buNone/>
            </a:pPr>
            <a:r>
              <a:rPr lang="en-US" altLang="zh-CN" sz="1800">
                <a:solidFill>
                  <a:srgbClr val="FF3300"/>
                </a:solidFill>
                <a:latin typeface="微软雅黑" panose="020B0503020204020204" pitchFamily="34" charset="-122"/>
                <a:ea typeface="微软雅黑" panose="020B0503020204020204" pitchFamily="34" charset="-122"/>
              </a:rPr>
              <a:t>movl   %esp, %ebp</a:t>
            </a:r>
          </a:p>
        </p:txBody>
      </p:sp>
      <p:sp>
        <p:nvSpPr>
          <p:cNvPr id="779297" name="Line 33"/>
          <p:cNvSpPr>
            <a:spLocks noChangeShapeType="1"/>
          </p:cNvSpPr>
          <p:nvPr/>
        </p:nvSpPr>
        <p:spPr bwMode="auto">
          <a:xfrm flipH="1" flipV="1">
            <a:off x="7310064" y="5003315"/>
            <a:ext cx="1710797" cy="116962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1" name="Line 37"/>
          <p:cNvSpPr>
            <a:spLocks noChangeShapeType="1"/>
          </p:cNvSpPr>
          <p:nvPr/>
        </p:nvSpPr>
        <p:spPr bwMode="auto">
          <a:xfrm>
            <a:off x="3710726" y="3698793"/>
            <a:ext cx="2340839" cy="90460"/>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2" name="Line 38"/>
          <p:cNvSpPr>
            <a:spLocks noChangeShapeType="1"/>
          </p:cNvSpPr>
          <p:nvPr/>
        </p:nvSpPr>
        <p:spPr bwMode="auto">
          <a:xfrm flipV="1">
            <a:off x="4251895" y="2214937"/>
            <a:ext cx="2564608" cy="1663187"/>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3" name="Line 39"/>
          <p:cNvSpPr>
            <a:spLocks noChangeShapeType="1"/>
          </p:cNvSpPr>
          <p:nvPr/>
        </p:nvSpPr>
        <p:spPr bwMode="auto">
          <a:xfrm flipV="1">
            <a:off x="4026540" y="1538872"/>
            <a:ext cx="2834400" cy="2745528"/>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4" name="Line 40"/>
          <p:cNvSpPr>
            <a:spLocks noChangeShapeType="1"/>
          </p:cNvSpPr>
          <p:nvPr/>
        </p:nvSpPr>
        <p:spPr bwMode="auto">
          <a:xfrm flipV="1">
            <a:off x="4117000" y="3294106"/>
            <a:ext cx="2788376" cy="1483853"/>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5" name="Line 41"/>
          <p:cNvSpPr>
            <a:spLocks noChangeShapeType="1"/>
          </p:cNvSpPr>
          <p:nvPr/>
        </p:nvSpPr>
        <p:spPr bwMode="auto">
          <a:xfrm flipV="1">
            <a:off x="4026540" y="3924148"/>
            <a:ext cx="2834400" cy="1439419"/>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79306" name="Rectangle 42"/>
          <p:cNvSpPr>
            <a:spLocks noChangeArrowheads="1"/>
          </p:cNvSpPr>
          <p:nvPr/>
        </p:nvSpPr>
        <p:spPr bwMode="auto">
          <a:xfrm>
            <a:off x="4926375" y="6342179"/>
            <a:ext cx="2517036" cy="4708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ctr">
            <a:spAutoFit/>
          </a:bodyPr>
          <a:lstStyle>
            <a:lvl1pPr indent="269875">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1800">
                <a:solidFill>
                  <a:srgbClr val="3333CC"/>
                </a:solidFill>
                <a:latin typeface="微软雅黑" panose="020B0503020204020204" pitchFamily="34" charset="-122"/>
                <a:ea typeface="微软雅黑" panose="020B0503020204020204" pitchFamily="34" charset="-122"/>
              </a:rPr>
              <a:t>movl 	%ebp, %esp</a:t>
            </a:r>
          </a:p>
          <a:p>
            <a:pPr>
              <a:lnSpc>
                <a:spcPct val="85000"/>
              </a:lnSpc>
              <a:spcBef>
                <a:spcPct val="0"/>
              </a:spcBef>
              <a:buFontTx/>
              <a:buNone/>
            </a:pPr>
            <a:r>
              <a:rPr lang="en-US" altLang="zh-CN" sz="1800">
                <a:solidFill>
                  <a:srgbClr val="3333CC"/>
                </a:solidFill>
                <a:latin typeface="微软雅黑" panose="020B0503020204020204" pitchFamily="34" charset="-122"/>
                <a:ea typeface="微软雅黑" panose="020B0503020204020204" pitchFamily="34" charset="-122"/>
              </a:rPr>
              <a:t>popl	%ebp</a:t>
            </a:r>
          </a:p>
        </p:txBody>
      </p:sp>
      <p:sp>
        <p:nvSpPr>
          <p:cNvPr id="779307" name="Line 43"/>
          <p:cNvSpPr>
            <a:spLocks noChangeShapeType="1"/>
          </p:cNvSpPr>
          <p:nvPr/>
        </p:nvSpPr>
        <p:spPr bwMode="auto">
          <a:xfrm>
            <a:off x="2271307" y="6488757"/>
            <a:ext cx="2924860" cy="44436"/>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grpSp>
        <p:nvGrpSpPr>
          <p:cNvPr id="779309" name="Group 45"/>
          <p:cNvGrpSpPr>
            <a:grpSpLocks/>
          </p:cNvGrpSpPr>
          <p:nvPr/>
        </p:nvGrpSpPr>
        <p:grpSpPr bwMode="auto">
          <a:xfrm>
            <a:off x="4970811" y="189914"/>
            <a:ext cx="1125189" cy="1753646"/>
            <a:chOff x="2171" y="119"/>
            <a:chExt cx="681" cy="1105"/>
          </a:xfrm>
        </p:grpSpPr>
        <p:sp>
          <p:nvSpPr>
            <p:cNvPr id="86042" name="Text Box 35"/>
            <p:cNvSpPr txBox="1">
              <a:spLocks noChangeArrowheads="1"/>
            </p:cNvSpPr>
            <p:nvPr/>
          </p:nvSpPr>
          <p:spPr bwMode="auto">
            <a:xfrm>
              <a:off x="2171" y="119"/>
              <a:ext cx="681" cy="110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25000"/>
                </a:spcBef>
                <a:buFontTx/>
                <a:buNone/>
              </a:pPr>
              <a:r>
                <a:rPr lang="en-US" altLang="zh-CN" sz="1800">
                  <a:latin typeface="微软雅黑" panose="020B0503020204020204" pitchFamily="34" charset="-122"/>
                  <a:ea typeface="微软雅黑" panose="020B0503020204020204" pitchFamily="34" charset="-122"/>
                </a:rPr>
                <a:t> </a:t>
              </a:r>
              <a:r>
                <a:rPr lang="en-US" altLang="zh-CN" sz="1800">
                  <a:solidFill>
                    <a:srgbClr val="3333CC"/>
                  </a:solidFill>
                  <a:latin typeface="微软雅黑" panose="020B0503020204020204" pitchFamily="34" charset="-122"/>
                  <a:ea typeface="微软雅黑" panose="020B0503020204020204" pitchFamily="34" charset="-122"/>
                </a:rPr>
                <a:t>add</a:t>
              </a:r>
            </a:p>
            <a:p>
              <a:pPr>
                <a:lnSpc>
                  <a:spcPct val="100000"/>
                </a:lnSpc>
                <a:spcBef>
                  <a:spcPct val="25000"/>
                </a:spcBef>
                <a:buFontTx/>
                <a:buNone/>
              </a:pPr>
              <a:endParaRPr lang="en-US" altLang="zh-CN" sz="1800">
                <a:solidFill>
                  <a:srgbClr val="3333CC"/>
                </a:solidFill>
                <a:latin typeface="微软雅黑" panose="020B0503020204020204" pitchFamily="34" charset="-122"/>
                <a:ea typeface="微软雅黑" panose="020B0503020204020204" pitchFamily="34" charset="-122"/>
              </a:endParaRPr>
            </a:p>
            <a:p>
              <a:pPr>
                <a:lnSpc>
                  <a:spcPct val="100000"/>
                </a:lnSpc>
                <a:spcBef>
                  <a:spcPct val="25000"/>
                </a:spcBef>
                <a:buFontTx/>
                <a:buNone/>
              </a:pPr>
              <a:r>
                <a:rPr lang="en-US" altLang="zh-CN" sz="1800">
                  <a:solidFill>
                    <a:srgbClr val="3333CC"/>
                  </a:solidFill>
                  <a:latin typeface="微软雅黑" panose="020B0503020204020204" pitchFamily="34" charset="-122"/>
                  <a:ea typeface="微软雅黑" panose="020B0503020204020204" pitchFamily="34" charset="-122"/>
                </a:rPr>
                <a:t>caller</a:t>
              </a:r>
            </a:p>
            <a:p>
              <a:pPr>
                <a:lnSpc>
                  <a:spcPct val="100000"/>
                </a:lnSpc>
                <a:spcBef>
                  <a:spcPct val="25000"/>
                </a:spcBef>
                <a:buFontTx/>
                <a:buNone/>
              </a:pPr>
              <a:endParaRPr lang="en-US" altLang="zh-CN" sz="1800">
                <a:solidFill>
                  <a:srgbClr val="3333CC"/>
                </a:solidFill>
                <a:latin typeface="微软雅黑" panose="020B0503020204020204" pitchFamily="34" charset="-122"/>
                <a:ea typeface="微软雅黑" panose="020B0503020204020204" pitchFamily="34" charset="-122"/>
              </a:endParaRPr>
            </a:p>
            <a:p>
              <a:pPr>
                <a:lnSpc>
                  <a:spcPct val="100000"/>
                </a:lnSpc>
                <a:spcBef>
                  <a:spcPct val="25000"/>
                </a:spcBef>
                <a:buFontTx/>
                <a:buNone/>
              </a:pPr>
              <a:r>
                <a:rPr lang="en-US" altLang="zh-CN" sz="1800">
                  <a:latin typeface="微软雅黑" panose="020B0503020204020204" pitchFamily="34" charset="-122"/>
                  <a:ea typeface="微软雅黑" panose="020B0503020204020204" pitchFamily="34" charset="-122"/>
                </a:rPr>
                <a:t>   </a:t>
              </a:r>
              <a:r>
                <a:rPr lang="en-US" altLang="zh-CN" sz="1800">
                  <a:solidFill>
                    <a:srgbClr val="3333CC"/>
                  </a:solidFill>
                  <a:latin typeface="微软雅黑" panose="020B0503020204020204" pitchFamily="34" charset="-122"/>
                  <a:ea typeface="微软雅黑" panose="020B0503020204020204" pitchFamily="34" charset="-122"/>
                </a:rPr>
                <a:t>P</a:t>
              </a:r>
            </a:p>
          </p:txBody>
        </p:sp>
        <p:sp>
          <p:nvSpPr>
            <p:cNvPr id="86043" name="Line 36"/>
            <p:cNvSpPr>
              <a:spLocks noChangeShapeType="1"/>
            </p:cNvSpPr>
            <p:nvPr/>
          </p:nvSpPr>
          <p:spPr bwMode="auto">
            <a:xfrm flipV="1">
              <a:off x="2398" y="289"/>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86044" name="Line 44"/>
            <p:cNvSpPr>
              <a:spLocks noChangeShapeType="1"/>
            </p:cNvSpPr>
            <p:nvPr/>
          </p:nvSpPr>
          <p:spPr bwMode="auto">
            <a:xfrm flipV="1">
              <a:off x="2398" y="714"/>
              <a:ext cx="0" cy="28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grpSp>
      <p:sp>
        <p:nvSpPr>
          <p:cNvPr id="779310" name="Line 46"/>
          <p:cNvSpPr>
            <a:spLocks noChangeShapeType="1"/>
          </p:cNvSpPr>
          <p:nvPr/>
        </p:nvSpPr>
        <p:spPr bwMode="auto">
          <a:xfrm flipV="1">
            <a:off x="3171141" y="550165"/>
            <a:ext cx="3599339" cy="2518585"/>
          </a:xfrm>
          <a:prstGeom prst="line">
            <a:avLst/>
          </a:prstGeom>
          <a:noFill/>
          <a:ln w="95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Tree>
    <p:extLst>
      <p:ext uri="{BB962C8B-B14F-4D97-AF65-F5344CB8AC3E}">
        <p14:creationId xmlns:p14="http://schemas.microsoft.com/office/powerpoint/2010/main" val="766563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9276"/>
                                        </p:tgtEl>
                                        <p:attrNameLst>
                                          <p:attrName>style.visibility</p:attrName>
                                        </p:attrNameLst>
                                      </p:cBhvr>
                                      <p:to>
                                        <p:strVal val="visible"/>
                                      </p:to>
                                    </p:set>
                                    <p:animEffect transition="in" filter="blinds(horizontal)">
                                      <p:cBhvr>
                                        <p:cTn id="7" dur="500"/>
                                        <p:tgtEl>
                                          <p:spTgt spid="779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9309"/>
                                        </p:tgtEl>
                                        <p:attrNameLst>
                                          <p:attrName>style.visibility</p:attrName>
                                        </p:attrNameLst>
                                      </p:cBhvr>
                                      <p:to>
                                        <p:strVal val="visible"/>
                                      </p:to>
                                    </p:set>
                                    <p:animEffect transition="in" filter="blinds(horizontal)">
                                      <p:cBhvr>
                                        <p:cTn id="12" dur="500"/>
                                        <p:tgtEl>
                                          <p:spTgt spid="779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9267"/>
                                        </p:tgtEl>
                                        <p:attrNameLst>
                                          <p:attrName>style.visibility</p:attrName>
                                        </p:attrNameLst>
                                      </p:cBhvr>
                                      <p:to>
                                        <p:strVal val="visible"/>
                                      </p:to>
                                    </p:set>
                                    <p:animEffect transition="in" filter="blinds(horizontal)">
                                      <p:cBhvr>
                                        <p:cTn id="17" dur="500"/>
                                        <p:tgtEl>
                                          <p:spTgt spid="7792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8"/>
                                        </p:tgtEl>
                                        <p:attrNameLst>
                                          <p:attrName>style.visibility</p:attrName>
                                        </p:attrNameLst>
                                      </p:cBhvr>
                                      <p:to>
                                        <p:strVal val="visible"/>
                                      </p:to>
                                    </p:set>
                                    <p:animEffect transition="in" filter="blinds(horizontal)">
                                      <p:cBhvr>
                                        <p:cTn id="22" dur="500"/>
                                        <p:tgtEl>
                                          <p:spTgt spid="779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9271"/>
                                        </p:tgtEl>
                                        <p:attrNameLst>
                                          <p:attrName>style.visibility</p:attrName>
                                        </p:attrNameLst>
                                      </p:cBhvr>
                                      <p:to>
                                        <p:strVal val="visible"/>
                                      </p:to>
                                    </p:set>
                                    <p:animEffect transition="in" filter="blinds(horizontal)">
                                      <p:cBhvr>
                                        <p:cTn id="27" dur="500"/>
                                        <p:tgtEl>
                                          <p:spTgt spid="7792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9311"/>
                                        </p:tgtEl>
                                        <p:attrNameLst>
                                          <p:attrName>style.visibility</p:attrName>
                                        </p:attrNameLst>
                                      </p:cBhvr>
                                      <p:to>
                                        <p:strVal val="visible"/>
                                      </p:to>
                                    </p:set>
                                    <p:animEffect transition="in" filter="blinds(horizontal)">
                                      <p:cBhvr>
                                        <p:cTn id="32" dur="500"/>
                                        <p:tgtEl>
                                          <p:spTgt spid="779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9310"/>
                                        </p:tgtEl>
                                        <p:attrNameLst>
                                          <p:attrName>style.visibility</p:attrName>
                                        </p:attrNameLst>
                                      </p:cBhvr>
                                      <p:to>
                                        <p:strVal val="visible"/>
                                      </p:to>
                                    </p:set>
                                    <p:animEffect transition="in" filter="blinds(horizontal)">
                                      <p:cBhvr>
                                        <p:cTn id="37" dur="500"/>
                                        <p:tgtEl>
                                          <p:spTgt spid="7793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79301"/>
                                        </p:tgtEl>
                                        <p:attrNameLst>
                                          <p:attrName>style.visibility</p:attrName>
                                        </p:attrNameLst>
                                      </p:cBhvr>
                                      <p:to>
                                        <p:strVal val="visible"/>
                                      </p:to>
                                    </p:set>
                                    <p:animEffect transition="in" filter="blinds(horizontal)">
                                      <p:cBhvr>
                                        <p:cTn id="42" dur="500"/>
                                        <p:tgtEl>
                                          <p:spTgt spid="7793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79275"/>
                                        </p:tgtEl>
                                        <p:attrNameLst>
                                          <p:attrName>style.visibility</p:attrName>
                                        </p:attrNameLst>
                                      </p:cBhvr>
                                      <p:to>
                                        <p:strVal val="visible"/>
                                      </p:to>
                                    </p:set>
                                    <p:animEffect transition="in" filter="blinds(horizontal)">
                                      <p:cBhvr>
                                        <p:cTn id="47" dur="500"/>
                                        <p:tgtEl>
                                          <p:spTgt spid="7792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79284"/>
                                        </p:tgtEl>
                                        <p:attrNameLst>
                                          <p:attrName>style.visibility</p:attrName>
                                        </p:attrNameLst>
                                      </p:cBhvr>
                                      <p:to>
                                        <p:strVal val="visible"/>
                                      </p:to>
                                    </p:set>
                                    <p:animEffect transition="in" filter="blinds(horizontal)">
                                      <p:cBhvr>
                                        <p:cTn id="52" dur="500"/>
                                        <p:tgtEl>
                                          <p:spTgt spid="77928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9277"/>
                                        </p:tgtEl>
                                        <p:attrNameLst>
                                          <p:attrName>style.visibility</p:attrName>
                                        </p:attrNameLst>
                                      </p:cBhvr>
                                      <p:to>
                                        <p:strVal val="visible"/>
                                      </p:to>
                                    </p:set>
                                    <p:animEffect transition="in" filter="blinds(horizontal)">
                                      <p:cBhvr>
                                        <p:cTn id="57" dur="500"/>
                                        <p:tgtEl>
                                          <p:spTgt spid="7792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79278"/>
                                        </p:tgtEl>
                                        <p:attrNameLst>
                                          <p:attrName>style.visibility</p:attrName>
                                        </p:attrNameLst>
                                      </p:cBhvr>
                                      <p:to>
                                        <p:strVal val="visible"/>
                                      </p:to>
                                    </p:set>
                                    <p:animEffect transition="in" filter="blinds(horizontal)">
                                      <p:cBhvr>
                                        <p:cTn id="62" dur="500"/>
                                        <p:tgtEl>
                                          <p:spTgt spid="77927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79302"/>
                                        </p:tgtEl>
                                        <p:attrNameLst>
                                          <p:attrName>style.visibility</p:attrName>
                                        </p:attrNameLst>
                                      </p:cBhvr>
                                      <p:to>
                                        <p:strVal val="visible"/>
                                      </p:to>
                                    </p:set>
                                    <p:animEffect transition="in" filter="blinds(horizontal)">
                                      <p:cBhvr>
                                        <p:cTn id="67" dur="500"/>
                                        <p:tgtEl>
                                          <p:spTgt spid="7793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79303"/>
                                        </p:tgtEl>
                                        <p:attrNameLst>
                                          <p:attrName>style.visibility</p:attrName>
                                        </p:attrNameLst>
                                      </p:cBhvr>
                                      <p:to>
                                        <p:strVal val="visible"/>
                                      </p:to>
                                    </p:set>
                                    <p:animEffect transition="in" filter="blinds(horizontal)">
                                      <p:cBhvr>
                                        <p:cTn id="72" dur="500"/>
                                        <p:tgtEl>
                                          <p:spTgt spid="77930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79281"/>
                                        </p:tgtEl>
                                        <p:attrNameLst>
                                          <p:attrName>style.visibility</p:attrName>
                                        </p:attrNameLst>
                                      </p:cBhvr>
                                      <p:to>
                                        <p:strVal val="visible"/>
                                      </p:to>
                                    </p:set>
                                    <p:animEffect transition="in" filter="blinds(horizontal)">
                                      <p:cBhvr>
                                        <p:cTn id="77" dur="500"/>
                                        <p:tgtEl>
                                          <p:spTgt spid="77928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79304"/>
                                        </p:tgtEl>
                                        <p:attrNameLst>
                                          <p:attrName>style.visibility</p:attrName>
                                        </p:attrNameLst>
                                      </p:cBhvr>
                                      <p:to>
                                        <p:strVal val="visible"/>
                                      </p:to>
                                    </p:set>
                                    <p:animEffect transition="in" filter="blinds(horizontal)">
                                      <p:cBhvr>
                                        <p:cTn id="82" dur="500"/>
                                        <p:tgtEl>
                                          <p:spTgt spid="77930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779305"/>
                                        </p:tgtEl>
                                        <p:attrNameLst>
                                          <p:attrName>style.visibility</p:attrName>
                                        </p:attrNameLst>
                                      </p:cBhvr>
                                      <p:to>
                                        <p:strVal val="visible"/>
                                      </p:to>
                                    </p:set>
                                    <p:animEffect transition="in" filter="blinds(horizontal)">
                                      <p:cBhvr>
                                        <p:cTn id="87" dur="500"/>
                                        <p:tgtEl>
                                          <p:spTgt spid="77930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79296">
                                            <p:txEl>
                                              <p:pRg st="0" end="0"/>
                                            </p:txEl>
                                          </p:spTgt>
                                        </p:tgtEl>
                                        <p:attrNameLst>
                                          <p:attrName>style.visibility</p:attrName>
                                        </p:attrNameLst>
                                      </p:cBhvr>
                                      <p:to>
                                        <p:strVal val="visible"/>
                                      </p:to>
                                    </p:set>
                                    <p:animEffect transition="in" filter="blinds(horizontal)">
                                      <p:cBhvr>
                                        <p:cTn id="92" dur="500"/>
                                        <p:tgtEl>
                                          <p:spTgt spid="779296">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79296">
                                            <p:txEl>
                                              <p:pRg st="1" end="1"/>
                                            </p:txEl>
                                          </p:spTgt>
                                        </p:tgtEl>
                                        <p:attrNameLst>
                                          <p:attrName>style.visibility</p:attrName>
                                        </p:attrNameLst>
                                      </p:cBhvr>
                                      <p:to>
                                        <p:strVal val="visible"/>
                                      </p:to>
                                    </p:set>
                                    <p:animEffect transition="in" filter="blinds(horizontal)">
                                      <p:cBhvr>
                                        <p:cTn id="97" dur="500"/>
                                        <p:tgtEl>
                                          <p:spTgt spid="779296">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779296">
                                            <p:txEl>
                                              <p:pRg st="2" end="2"/>
                                            </p:txEl>
                                          </p:spTgt>
                                        </p:tgtEl>
                                        <p:attrNameLst>
                                          <p:attrName>style.visibility</p:attrName>
                                        </p:attrNameLst>
                                      </p:cBhvr>
                                      <p:to>
                                        <p:strVal val="visible"/>
                                      </p:to>
                                    </p:set>
                                    <p:animEffect transition="in" filter="blinds(horizontal)">
                                      <p:cBhvr>
                                        <p:cTn id="102" dur="500"/>
                                        <p:tgtEl>
                                          <p:spTgt spid="779296">
                                            <p:txEl>
                                              <p:pRg st="2" end="2"/>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779297"/>
                                        </p:tgtEl>
                                        <p:attrNameLst>
                                          <p:attrName>style.visibility</p:attrName>
                                        </p:attrNameLst>
                                      </p:cBhvr>
                                      <p:to>
                                        <p:strVal val="visible"/>
                                      </p:to>
                                    </p:set>
                                    <p:animEffect transition="in" filter="blinds(horizontal)">
                                      <p:cBhvr>
                                        <p:cTn id="107" dur="500"/>
                                        <p:tgtEl>
                                          <p:spTgt spid="77929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779290"/>
                                        </p:tgtEl>
                                        <p:attrNameLst>
                                          <p:attrName>style.visibility</p:attrName>
                                        </p:attrNameLst>
                                      </p:cBhvr>
                                      <p:to>
                                        <p:strVal val="visible"/>
                                      </p:to>
                                    </p:set>
                                    <p:animEffect transition="in" filter="blinds(horizontal)">
                                      <p:cBhvr>
                                        <p:cTn id="112" dur="500"/>
                                        <p:tgtEl>
                                          <p:spTgt spid="77929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779293"/>
                                        </p:tgtEl>
                                        <p:attrNameLst>
                                          <p:attrName>style.visibility</p:attrName>
                                        </p:attrNameLst>
                                      </p:cBhvr>
                                      <p:to>
                                        <p:strVal val="visible"/>
                                      </p:to>
                                    </p:set>
                                    <p:animEffect transition="in" filter="blinds(horizontal)">
                                      <p:cBhvr>
                                        <p:cTn id="117" dur="500"/>
                                        <p:tgtEl>
                                          <p:spTgt spid="77929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nodeType="clickEffect">
                                  <p:stCondLst>
                                    <p:cond delay="0"/>
                                  </p:stCondLst>
                                  <p:childTnLst>
                                    <p:set>
                                      <p:cBhvr>
                                        <p:cTn id="121" dur="1" fill="hold">
                                          <p:stCondLst>
                                            <p:cond delay="0"/>
                                          </p:stCondLst>
                                        </p:cTn>
                                        <p:tgtEl>
                                          <p:spTgt spid="779307"/>
                                        </p:tgtEl>
                                        <p:attrNameLst>
                                          <p:attrName>style.visibility</p:attrName>
                                        </p:attrNameLst>
                                      </p:cBhvr>
                                      <p:to>
                                        <p:strVal val="visible"/>
                                      </p:to>
                                    </p:set>
                                    <p:animEffect transition="in" filter="blinds(horizontal)">
                                      <p:cBhvr>
                                        <p:cTn id="122" dur="500"/>
                                        <p:tgtEl>
                                          <p:spTgt spid="77930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779306"/>
                                        </p:tgtEl>
                                        <p:attrNameLst>
                                          <p:attrName>style.visibility</p:attrName>
                                        </p:attrNameLst>
                                      </p:cBhvr>
                                      <p:to>
                                        <p:strVal val="visible"/>
                                      </p:to>
                                    </p:set>
                                    <p:animEffect transition="in" filter="blinds(horizontal)">
                                      <p:cBhvr>
                                        <p:cTn id="127" dur="500"/>
                                        <p:tgtEl>
                                          <p:spTgt spid="77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p:bldP spid="779275" grpId="0"/>
      <p:bldP spid="779276" grpId="0" animBg="1"/>
      <p:bldP spid="779277" grpId="0"/>
      <p:bldP spid="77930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6"/>
          <p:cNvSpPr txBox="1">
            <a:spLocks noChangeArrowheads="1"/>
          </p:cNvSpPr>
          <p:nvPr/>
        </p:nvSpPr>
        <p:spPr bwMode="auto">
          <a:xfrm>
            <a:off x="6275334" y="910417"/>
            <a:ext cx="4184945" cy="5038756"/>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algn="just" defTabSz="914133" eaLnBrk="0" hangingPunct="0">
              <a:lnSpc>
                <a:spcPct val="150000"/>
              </a:lnSpc>
            </a:pPr>
            <a:r>
              <a:rPr lang="en-US" altLang="zh-CN">
                <a:solidFill>
                  <a:srgbClr val="000000"/>
                </a:solidFill>
                <a:latin typeface="Arial" panose="020B0604020202020204" pitchFamily="34" charset="0"/>
              </a:rPr>
              <a:t>#include &lt;stdio.h&gt;</a:t>
            </a:r>
          </a:p>
          <a:p>
            <a:pPr marL="342799" indent="-342799" algn="just" defTabSz="914133" eaLnBrk="0" hangingPunct="0">
              <a:lnSpc>
                <a:spcPct val="150000"/>
              </a:lnSpc>
            </a:pPr>
            <a:r>
              <a:rPr lang="en-US" altLang="zh-CN">
                <a:solidFill>
                  <a:srgbClr val="000000"/>
                </a:solidFill>
                <a:latin typeface="Arial" panose="020B0604020202020204" pitchFamily="34" charset="0"/>
              </a:rPr>
              <a:t>main ( ) { </a:t>
            </a:r>
          </a:p>
          <a:p>
            <a:pPr marL="342799" indent="-342799" algn="just" defTabSz="914133" eaLnBrk="0" hangingPunct="0">
              <a:lnSpc>
                <a:spcPct val="150000"/>
              </a:lnSpc>
            </a:pPr>
            <a:r>
              <a:rPr lang="en-US" altLang="zh-CN">
                <a:solidFill>
                  <a:srgbClr val="000000"/>
                </a:solidFill>
                <a:latin typeface="Arial" panose="020B0604020202020204" pitchFamily="34" charset="0"/>
              </a:rPr>
              <a:t>   int a=15, b=22;</a:t>
            </a:r>
          </a:p>
          <a:p>
            <a:pPr marL="342799" indent="-342799" algn="just" defTabSz="914133" eaLnBrk="0" hangingPunct="0">
              <a:lnSpc>
                <a:spcPct val="150000"/>
              </a:lnSpc>
            </a:pPr>
            <a:r>
              <a:rPr lang="en-US" altLang="zh-CN">
                <a:solidFill>
                  <a:srgbClr val="000000"/>
                </a:solidFill>
                <a:latin typeface="Arial" panose="020B0604020202020204" pitchFamily="34" charset="0"/>
              </a:rPr>
              <a:t>   printf (“a=%d\tb=%d\n”, a, b);</a:t>
            </a:r>
          </a:p>
          <a:p>
            <a:pPr marL="342799" indent="-342799" algn="just" defTabSz="914133" eaLnBrk="0" hangingPunct="0">
              <a:lnSpc>
                <a:spcPct val="150000"/>
              </a:lnSpc>
            </a:pPr>
            <a:r>
              <a:rPr lang="en-US" altLang="zh-CN">
                <a:solidFill>
                  <a:srgbClr val="000000"/>
                </a:solidFill>
                <a:latin typeface="Arial" panose="020B0604020202020204" pitchFamily="34" charset="0"/>
              </a:rPr>
              <a:t>   </a:t>
            </a:r>
            <a:r>
              <a:rPr lang="en-US" altLang="zh-CN">
                <a:solidFill>
                  <a:srgbClr val="FF3300"/>
                </a:solidFill>
                <a:latin typeface="Arial" panose="020B0604020202020204" pitchFamily="34" charset="0"/>
              </a:rPr>
              <a:t>swap (a, b);</a:t>
            </a:r>
          </a:p>
          <a:p>
            <a:pPr marL="342799" indent="-342799" algn="just" defTabSz="914133" eaLnBrk="0" hangingPunct="0">
              <a:lnSpc>
                <a:spcPct val="150000"/>
              </a:lnSpc>
            </a:pPr>
            <a:r>
              <a:rPr lang="en-US" altLang="zh-CN">
                <a:solidFill>
                  <a:srgbClr val="000000"/>
                </a:solidFill>
                <a:latin typeface="Arial" panose="020B0604020202020204" pitchFamily="34" charset="0"/>
              </a:rPr>
              <a:t>   printf (“a=%d\tb=%d\n”, a, b);</a:t>
            </a:r>
          </a:p>
          <a:p>
            <a:pPr marL="342799" indent="-342799" algn="just" defTabSz="914133" eaLnBrk="0" hangingPunct="0">
              <a:lnSpc>
                <a:spcPct val="150000"/>
              </a:lnSpc>
            </a:pPr>
            <a:r>
              <a:rPr lang="en-US" altLang="zh-CN">
                <a:solidFill>
                  <a:srgbClr val="000000"/>
                </a:solidFill>
                <a:latin typeface="Arial" panose="020B0604020202020204" pitchFamily="34" charset="0"/>
              </a:rPr>
              <a:t>}</a:t>
            </a:r>
          </a:p>
          <a:p>
            <a:pPr marL="342799" indent="-342799" algn="just" defTabSz="914133" eaLnBrk="0" hangingPunct="0">
              <a:lnSpc>
                <a:spcPct val="150000"/>
              </a:lnSpc>
            </a:pPr>
            <a:r>
              <a:rPr lang="en-US" altLang="zh-CN">
                <a:solidFill>
                  <a:srgbClr val="000000"/>
                </a:solidFill>
                <a:latin typeface="Arial" panose="020B0604020202020204" pitchFamily="34" charset="0"/>
              </a:rPr>
              <a:t>swap (int x, int y ) {</a:t>
            </a:r>
          </a:p>
          <a:p>
            <a:pPr marL="342799" indent="-342799" algn="just" defTabSz="914133" eaLnBrk="0" hangingPunct="0">
              <a:lnSpc>
                <a:spcPct val="150000"/>
              </a:lnSpc>
            </a:pPr>
            <a:r>
              <a:rPr lang="en-US" altLang="zh-CN">
                <a:solidFill>
                  <a:srgbClr val="000000"/>
                </a:solidFill>
                <a:latin typeface="Arial" panose="020B0604020202020204" pitchFamily="34" charset="0"/>
              </a:rPr>
              <a:t>	int t=x;</a:t>
            </a:r>
          </a:p>
          <a:p>
            <a:pPr marL="342799" indent="-342799" algn="just" defTabSz="914133" eaLnBrk="0" hangingPunct="0">
              <a:lnSpc>
                <a:spcPct val="150000"/>
              </a:lnSpc>
            </a:pPr>
            <a:r>
              <a:rPr lang="en-US" altLang="zh-CN">
                <a:solidFill>
                  <a:srgbClr val="000000"/>
                </a:solidFill>
                <a:latin typeface="Arial" panose="020B0604020202020204" pitchFamily="34" charset="0"/>
              </a:rPr>
              <a:t>	x=y;</a:t>
            </a:r>
          </a:p>
          <a:p>
            <a:pPr marL="342799" indent="-342799" algn="just" defTabSz="914133" eaLnBrk="0" hangingPunct="0">
              <a:lnSpc>
                <a:spcPct val="150000"/>
              </a:lnSpc>
            </a:pPr>
            <a:r>
              <a:rPr lang="en-US" altLang="zh-CN">
                <a:solidFill>
                  <a:srgbClr val="000000"/>
                </a:solidFill>
                <a:latin typeface="Arial" panose="020B0604020202020204" pitchFamily="34" charset="0"/>
              </a:rPr>
              <a:t>	y=t;</a:t>
            </a:r>
          </a:p>
          <a:p>
            <a:pPr marL="342799" indent="-342799" algn="just" defTabSz="914133" eaLnBrk="0" hangingPunct="0">
              <a:lnSpc>
                <a:spcPct val="150000"/>
              </a:lnSpc>
            </a:pPr>
            <a:r>
              <a:rPr lang="en-US" altLang="zh-CN">
                <a:solidFill>
                  <a:srgbClr val="000000"/>
                </a:solidFill>
                <a:latin typeface="Arial" panose="020B0604020202020204" pitchFamily="34" charset="0"/>
              </a:rPr>
              <a:t>}</a:t>
            </a:r>
            <a:endParaRPr lang="en-US" altLang="zh-CN" b="0">
              <a:solidFill>
                <a:srgbClr val="000000"/>
              </a:solidFill>
              <a:latin typeface="Arial" panose="020B0604020202020204" pitchFamily="34" charset="0"/>
            </a:endParaRPr>
          </a:p>
        </p:txBody>
      </p:sp>
      <p:sp>
        <p:nvSpPr>
          <p:cNvPr id="55299" name="Rectangle 2"/>
          <p:cNvSpPr>
            <a:spLocks noGrp="1" noChangeArrowheads="1"/>
          </p:cNvSpPr>
          <p:nvPr>
            <p:ph type="title"/>
          </p:nvPr>
        </p:nvSpPr>
        <p:spPr>
          <a:xfrm>
            <a:off x="1982471" y="99454"/>
            <a:ext cx="8227060" cy="561801"/>
          </a:xfrm>
        </p:spPr>
        <p:txBody>
          <a:bodyPr/>
          <a:lstStyle/>
          <a:p>
            <a:r>
              <a:rPr lang="zh-CN" altLang="en-US" sz="3599"/>
              <a:t>过程调用参数传递举例</a:t>
            </a:r>
          </a:p>
        </p:txBody>
      </p:sp>
      <p:sp>
        <p:nvSpPr>
          <p:cNvPr id="782339" name="Text Box 3"/>
          <p:cNvSpPr txBox="1">
            <a:spLocks noChangeArrowheads="1"/>
          </p:cNvSpPr>
          <p:nvPr/>
        </p:nvSpPr>
        <p:spPr bwMode="auto">
          <a:xfrm>
            <a:off x="3396498" y="4914442"/>
            <a:ext cx="2337665" cy="87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0" bIns="0"/>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algn="just" defTabSz="914133"/>
            <a:r>
              <a:rPr lang="zh-CN" altLang="en-US">
                <a:solidFill>
                  <a:srgbClr val="000000"/>
                </a:solidFill>
              </a:rPr>
              <a:t>输出：</a:t>
            </a:r>
          </a:p>
          <a:p>
            <a:pPr algn="just" defTabSz="914133"/>
            <a:r>
              <a:rPr lang="en-US" altLang="zh-CN">
                <a:solidFill>
                  <a:srgbClr val="000000"/>
                </a:solidFill>
              </a:rPr>
              <a:t>a=15	b=22</a:t>
            </a:r>
          </a:p>
          <a:p>
            <a:pPr algn="just" defTabSz="914133"/>
            <a:r>
              <a:rPr lang="en-US" altLang="zh-CN">
                <a:solidFill>
                  <a:srgbClr val="000000"/>
                </a:solidFill>
              </a:rPr>
              <a:t>a=22	b=15</a:t>
            </a:r>
          </a:p>
        </p:txBody>
      </p:sp>
      <p:sp>
        <p:nvSpPr>
          <p:cNvPr id="782340" name="Text Box 4"/>
          <p:cNvSpPr txBox="1">
            <a:spLocks noChangeArrowheads="1"/>
          </p:cNvSpPr>
          <p:nvPr/>
        </p:nvSpPr>
        <p:spPr bwMode="auto">
          <a:xfrm>
            <a:off x="7670315" y="4958879"/>
            <a:ext cx="2212292" cy="89983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tIns="0" bIns="0"/>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algn="just" defTabSz="914133"/>
            <a:r>
              <a:rPr lang="zh-CN" altLang="en-US">
                <a:solidFill>
                  <a:srgbClr val="000000"/>
                </a:solidFill>
              </a:rPr>
              <a:t>程序二的输出：</a:t>
            </a:r>
          </a:p>
          <a:p>
            <a:pPr algn="just" defTabSz="914133"/>
            <a:r>
              <a:rPr lang="en-US" altLang="zh-CN">
                <a:solidFill>
                  <a:srgbClr val="000000"/>
                </a:solidFill>
              </a:rPr>
              <a:t>a=15	b=22</a:t>
            </a:r>
          </a:p>
          <a:p>
            <a:pPr algn="just" defTabSz="914133"/>
            <a:r>
              <a:rPr lang="en-US" altLang="zh-CN">
                <a:solidFill>
                  <a:srgbClr val="000000"/>
                </a:solidFill>
              </a:rPr>
              <a:t>a=15	b=22</a:t>
            </a:r>
          </a:p>
        </p:txBody>
      </p:sp>
      <p:sp>
        <p:nvSpPr>
          <p:cNvPr id="55302" name="Text Box 5"/>
          <p:cNvSpPr txBox="1">
            <a:spLocks noChangeArrowheads="1"/>
          </p:cNvSpPr>
          <p:nvPr/>
        </p:nvSpPr>
        <p:spPr bwMode="auto">
          <a:xfrm>
            <a:off x="1687287" y="908828"/>
            <a:ext cx="4183359" cy="5040344"/>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algn="just" defTabSz="914133" eaLnBrk="0" hangingPunct="0">
              <a:lnSpc>
                <a:spcPct val="150000"/>
              </a:lnSpc>
            </a:pPr>
            <a:r>
              <a:rPr lang="en-US" altLang="zh-CN">
                <a:solidFill>
                  <a:srgbClr val="000000"/>
                </a:solidFill>
                <a:latin typeface="Arial" panose="020B0604020202020204" pitchFamily="34" charset="0"/>
              </a:rPr>
              <a:t>#include &lt;stdio.h&gt;</a:t>
            </a:r>
          </a:p>
          <a:p>
            <a:pPr marL="342799" indent="-342799" algn="just" defTabSz="914133" eaLnBrk="0" hangingPunct="0">
              <a:lnSpc>
                <a:spcPct val="150000"/>
              </a:lnSpc>
            </a:pPr>
            <a:r>
              <a:rPr lang="en-US" altLang="zh-CN">
                <a:solidFill>
                  <a:srgbClr val="000000"/>
                </a:solidFill>
                <a:latin typeface="Arial" panose="020B0604020202020204" pitchFamily="34" charset="0"/>
              </a:rPr>
              <a:t>main ( ) { </a:t>
            </a:r>
          </a:p>
          <a:p>
            <a:pPr marL="342799" indent="-342799" algn="just" defTabSz="914133" eaLnBrk="0" hangingPunct="0">
              <a:lnSpc>
                <a:spcPct val="150000"/>
              </a:lnSpc>
            </a:pPr>
            <a:r>
              <a:rPr lang="en-US" altLang="zh-CN">
                <a:solidFill>
                  <a:srgbClr val="000000"/>
                </a:solidFill>
                <a:latin typeface="Arial" panose="020B0604020202020204" pitchFamily="34" charset="0"/>
              </a:rPr>
              <a:t>   int a=15, b=22;</a:t>
            </a:r>
          </a:p>
          <a:p>
            <a:pPr marL="342799" indent="-342799" algn="just" defTabSz="914133" eaLnBrk="0" hangingPunct="0">
              <a:lnSpc>
                <a:spcPct val="150000"/>
              </a:lnSpc>
            </a:pPr>
            <a:r>
              <a:rPr lang="en-US" altLang="zh-CN">
                <a:solidFill>
                  <a:srgbClr val="000000"/>
                </a:solidFill>
                <a:latin typeface="Arial" panose="020B0604020202020204" pitchFamily="34" charset="0"/>
              </a:rPr>
              <a:t>   printf (“a=%d\tb=%d\n”, a, b);</a:t>
            </a:r>
          </a:p>
          <a:p>
            <a:pPr marL="342799" indent="-342799" algn="just" defTabSz="914133" eaLnBrk="0" hangingPunct="0">
              <a:lnSpc>
                <a:spcPct val="150000"/>
              </a:lnSpc>
            </a:pPr>
            <a:r>
              <a:rPr lang="en-US" altLang="zh-CN">
                <a:solidFill>
                  <a:srgbClr val="000000"/>
                </a:solidFill>
                <a:latin typeface="Arial" panose="020B0604020202020204" pitchFamily="34" charset="0"/>
              </a:rPr>
              <a:t>   </a:t>
            </a:r>
            <a:r>
              <a:rPr lang="en-US" altLang="zh-CN">
                <a:solidFill>
                  <a:srgbClr val="FF3300"/>
                </a:solidFill>
                <a:latin typeface="Arial" panose="020B0604020202020204" pitchFamily="34" charset="0"/>
              </a:rPr>
              <a:t>swap (&amp;a, &amp;b);</a:t>
            </a:r>
          </a:p>
          <a:p>
            <a:pPr marL="342799" indent="-342799" algn="just" defTabSz="914133" eaLnBrk="0" hangingPunct="0">
              <a:lnSpc>
                <a:spcPct val="150000"/>
              </a:lnSpc>
            </a:pPr>
            <a:r>
              <a:rPr lang="en-US" altLang="zh-CN">
                <a:solidFill>
                  <a:srgbClr val="000000"/>
                </a:solidFill>
                <a:latin typeface="Arial" panose="020B0604020202020204" pitchFamily="34" charset="0"/>
              </a:rPr>
              <a:t>   printf (“a=%d\tb=%d\n”, a, b);</a:t>
            </a:r>
          </a:p>
          <a:p>
            <a:pPr marL="342799" indent="-342799" algn="just" defTabSz="914133" eaLnBrk="0" hangingPunct="0">
              <a:lnSpc>
                <a:spcPct val="150000"/>
              </a:lnSpc>
            </a:pPr>
            <a:r>
              <a:rPr lang="en-US" altLang="zh-CN">
                <a:solidFill>
                  <a:srgbClr val="000000"/>
                </a:solidFill>
                <a:latin typeface="Arial" panose="020B0604020202020204" pitchFamily="34" charset="0"/>
              </a:rPr>
              <a:t>}</a:t>
            </a:r>
          </a:p>
          <a:p>
            <a:pPr marL="342799" indent="-342799" algn="just" defTabSz="914133" eaLnBrk="0" hangingPunct="0">
              <a:lnSpc>
                <a:spcPct val="150000"/>
              </a:lnSpc>
            </a:pPr>
            <a:r>
              <a:rPr lang="en-US" altLang="zh-CN">
                <a:solidFill>
                  <a:srgbClr val="000000"/>
                </a:solidFill>
                <a:latin typeface="Arial" panose="020B0604020202020204" pitchFamily="34" charset="0"/>
              </a:rPr>
              <a:t>swap (int *x, int *y ) {</a:t>
            </a:r>
          </a:p>
          <a:p>
            <a:pPr marL="342799" indent="-342799" algn="just" defTabSz="914133" eaLnBrk="0" hangingPunct="0">
              <a:lnSpc>
                <a:spcPct val="150000"/>
              </a:lnSpc>
            </a:pPr>
            <a:r>
              <a:rPr lang="en-US" altLang="zh-CN">
                <a:solidFill>
                  <a:srgbClr val="000000"/>
                </a:solidFill>
                <a:latin typeface="Arial" panose="020B0604020202020204" pitchFamily="34" charset="0"/>
              </a:rPr>
              <a:t>	int t=*x;</a:t>
            </a:r>
          </a:p>
          <a:p>
            <a:pPr marL="342799" indent="-342799" algn="just" defTabSz="914133" eaLnBrk="0" hangingPunct="0">
              <a:lnSpc>
                <a:spcPct val="150000"/>
              </a:lnSpc>
            </a:pPr>
            <a:r>
              <a:rPr lang="en-US" altLang="zh-CN">
                <a:solidFill>
                  <a:srgbClr val="000000"/>
                </a:solidFill>
                <a:latin typeface="Arial" panose="020B0604020202020204" pitchFamily="34" charset="0"/>
              </a:rPr>
              <a:t>	*x=*y;</a:t>
            </a:r>
          </a:p>
          <a:p>
            <a:pPr marL="342799" indent="-342799" algn="just" defTabSz="914133" eaLnBrk="0" hangingPunct="0">
              <a:lnSpc>
                <a:spcPct val="150000"/>
              </a:lnSpc>
            </a:pPr>
            <a:r>
              <a:rPr lang="en-US" altLang="zh-CN">
                <a:solidFill>
                  <a:srgbClr val="000000"/>
                </a:solidFill>
                <a:latin typeface="Arial" panose="020B0604020202020204" pitchFamily="34" charset="0"/>
              </a:rPr>
              <a:t>	*y=t;</a:t>
            </a:r>
          </a:p>
          <a:p>
            <a:pPr marL="342799" indent="-342799" algn="just" defTabSz="914133" eaLnBrk="0" hangingPunct="0">
              <a:lnSpc>
                <a:spcPct val="150000"/>
              </a:lnSpc>
            </a:pPr>
            <a:r>
              <a:rPr lang="en-US" altLang="zh-CN">
                <a:solidFill>
                  <a:srgbClr val="000000"/>
                </a:solidFill>
                <a:latin typeface="Arial" panose="020B0604020202020204" pitchFamily="34" charset="0"/>
              </a:rPr>
              <a:t>}</a:t>
            </a:r>
          </a:p>
          <a:p>
            <a:pPr marL="342799" indent="-342799" defTabSz="914133" eaLnBrk="0" hangingPunct="0">
              <a:lnSpc>
                <a:spcPct val="150000"/>
              </a:lnSpc>
            </a:pPr>
            <a:endParaRPr lang="en-US" altLang="zh-CN">
              <a:solidFill>
                <a:srgbClr val="000000"/>
              </a:solidFill>
              <a:latin typeface="Arial" panose="020B0604020202020204" pitchFamily="34" charset="0"/>
            </a:endParaRPr>
          </a:p>
        </p:txBody>
      </p:sp>
      <p:sp>
        <p:nvSpPr>
          <p:cNvPr id="782343" name="Rectangle 7"/>
          <p:cNvSpPr>
            <a:spLocks noChangeArrowheads="1"/>
          </p:cNvSpPr>
          <p:nvPr/>
        </p:nvSpPr>
        <p:spPr bwMode="auto">
          <a:xfrm>
            <a:off x="4070976" y="3878124"/>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r>
              <a:rPr lang="zh-CN" altLang="en-US">
                <a:solidFill>
                  <a:srgbClr val="FF3300"/>
                </a:solidFill>
              </a:rPr>
              <a:t>按地址传递参数</a:t>
            </a:r>
          </a:p>
        </p:txBody>
      </p:sp>
      <p:sp>
        <p:nvSpPr>
          <p:cNvPr id="782344" name="Rectangle 8"/>
          <p:cNvSpPr>
            <a:spLocks noChangeArrowheads="1"/>
          </p:cNvSpPr>
          <p:nvPr/>
        </p:nvSpPr>
        <p:spPr bwMode="auto">
          <a:xfrm>
            <a:off x="8525713" y="3924147"/>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r>
              <a:rPr lang="zh-CN" altLang="en-US">
                <a:solidFill>
                  <a:srgbClr val="FF3300"/>
                </a:solidFill>
              </a:rPr>
              <a:t>按值传递参数</a:t>
            </a:r>
          </a:p>
        </p:txBody>
      </p:sp>
      <p:sp>
        <p:nvSpPr>
          <p:cNvPr id="782345" name="Text Box 9"/>
          <p:cNvSpPr txBox="1">
            <a:spLocks noChangeArrowheads="1"/>
          </p:cNvSpPr>
          <p:nvPr/>
        </p:nvSpPr>
        <p:spPr bwMode="auto">
          <a:xfrm>
            <a:off x="5240602" y="6084069"/>
            <a:ext cx="20694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algn="ctr" defTabSz="914133" eaLnBrk="0" hangingPunct="0">
              <a:spcBef>
                <a:spcPct val="50000"/>
              </a:spcBef>
            </a:pPr>
            <a:r>
              <a:rPr lang="zh-CN" altLang="en-US" sz="2200">
                <a:solidFill>
                  <a:srgbClr val="3333CC"/>
                </a:solidFill>
              </a:rPr>
              <a:t>为什么？</a:t>
            </a:r>
          </a:p>
        </p:txBody>
      </p:sp>
    </p:spTree>
    <p:extLst>
      <p:ext uri="{BB962C8B-B14F-4D97-AF65-F5344CB8AC3E}">
        <p14:creationId xmlns:p14="http://schemas.microsoft.com/office/powerpoint/2010/main" val="670902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2343"/>
                                        </p:tgtEl>
                                        <p:attrNameLst>
                                          <p:attrName>style.visibility</p:attrName>
                                        </p:attrNameLst>
                                      </p:cBhvr>
                                      <p:to>
                                        <p:strVal val="visible"/>
                                      </p:to>
                                    </p:set>
                                    <p:animEffect transition="in" filter="blinds(horizontal)">
                                      <p:cBhvr>
                                        <p:cTn id="7" dur="500"/>
                                        <p:tgtEl>
                                          <p:spTgt spid="782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2344">
                                            <p:txEl>
                                              <p:pRg st="0" end="0"/>
                                            </p:txEl>
                                          </p:spTgt>
                                        </p:tgtEl>
                                        <p:attrNameLst>
                                          <p:attrName>style.visibility</p:attrName>
                                        </p:attrNameLst>
                                      </p:cBhvr>
                                      <p:to>
                                        <p:strVal val="visible"/>
                                      </p:to>
                                    </p:set>
                                    <p:animEffect transition="in" filter="blinds(horizontal)">
                                      <p:cBhvr>
                                        <p:cTn id="12" dur="500"/>
                                        <p:tgtEl>
                                          <p:spTgt spid="7823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2339"/>
                                        </p:tgtEl>
                                        <p:attrNameLst>
                                          <p:attrName>style.visibility</p:attrName>
                                        </p:attrNameLst>
                                      </p:cBhvr>
                                      <p:to>
                                        <p:strVal val="visible"/>
                                      </p:to>
                                    </p:set>
                                    <p:animEffect transition="in" filter="blinds(horizontal)">
                                      <p:cBhvr>
                                        <p:cTn id="17" dur="500"/>
                                        <p:tgtEl>
                                          <p:spTgt spid="782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2340"/>
                                        </p:tgtEl>
                                        <p:attrNameLst>
                                          <p:attrName>style.visibility</p:attrName>
                                        </p:attrNameLst>
                                      </p:cBhvr>
                                      <p:to>
                                        <p:strVal val="visible"/>
                                      </p:to>
                                    </p:set>
                                    <p:animEffect transition="in" filter="blinds(horizontal)">
                                      <p:cBhvr>
                                        <p:cTn id="22" dur="500"/>
                                        <p:tgtEl>
                                          <p:spTgt spid="782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82345"/>
                                        </p:tgtEl>
                                        <p:attrNameLst>
                                          <p:attrName>style.visibility</p:attrName>
                                        </p:attrNameLst>
                                      </p:cBhvr>
                                      <p:to>
                                        <p:strVal val="visible"/>
                                      </p:to>
                                    </p:set>
                                    <p:animEffect transition="in" filter="blinds(horizontal)">
                                      <p:cBhvr>
                                        <p:cTn id="27" dur="500"/>
                                        <p:tgtEl>
                                          <p:spTgt spid="782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p:bldP spid="782340" grpId="0" animBg="1"/>
      <p:bldP spid="782343" grpId="0"/>
      <p:bldP spid="7823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687287" y="99453"/>
            <a:ext cx="3824695" cy="2336024"/>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lnSpc>
                <a:spcPct val="90000"/>
              </a:lnSpc>
            </a:pPr>
            <a:r>
              <a:rPr lang="en-US" altLang="zh-CN">
                <a:solidFill>
                  <a:srgbClr val="CC3300"/>
                </a:solidFill>
              </a:rPr>
              <a:t>int  nn_sum ( int n) </a:t>
            </a:r>
          </a:p>
          <a:p>
            <a:pPr marL="342799" indent="-342799" defTabSz="914133" eaLnBrk="0" hangingPunct="0">
              <a:lnSpc>
                <a:spcPct val="90000"/>
              </a:lnSpc>
            </a:pPr>
            <a:r>
              <a:rPr lang="en-US" altLang="zh-CN">
                <a:solidFill>
                  <a:srgbClr val="CC3300"/>
                </a:solidFill>
              </a:rPr>
              <a:t>{</a:t>
            </a:r>
          </a:p>
          <a:p>
            <a:pPr marL="342799" indent="-342799" defTabSz="914133" eaLnBrk="0" hangingPunct="0">
              <a:lnSpc>
                <a:spcPct val="90000"/>
              </a:lnSpc>
            </a:pPr>
            <a:r>
              <a:rPr lang="en-US" altLang="zh-CN">
                <a:solidFill>
                  <a:srgbClr val="CC3300"/>
                </a:solidFill>
              </a:rPr>
              <a:t>	int result;	</a:t>
            </a:r>
          </a:p>
          <a:p>
            <a:pPr marL="342799" indent="-342799" defTabSz="914133" eaLnBrk="0" hangingPunct="0">
              <a:lnSpc>
                <a:spcPct val="90000"/>
              </a:lnSpc>
            </a:pPr>
            <a:r>
              <a:rPr lang="en-US" altLang="zh-CN">
                <a:solidFill>
                  <a:srgbClr val="CC3300"/>
                </a:solidFill>
              </a:rPr>
              <a:t>	if  (n&lt;=0 )  </a:t>
            </a:r>
          </a:p>
          <a:p>
            <a:pPr marL="342799" indent="-342799" defTabSz="914133" eaLnBrk="0" hangingPunct="0">
              <a:lnSpc>
                <a:spcPct val="90000"/>
              </a:lnSpc>
            </a:pPr>
            <a:r>
              <a:rPr lang="en-US" altLang="zh-CN">
                <a:solidFill>
                  <a:srgbClr val="CC3300"/>
                </a:solidFill>
              </a:rPr>
              <a:t>	    result=0;   </a:t>
            </a:r>
          </a:p>
          <a:p>
            <a:pPr marL="342799" indent="-342799" defTabSz="914133" eaLnBrk="0" hangingPunct="0">
              <a:lnSpc>
                <a:spcPct val="90000"/>
              </a:lnSpc>
            </a:pPr>
            <a:r>
              <a:rPr lang="en-US" altLang="zh-CN">
                <a:solidFill>
                  <a:srgbClr val="CC3300"/>
                </a:solidFill>
              </a:rPr>
              <a:t>	else	</a:t>
            </a:r>
          </a:p>
          <a:p>
            <a:pPr marL="342799" indent="-342799" defTabSz="914133" eaLnBrk="0" hangingPunct="0">
              <a:lnSpc>
                <a:spcPct val="90000"/>
              </a:lnSpc>
            </a:pPr>
            <a:r>
              <a:rPr lang="en-US" altLang="zh-CN">
                <a:solidFill>
                  <a:srgbClr val="CC3300"/>
                </a:solidFill>
              </a:rPr>
              <a:t>	    result=n+nn_sum(n-1); </a:t>
            </a:r>
          </a:p>
          <a:p>
            <a:pPr marL="342799" indent="-342799" defTabSz="914133" eaLnBrk="0" hangingPunct="0">
              <a:lnSpc>
                <a:spcPct val="90000"/>
              </a:lnSpc>
            </a:pPr>
            <a:r>
              <a:rPr lang="en-US" altLang="zh-CN">
                <a:solidFill>
                  <a:srgbClr val="CC3300"/>
                </a:solidFill>
              </a:rPr>
              <a:t>	return  result</a:t>
            </a:r>
            <a:r>
              <a:rPr lang="zh-CN" altLang="en-US">
                <a:solidFill>
                  <a:srgbClr val="CC3300"/>
                </a:solidFill>
              </a:rPr>
              <a:t>；</a:t>
            </a:r>
          </a:p>
          <a:p>
            <a:pPr marL="342799" indent="-342799" defTabSz="914133" eaLnBrk="0" hangingPunct="0">
              <a:lnSpc>
                <a:spcPct val="90000"/>
              </a:lnSpc>
            </a:pPr>
            <a:r>
              <a:rPr lang="en-US" altLang="zh-CN">
                <a:solidFill>
                  <a:srgbClr val="CC3300"/>
                </a:solidFill>
              </a:rPr>
              <a:t>}</a:t>
            </a: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723" y="2394269"/>
            <a:ext cx="3266067" cy="446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4"/>
          <p:cNvSpPr>
            <a:spLocks noGrp="1" noChangeArrowheads="1"/>
          </p:cNvSpPr>
          <p:nvPr>
            <p:ph type="title"/>
          </p:nvPr>
        </p:nvSpPr>
        <p:spPr>
          <a:xfrm>
            <a:off x="2001515" y="1060"/>
            <a:ext cx="8227060" cy="561801"/>
          </a:xfrm>
        </p:spPr>
        <p:txBody>
          <a:bodyPr/>
          <a:lstStyle/>
          <a:p>
            <a:pPr algn="r"/>
            <a:r>
              <a:rPr lang="zh-CN" altLang="en-US" sz="3599"/>
              <a:t>递归过程调用举例</a:t>
            </a:r>
          </a:p>
        </p:txBody>
      </p:sp>
      <p:pic>
        <p:nvPicPr>
          <p:cNvPr id="786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044" y="91519"/>
            <a:ext cx="3329547" cy="486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10055591" y="369245"/>
            <a:ext cx="539584" cy="1125191"/>
            <a:chOff x="5290" y="374"/>
            <a:chExt cx="340" cy="680"/>
          </a:xfrm>
        </p:grpSpPr>
        <p:sp>
          <p:nvSpPr>
            <p:cNvPr id="59434"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59435" name="Text Box 8"/>
            <p:cNvSpPr txBox="1">
              <a:spLocks noChangeArrowheads="1"/>
            </p:cNvSpPr>
            <p:nvPr/>
          </p:nvSpPr>
          <p:spPr bwMode="auto">
            <a:xfrm>
              <a:off x="5403" y="601"/>
              <a:ext cx="227" cy="22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P</a:t>
              </a:r>
            </a:p>
          </p:txBody>
        </p:sp>
      </p:grpSp>
      <p:grpSp>
        <p:nvGrpSpPr>
          <p:cNvPr id="3" name="Group 9"/>
          <p:cNvGrpSpPr>
            <a:grpSpLocks/>
          </p:cNvGrpSpPr>
          <p:nvPr/>
        </p:nvGrpSpPr>
        <p:grpSpPr bwMode="auto">
          <a:xfrm>
            <a:off x="5105706" y="1059"/>
            <a:ext cx="1664775" cy="2384174"/>
            <a:chOff x="2171" y="119"/>
            <a:chExt cx="681" cy="1355"/>
          </a:xfrm>
        </p:grpSpPr>
        <p:sp>
          <p:nvSpPr>
            <p:cNvPr id="59431" name="Text Box 10"/>
            <p:cNvSpPr txBox="1">
              <a:spLocks noChangeArrowheads="1"/>
            </p:cNvSpPr>
            <p:nvPr/>
          </p:nvSpPr>
          <p:spPr bwMode="auto">
            <a:xfrm>
              <a:off x="2171" y="119"/>
              <a:ext cx="681" cy="135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25000"/>
                </a:spcBef>
              </a:pPr>
              <a:r>
                <a:rPr lang="en-US" altLang="zh-CN" sz="1700">
                  <a:solidFill>
                    <a:srgbClr val="3333CC"/>
                  </a:solidFill>
                </a:rPr>
                <a:t>nn_sum(n-1)</a:t>
              </a:r>
            </a:p>
            <a:p>
              <a:pPr marL="342799" indent="-342799" defTabSz="914133" eaLnBrk="0" hangingPunct="0">
                <a:spcBef>
                  <a:spcPct val="25000"/>
                </a:spcBef>
              </a:pPr>
              <a:endParaRPr lang="en-US" altLang="zh-CN" sz="1700">
                <a:solidFill>
                  <a:srgbClr val="3333CC"/>
                </a:solidFill>
              </a:endParaRPr>
            </a:p>
            <a:p>
              <a:pPr marL="342799" indent="-342799" defTabSz="914133" eaLnBrk="0" hangingPunct="0">
                <a:lnSpc>
                  <a:spcPct val="120000"/>
                </a:lnSpc>
                <a:spcBef>
                  <a:spcPct val="25000"/>
                </a:spcBef>
              </a:pPr>
              <a:r>
                <a:rPr lang="en-US" altLang="zh-CN">
                  <a:solidFill>
                    <a:srgbClr val="3333CC"/>
                  </a:solidFill>
                </a:rPr>
                <a:t>nn_sum(n)</a:t>
              </a:r>
            </a:p>
            <a:p>
              <a:pPr marL="342799" indent="-342799" defTabSz="914133" eaLnBrk="0" hangingPunct="0">
                <a:spcBef>
                  <a:spcPct val="25000"/>
                </a:spcBef>
              </a:pPr>
              <a:endParaRPr lang="en-US" altLang="zh-CN">
                <a:solidFill>
                  <a:srgbClr val="3333CC"/>
                </a:solidFill>
              </a:endParaRPr>
            </a:p>
            <a:p>
              <a:pPr marL="342799" indent="-342799" defTabSz="914133" eaLnBrk="0" hangingPunct="0">
                <a:lnSpc>
                  <a:spcPct val="130000"/>
                </a:lnSpc>
                <a:spcBef>
                  <a:spcPct val="65000"/>
                </a:spcBef>
              </a:pPr>
              <a:r>
                <a:rPr lang="en-US" altLang="zh-CN">
                  <a:solidFill>
                    <a:srgbClr val="3333CC"/>
                  </a:solidFill>
                </a:rPr>
                <a:t>     P</a:t>
              </a:r>
            </a:p>
            <a:p>
              <a:pPr marL="342799" indent="-342799" defTabSz="914133" eaLnBrk="0" hangingPunct="0">
                <a:spcBef>
                  <a:spcPct val="50000"/>
                </a:spcBef>
              </a:pPr>
              <a:endParaRPr lang="en-US" altLang="zh-CN">
                <a:solidFill>
                  <a:srgbClr val="000000"/>
                </a:solidFill>
              </a:endParaRPr>
            </a:p>
          </p:txBody>
        </p:sp>
        <p:sp>
          <p:nvSpPr>
            <p:cNvPr id="59432" name="Line 11"/>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9433" name="Line 12"/>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grpSp>
        <p:nvGrpSpPr>
          <p:cNvPr id="4" name="Group 13"/>
          <p:cNvGrpSpPr>
            <a:grpSpLocks/>
          </p:cNvGrpSpPr>
          <p:nvPr/>
        </p:nvGrpSpPr>
        <p:grpSpPr bwMode="auto">
          <a:xfrm>
            <a:off x="10055588" y="1584896"/>
            <a:ext cx="539584" cy="1371177"/>
            <a:chOff x="5290" y="1139"/>
            <a:chExt cx="340" cy="864"/>
          </a:xfrm>
        </p:grpSpPr>
        <p:sp>
          <p:nvSpPr>
            <p:cNvPr id="59429"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59430" name="Text Box 15"/>
            <p:cNvSpPr txBox="1">
              <a:spLocks noChangeArrowheads="1"/>
            </p:cNvSpPr>
            <p:nvPr/>
          </p:nvSpPr>
          <p:spPr bwMode="auto">
            <a:xfrm>
              <a:off x="5339" y="1253"/>
              <a:ext cx="291"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Sum(n)</a:t>
              </a:r>
            </a:p>
          </p:txBody>
        </p:sp>
      </p:grpSp>
      <p:grpSp>
        <p:nvGrpSpPr>
          <p:cNvPr id="5" name="Group 16"/>
          <p:cNvGrpSpPr>
            <a:grpSpLocks/>
          </p:cNvGrpSpPr>
          <p:nvPr/>
        </p:nvGrpSpPr>
        <p:grpSpPr bwMode="auto">
          <a:xfrm>
            <a:off x="10055588" y="2933853"/>
            <a:ext cx="539584" cy="1439419"/>
            <a:chOff x="5290" y="1139"/>
            <a:chExt cx="340" cy="864"/>
          </a:xfrm>
        </p:grpSpPr>
        <p:sp>
          <p:nvSpPr>
            <p:cNvPr id="59427"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59428" name="Text Box 18"/>
            <p:cNvSpPr txBox="1">
              <a:spLocks noChangeArrowheads="1"/>
            </p:cNvSpPr>
            <p:nvPr/>
          </p:nvSpPr>
          <p:spPr bwMode="auto">
            <a:xfrm>
              <a:off x="5339" y="1253"/>
              <a:ext cx="291"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dirty="0">
                  <a:solidFill>
                    <a:srgbClr val="FF3300"/>
                  </a:solidFill>
                </a:rPr>
                <a:t>Sum(n-1)</a:t>
              </a:r>
            </a:p>
          </p:txBody>
        </p:sp>
      </p:grpSp>
      <p:sp>
        <p:nvSpPr>
          <p:cNvPr id="786451" name="Line 19"/>
          <p:cNvSpPr>
            <a:spLocks noChangeShapeType="1"/>
          </p:cNvSpPr>
          <p:nvPr/>
        </p:nvSpPr>
        <p:spPr bwMode="auto">
          <a:xfrm flipV="1">
            <a:off x="3756749" y="1673768"/>
            <a:ext cx="3013732" cy="810963"/>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52" name="Line 20"/>
          <p:cNvSpPr>
            <a:spLocks noChangeShapeType="1"/>
          </p:cNvSpPr>
          <p:nvPr/>
        </p:nvSpPr>
        <p:spPr bwMode="auto">
          <a:xfrm flipV="1">
            <a:off x="3891645" y="2034019"/>
            <a:ext cx="2878836" cy="990295"/>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53" name="Text Box 21"/>
          <p:cNvSpPr txBox="1">
            <a:spLocks noChangeArrowheads="1"/>
          </p:cNvSpPr>
          <p:nvPr/>
        </p:nvSpPr>
        <p:spPr bwMode="auto">
          <a:xfrm>
            <a:off x="5016834" y="3338542"/>
            <a:ext cx="1529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R[ebx]</a:t>
            </a:r>
            <a:r>
              <a:rPr lang="en-US" altLang="zh-CN">
                <a:solidFill>
                  <a:srgbClr val="FF3300"/>
                </a:solidFill>
                <a:latin typeface="Times New Roman" panose="02020603050405020304" pitchFamily="18" charset="0"/>
                <a:cs typeface="Times New Roman" panose="02020603050405020304" pitchFamily="18" charset="0"/>
              </a:rPr>
              <a:t>←</a:t>
            </a:r>
            <a:r>
              <a:rPr lang="en-US" altLang="zh-CN">
                <a:solidFill>
                  <a:srgbClr val="FF3300"/>
                </a:solidFill>
                <a:cs typeface="Times New Roman" panose="02020603050405020304" pitchFamily="18" charset="0"/>
              </a:rPr>
              <a:t>n</a:t>
            </a:r>
          </a:p>
        </p:txBody>
      </p:sp>
      <p:grpSp>
        <p:nvGrpSpPr>
          <p:cNvPr id="6" name="Group 22"/>
          <p:cNvGrpSpPr>
            <a:grpSpLocks/>
          </p:cNvGrpSpPr>
          <p:nvPr/>
        </p:nvGrpSpPr>
        <p:grpSpPr bwMode="auto">
          <a:xfrm>
            <a:off x="4161437" y="4111420"/>
            <a:ext cx="2474148" cy="407863"/>
            <a:chOff x="1519" y="2590"/>
            <a:chExt cx="1559" cy="257"/>
          </a:xfrm>
        </p:grpSpPr>
        <p:sp>
          <p:nvSpPr>
            <p:cNvPr id="59425" name="Text Box 23"/>
            <p:cNvSpPr txBox="1">
              <a:spLocks noChangeArrowheads="1"/>
            </p:cNvSpPr>
            <p:nvPr/>
          </p:nvSpPr>
          <p:spPr bwMode="auto">
            <a:xfrm>
              <a:off x="1604" y="2614"/>
              <a:ext cx="14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if (</a:t>
              </a:r>
              <a:r>
                <a:rPr lang="en-US" altLang="zh-CN">
                  <a:solidFill>
                    <a:srgbClr val="FF3300"/>
                  </a:solidFill>
                  <a:cs typeface="Times New Roman" panose="02020603050405020304" pitchFamily="18" charset="0"/>
                </a:rPr>
                <a:t>n≤0</a:t>
              </a:r>
              <a:r>
                <a:rPr lang="zh-CN" altLang="en-US">
                  <a:solidFill>
                    <a:srgbClr val="FF3300"/>
                  </a:solidFill>
                  <a:cs typeface="Times New Roman" panose="02020603050405020304" pitchFamily="18" charset="0"/>
                </a:rPr>
                <a:t>）转</a:t>
              </a:r>
              <a:r>
                <a:rPr lang="en-US" altLang="zh-CN">
                  <a:solidFill>
                    <a:srgbClr val="FF3300"/>
                  </a:solidFill>
                  <a:cs typeface="Times New Roman" panose="02020603050405020304" pitchFamily="18" charset="0"/>
                </a:rPr>
                <a:t>L2</a:t>
              </a:r>
            </a:p>
          </p:txBody>
        </p:sp>
        <p:sp>
          <p:nvSpPr>
            <p:cNvPr id="59426" name="AutoShape 24"/>
            <p:cNvSpPr>
              <a:spLocks/>
            </p:cNvSpPr>
            <p:nvPr/>
          </p:nvSpPr>
          <p:spPr bwMode="auto">
            <a:xfrm>
              <a:off x="1519" y="2590"/>
              <a:ext cx="57" cy="227"/>
            </a:xfrm>
            <a:prstGeom prst="rightBracket">
              <a:avLst>
                <a:gd name="adj" fmla="val 33187"/>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grpSp>
      <p:sp>
        <p:nvSpPr>
          <p:cNvPr id="786457" name="Text Box 25"/>
          <p:cNvSpPr txBox="1">
            <a:spLocks noChangeArrowheads="1"/>
          </p:cNvSpPr>
          <p:nvPr/>
        </p:nvSpPr>
        <p:spPr bwMode="auto">
          <a:xfrm>
            <a:off x="4386791" y="3698793"/>
            <a:ext cx="1529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R[eax]</a:t>
            </a:r>
            <a:r>
              <a:rPr lang="en-US" altLang="zh-CN">
                <a:solidFill>
                  <a:srgbClr val="FF3300"/>
                </a:solidFill>
                <a:latin typeface="Times New Roman" panose="02020603050405020304" pitchFamily="18" charset="0"/>
                <a:cs typeface="Times New Roman" panose="02020603050405020304" pitchFamily="18" charset="0"/>
              </a:rPr>
              <a:t>←</a:t>
            </a:r>
            <a:r>
              <a:rPr lang="en-US" altLang="zh-CN">
                <a:solidFill>
                  <a:srgbClr val="FF3300"/>
                </a:solidFill>
                <a:cs typeface="Times New Roman" panose="02020603050405020304" pitchFamily="18" charset="0"/>
              </a:rPr>
              <a:t>0</a:t>
            </a:r>
          </a:p>
        </p:txBody>
      </p:sp>
      <p:sp>
        <p:nvSpPr>
          <p:cNvPr id="786458" name="Text Box 26"/>
          <p:cNvSpPr txBox="1">
            <a:spLocks noChangeArrowheads="1"/>
          </p:cNvSpPr>
          <p:nvPr/>
        </p:nvSpPr>
        <p:spPr bwMode="auto">
          <a:xfrm>
            <a:off x="5016834" y="4463731"/>
            <a:ext cx="16187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R[eax]</a:t>
            </a:r>
            <a:r>
              <a:rPr lang="en-US" altLang="zh-CN">
                <a:solidFill>
                  <a:srgbClr val="FF3300"/>
                </a:solidFill>
                <a:latin typeface="Times New Roman" panose="02020603050405020304" pitchFamily="18" charset="0"/>
                <a:cs typeface="Times New Roman" panose="02020603050405020304" pitchFamily="18" charset="0"/>
              </a:rPr>
              <a:t>←</a:t>
            </a:r>
            <a:r>
              <a:rPr lang="en-US" altLang="zh-CN">
                <a:solidFill>
                  <a:srgbClr val="FF3300"/>
                </a:solidFill>
                <a:cs typeface="Times New Roman" panose="02020603050405020304" pitchFamily="18" charset="0"/>
              </a:rPr>
              <a:t>n-1</a:t>
            </a:r>
          </a:p>
        </p:txBody>
      </p:sp>
      <p:sp>
        <p:nvSpPr>
          <p:cNvPr id="786459" name="Line 27"/>
          <p:cNvSpPr>
            <a:spLocks noChangeShapeType="1"/>
          </p:cNvSpPr>
          <p:nvPr/>
        </p:nvSpPr>
        <p:spPr bwMode="auto">
          <a:xfrm flipV="1">
            <a:off x="3756749" y="2394270"/>
            <a:ext cx="3013732" cy="2429713"/>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60" name="Line 28"/>
          <p:cNvSpPr>
            <a:spLocks noChangeShapeType="1"/>
          </p:cNvSpPr>
          <p:nvPr/>
        </p:nvSpPr>
        <p:spPr bwMode="auto">
          <a:xfrm flipV="1">
            <a:off x="3936080" y="2754522"/>
            <a:ext cx="2834400" cy="2383689"/>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7" name="Group 29"/>
          <p:cNvGrpSpPr>
            <a:grpSpLocks/>
          </p:cNvGrpSpPr>
          <p:nvPr/>
        </p:nvGrpSpPr>
        <p:grpSpPr bwMode="auto">
          <a:xfrm>
            <a:off x="1731723" y="2484729"/>
            <a:ext cx="269792" cy="2699504"/>
            <a:chOff x="130" y="1565"/>
            <a:chExt cx="170" cy="1701"/>
          </a:xfrm>
        </p:grpSpPr>
        <p:sp>
          <p:nvSpPr>
            <p:cNvPr id="59422" name="Line 30"/>
            <p:cNvSpPr>
              <a:spLocks noChangeShapeType="1"/>
            </p:cNvSpPr>
            <p:nvPr/>
          </p:nvSpPr>
          <p:spPr bwMode="auto">
            <a:xfrm>
              <a:off x="130" y="3266"/>
              <a:ext cx="17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9423" name="Line 31"/>
            <p:cNvSpPr>
              <a:spLocks noChangeShapeType="1"/>
            </p:cNvSpPr>
            <p:nvPr/>
          </p:nvSpPr>
          <p:spPr bwMode="auto">
            <a:xfrm flipH="1">
              <a:off x="130" y="1565"/>
              <a:ext cx="0" cy="170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9424" name="Line 32"/>
            <p:cNvSpPr>
              <a:spLocks noChangeShapeType="1"/>
            </p:cNvSpPr>
            <p:nvPr/>
          </p:nvSpPr>
          <p:spPr bwMode="auto">
            <a:xfrm>
              <a:off x="130" y="1565"/>
              <a:ext cx="17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sp>
        <p:nvSpPr>
          <p:cNvPr id="786465" name="Line 33"/>
          <p:cNvSpPr>
            <a:spLocks noChangeShapeType="1"/>
          </p:cNvSpPr>
          <p:nvPr/>
        </p:nvSpPr>
        <p:spPr bwMode="auto">
          <a:xfrm>
            <a:off x="3756749" y="2484729"/>
            <a:ext cx="3013732" cy="539584"/>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66" name="Line 34"/>
          <p:cNvSpPr>
            <a:spLocks noChangeShapeType="1"/>
          </p:cNvSpPr>
          <p:nvPr/>
        </p:nvSpPr>
        <p:spPr bwMode="auto">
          <a:xfrm>
            <a:off x="3847208" y="3024314"/>
            <a:ext cx="2923272" cy="40468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67" name="Line 35"/>
          <p:cNvSpPr>
            <a:spLocks noChangeShapeType="1"/>
          </p:cNvSpPr>
          <p:nvPr/>
        </p:nvSpPr>
        <p:spPr bwMode="auto">
          <a:xfrm flipV="1">
            <a:off x="3756748" y="3698793"/>
            <a:ext cx="2969296" cy="1125191"/>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68" name="Line 36"/>
          <p:cNvSpPr>
            <a:spLocks noChangeShapeType="1"/>
          </p:cNvSpPr>
          <p:nvPr/>
        </p:nvSpPr>
        <p:spPr bwMode="auto">
          <a:xfrm flipV="1">
            <a:off x="3936081" y="4059045"/>
            <a:ext cx="2880423" cy="1079167"/>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786469" name="Text Box 37"/>
          <p:cNvSpPr txBox="1">
            <a:spLocks noChangeArrowheads="1"/>
          </p:cNvSpPr>
          <p:nvPr/>
        </p:nvSpPr>
        <p:spPr bwMode="auto">
          <a:xfrm>
            <a:off x="4610559" y="5228669"/>
            <a:ext cx="35993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R[eax] </a:t>
            </a:r>
            <a:r>
              <a:rPr lang="en-US" altLang="zh-CN">
                <a:solidFill>
                  <a:srgbClr val="FF3300"/>
                </a:solidFill>
                <a:latin typeface="Times New Roman" panose="02020603050405020304" pitchFamily="18" charset="0"/>
                <a:cs typeface="Times New Roman" panose="02020603050405020304" pitchFamily="18" charset="0"/>
              </a:rPr>
              <a:t>← </a:t>
            </a:r>
            <a:r>
              <a:rPr lang="en-US" altLang="zh-CN">
                <a:solidFill>
                  <a:srgbClr val="FF3300"/>
                </a:solidFill>
              </a:rPr>
              <a:t>0+1+2+…+(n-1)+n</a:t>
            </a:r>
          </a:p>
        </p:txBody>
      </p:sp>
      <p:sp>
        <p:nvSpPr>
          <p:cNvPr id="786470" name="Text Box 38"/>
          <p:cNvSpPr txBox="1">
            <a:spLocks noChangeArrowheads="1"/>
          </p:cNvSpPr>
          <p:nvPr/>
        </p:nvSpPr>
        <p:spPr bwMode="auto">
          <a:xfrm>
            <a:off x="9695339" y="3203646"/>
            <a:ext cx="2253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7995" tIns="0" rIns="17995" bIns="0">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a:solidFill>
                  <a:srgbClr val="FF3300"/>
                </a:solidFill>
              </a:rPr>
              <a:t>n</a:t>
            </a:r>
          </a:p>
        </p:txBody>
      </p:sp>
      <p:grpSp>
        <p:nvGrpSpPr>
          <p:cNvPr id="8" name="Group 39"/>
          <p:cNvGrpSpPr>
            <a:grpSpLocks/>
          </p:cNvGrpSpPr>
          <p:nvPr/>
        </p:nvGrpSpPr>
        <p:grpSpPr bwMode="auto">
          <a:xfrm>
            <a:off x="1685700" y="5408003"/>
            <a:ext cx="271379" cy="1358480"/>
            <a:chOff x="130" y="1565"/>
            <a:chExt cx="170" cy="1701"/>
          </a:xfrm>
        </p:grpSpPr>
        <p:sp>
          <p:nvSpPr>
            <p:cNvPr id="59419" name="Line 40"/>
            <p:cNvSpPr>
              <a:spLocks noChangeShapeType="1"/>
            </p:cNvSpPr>
            <p:nvPr/>
          </p:nvSpPr>
          <p:spPr bwMode="auto">
            <a:xfrm>
              <a:off x="130" y="3266"/>
              <a:ext cx="17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9420" name="Line 41"/>
            <p:cNvSpPr>
              <a:spLocks noChangeShapeType="1"/>
            </p:cNvSpPr>
            <p:nvPr/>
          </p:nvSpPr>
          <p:spPr bwMode="auto">
            <a:xfrm flipH="1">
              <a:off x="130" y="1565"/>
              <a:ext cx="0" cy="170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9421" name="Line 42"/>
            <p:cNvSpPr>
              <a:spLocks noChangeShapeType="1"/>
            </p:cNvSpPr>
            <p:nvPr/>
          </p:nvSpPr>
          <p:spPr bwMode="auto">
            <a:xfrm>
              <a:off x="130" y="1565"/>
              <a:ext cx="17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sp>
        <p:nvSpPr>
          <p:cNvPr id="59418" name="Text Box 43"/>
          <p:cNvSpPr txBox="1">
            <a:spLocks noChangeArrowheads="1"/>
          </p:cNvSpPr>
          <p:nvPr/>
        </p:nvSpPr>
        <p:spPr bwMode="auto">
          <a:xfrm>
            <a:off x="7851233" y="5117579"/>
            <a:ext cx="25646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zh-CN" altLang="en-US" dirty="0">
                <a:solidFill>
                  <a:srgbClr val="000000"/>
                </a:solidFill>
              </a:rPr>
              <a:t>     </a:t>
            </a:r>
            <a:r>
              <a:rPr lang="zh-CN" altLang="en-US" sz="2000" dirty="0">
                <a:solidFill>
                  <a:srgbClr val="000000"/>
                </a:solidFill>
              </a:rPr>
              <a:t>每次递归调用都会增加一个栈帧，所以空间开销很大。</a:t>
            </a:r>
          </a:p>
        </p:txBody>
      </p:sp>
    </p:spTree>
    <p:extLst>
      <p:ext uri="{BB962C8B-B14F-4D97-AF65-F5344CB8AC3E}">
        <p14:creationId xmlns:p14="http://schemas.microsoft.com/office/powerpoint/2010/main" val="3440424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7"/>
                                        </p:tgtEl>
                                        <p:attrNameLst>
                                          <p:attrName>style.visibility</p:attrName>
                                        </p:attrNameLst>
                                      </p:cBhvr>
                                      <p:to>
                                        <p:strVal val="visible"/>
                                      </p:to>
                                    </p:set>
                                    <p:animEffect transition="in" filter="blinds(horizontal)">
                                      <p:cBhvr>
                                        <p:cTn id="12" dur="500"/>
                                        <p:tgtEl>
                                          <p:spTgt spid="786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6451"/>
                                        </p:tgtEl>
                                        <p:attrNameLst>
                                          <p:attrName>style.visibility</p:attrName>
                                        </p:attrNameLst>
                                      </p:cBhvr>
                                      <p:to>
                                        <p:strVal val="visible"/>
                                      </p:to>
                                    </p:set>
                                    <p:animEffect transition="in" filter="blinds(horizontal)">
                                      <p:cBhvr>
                                        <p:cTn id="32" dur="500"/>
                                        <p:tgtEl>
                                          <p:spTgt spid="7864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6452"/>
                                        </p:tgtEl>
                                        <p:attrNameLst>
                                          <p:attrName>style.visibility</p:attrName>
                                        </p:attrNameLst>
                                      </p:cBhvr>
                                      <p:to>
                                        <p:strVal val="visible"/>
                                      </p:to>
                                    </p:set>
                                    <p:animEffect transition="in" filter="blinds(horizontal)">
                                      <p:cBhvr>
                                        <p:cTn id="37" dur="500"/>
                                        <p:tgtEl>
                                          <p:spTgt spid="7864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6453"/>
                                        </p:tgtEl>
                                        <p:attrNameLst>
                                          <p:attrName>style.visibility</p:attrName>
                                        </p:attrNameLst>
                                      </p:cBhvr>
                                      <p:to>
                                        <p:strVal val="visible"/>
                                      </p:to>
                                    </p:set>
                                    <p:animEffect transition="in" filter="blinds(horizontal)">
                                      <p:cBhvr>
                                        <p:cTn id="42" dur="500"/>
                                        <p:tgtEl>
                                          <p:spTgt spid="7864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86457"/>
                                        </p:tgtEl>
                                        <p:attrNameLst>
                                          <p:attrName>style.visibility</p:attrName>
                                        </p:attrNameLst>
                                      </p:cBhvr>
                                      <p:to>
                                        <p:strVal val="visible"/>
                                      </p:to>
                                    </p:set>
                                    <p:animEffect transition="in" filter="blinds(horizontal)">
                                      <p:cBhvr>
                                        <p:cTn id="47" dur="500"/>
                                        <p:tgtEl>
                                          <p:spTgt spid="7864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6458"/>
                                        </p:tgtEl>
                                        <p:attrNameLst>
                                          <p:attrName>style.visibility</p:attrName>
                                        </p:attrNameLst>
                                      </p:cBhvr>
                                      <p:to>
                                        <p:strVal val="visible"/>
                                      </p:to>
                                    </p:set>
                                    <p:animEffect transition="in" filter="blinds(horizontal)">
                                      <p:cBhvr>
                                        <p:cTn id="57" dur="500"/>
                                        <p:tgtEl>
                                          <p:spTgt spid="7864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86459"/>
                                        </p:tgtEl>
                                        <p:attrNameLst>
                                          <p:attrName>style.visibility</p:attrName>
                                        </p:attrNameLst>
                                      </p:cBhvr>
                                      <p:to>
                                        <p:strVal val="visible"/>
                                      </p:to>
                                    </p:set>
                                    <p:animEffect transition="in" filter="blinds(horizontal)">
                                      <p:cBhvr>
                                        <p:cTn id="62" dur="500"/>
                                        <p:tgtEl>
                                          <p:spTgt spid="7864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86460"/>
                                        </p:tgtEl>
                                        <p:attrNameLst>
                                          <p:attrName>style.visibility</p:attrName>
                                        </p:attrNameLst>
                                      </p:cBhvr>
                                      <p:to>
                                        <p:strVal val="visible"/>
                                      </p:to>
                                    </p:set>
                                    <p:animEffect transition="in" filter="blinds(horizontal)">
                                      <p:cBhvr>
                                        <p:cTn id="67" dur="500"/>
                                        <p:tgtEl>
                                          <p:spTgt spid="7864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86465"/>
                                        </p:tgtEl>
                                        <p:attrNameLst>
                                          <p:attrName>style.visibility</p:attrName>
                                        </p:attrNameLst>
                                      </p:cBhvr>
                                      <p:to>
                                        <p:strVal val="visible"/>
                                      </p:to>
                                    </p:set>
                                    <p:animEffect transition="in" filter="blinds(horizontal)">
                                      <p:cBhvr>
                                        <p:cTn id="77" dur="500"/>
                                        <p:tgtEl>
                                          <p:spTgt spid="7864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86466"/>
                                        </p:tgtEl>
                                        <p:attrNameLst>
                                          <p:attrName>style.visibility</p:attrName>
                                        </p:attrNameLst>
                                      </p:cBhvr>
                                      <p:to>
                                        <p:strVal val="visible"/>
                                      </p:to>
                                    </p:set>
                                    <p:animEffect transition="in" filter="blinds(horizontal)">
                                      <p:cBhvr>
                                        <p:cTn id="82" dur="500"/>
                                        <p:tgtEl>
                                          <p:spTgt spid="7864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86470"/>
                                        </p:tgtEl>
                                        <p:attrNameLst>
                                          <p:attrName>style.visibility</p:attrName>
                                        </p:attrNameLst>
                                      </p:cBhvr>
                                      <p:to>
                                        <p:strVal val="visible"/>
                                      </p:to>
                                    </p:set>
                                    <p:animEffect transition="in" filter="blinds(horizontal)">
                                      <p:cBhvr>
                                        <p:cTn id="87" dur="500"/>
                                        <p:tgtEl>
                                          <p:spTgt spid="78647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86467"/>
                                        </p:tgtEl>
                                        <p:attrNameLst>
                                          <p:attrName>style.visibility</p:attrName>
                                        </p:attrNameLst>
                                      </p:cBhvr>
                                      <p:to>
                                        <p:strVal val="visible"/>
                                      </p:to>
                                    </p:set>
                                    <p:animEffect transition="in" filter="blinds(horizontal)">
                                      <p:cBhvr>
                                        <p:cTn id="92" dur="500"/>
                                        <p:tgtEl>
                                          <p:spTgt spid="78646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86468"/>
                                        </p:tgtEl>
                                        <p:attrNameLst>
                                          <p:attrName>style.visibility</p:attrName>
                                        </p:attrNameLst>
                                      </p:cBhvr>
                                      <p:to>
                                        <p:strVal val="visible"/>
                                      </p:to>
                                    </p:set>
                                    <p:animEffect transition="in" filter="blinds(horizontal)">
                                      <p:cBhvr>
                                        <p:cTn id="97" dur="500"/>
                                        <p:tgtEl>
                                          <p:spTgt spid="78646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86469"/>
                                        </p:tgtEl>
                                        <p:attrNameLst>
                                          <p:attrName>style.visibility</p:attrName>
                                        </p:attrNameLst>
                                      </p:cBhvr>
                                      <p:to>
                                        <p:strVal val="visible"/>
                                      </p:to>
                                    </p:set>
                                    <p:animEffect transition="in" filter="blinds(horizontal)">
                                      <p:cBhvr>
                                        <p:cTn id="102" dur="500"/>
                                        <p:tgtEl>
                                          <p:spTgt spid="78646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blinds(horizontal)">
                                      <p:cBhvr>
                                        <p:cTn id="10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3" grpId="0"/>
      <p:bldP spid="786457" grpId="0"/>
      <p:bldP spid="786458" grpId="0"/>
      <p:bldP spid="786469" grpId="0"/>
      <p:bldP spid="7864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2471" y="99454"/>
            <a:ext cx="8227060" cy="561801"/>
          </a:xfrm>
        </p:spPr>
        <p:txBody>
          <a:bodyPr/>
          <a:lstStyle/>
          <a:p>
            <a:r>
              <a:rPr lang="zh-CN" altLang="en-US" sz="3599"/>
              <a:t>过程调用的机器级表示</a:t>
            </a:r>
          </a:p>
        </p:txBody>
      </p:sp>
      <p:sp>
        <p:nvSpPr>
          <p:cNvPr id="60419" name="Rectangle 3"/>
          <p:cNvSpPr>
            <a:spLocks noGrp="1" noChangeArrowheads="1"/>
          </p:cNvSpPr>
          <p:nvPr>
            <p:ph type="body" idx="1"/>
          </p:nvPr>
        </p:nvSpPr>
        <p:spPr>
          <a:xfrm>
            <a:off x="1993581" y="773933"/>
            <a:ext cx="8227060" cy="2591587"/>
          </a:xfrm>
        </p:spPr>
        <p:txBody>
          <a:bodyPr/>
          <a:lstStyle/>
          <a:p>
            <a:r>
              <a:rPr lang="zh-CN" altLang="en-US"/>
              <a:t>递归函数</a:t>
            </a:r>
            <a:r>
              <a:rPr lang="en-US" altLang="zh-CN"/>
              <a:t>nn_sum</a:t>
            </a:r>
            <a:r>
              <a:rPr lang="zh-CN" altLang="en-US"/>
              <a:t>的执行流程</a:t>
            </a:r>
            <a:endParaRPr lang="en-US" altLang="zh-CN"/>
          </a:p>
        </p:txBody>
      </p:sp>
      <p:sp>
        <p:nvSpPr>
          <p:cNvPr id="60420" name="Rectangle 4"/>
          <p:cNvSpPr>
            <a:spLocks noChangeArrowheads="1"/>
          </p:cNvSpPr>
          <p:nvPr/>
        </p:nvSpPr>
        <p:spPr bwMode="auto">
          <a:xfrm>
            <a:off x="1776159" y="5716831"/>
            <a:ext cx="879997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r>
              <a:rPr lang="zh-CN" altLang="en-US">
                <a:solidFill>
                  <a:srgbClr val="3333CC"/>
                </a:solidFill>
                <a:latin typeface="Arial" panose="020B0604020202020204" pitchFamily="34" charset="0"/>
              </a:rPr>
              <a:t>过程功能由过程体实现，为支持过程调用，每个过程包含准备阶段和结束阶段。因而</a:t>
            </a:r>
            <a:r>
              <a:rPr lang="zh-CN" altLang="en-US">
                <a:solidFill>
                  <a:srgbClr val="FF3300"/>
                </a:solidFill>
                <a:latin typeface="Arial" panose="020B0604020202020204" pitchFamily="34" charset="0"/>
              </a:rPr>
              <a:t>每增加一次过程调用，就要增加许多条包含在准备阶段和结束阶段的额外指令</a:t>
            </a:r>
            <a:r>
              <a:rPr lang="zh-CN" altLang="en-US">
                <a:solidFill>
                  <a:srgbClr val="3333CC"/>
                </a:solidFill>
                <a:latin typeface="Arial" panose="020B0604020202020204" pitchFamily="34" charset="0"/>
              </a:rPr>
              <a:t>，它们对程序性能影响很大，应尽量避免不必要的过程调用，特别是递归调用。</a:t>
            </a:r>
            <a:r>
              <a:rPr lang="zh-CN" altLang="en-US">
                <a:solidFill>
                  <a:srgbClr val="FF0000"/>
                </a:solidFill>
                <a:latin typeface="Arial" panose="020B0604020202020204" pitchFamily="34" charset="0"/>
                <a:ea typeface="宋体" panose="02010600030101010101" pitchFamily="2" charset="-122"/>
              </a:rPr>
              <a:t> </a:t>
            </a:r>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723" y="1359539"/>
            <a:ext cx="8934867" cy="422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051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982471" y="99454"/>
            <a:ext cx="8227060" cy="561801"/>
          </a:xfrm>
        </p:spPr>
        <p:txBody>
          <a:bodyPr/>
          <a:lstStyle/>
          <a:p>
            <a:r>
              <a:rPr lang="zh-CN" altLang="en-US" sz="3200" dirty="0"/>
              <a:t>选择结构的机器级表示</a:t>
            </a:r>
          </a:p>
        </p:txBody>
      </p:sp>
      <p:sp>
        <p:nvSpPr>
          <p:cNvPr id="123907" name="Rectangle 3"/>
          <p:cNvSpPr>
            <a:spLocks noGrp="1" noChangeArrowheads="1"/>
          </p:cNvSpPr>
          <p:nvPr>
            <p:ph type="body" idx="1"/>
          </p:nvPr>
        </p:nvSpPr>
        <p:spPr>
          <a:xfrm>
            <a:off x="2001515" y="819956"/>
            <a:ext cx="8227060" cy="1123603"/>
          </a:xfrm>
        </p:spPr>
        <p:txBody>
          <a:bodyPr/>
          <a:lstStyle/>
          <a:p>
            <a:r>
              <a:rPr lang="zh-CN" altLang="en-US" sz="2133"/>
              <a:t> </a:t>
            </a:r>
            <a:r>
              <a:rPr lang="en-US" altLang="zh-CN" sz="2133">
                <a:solidFill>
                  <a:srgbClr val="3333CC"/>
                </a:solidFill>
                <a:latin typeface="微软雅黑" panose="020B0503020204020204" pitchFamily="34" charset="-122"/>
                <a:ea typeface="微软雅黑" panose="020B0503020204020204" pitchFamily="34" charset="-122"/>
              </a:rPr>
              <a:t>if ~ else</a:t>
            </a:r>
            <a:r>
              <a:rPr lang="zh-CN" altLang="en-US" sz="2133">
                <a:solidFill>
                  <a:srgbClr val="3333CC"/>
                </a:solidFill>
                <a:latin typeface="微软雅黑" panose="020B0503020204020204" pitchFamily="34" charset="-122"/>
                <a:ea typeface="微软雅黑" panose="020B0503020204020204" pitchFamily="34" charset="-122"/>
              </a:rPr>
              <a:t>语句的机器级表示</a:t>
            </a:r>
            <a:r>
              <a:rPr lang="zh-CN" altLang="en-US" sz="2133"/>
              <a:t> </a:t>
            </a:r>
          </a:p>
          <a:p>
            <a:endParaRPr lang="zh-CN" altLang="en-US" sz="2133"/>
          </a:p>
        </p:txBody>
      </p:sp>
      <p:sp>
        <p:nvSpPr>
          <p:cNvPr id="123908" name="Rectangle 4"/>
          <p:cNvSpPr>
            <a:spLocks noChangeArrowheads="1"/>
          </p:cNvSpPr>
          <p:nvPr/>
        </p:nvSpPr>
        <p:spPr bwMode="auto">
          <a:xfrm>
            <a:off x="6726045" y="891789"/>
            <a:ext cx="3508879" cy="1405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133">
                <a:solidFill>
                  <a:srgbClr val="008000"/>
                </a:solidFill>
                <a:latin typeface="微软雅黑" panose="020B0503020204020204" pitchFamily="34" charset="-122"/>
                <a:ea typeface="微软雅黑" panose="020B0503020204020204" pitchFamily="34" charset="-122"/>
              </a:rPr>
              <a:t>if (cond_expr)</a:t>
            </a:r>
          </a:p>
          <a:p>
            <a:pPr eaLnBrk="1" hangingPunct="1">
              <a:lnSpc>
                <a:spcPct val="100000"/>
              </a:lnSpc>
              <a:spcBef>
                <a:spcPct val="0"/>
              </a:spcBef>
              <a:buFontTx/>
              <a:buNone/>
            </a:pPr>
            <a:r>
              <a:rPr lang="en-US" altLang="zh-CN" sz="2133">
                <a:solidFill>
                  <a:srgbClr val="008000"/>
                </a:solidFill>
                <a:latin typeface="微软雅黑" panose="020B0503020204020204" pitchFamily="34" charset="-122"/>
                <a:ea typeface="微软雅黑" panose="020B0503020204020204" pitchFamily="34" charset="-122"/>
              </a:rPr>
              <a:t>      then_statement</a:t>
            </a:r>
          </a:p>
          <a:p>
            <a:pPr eaLnBrk="1" hangingPunct="1">
              <a:lnSpc>
                <a:spcPct val="100000"/>
              </a:lnSpc>
              <a:spcBef>
                <a:spcPct val="0"/>
              </a:spcBef>
              <a:buFontTx/>
              <a:buNone/>
            </a:pPr>
            <a:r>
              <a:rPr lang="en-US" altLang="zh-CN" sz="2133">
                <a:solidFill>
                  <a:srgbClr val="008000"/>
                </a:solidFill>
                <a:latin typeface="微软雅黑" panose="020B0503020204020204" pitchFamily="34" charset="-122"/>
                <a:ea typeface="微软雅黑" panose="020B0503020204020204" pitchFamily="34" charset="-122"/>
              </a:rPr>
              <a:t>else</a:t>
            </a:r>
          </a:p>
          <a:p>
            <a:pPr eaLnBrk="1" hangingPunct="1">
              <a:lnSpc>
                <a:spcPct val="100000"/>
              </a:lnSpc>
              <a:spcBef>
                <a:spcPct val="0"/>
              </a:spcBef>
              <a:buFontTx/>
              <a:buNone/>
            </a:pPr>
            <a:r>
              <a:rPr lang="en-US" altLang="zh-CN" sz="2133">
                <a:solidFill>
                  <a:srgbClr val="008000"/>
                </a:solidFill>
                <a:latin typeface="微软雅黑" panose="020B0503020204020204" pitchFamily="34" charset="-122"/>
                <a:ea typeface="微软雅黑" panose="020B0503020204020204" pitchFamily="34" charset="-122"/>
              </a:rPr>
              <a:t>      else_statement</a:t>
            </a:r>
            <a:r>
              <a:rPr lang="en-US" altLang="zh-CN" sz="1600">
                <a:solidFill>
                  <a:srgbClr val="008000"/>
                </a:solidFill>
                <a:latin typeface="微软雅黑" panose="020B0503020204020204" pitchFamily="34" charset="-122"/>
                <a:ea typeface="微软雅黑" panose="020B0503020204020204" pitchFamily="34" charset="-122"/>
              </a:rPr>
              <a:t> </a:t>
            </a:r>
          </a:p>
        </p:txBody>
      </p:sp>
      <p:pic>
        <p:nvPicPr>
          <p:cNvPr id="5673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848" y="1494436"/>
            <a:ext cx="4435693" cy="397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73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541" y="2708499"/>
            <a:ext cx="4454736" cy="414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7" name="Rectangle 8"/>
          <p:cNvSpPr>
            <a:spLocks noChangeArrowheads="1"/>
          </p:cNvSpPr>
          <p:nvPr/>
        </p:nvSpPr>
        <p:spPr bwMode="auto">
          <a:xfrm>
            <a:off x="2271305" y="2168915"/>
            <a:ext cx="3150216" cy="899835"/>
          </a:xfrm>
          <a:prstGeom prst="rect">
            <a:avLst/>
          </a:prstGeom>
          <a:solidFill>
            <a:srgbClr val="FF0000">
              <a:alpha val="12941"/>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28008" name="Rectangle 9"/>
          <p:cNvSpPr>
            <a:spLocks noChangeArrowheads="1"/>
          </p:cNvSpPr>
          <p:nvPr/>
        </p:nvSpPr>
        <p:spPr bwMode="auto">
          <a:xfrm>
            <a:off x="6770481" y="3429001"/>
            <a:ext cx="3150215" cy="899835"/>
          </a:xfrm>
          <a:prstGeom prst="rect">
            <a:avLst/>
          </a:prstGeom>
          <a:solidFill>
            <a:srgbClr val="FF0000">
              <a:alpha val="12941"/>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28009" name="Rectangle 10"/>
          <p:cNvSpPr>
            <a:spLocks noChangeArrowheads="1"/>
          </p:cNvSpPr>
          <p:nvPr/>
        </p:nvSpPr>
        <p:spPr bwMode="auto">
          <a:xfrm>
            <a:off x="2406204" y="3519461"/>
            <a:ext cx="1709209" cy="31422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28010" name="Rectangle 11"/>
          <p:cNvSpPr>
            <a:spLocks noChangeArrowheads="1"/>
          </p:cNvSpPr>
          <p:nvPr/>
        </p:nvSpPr>
        <p:spPr bwMode="auto">
          <a:xfrm>
            <a:off x="6816503" y="4868419"/>
            <a:ext cx="1709211" cy="31422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grpSp>
        <p:nvGrpSpPr>
          <p:cNvPr id="567315" name="Group 19"/>
          <p:cNvGrpSpPr>
            <a:grpSpLocks/>
          </p:cNvGrpSpPr>
          <p:nvPr/>
        </p:nvGrpSpPr>
        <p:grpSpPr bwMode="auto">
          <a:xfrm>
            <a:off x="1957079" y="5633363"/>
            <a:ext cx="1483855" cy="404687"/>
            <a:chOff x="272" y="3549"/>
            <a:chExt cx="935" cy="255"/>
          </a:xfrm>
        </p:grpSpPr>
        <p:sp>
          <p:nvSpPr>
            <p:cNvPr id="123919" name="Rectangle 12"/>
            <p:cNvSpPr>
              <a:spLocks noChangeArrowheads="1"/>
            </p:cNvSpPr>
            <p:nvPr/>
          </p:nvSpPr>
          <p:spPr bwMode="auto">
            <a:xfrm>
              <a:off x="272" y="3549"/>
              <a:ext cx="935" cy="255"/>
            </a:xfrm>
            <a:prstGeom prst="rect">
              <a:avLst/>
            </a:prstGeom>
            <a:solidFill>
              <a:srgbClr val="FF0000">
                <a:alpha val="12941"/>
              </a:srgbClr>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23920" name="Text Box 13"/>
            <p:cNvSpPr txBox="1">
              <a:spLocks noChangeArrowheads="1"/>
            </p:cNvSpPr>
            <p:nvPr/>
          </p:nvSpPr>
          <p:spPr bwMode="auto">
            <a:xfrm>
              <a:off x="386" y="3549"/>
              <a:ext cx="793" cy="2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67" dirty="0" err="1">
                  <a:latin typeface="微软雅黑" panose="020B0503020204020204" pitchFamily="34" charset="-122"/>
                  <a:ea typeface="微软雅黑" panose="020B0503020204020204" pitchFamily="34" charset="-122"/>
                </a:rPr>
                <a:t>Jcc</a:t>
              </a:r>
              <a:r>
                <a:rPr lang="zh-CN" altLang="en-US" sz="1867" dirty="0">
                  <a:latin typeface="微软雅黑" panose="020B0503020204020204" pitchFamily="34" charset="-122"/>
                  <a:ea typeface="微软雅黑" panose="020B0503020204020204" pitchFamily="34" charset="-122"/>
                </a:rPr>
                <a:t>指令</a:t>
              </a:r>
            </a:p>
          </p:txBody>
        </p:sp>
      </p:grpSp>
      <p:grpSp>
        <p:nvGrpSpPr>
          <p:cNvPr id="567314" name="Group 18"/>
          <p:cNvGrpSpPr>
            <a:grpSpLocks/>
          </p:cNvGrpSpPr>
          <p:nvPr/>
        </p:nvGrpSpPr>
        <p:grpSpPr bwMode="auto">
          <a:xfrm>
            <a:off x="1911055" y="6218962"/>
            <a:ext cx="1529877" cy="449124"/>
            <a:chOff x="1264" y="3549"/>
            <a:chExt cx="964" cy="283"/>
          </a:xfrm>
        </p:grpSpPr>
        <p:sp>
          <p:nvSpPr>
            <p:cNvPr id="123917" name="Rectangle 16"/>
            <p:cNvSpPr>
              <a:spLocks noChangeArrowheads="1"/>
            </p:cNvSpPr>
            <p:nvPr/>
          </p:nvSpPr>
          <p:spPr bwMode="auto">
            <a:xfrm>
              <a:off x="1264" y="3549"/>
              <a:ext cx="964" cy="283"/>
            </a:xfrm>
            <a:prstGeom prst="rect">
              <a:avLst/>
            </a:prstGeom>
            <a:solidFill>
              <a:srgbClr val="000080">
                <a:alpha val="25882"/>
              </a:srgbClr>
            </a:solidFill>
            <a:ln>
              <a:noFill/>
            </a:ln>
            <a:effectLst/>
            <a:extLs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微软雅黑" panose="020B0503020204020204" pitchFamily="34" charset="-122"/>
                <a:ea typeface="微软雅黑" panose="020B0503020204020204" pitchFamily="34" charset="-122"/>
              </a:endParaRPr>
            </a:p>
          </p:txBody>
        </p:sp>
        <p:sp>
          <p:nvSpPr>
            <p:cNvPr id="123918" name="Text Box 17"/>
            <p:cNvSpPr txBox="1">
              <a:spLocks noChangeArrowheads="1"/>
            </p:cNvSpPr>
            <p:nvPr/>
          </p:nvSpPr>
          <p:spPr bwMode="auto">
            <a:xfrm>
              <a:off x="1377" y="3577"/>
              <a:ext cx="793" cy="2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67">
                  <a:latin typeface="微软雅黑" panose="020B0503020204020204" pitchFamily="34" charset="-122"/>
                  <a:ea typeface="微软雅黑" panose="020B0503020204020204" pitchFamily="34" charset="-122"/>
                </a:rPr>
                <a:t>JMP</a:t>
              </a:r>
              <a:r>
                <a:rPr lang="zh-CN" altLang="en-US" sz="1867">
                  <a:latin typeface="微软雅黑" panose="020B0503020204020204" pitchFamily="34" charset="-122"/>
                  <a:ea typeface="微软雅黑" panose="020B0503020204020204" pitchFamily="34" charset="-122"/>
                </a:rPr>
                <a:t>指令</a:t>
              </a:r>
            </a:p>
          </p:txBody>
        </p:sp>
      </p:grpSp>
    </p:spTree>
    <p:extLst>
      <p:ext uri="{BB962C8B-B14F-4D97-AF65-F5344CB8AC3E}">
        <p14:creationId xmlns:p14="http://schemas.microsoft.com/office/powerpoint/2010/main" val="886043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7303"/>
                                        </p:tgtEl>
                                        <p:attrNameLst>
                                          <p:attrName>style.visibility</p:attrName>
                                        </p:attrNameLst>
                                      </p:cBhvr>
                                      <p:to>
                                        <p:strVal val="visible"/>
                                      </p:to>
                                    </p:set>
                                    <p:animEffect transition="in" filter="blinds(horizontal)">
                                      <p:cBhvr>
                                        <p:cTn id="12" dur="500"/>
                                        <p:tgtEl>
                                          <p:spTgt spid="567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8007"/>
                                        </p:tgtEl>
                                        <p:attrNameLst>
                                          <p:attrName>style.visibility</p:attrName>
                                        </p:attrNameLst>
                                      </p:cBhvr>
                                      <p:to>
                                        <p:strVal val="visible"/>
                                      </p:to>
                                    </p:set>
                                    <p:animEffect transition="in" filter="randombar(horizontal)">
                                      <p:cBhvr>
                                        <p:cTn id="17" dur="500"/>
                                        <p:tgtEl>
                                          <p:spTgt spid="1280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8009"/>
                                        </p:tgtEl>
                                        <p:attrNameLst>
                                          <p:attrName>style.visibility</p:attrName>
                                        </p:attrNameLst>
                                      </p:cBhvr>
                                      <p:to>
                                        <p:strVal val="visible"/>
                                      </p:to>
                                    </p:set>
                                    <p:animEffect transition="in" filter="randombar(horizontal)">
                                      <p:cBhvr>
                                        <p:cTn id="22" dur="500"/>
                                        <p:tgtEl>
                                          <p:spTgt spid="1280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8008"/>
                                        </p:tgtEl>
                                        <p:attrNameLst>
                                          <p:attrName>style.visibility</p:attrName>
                                        </p:attrNameLst>
                                      </p:cBhvr>
                                      <p:to>
                                        <p:strVal val="visible"/>
                                      </p:to>
                                    </p:set>
                                    <p:animEffect transition="in" filter="randombar(horizontal)">
                                      <p:cBhvr>
                                        <p:cTn id="27" dur="500"/>
                                        <p:tgtEl>
                                          <p:spTgt spid="1280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8010"/>
                                        </p:tgtEl>
                                        <p:attrNameLst>
                                          <p:attrName>style.visibility</p:attrName>
                                        </p:attrNameLst>
                                      </p:cBhvr>
                                      <p:to>
                                        <p:strVal val="visible"/>
                                      </p:to>
                                    </p:set>
                                    <p:animEffect transition="in" filter="randombar(horizontal)">
                                      <p:cBhvr>
                                        <p:cTn id="32" dur="500"/>
                                        <p:tgtEl>
                                          <p:spTgt spid="1280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7315"/>
                                        </p:tgtEl>
                                        <p:attrNameLst>
                                          <p:attrName>style.visibility</p:attrName>
                                        </p:attrNameLst>
                                      </p:cBhvr>
                                      <p:to>
                                        <p:strVal val="visible"/>
                                      </p:to>
                                    </p:set>
                                    <p:animEffect transition="in" filter="blinds(horizontal)">
                                      <p:cBhvr>
                                        <p:cTn id="37" dur="500"/>
                                        <p:tgtEl>
                                          <p:spTgt spid="5673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7314"/>
                                        </p:tgtEl>
                                        <p:attrNameLst>
                                          <p:attrName>style.visibility</p:attrName>
                                        </p:attrNameLst>
                                      </p:cBhvr>
                                      <p:to>
                                        <p:strVal val="visible"/>
                                      </p:to>
                                    </p:set>
                                    <p:animEffect transition="in" filter="blinds(horizontal)">
                                      <p:cBhvr>
                                        <p:cTn id="42" dur="500"/>
                                        <p:tgtEl>
                                          <p:spTgt spid="56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P spid="128008" grpId="0" animBg="1"/>
      <p:bldP spid="128009" grpId="0" animBg="1"/>
      <p:bldP spid="1280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982471" y="55018"/>
            <a:ext cx="8227060" cy="561801"/>
          </a:xfrm>
        </p:spPr>
        <p:txBody>
          <a:bodyPr/>
          <a:lstStyle/>
          <a:p>
            <a:r>
              <a:rPr lang="en-US" altLang="zh-CN"/>
              <a:t>If-else</a:t>
            </a:r>
            <a:r>
              <a:rPr lang="zh-CN" altLang="en-US"/>
              <a:t>语句举例</a:t>
            </a:r>
          </a:p>
        </p:txBody>
      </p:sp>
      <p:sp>
        <p:nvSpPr>
          <p:cNvPr id="62467" name="Rectangle 4"/>
          <p:cNvSpPr>
            <a:spLocks noChangeArrowheads="1"/>
          </p:cNvSpPr>
          <p:nvPr/>
        </p:nvSpPr>
        <p:spPr bwMode="auto">
          <a:xfrm>
            <a:off x="1641264" y="828057"/>
            <a:ext cx="4005613" cy="18374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2667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int  get_cont( int *p1, int *p2 ) </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if  ( p1 &gt; p2 )  </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return *p2;</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else</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return *p1;		  </a:t>
            </a:r>
          </a:p>
          <a:p>
            <a:pPr indent="266623" defTabSz="914133">
              <a:lnSpc>
                <a:spcPct val="90000"/>
              </a:lnSpc>
            </a:pPr>
            <a:r>
              <a:rPr lang="en-US" altLang="zh-CN">
                <a:solidFill>
                  <a:srgbClr val="000000"/>
                </a:solidFill>
                <a:latin typeface="Arial" panose="020B0604020202020204" pitchFamily="34" charset="0"/>
                <a:ea typeface="宋体" panose="02010600030101010101" pitchFamily="2" charset="-122"/>
              </a:rPr>
              <a:t>} </a:t>
            </a:r>
          </a:p>
        </p:txBody>
      </p:sp>
      <p:sp>
        <p:nvSpPr>
          <p:cNvPr id="568326" name="Text Box 6"/>
          <p:cNvSpPr txBox="1">
            <a:spLocks noChangeArrowheads="1"/>
          </p:cNvSpPr>
          <p:nvPr/>
        </p:nvSpPr>
        <p:spPr bwMode="auto">
          <a:xfrm>
            <a:off x="5826209" y="864393"/>
            <a:ext cx="4229383" cy="12959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a:lnSpc>
                <a:spcPct val="135000"/>
              </a:lnSpc>
              <a:spcBef>
                <a:spcPct val="50000"/>
              </a:spcBef>
            </a:pPr>
            <a:r>
              <a:rPr lang="en-US" altLang="zh-CN" sz="2000">
                <a:solidFill>
                  <a:srgbClr val="3333CC"/>
                </a:solidFill>
              </a:rPr>
              <a:t>p1</a:t>
            </a:r>
            <a:r>
              <a:rPr lang="zh-CN" altLang="en-US" sz="2000">
                <a:solidFill>
                  <a:srgbClr val="3333CC"/>
                </a:solidFill>
              </a:rPr>
              <a:t>和</a:t>
            </a:r>
            <a:r>
              <a:rPr lang="en-US" altLang="zh-CN" sz="2000">
                <a:solidFill>
                  <a:srgbClr val="3333CC"/>
                </a:solidFill>
              </a:rPr>
              <a:t>p2</a:t>
            </a:r>
            <a:r>
              <a:rPr lang="zh-CN" altLang="en-US" sz="2000">
                <a:solidFill>
                  <a:srgbClr val="3333CC"/>
                </a:solidFill>
              </a:rPr>
              <a:t>对应实参的存储地址分别为</a:t>
            </a:r>
            <a:r>
              <a:rPr lang="en-US" altLang="zh-CN" sz="2000">
                <a:solidFill>
                  <a:srgbClr val="3333CC"/>
                </a:solidFill>
              </a:rPr>
              <a:t>R[ebp]+8</a:t>
            </a:r>
            <a:r>
              <a:rPr lang="zh-CN" altLang="en-US" sz="2000">
                <a:solidFill>
                  <a:srgbClr val="3333CC"/>
                </a:solidFill>
              </a:rPr>
              <a:t>、</a:t>
            </a:r>
            <a:r>
              <a:rPr lang="en-US" altLang="zh-CN" sz="2000">
                <a:solidFill>
                  <a:srgbClr val="3333CC"/>
                </a:solidFill>
              </a:rPr>
              <a:t>R[ebp]+12</a:t>
            </a:r>
            <a:r>
              <a:rPr lang="zh-CN" altLang="en-US" sz="2000">
                <a:solidFill>
                  <a:srgbClr val="3333CC"/>
                </a:solidFill>
              </a:rPr>
              <a:t>，</a:t>
            </a:r>
            <a:r>
              <a:rPr lang="en-US" altLang="zh-CN" sz="2000">
                <a:solidFill>
                  <a:srgbClr val="3333CC"/>
                </a:solidFill>
              </a:rPr>
              <a:t>EBP</a:t>
            </a:r>
            <a:r>
              <a:rPr lang="zh-CN" altLang="en-US" sz="2000">
                <a:solidFill>
                  <a:srgbClr val="3333CC"/>
                </a:solidFill>
              </a:rPr>
              <a:t>指向当前栈帧底部，结果存放在</a:t>
            </a:r>
            <a:r>
              <a:rPr lang="en-US" altLang="zh-CN" sz="2000">
                <a:solidFill>
                  <a:srgbClr val="3333CC"/>
                </a:solidFill>
              </a:rPr>
              <a:t>EAX</a:t>
            </a:r>
            <a:r>
              <a:rPr lang="zh-CN" altLang="en-US" sz="2000">
                <a:solidFill>
                  <a:srgbClr val="3333CC"/>
                </a:solidFill>
              </a:rPr>
              <a:t>。</a:t>
            </a:r>
          </a:p>
        </p:txBody>
      </p:sp>
      <p:pic>
        <p:nvPicPr>
          <p:cNvPr id="56832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620" y="2889417"/>
            <a:ext cx="8052489" cy="37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9" name="Line 9"/>
          <p:cNvSpPr>
            <a:spLocks noChangeShapeType="1"/>
          </p:cNvSpPr>
          <p:nvPr/>
        </p:nvSpPr>
        <p:spPr bwMode="auto">
          <a:xfrm>
            <a:off x="4835915" y="4508167"/>
            <a:ext cx="3599339"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568330" name="Line 10"/>
          <p:cNvSpPr>
            <a:spLocks noChangeShapeType="1"/>
          </p:cNvSpPr>
          <p:nvPr/>
        </p:nvSpPr>
        <p:spPr bwMode="auto">
          <a:xfrm>
            <a:off x="4747041" y="5363565"/>
            <a:ext cx="3599339"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2" name="Group 13"/>
          <p:cNvGrpSpPr>
            <a:grpSpLocks/>
          </p:cNvGrpSpPr>
          <p:nvPr/>
        </p:nvGrpSpPr>
        <p:grpSpPr bwMode="auto">
          <a:xfrm>
            <a:off x="3396497" y="2303811"/>
            <a:ext cx="5938592" cy="1980588"/>
            <a:chOff x="1179" y="1451"/>
            <a:chExt cx="3742" cy="1248"/>
          </a:xfrm>
        </p:grpSpPr>
        <p:sp>
          <p:nvSpPr>
            <p:cNvPr id="62473" name="Text Box 11"/>
            <p:cNvSpPr txBox="1">
              <a:spLocks noChangeArrowheads="1"/>
            </p:cNvSpPr>
            <p:nvPr/>
          </p:nvSpPr>
          <p:spPr bwMode="auto">
            <a:xfrm>
              <a:off x="2823" y="1451"/>
              <a:ext cx="20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zh-CN" altLang="en-US" sz="2000">
                  <a:solidFill>
                    <a:srgbClr val="FF3300"/>
                  </a:solidFill>
                </a:rPr>
                <a:t>为何这里是</a:t>
              </a:r>
              <a:r>
                <a:rPr lang="en-US" altLang="zh-CN" sz="2000">
                  <a:solidFill>
                    <a:srgbClr val="FF3300"/>
                  </a:solidFill>
                </a:rPr>
                <a:t>”jbe”</a:t>
              </a:r>
              <a:r>
                <a:rPr lang="zh-CN" altLang="en-US" sz="2000">
                  <a:solidFill>
                    <a:srgbClr val="FF3300"/>
                  </a:solidFill>
                </a:rPr>
                <a:t>指令？</a:t>
              </a:r>
            </a:p>
          </p:txBody>
        </p:sp>
        <p:sp>
          <p:nvSpPr>
            <p:cNvPr id="62474" name="Line 12"/>
            <p:cNvSpPr>
              <a:spLocks noChangeShapeType="1"/>
            </p:cNvSpPr>
            <p:nvPr/>
          </p:nvSpPr>
          <p:spPr bwMode="auto">
            <a:xfrm flipH="1">
              <a:off x="1179" y="1650"/>
              <a:ext cx="1673" cy="1049"/>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hangingPunct="0"/>
              <a:endParaRPr lang="zh-CN" altLang="en-US" b="1">
                <a:solidFill>
                  <a:srgbClr val="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81982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blinds(horizontal)">
                                      <p:cBhvr>
                                        <p:cTn id="7" dur="500"/>
                                        <p:tgtEl>
                                          <p:spTgt spid="568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8"/>
                                        </p:tgtEl>
                                        <p:attrNameLst>
                                          <p:attrName>style.visibility</p:attrName>
                                        </p:attrNameLst>
                                      </p:cBhvr>
                                      <p:to>
                                        <p:strVal val="visible"/>
                                      </p:to>
                                    </p:set>
                                    <p:animEffect transition="in" filter="blinds(horizontal)">
                                      <p:cBhvr>
                                        <p:cTn id="12" dur="500"/>
                                        <p:tgtEl>
                                          <p:spTgt spid="5683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8329"/>
                                        </p:tgtEl>
                                        <p:attrNameLst>
                                          <p:attrName>style.visibility</p:attrName>
                                        </p:attrNameLst>
                                      </p:cBhvr>
                                      <p:to>
                                        <p:strVal val="visible"/>
                                      </p:to>
                                    </p:set>
                                    <p:animEffect transition="in" filter="blinds(horizontal)">
                                      <p:cBhvr>
                                        <p:cTn id="17" dur="500"/>
                                        <p:tgtEl>
                                          <p:spTgt spid="5683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Effect transition="in" filter="blinds(horizontal)">
                                      <p:cBhvr>
                                        <p:cTn id="22" dur="500"/>
                                        <p:tgtEl>
                                          <p:spTgt spid="568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2471" y="99454"/>
            <a:ext cx="8227060" cy="561801"/>
          </a:xfrm>
        </p:spPr>
        <p:txBody>
          <a:bodyPr/>
          <a:lstStyle/>
          <a:p>
            <a:r>
              <a:rPr lang="zh-CN" altLang="en-US" sz="3599"/>
              <a:t>         循环结构的机器级表示 </a:t>
            </a:r>
          </a:p>
        </p:txBody>
      </p:sp>
      <p:sp>
        <p:nvSpPr>
          <p:cNvPr id="64515" name="Rectangle 3"/>
          <p:cNvSpPr>
            <a:spLocks noGrp="1" noChangeArrowheads="1"/>
          </p:cNvSpPr>
          <p:nvPr>
            <p:ph type="body" idx="1"/>
          </p:nvPr>
        </p:nvSpPr>
        <p:spPr>
          <a:xfrm>
            <a:off x="1641264" y="685060"/>
            <a:ext cx="3959589" cy="495147"/>
          </a:xfrm>
        </p:spPr>
        <p:txBody>
          <a:bodyPr/>
          <a:lstStyle/>
          <a:p>
            <a:r>
              <a:rPr lang="en-US" altLang="zh-CN" sz="2000">
                <a:solidFill>
                  <a:srgbClr val="3333CC"/>
                </a:solidFill>
                <a:latin typeface="微软雅黑" panose="020B0503020204020204" pitchFamily="34" charset="-122"/>
                <a:ea typeface="微软雅黑" panose="020B0503020204020204" pitchFamily="34" charset="-122"/>
              </a:rPr>
              <a:t>do~while</a:t>
            </a:r>
            <a:r>
              <a:rPr lang="zh-CN" altLang="en-US" sz="2000">
                <a:solidFill>
                  <a:srgbClr val="3333CC"/>
                </a:solidFill>
                <a:latin typeface="微软雅黑" panose="020B0503020204020204" pitchFamily="34" charset="-122"/>
                <a:ea typeface="微软雅黑" panose="020B0503020204020204" pitchFamily="34" charset="-122"/>
              </a:rPr>
              <a:t>循环的机器级表示 </a:t>
            </a:r>
            <a:endParaRPr lang="zh-CN" altLang="en-US">
              <a:solidFill>
                <a:srgbClr val="3333CC"/>
              </a:solidFill>
              <a:latin typeface="微软雅黑" panose="020B0503020204020204" pitchFamily="34" charset="-122"/>
              <a:ea typeface="微软雅黑" panose="020B0503020204020204" pitchFamily="34" charset="-122"/>
            </a:endParaRPr>
          </a:p>
        </p:txBody>
      </p:sp>
      <p:sp>
        <p:nvSpPr>
          <p:cNvPr id="570372" name="Rectangle 4"/>
          <p:cNvSpPr>
            <a:spLocks noChangeArrowheads="1"/>
          </p:cNvSpPr>
          <p:nvPr/>
        </p:nvSpPr>
        <p:spPr bwMode="auto">
          <a:xfrm>
            <a:off x="2182434" y="1179439"/>
            <a:ext cx="3188693" cy="1420325"/>
          </a:xfrm>
          <a:prstGeom prst="rect">
            <a:avLst/>
          </a:prstGeom>
          <a:solidFill>
            <a:schemeClr val="bg1"/>
          </a:solidFill>
          <a:ln w="9525">
            <a:solidFill>
              <a:schemeClr val="tx1"/>
            </a:solidFill>
            <a:miter lim="800000"/>
            <a:headEnd/>
            <a:tailEnd/>
          </a:ln>
        </p:spPr>
        <p:txBody>
          <a:bodyPr wrap="none"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do</a:t>
            </a:r>
          </a:p>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     loop_body_statement</a:t>
            </a:r>
          </a:p>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while (cond_expr);</a:t>
            </a:r>
          </a:p>
        </p:txBody>
      </p:sp>
      <p:sp>
        <p:nvSpPr>
          <p:cNvPr id="570373" name="Rectangle 5"/>
          <p:cNvSpPr>
            <a:spLocks noChangeArrowheads="1"/>
          </p:cNvSpPr>
          <p:nvPr/>
        </p:nvSpPr>
        <p:spPr bwMode="auto">
          <a:xfrm>
            <a:off x="6500688" y="1179788"/>
            <a:ext cx="3347840" cy="18846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lnSpc>
                <a:spcPct val="150000"/>
              </a:lnSpc>
              <a:spcBef>
                <a:spcPct val="0"/>
              </a:spcBef>
              <a:spcAft>
                <a:spcPct val="0"/>
              </a:spcAft>
            </a:pPr>
            <a:r>
              <a:rPr lang="en-US" altLang="zh-CN" sz="2000">
                <a:solidFill>
                  <a:srgbClr val="000000"/>
                </a:solidFill>
              </a:rPr>
              <a:t>loop</a:t>
            </a:r>
            <a:r>
              <a:rPr lang="zh-CN" altLang="en-US" sz="2000">
                <a:solidFill>
                  <a:srgbClr val="000000"/>
                </a:solidFill>
              </a:rPr>
              <a:t>：</a:t>
            </a:r>
          </a:p>
          <a:p>
            <a:pPr defTabSz="914133" fontAlgn="base">
              <a:lnSpc>
                <a:spcPct val="150000"/>
              </a:lnSpc>
              <a:spcBef>
                <a:spcPct val="0"/>
              </a:spcBef>
              <a:spcAft>
                <a:spcPct val="0"/>
              </a:spcAft>
            </a:pPr>
            <a:r>
              <a:rPr lang="zh-CN" altLang="en-US" sz="2000">
                <a:solidFill>
                  <a:srgbClr val="000000"/>
                </a:solidFill>
              </a:rPr>
              <a:t>     </a:t>
            </a:r>
            <a:r>
              <a:rPr lang="en-US" altLang="zh-CN" sz="2000">
                <a:solidFill>
                  <a:srgbClr val="000000"/>
                </a:solidFill>
              </a:rPr>
              <a:t>loop_body_statement</a:t>
            </a:r>
          </a:p>
          <a:p>
            <a:pPr defTabSz="914133" fontAlgn="base">
              <a:lnSpc>
                <a:spcPct val="150000"/>
              </a:lnSpc>
              <a:spcBef>
                <a:spcPct val="0"/>
              </a:spcBef>
              <a:spcAft>
                <a:spcPct val="0"/>
              </a:spcAft>
            </a:pPr>
            <a:r>
              <a:rPr lang="en-US" altLang="zh-CN" sz="2000">
                <a:solidFill>
                  <a:srgbClr val="000000"/>
                </a:solidFill>
              </a:rPr>
              <a:t>     c=cond_expr;</a:t>
            </a:r>
          </a:p>
          <a:p>
            <a:pPr defTabSz="914133" fontAlgn="base">
              <a:lnSpc>
                <a:spcPct val="150000"/>
              </a:lnSpc>
              <a:spcBef>
                <a:spcPct val="0"/>
              </a:spcBef>
              <a:spcAft>
                <a:spcPct val="0"/>
              </a:spcAft>
            </a:pPr>
            <a:r>
              <a:rPr lang="en-US" altLang="zh-CN" sz="2000">
                <a:solidFill>
                  <a:srgbClr val="000000"/>
                </a:solidFill>
              </a:rPr>
              <a:t>     </a:t>
            </a:r>
            <a:r>
              <a:rPr lang="en-US" altLang="zh-CN" sz="2000">
                <a:solidFill>
                  <a:srgbClr val="FF3300"/>
                </a:solidFill>
              </a:rPr>
              <a:t>if (c) goto loop;</a:t>
            </a:r>
          </a:p>
        </p:txBody>
      </p:sp>
      <p:sp>
        <p:nvSpPr>
          <p:cNvPr id="570382" name="Text Box 14"/>
          <p:cNvSpPr txBox="1">
            <a:spLocks noChangeArrowheads="1"/>
          </p:cNvSpPr>
          <p:nvPr/>
        </p:nvSpPr>
        <p:spPr bwMode="auto">
          <a:xfrm>
            <a:off x="6096001" y="3519461"/>
            <a:ext cx="3913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spcBef>
                <a:spcPct val="50000"/>
              </a:spcBef>
              <a:spcAft>
                <a:spcPct val="0"/>
              </a:spcAft>
            </a:pPr>
            <a:r>
              <a:rPr lang="zh-CN" altLang="en-US" sz="2400">
                <a:solidFill>
                  <a:srgbClr val="FF3300"/>
                </a:solidFill>
              </a:rPr>
              <a:t>红色处为条件转移指令！</a:t>
            </a:r>
            <a:endParaRPr lang="en-US" altLang="zh-CN" sz="2400">
              <a:solidFill>
                <a:srgbClr val="FF3300"/>
              </a:solidFill>
            </a:endParaRPr>
          </a:p>
        </p:txBody>
      </p:sp>
    </p:spTree>
    <p:extLst>
      <p:ext uri="{BB962C8B-B14F-4D97-AF65-F5344CB8AC3E}">
        <p14:creationId xmlns:p14="http://schemas.microsoft.com/office/powerpoint/2010/main" val="3664053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3"/>
                                        </p:tgtEl>
                                        <p:attrNameLst>
                                          <p:attrName>style.visibility</p:attrName>
                                        </p:attrNameLst>
                                      </p:cBhvr>
                                      <p:to>
                                        <p:strVal val="visible"/>
                                      </p:to>
                                    </p:set>
                                    <p:animEffect transition="in" filter="blinds(horizontal)">
                                      <p:cBhvr>
                                        <p:cTn id="12" dur="500"/>
                                        <p:tgtEl>
                                          <p:spTgt spid="570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382"/>
                                        </p:tgtEl>
                                        <p:attrNameLst>
                                          <p:attrName>style.visibility</p:attrName>
                                        </p:attrNameLst>
                                      </p:cBhvr>
                                      <p:to>
                                        <p:strVal val="visible"/>
                                      </p:to>
                                    </p:set>
                                    <p:animEffect transition="in" filter="blinds(horizontal)">
                                      <p:cBhvr>
                                        <p:cTn id="17" dur="500"/>
                                        <p:tgtEl>
                                          <p:spTgt spid="5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3" grpId="0" animBg="1"/>
      <p:bldP spid="57038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2471" y="99454"/>
            <a:ext cx="8227060" cy="561801"/>
          </a:xfrm>
        </p:spPr>
        <p:txBody>
          <a:bodyPr/>
          <a:lstStyle/>
          <a:p>
            <a:r>
              <a:rPr lang="zh-CN" altLang="en-US" sz="3599" dirty="0"/>
              <a:t>         循环结构的机器级表示 </a:t>
            </a:r>
          </a:p>
        </p:txBody>
      </p:sp>
      <p:sp>
        <p:nvSpPr>
          <p:cNvPr id="570374" name="Rectangle 6"/>
          <p:cNvSpPr>
            <a:spLocks noChangeArrowheads="1"/>
          </p:cNvSpPr>
          <p:nvPr/>
        </p:nvSpPr>
        <p:spPr bwMode="auto">
          <a:xfrm>
            <a:off x="1957077" y="1595951"/>
            <a:ext cx="3400290" cy="958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while (cond_expr)</a:t>
            </a:r>
          </a:p>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        loop_body_statement</a:t>
            </a:r>
          </a:p>
        </p:txBody>
      </p:sp>
      <p:sp>
        <p:nvSpPr>
          <p:cNvPr id="570377" name="Rectangle 9"/>
          <p:cNvSpPr>
            <a:spLocks noChangeArrowheads="1"/>
          </p:cNvSpPr>
          <p:nvPr/>
        </p:nvSpPr>
        <p:spPr bwMode="auto">
          <a:xfrm>
            <a:off x="6321355" y="1629332"/>
            <a:ext cx="3554903" cy="317728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lnSpc>
                <a:spcPct val="150000"/>
              </a:lnSpc>
              <a:spcBef>
                <a:spcPct val="0"/>
              </a:spcBef>
              <a:spcAft>
                <a:spcPct val="0"/>
              </a:spcAft>
            </a:pPr>
            <a:r>
              <a:rPr lang="en-US" altLang="zh-CN">
                <a:solidFill>
                  <a:srgbClr val="000000"/>
                </a:solidFill>
              </a:rPr>
              <a:t>      </a:t>
            </a:r>
            <a:r>
              <a:rPr lang="en-US" altLang="zh-CN" sz="2000">
                <a:solidFill>
                  <a:srgbClr val="000000"/>
                </a:solidFill>
              </a:rPr>
              <a:t>c=cond_expr;</a:t>
            </a:r>
          </a:p>
          <a:p>
            <a:pPr marL="342799" indent="-342799" defTabSz="914133" eaLnBrk="0" fontAlgn="base" hangingPunct="0">
              <a:lnSpc>
                <a:spcPct val="150000"/>
              </a:lnSpc>
              <a:spcBef>
                <a:spcPct val="0"/>
              </a:spcBef>
              <a:spcAft>
                <a:spcPct val="0"/>
              </a:spcAft>
            </a:pPr>
            <a:r>
              <a:rPr lang="en-US" altLang="zh-CN" sz="2000">
                <a:solidFill>
                  <a:srgbClr val="000000"/>
                </a:solidFill>
              </a:rPr>
              <a:t>      </a:t>
            </a:r>
            <a:r>
              <a:rPr lang="en-US" altLang="zh-CN" sz="2000">
                <a:solidFill>
                  <a:srgbClr val="FF3300"/>
                </a:solidFill>
              </a:rPr>
              <a:t>if (!c) goto done;</a:t>
            </a:r>
          </a:p>
          <a:p>
            <a:pPr marL="342799" indent="-342799" defTabSz="914133" eaLnBrk="0" fontAlgn="base" hangingPunct="0">
              <a:lnSpc>
                <a:spcPct val="150000"/>
              </a:lnSpc>
              <a:spcBef>
                <a:spcPct val="0"/>
              </a:spcBef>
              <a:spcAft>
                <a:spcPct val="0"/>
              </a:spcAft>
            </a:pPr>
            <a:r>
              <a:rPr lang="en-US" altLang="zh-CN" sz="2000">
                <a:solidFill>
                  <a:srgbClr val="000000"/>
                </a:solidFill>
              </a:rPr>
              <a:t>loop</a:t>
            </a:r>
            <a:r>
              <a:rPr lang="zh-CN" altLang="en-US" sz="2000">
                <a:solidFill>
                  <a:srgbClr val="000000"/>
                </a:solidFill>
              </a:rPr>
              <a:t>：</a:t>
            </a:r>
          </a:p>
          <a:p>
            <a:pPr marL="342799" indent="-342799" defTabSz="914133" eaLnBrk="0" fontAlgn="base" hangingPunct="0">
              <a:lnSpc>
                <a:spcPct val="150000"/>
              </a:lnSpc>
              <a:spcBef>
                <a:spcPct val="0"/>
              </a:spcBef>
              <a:spcAft>
                <a:spcPct val="0"/>
              </a:spcAft>
            </a:pPr>
            <a:r>
              <a:rPr lang="zh-CN" altLang="en-US" sz="2000">
                <a:solidFill>
                  <a:srgbClr val="000000"/>
                </a:solidFill>
              </a:rPr>
              <a:t>      </a:t>
            </a:r>
            <a:r>
              <a:rPr lang="en-US" altLang="zh-CN" sz="2000">
                <a:solidFill>
                  <a:srgbClr val="000000"/>
                </a:solidFill>
              </a:rPr>
              <a:t>loop_body_statement</a:t>
            </a:r>
          </a:p>
          <a:p>
            <a:pPr marL="342799" indent="-342799" defTabSz="914133" eaLnBrk="0" fontAlgn="base" hangingPunct="0">
              <a:lnSpc>
                <a:spcPct val="150000"/>
              </a:lnSpc>
              <a:spcBef>
                <a:spcPct val="0"/>
              </a:spcBef>
              <a:spcAft>
                <a:spcPct val="0"/>
              </a:spcAft>
            </a:pPr>
            <a:r>
              <a:rPr lang="en-US" altLang="zh-CN" sz="2000">
                <a:solidFill>
                  <a:srgbClr val="000000"/>
                </a:solidFill>
              </a:rPr>
              <a:t>      c=cond_expr;</a:t>
            </a:r>
          </a:p>
          <a:p>
            <a:pPr marL="342799" indent="-342799" defTabSz="914133" eaLnBrk="0" fontAlgn="base" hangingPunct="0">
              <a:lnSpc>
                <a:spcPct val="150000"/>
              </a:lnSpc>
              <a:spcBef>
                <a:spcPct val="0"/>
              </a:spcBef>
              <a:spcAft>
                <a:spcPct val="0"/>
              </a:spcAft>
            </a:pPr>
            <a:r>
              <a:rPr lang="en-US" altLang="zh-CN" sz="2000">
                <a:solidFill>
                  <a:srgbClr val="000000"/>
                </a:solidFill>
              </a:rPr>
              <a:t>      </a:t>
            </a:r>
            <a:r>
              <a:rPr lang="en-US" altLang="zh-CN" sz="2000">
                <a:solidFill>
                  <a:srgbClr val="FF3300"/>
                </a:solidFill>
              </a:rPr>
              <a:t>if (c) goto loop;</a:t>
            </a:r>
          </a:p>
          <a:p>
            <a:pPr marL="342799" indent="-342799" defTabSz="914133" eaLnBrk="0" fontAlgn="base" hangingPunct="0">
              <a:lnSpc>
                <a:spcPct val="150000"/>
              </a:lnSpc>
              <a:spcBef>
                <a:spcPct val="0"/>
              </a:spcBef>
              <a:spcAft>
                <a:spcPct val="0"/>
              </a:spcAft>
            </a:pPr>
            <a:r>
              <a:rPr lang="en-US" altLang="zh-CN" sz="2000">
                <a:solidFill>
                  <a:srgbClr val="000000"/>
                </a:solidFill>
              </a:rPr>
              <a:t>done</a:t>
            </a:r>
            <a:r>
              <a:rPr lang="zh-CN" altLang="en-US" sz="2000">
                <a:solidFill>
                  <a:srgbClr val="000000"/>
                </a:solidFill>
              </a:rPr>
              <a:t>：</a:t>
            </a:r>
          </a:p>
        </p:txBody>
      </p:sp>
      <p:sp>
        <p:nvSpPr>
          <p:cNvPr id="65541" name="Rectangle 11"/>
          <p:cNvSpPr>
            <a:spLocks noChangeArrowheads="1"/>
          </p:cNvSpPr>
          <p:nvPr/>
        </p:nvSpPr>
        <p:spPr bwMode="auto">
          <a:xfrm>
            <a:off x="1687287" y="908828"/>
            <a:ext cx="3959591" cy="49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lnSpc>
                <a:spcPct val="135000"/>
              </a:lnSpc>
              <a:spcBef>
                <a:spcPct val="20000"/>
              </a:spcBef>
              <a:spcAft>
                <a:spcPct val="0"/>
              </a:spcAft>
              <a:buFontTx/>
              <a:buChar char="•"/>
            </a:pPr>
            <a:r>
              <a:rPr lang="en-US" altLang="zh-CN" sz="2000">
                <a:solidFill>
                  <a:srgbClr val="3333CC"/>
                </a:solidFill>
              </a:rPr>
              <a:t>while</a:t>
            </a:r>
            <a:r>
              <a:rPr lang="zh-CN" altLang="en-US" sz="2000">
                <a:solidFill>
                  <a:srgbClr val="3333CC"/>
                </a:solidFill>
              </a:rPr>
              <a:t>循环的机器级表示</a:t>
            </a:r>
          </a:p>
          <a:p>
            <a:pPr marL="742733" lvl="1" indent="-285666" defTabSz="914133" eaLnBrk="0" fontAlgn="base" hangingPunct="0">
              <a:lnSpc>
                <a:spcPct val="115000"/>
              </a:lnSpc>
              <a:spcBef>
                <a:spcPct val="20000"/>
              </a:spcBef>
              <a:spcAft>
                <a:spcPct val="0"/>
              </a:spcAft>
            </a:pPr>
            <a:r>
              <a:rPr lang="zh-CN" altLang="en-US" sz="2000">
                <a:solidFill>
                  <a:srgbClr val="0000CC"/>
                </a:solidFill>
              </a:rPr>
              <a:t> </a:t>
            </a:r>
          </a:p>
        </p:txBody>
      </p:sp>
    </p:spTree>
    <p:extLst>
      <p:ext uri="{BB962C8B-B14F-4D97-AF65-F5344CB8AC3E}">
        <p14:creationId xmlns:p14="http://schemas.microsoft.com/office/powerpoint/2010/main" val="1549412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4"/>
                                        </p:tgtEl>
                                        <p:attrNameLst>
                                          <p:attrName>style.visibility</p:attrName>
                                        </p:attrNameLst>
                                      </p:cBhvr>
                                      <p:to>
                                        <p:strVal val="visible"/>
                                      </p:to>
                                    </p:set>
                                    <p:animEffect transition="in" filter="blinds(horizontal)">
                                      <p:cBhvr>
                                        <p:cTn id="7" dur="500"/>
                                        <p:tgtEl>
                                          <p:spTgt spid="570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7"/>
                                        </p:tgtEl>
                                        <p:attrNameLst>
                                          <p:attrName>style.visibility</p:attrName>
                                        </p:attrNameLst>
                                      </p:cBhvr>
                                      <p:to>
                                        <p:strVal val="visible"/>
                                      </p:to>
                                    </p:set>
                                    <p:animEffect transition="in" filter="blinds(horizontal)">
                                      <p:cBhvr>
                                        <p:cTn id="12" dur="500"/>
                                        <p:tgtEl>
                                          <p:spTgt spid="570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4" grpId="0" animBg="1"/>
      <p:bldP spid="57037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2471" y="99454"/>
            <a:ext cx="8227060" cy="561801"/>
          </a:xfrm>
        </p:spPr>
        <p:txBody>
          <a:bodyPr/>
          <a:lstStyle/>
          <a:p>
            <a:r>
              <a:rPr lang="zh-CN" altLang="en-US" sz="3599"/>
              <a:t>         循环结构的机器级表示 </a:t>
            </a:r>
          </a:p>
        </p:txBody>
      </p:sp>
      <p:sp>
        <p:nvSpPr>
          <p:cNvPr id="570378" name="Rectangle 10"/>
          <p:cNvSpPr>
            <a:spLocks noChangeArrowheads="1"/>
          </p:cNvSpPr>
          <p:nvPr/>
        </p:nvSpPr>
        <p:spPr bwMode="auto">
          <a:xfrm>
            <a:off x="2001516" y="1449152"/>
            <a:ext cx="5270995" cy="958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for (begin_expr; cond_expr; update_expr)</a:t>
            </a:r>
          </a:p>
          <a:p>
            <a:pPr defTabSz="914133" fontAlgn="base">
              <a:lnSpc>
                <a:spcPct val="150000"/>
              </a:lnSpc>
              <a:spcBef>
                <a:spcPct val="0"/>
              </a:spcBef>
              <a:spcAft>
                <a:spcPct val="0"/>
              </a:spcAft>
            </a:pPr>
            <a:r>
              <a:rPr lang="en-US" altLang="zh-CN" sz="2000">
                <a:solidFill>
                  <a:srgbClr val="007635"/>
                </a:solidFill>
                <a:latin typeface="Arial" panose="020B0604020202020204" pitchFamily="34" charset="0"/>
                <a:ea typeface="宋体" panose="02010600030101010101" pitchFamily="2" charset="-122"/>
              </a:rPr>
              <a:t>      loop_body_statement</a:t>
            </a:r>
          </a:p>
        </p:txBody>
      </p:sp>
      <p:sp>
        <p:nvSpPr>
          <p:cNvPr id="66564" name="Rectangle 12"/>
          <p:cNvSpPr>
            <a:spLocks noChangeArrowheads="1"/>
          </p:cNvSpPr>
          <p:nvPr/>
        </p:nvSpPr>
        <p:spPr bwMode="auto">
          <a:xfrm>
            <a:off x="1776159" y="954852"/>
            <a:ext cx="3959591" cy="49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fontAlgn="base" hangingPunct="0">
              <a:lnSpc>
                <a:spcPct val="115000"/>
              </a:lnSpc>
              <a:spcBef>
                <a:spcPct val="20000"/>
              </a:spcBef>
              <a:spcAft>
                <a:spcPct val="0"/>
              </a:spcAft>
              <a:buFontTx/>
              <a:buChar char="•"/>
            </a:pPr>
            <a:r>
              <a:rPr lang="en-US" altLang="zh-CN" sz="2000">
                <a:solidFill>
                  <a:srgbClr val="3333CC"/>
                </a:solidFill>
              </a:rPr>
              <a:t>for</a:t>
            </a:r>
            <a:r>
              <a:rPr lang="zh-CN" altLang="en-US" sz="2000">
                <a:solidFill>
                  <a:srgbClr val="3333CC"/>
                </a:solidFill>
              </a:rPr>
              <a:t>循环的机器级表示 </a:t>
            </a:r>
            <a:endParaRPr lang="zh-CN" altLang="en-US" sz="2400">
              <a:solidFill>
                <a:srgbClr val="3333CC"/>
              </a:solidFill>
            </a:endParaRPr>
          </a:p>
        </p:txBody>
      </p:sp>
      <p:sp>
        <p:nvSpPr>
          <p:cNvPr id="570381" name="Rectangle 13"/>
          <p:cNvSpPr>
            <a:spLocks noChangeArrowheads="1"/>
          </p:cNvSpPr>
          <p:nvPr/>
        </p:nvSpPr>
        <p:spPr bwMode="auto">
          <a:xfrm>
            <a:off x="2001513" y="2483905"/>
            <a:ext cx="4138923" cy="4192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600075">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indent="599900" defTabSz="914133" fontAlgn="base">
              <a:lnSpc>
                <a:spcPct val="150000"/>
              </a:lnSpc>
              <a:spcBef>
                <a:spcPct val="0"/>
              </a:spcBef>
              <a:spcAft>
                <a:spcPct val="0"/>
              </a:spcAft>
            </a:pPr>
            <a:r>
              <a:rPr lang="en-US" altLang="zh-CN" b="0">
                <a:solidFill>
                  <a:srgbClr val="000000"/>
                </a:solidFill>
                <a:latin typeface="Arial" panose="020B0604020202020204" pitchFamily="34" charset="0"/>
                <a:ea typeface="宋体" panose="02010600030101010101" pitchFamily="2" charset="-122"/>
              </a:rPr>
              <a:t>     </a:t>
            </a:r>
            <a:r>
              <a:rPr lang="en-US" altLang="zh-CN" sz="2000">
                <a:solidFill>
                  <a:srgbClr val="3333CC"/>
                </a:solidFill>
              </a:rPr>
              <a:t>begin_expr;</a:t>
            </a:r>
          </a:p>
          <a:p>
            <a:pPr indent="599900" defTabSz="914133" fontAlgn="base">
              <a:lnSpc>
                <a:spcPct val="150000"/>
              </a:lnSpc>
              <a:spcBef>
                <a:spcPct val="0"/>
              </a:spcBef>
              <a:spcAft>
                <a:spcPct val="0"/>
              </a:spcAft>
            </a:pPr>
            <a:r>
              <a:rPr lang="en-US" altLang="zh-CN" sz="2000">
                <a:solidFill>
                  <a:srgbClr val="000000"/>
                </a:solidFill>
              </a:rPr>
              <a:t>     c=cond_expr;</a:t>
            </a:r>
          </a:p>
          <a:p>
            <a:pPr indent="599900" defTabSz="914133" fontAlgn="base">
              <a:lnSpc>
                <a:spcPct val="150000"/>
              </a:lnSpc>
              <a:spcBef>
                <a:spcPct val="0"/>
              </a:spcBef>
              <a:spcAft>
                <a:spcPct val="0"/>
              </a:spcAft>
            </a:pPr>
            <a:r>
              <a:rPr lang="en-US" altLang="zh-CN" sz="2000">
                <a:solidFill>
                  <a:srgbClr val="000000"/>
                </a:solidFill>
              </a:rPr>
              <a:t>     </a:t>
            </a:r>
            <a:r>
              <a:rPr lang="en-US" altLang="zh-CN" sz="2000">
                <a:solidFill>
                  <a:srgbClr val="FF3300"/>
                </a:solidFill>
              </a:rPr>
              <a:t>if (!c) goto done;</a:t>
            </a:r>
          </a:p>
          <a:p>
            <a:pPr indent="599900" defTabSz="914133" fontAlgn="base">
              <a:lnSpc>
                <a:spcPct val="150000"/>
              </a:lnSpc>
              <a:spcBef>
                <a:spcPct val="0"/>
              </a:spcBef>
              <a:spcAft>
                <a:spcPct val="0"/>
              </a:spcAft>
            </a:pPr>
            <a:r>
              <a:rPr lang="en-US" altLang="zh-CN" sz="2000">
                <a:solidFill>
                  <a:srgbClr val="000000"/>
                </a:solidFill>
              </a:rPr>
              <a:t>loop</a:t>
            </a:r>
            <a:r>
              <a:rPr lang="zh-CN" altLang="en-US" sz="2000">
                <a:solidFill>
                  <a:srgbClr val="000000"/>
                </a:solidFill>
              </a:rPr>
              <a:t>：</a:t>
            </a:r>
          </a:p>
          <a:p>
            <a:pPr indent="599900" defTabSz="914133" fontAlgn="base">
              <a:lnSpc>
                <a:spcPct val="150000"/>
              </a:lnSpc>
              <a:spcBef>
                <a:spcPct val="0"/>
              </a:spcBef>
              <a:spcAft>
                <a:spcPct val="0"/>
              </a:spcAft>
            </a:pPr>
            <a:r>
              <a:rPr lang="zh-CN" altLang="en-US" sz="2000">
                <a:solidFill>
                  <a:srgbClr val="000000"/>
                </a:solidFill>
              </a:rPr>
              <a:t>     </a:t>
            </a:r>
            <a:r>
              <a:rPr lang="en-US" altLang="zh-CN" sz="2000">
                <a:solidFill>
                  <a:srgbClr val="000000"/>
                </a:solidFill>
              </a:rPr>
              <a:t>loop_body_statement</a:t>
            </a:r>
          </a:p>
          <a:p>
            <a:pPr indent="599900" defTabSz="914133" fontAlgn="base">
              <a:lnSpc>
                <a:spcPct val="150000"/>
              </a:lnSpc>
              <a:spcBef>
                <a:spcPct val="0"/>
              </a:spcBef>
              <a:spcAft>
                <a:spcPct val="0"/>
              </a:spcAft>
            </a:pPr>
            <a:r>
              <a:rPr lang="en-US" altLang="zh-CN" sz="2000">
                <a:solidFill>
                  <a:srgbClr val="000000"/>
                </a:solidFill>
              </a:rPr>
              <a:t>     </a:t>
            </a:r>
            <a:r>
              <a:rPr lang="en-US" altLang="zh-CN" sz="2000">
                <a:solidFill>
                  <a:srgbClr val="3333CC"/>
                </a:solidFill>
              </a:rPr>
              <a:t>update_expr;</a:t>
            </a:r>
          </a:p>
          <a:p>
            <a:pPr indent="599900" defTabSz="914133" fontAlgn="base">
              <a:lnSpc>
                <a:spcPct val="150000"/>
              </a:lnSpc>
              <a:spcBef>
                <a:spcPct val="0"/>
              </a:spcBef>
              <a:spcAft>
                <a:spcPct val="0"/>
              </a:spcAft>
            </a:pPr>
            <a:r>
              <a:rPr lang="en-US" altLang="zh-CN" sz="2000">
                <a:solidFill>
                  <a:srgbClr val="000000"/>
                </a:solidFill>
              </a:rPr>
              <a:t>     c=cond_expr;</a:t>
            </a:r>
          </a:p>
          <a:p>
            <a:pPr indent="599900" defTabSz="914133" fontAlgn="base">
              <a:lnSpc>
                <a:spcPct val="150000"/>
              </a:lnSpc>
              <a:spcBef>
                <a:spcPct val="0"/>
              </a:spcBef>
              <a:spcAft>
                <a:spcPct val="0"/>
              </a:spcAft>
            </a:pPr>
            <a:r>
              <a:rPr lang="en-US" altLang="zh-CN" sz="2000">
                <a:solidFill>
                  <a:srgbClr val="000000"/>
                </a:solidFill>
              </a:rPr>
              <a:t>     </a:t>
            </a:r>
            <a:r>
              <a:rPr lang="en-US" altLang="zh-CN" sz="2000">
                <a:solidFill>
                  <a:srgbClr val="FF3300"/>
                </a:solidFill>
              </a:rPr>
              <a:t>if (c) goto loop;</a:t>
            </a:r>
          </a:p>
          <a:p>
            <a:pPr indent="599900" defTabSz="914133" fontAlgn="base">
              <a:lnSpc>
                <a:spcPct val="150000"/>
              </a:lnSpc>
              <a:spcBef>
                <a:spcPct val="0"/>
              </a:spcBef>
              <a:spcAft>
                <a:spcPct val="0"/>
              </a:spcAft>
            </a:pPr>
            <a:r>
              <a:rPr lang="en-US" altLang="zh-CN" sz="2000">
                <a:solidFill>
                  <a:srgbClr val="000000"/>
                </a:solidFill>
              </a:rPr>
              <a:t>done</a:t>
            </a:r>
            <a:r>
              <a:rPr lang="zh-CN" altLang="en-US" sz="2000">
                <a:solidFill>
                  <a:srgbClr val="000000"/>
                </a:solidFill>
              </a:rPr>
              <a:t>：</a:t>
            </a:r>
          </a:p>
        </p:txBody>
      </p:sp>
    </p:spTree>
    <p:extLst>
      <p:ext uri="{BB962C8B-B14F-4D97-AF65-F5344CB8AC3E}">
        <p14:creationId xmlns:p14="http://schemas.microsoft.com/office/powerpoint/2010/main" val="2189426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8"/>
                                        </p:tgtEl>
                                        <p:attrNameLst>
                                          <p:attrName>style.visibility</p:attrName>
                                        </p:attrNameLst>
                                      </p:cBhvr>
                                      <p:to>
                                        <p:strVal val="visible"/>
                                      </p:to>
                                    </p:set>
                                    <p:animEffect transition="in" filter="blinds(horizontal)">
                                      <p:cBhvr>
                                        <p:cTn id="7" dur="500"/>
                                        <p:tgtEl>
                                          <p:spTgt spid="570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81"/>
                                        </p:tgtEl>
                                        <p:attrNameLst>
                                          <p:attrName>style.visibility</p:attrName>
                                        </p:attrNameLst>
                                      </p:cBhvr>
                                      <p:to>
                                        <p:strVal val="visible"/>
                                      </p:to>
                                    </p:set>
                                    <p:animEffect transition="in" filter="blinds(horizontal)">
                                      <p:cBhvr>
                                        <p:cTn id="12" dur="500"/>
                                        <p:tgtEl>
                                          <p:spTgt spid="570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8" grpId="0" animBg="1"/>
      <p:bldP spid="5703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2471" y="55018"/>
            <a:ext cx="8227060" cy="561801"/>
          </a:xfrm>
        </p:spPr>
        <p:txBody>
          <a:bodyPr/>
          <a:lstStyle/>
          <a:p>
            <a:r>
              <a:rPr lang="zh-CN" altLang="en-US" sz="2667"/>
              <a:t>计算机系统的抽象层</a:t>
            </a:r>
          </a:p>
        </p:txBody>
      </p:sp>
      <p:grpSp>
        <p:nvGrpSpPr>
          <p:cNvPr id="36867" name="组合 12"/>
          <p:cNvGrpSpPr>
            <a:grpSpLocks/>
          </p:cNvGrpSpPr>
          <p:nvPr/>
        </p:nvGrpSpPr>
        <p:grpSpPr bwMode="auto">
          <a:xfrm>
            <a:off x="2631559" y="729498"/>
            <a:ext cx="6928885" cy="4813401"/>
            <a:chOff x="1106360" y="908720"/>
            <a:chExt cx="6931025" cy="4815535"/>
          </a:xfrm>
        </p:grpSpPr>
        <p:pic>
          <p:nvPicPr>
            <p:cNvPr id="36873" name="Picture 6"/>
            <p:cNvPicPr>
              <a:picLocks noChangeAspect="1" noChangeArrowheads="1"/>
            </p:cNvPicPr>
            <p:nvPr/>
          </p:nvPicPr>
          <p:blipFill>
            <a:blip r:embed="rId2">
              <a:extLst>
                <a:ext uri="{28A0092B-C50C-407E-A947-70E740481C1C}">
                  <a14:useLocalDpi xmlns:a14="http://schemas.microsoft.com/office/drawing/2010/main" val="0"/>
                </a:ext>
              </a:extLst>
            </a:blip>
            <a:srcRect t="2713"/>
            <a:stretch>
              <a:fillRect/>
            </a:stretch>
          </p:blipFill>
          <p:spPr bwMode="auto">
            <a:xfrm>
              <a:off x="1106360" y="908720"/>
              <a:ext cx="6931025" cy="481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Rectangle 7"/>
            <p:cNvSpPr>
              <a:spLocks noChangeArrowheads="1"/>
            </p:cNvSpPr>
            <p:nvPr/>
          </p:nvSpPr>
          <p:spPr bwMode="auto">
            <a:xfrm>
              <a:off x="1755319" y="1476029"/>
              <a:ext cx="4386190" cy="1007582"/>
            </a:xfrm>
            <a:prstGeom prst="rect">
              <a:avLst/>
            </a:prstGeom>
            <a:solidFill>
              <a:srgbClr val="339966">
                <a:alpha val="23921"/>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sz="1600">
                <a:solidFill>
                  <a:srgbClr val="000000"/>
                </a:solidFill>
              </a:endParaRPr>
            </a:p>
          </p:txBody>
        </p:sp>
        <p:sp>
          <p:nvSpPr>
            <p:cNvPr id="36875" name="Rectangle 8"/>
            <p:cNvSpPr>
              <a:spLocks noChangeArrowheads="1"/>
            </p:cNvSpPr>
            <p:nvPr/>
          </p:nvSpPr>
          <p:spPr bwMode="auto">
            <a:xfrm>
              <a:off x="1755319" y="3577734"/>
              <a:ext cx="4336947" cy="2059980"/>
            </a:xfrm>
            <a:prstGeom prst="rect">
              <a:avLst/>
            </a:prstGeom>
            <a:solidFill>
              <a:srgbClr val="FF9900">
                <a:alpha val="18039"/>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sz="1600">
                <a:solidFill>
                  <a:srgbClr val="000000"/>
                </a:solidFill>
              </a:endParaRPr>
            </a:p>
          </p:txBody>
        </p:sp>
        <p:sp>
          <p:nvSpPr>
            <p:cNvPr id="36876" name="Rectangle 9"/>
            <p:cNvSpPr>
              <a:spLocks noChangeArrowheads="1"/>
            </p:cNvSpPr>
            <p:nvPr/>
          </p:nvSpPr>
          <p:spPr bwMode="auto">
            <a:xfrm>
              <a:off x="1755319" y="2483611"/>
              <a:ext cx="4386190" cy="480611"/>
            </a:xfrm>
            <a:prstGeom prst="rect">
              <a:avLst/>
            </a:prstGeom>
            <a:solidFill>
              <a:srgbClr val="33CC33">
                <a:alpha val="25882"/>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sz="1600">
                <a:solidFill>
                  <a:srgbClr val="000000"/>
                </a:solidFill>
              </a:endParaRPr>
            </a:p>
          </p:txBody>
        </p:sp>
      </p:grpSp>
      <p:sp>
        <p:nvSpPr>
          <p:cNvPr id="36868" name="Text Box 30"/>
          <p:cNvSpPr txBox="1">
            <a:spLocks noChangeArrowheads="1"/>
          </p:cNvSpPr>
          <p:nvPr/>
        </p:nvSpPr>
        <p:spPr bwMode="auto">
          <a:xfrm>
            <a:off x="1641265" y="1665833"/>
            <a:ext cx="12156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en-US" altLang="zh-CN" sz="1600" b="1">
                <a:solidFill>
                  <a:srgbClr val="000000"/>
                </a:solidFill>
                <a:latin typeface="微软雅黑" panose="020B0503020204020204" pitchFamily="34" charset="-122"/>
                <a:ea typeface="微软雅黑" panose="020B0503020204020204" pitchFamily="34" charset="-122"/>
              </a:rPr>
              <a:t>software</a:t>
            </a:r>
          </a:p>
        </p:txBody>
      </p:sp>
      <p:sp>
        <p:nvSpPr>
          <p:cNvPr id="36869" name="Text Box 30"/>
          <p:cNvSpPr txBox="1">
            <a:spLocks noChangeArrowheads="1"/>
          </p:cNvSpPr>
          <p:nvPr/>
        </p:nvSpPr>
        <p:spPr bwMode="auto">
          <a:xfrm>
            <a:off x="1552391" y="3968585"/>
            <a:ext cx="1304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en-US" altLang="zh-CN" sz="1600" b="1">
                <a:solidFill>
                  <a:srgbClr val="000000"/>
                </a:solidFill>
                <a:latin typeface="微软雅黑" panose="020B0503020204020204" pitchFamily="34" charset="-122"/>
                <a:ea typeface="微软雅黑" panose="020B0503020204020204" pitchFamily="34" charset="-122"/>
              </a:rPr>
              <a:t>hardware</a:t>
            </a:r>
          </a:p>
        </p:txBody>
      </p:sp>
      <p:sp>
        <p:nvSpPr>
          <p:cNvPr id="36870" name="Text Box 30"/>
          <p:cNvSpPr txBox="1">
            <a:spLocks noChangeArrowheads="1"/>
          </p:cNvSpPr>
          <p:nvPr/>
        </p:nvSpPr>
        <p:spPr bwMode="auto">
          <a:xfrm>
            <a:off x="7760775" y="1080226"/>
            <a:ext cx="13045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en-US" altLang="zh-CN" sz="1600" b="1">
                <a:solidFill>
                  <a:srgbClr val="000000"/>
                </a:solidFill>
                <a:latin typeface="微软雅黑" panose="020B0503020204020204" pitchFamily="34" charset="-122"/>
                <a:ea typeface="微软雅黑" panose="020B0503020204020204" pitchFamily="34" charset="-122"/>
              </a:rPr>
              <a:t>enduser</a:t>
            </a:r>
          </a:p>
        </p:txBody>
      </p:sp>
      <p:sp>
        <p:nvSpPr>
          <p:cNvPr id="36871" name="Text Box 30"/>
          <p:cNvSpPr txBox="1">
            <a:spLocks noChangeArrowheads="1"/>
          </p:cNvSpPr>
          <p:nvPr/>
        </p:nvSpPr>
        <p:spPr bwMode="auto">
          <a:xfrm>
            <a:off x="8121026" y="2259375"/>
            <a:ext cx="18885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r>
              <a:rPr lang="en-US" altLang="zh-CN" sz="1600" b="1">
                <a:solidFill>
                  <a:srgbClr val="000000"/>
                </a:solidFill>
                <a:latin typeface="微软雅黑" panose="020B0503020204020204" pitchFamily="34" charset="-122"/>
                <a:ea typeface="微软雅黑" panose="020B0503020204020204" pitchFamily="34" charset="-122"/>
              </a:rPr>
              <a:t>programmer</a:t>
            </a:r>
          </a:p>
        </p:txBody>
      </p:sp>
      <p:sp>
        <p:nvSpPr>
          <p:cNvPr id="36872" name="Text Box 4"/>
          <p:cNvSpPr txBox="1">
            <a:spLocks noChangeArrowheads="1"/>
          </p:cNvSpPr>
          <p:nvPr/>
        </p:nvSpPr>
        <p:spPr bwMode="auto">
          <a:xfrm>
            <a:off x="2406203" y="5768253"/>
            <a:ext cx="7693824"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30000"/>
              </a:spcBef>
            </a:pPr>
            <a:r>
              <a:rPr kumimoji="1" lang="zh-CN" altLang="en-US" sz="2133"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操作系统</a:t>
            </a:r>
            <a:r>
              <a:rPr kumimoji="1" lang="en-US" altLang="zh-CN" sz="2133"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(OS)</a:t>
            </a:r>
            <a:r>
              <a:rPr kumimoji="1" lang="zh-CN" altLang="en-US" sz="2133"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是程序员看到的</a:t>
            </a:r>
            <a:r>
              <a:rPr kumimoji="1" lang="zh-CN" altLang="en-US" sz="2133"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虚拟机</a:t>
            </a:r>
            <a:r>
              <a:rPr kumimoji="1" lang="en-US" altLang="zh-CN" sz="2133"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(VM)</a:t>
            </a:r>
            <a:endParaRPr kumimoji="1" lang="zh-CN" altLang="en-US" sz="2667">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06136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7D42FE2-A187-4D53-AB08-4287E78CB971}"/>
              </a:ext>
            </a:extLst>
          </p:cNvPr>
          <p:cNvSpPr>
            <a:spLocks noGrp="1" noChangeArrowheads="1"/>
          </p:cNvSpPr>
          <p:nvPr>
            <p:ph type="title"/>
          </p:nvPr>
        </p:nvSpPr>
        <p:spPr>
          <a:xfrm>
            <a:off x="1982471" y="55018"/>
            <a:ext cx="8227060" cy="561801"/>
          </a:xfrm>
        </p:spPr>
        <p:txBody>
          <a:bodyPr/>
          <a:lstStyle/>
          <a:p>
            <a:r>
              <a:rPr lang="zh-CN" altLang="en-US" sz="3599" dirty="0"/>
              <a:t>循环结构</a:t>
            </a:r>
            <a:endParaRPr lang="en-US" altLang="zh-CN" sz="3599" dirty="0"/>
          </a:p>
        </p:txBody>
      </p:sp>
      <p:sp>
        <p:nvSpPr>
          <p:cNvPr id="128003" name="Rectangle 3">
            <a:extLst>
              <a:ext uri="{FF2B5EF4-FFF2-40B4-BE49-F238E27FC236}">
                <a16:creationId xmlns:a16="http://schemas.microsoft.com/office/drawing/2014/main" id="{F956F2DB-020D-4E23-A19F-EC3B5F49F11D}"/>
              </a:ext>
            </a:extLst>
          </p:cNvPr>
          <p:cNvSpPr>
            <a:spLocks noGrp="1" noChangeArrowheads="1"/>
          </p:cNvSpPr>
          <p:nvPr>
            <p:ph type="body" idx="1"/>
          </p:nvPr>
        </p:nvSpPr>
        <p:spPr>
          <a:xfrm>
            <a:off x="1687287" y="642211"/>
            <a:ext cx="8593660" cy="5216503"/>
          </a:xfrm>
        </p:spPr>
        <p:txBody>
          <a:bodyPr/>
          <a:lstStyle/>
          <a:p>
            <a:pPr>
              <a:buFontTx/>
              <a:buNone/>
            </a:pPr>
            <a:r>
              <a:rPr lang="zh-CN" altLang="en-US" dirty="0"/>
              <a:t>    </a:t>
            </a:r>
          </a:p>
        </p:txBody>
      </p:sp>
      <p:sp>
        <p:nvSpPr>
          <p:cNvPr id="574468" name="Rectangle 4">
            <a:extLst>
              <a:ext uri="{FF2B5EF4-FFF2-40B4-BE49-F238E27FC236}">
                <a16:creationId xmlns:a16="http://schemas.microsoft.com/office/drawing/2014/main" id="{0AF5D064-DD5F-4CF1-ADCA-957345E58F81}"/>
              </a:ext>
            </a:extLst>
          </p:cNvPr>
          <p:cNvSpPr>
            <a:spLocks noChangeArrowheads="1"/>
          </p:cNvSpPr>
          <p:nvPr/>
        </p:nvSpPr>
        <p:spPr bwMode="auto">
          <a:xfrm>
            <a:off x="1669831" y="1619403"/>
            <a:ext cx="3877985"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int  nn_sum ( int n) </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int i;</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int result=0;	</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for (i=1; i &lt;=n; i++)  </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result+=i;   </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return result</a:t>
            </a:r>
            <a:r>
              <a:rPr lang="zh-CN" altLang="en-US" sz="1800">
                <a:solidFill>
                  <a:srgbClr val="000000"/>
                </a:solidFill>
                <a:latin typeface="微软雅黑" panose="020B0503020204020204" pitchFamily="34" charset="-122"/>
                <a:ea typeface="微软雅黑" panose="020B0503020204020204" pitchFamily="34" charset="-122"/>
              </a:rPr>
              <a:t>；</a:t>
            </a:r>
          </a:p>
          <a:p>
            <a:pPr indent="355591"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a:t>
            </a:r>
          </a:p>
        </p:txBody>
      </p:sp>
      <p:sp>
        <p:nvSpPr>
          <p:cNvPr id="574469" name="Rectangle 5">
            <a:extLst>
              <a:ext uri="{FF2B5EF4-FFF2-40B4-BE49-F238E27FC236}">
                <a16:creationId xmlns:a16="http://schemas.microsoft.com/office/drawing/2014/main" id="{6B26DAAC-DE37-4BF8-A8D6-70453E143B64}"/>
              </a:ext>
            </a:extLst>
          </p:cNvPr>
          <p:cNvSpPr>
            <a:spLocks noChangeArrowheads="1"/>
          </p:cNvSpPr>
          <p:nvPr/>
        </p:nvSpPr>
        <p:spPr bwMode="auto">
          <a:xfrm>
            <a:off x="5691313" y="1350704"/>
            <a:ext cx="2699504" cy="3139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tabLst>
                <a:tab pos="5429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542925"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542925"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542925"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542925"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00000"/>
              </a:lnSpc>
              <a:spcBef>
                <a:spcPct val="0"/>
              </a:spcBef>
              <a:spcAft>
                <a:spcPct val="0"/>
              </a:spcAft>
              <a:buNone/>
              <a:tabLst>
                <a:tab pos="723882" algn="l"/>
              </a:tabLst>
            </a:pPr>
            <a:r>
              <a:rPr lang="en-US" altLang="zh-CN" sz="1800" b="0">
                <a:solidFill>
                  <a:srgbClr val="000000"/>
                </a:solidFill>
              </a:rPr>
              <a:t>  </a:t>
            </a:r>
            <a:r>
              <a:rPr lang="en-US" altLang="zh-CN" sz="1800">
                <a:solidFill>
                  <a:srgbClr val="000000"/>
                </a:solidFill>
              </a:rPr>
              <a:t>movl  8(%ebp), %ecx</a:t>
            </a:r>
          </a:p>
          <a:p>
            <a:pPr defTabSz="1219170" fontAlgn="base">
              <a:lnSpc>
                <a:spcPct val="100000"/>
              </a:lnSpc>
              <a:spcBef>
                <a:spcPct val="0"/>
              </a:spcBef>
              <a:spcAft>
                <a:spcPct val="0"/>
              </a:spcAft>
              <a:buNone/>
              <a:tabLst>
                <a:tab pos="723882" algn="l"/>
              </a:tabLst>
            </a:pPr>
            <a:r>
              <a:rPr lang="en-US" altLang="zh-CN" sz="1800">
                <a:solidFill>
                  <a:srgbClr val="000000"/>
                </a:solidFill>
              </a:rPr>
              <a:t>  movl  $0, %eax</a:t>
            </a:r>
          </a:p>
          <a:p>
            <a:pPr defTabSz="1219170" fontAlgn="base">
              <a:lnSpc>
                <a:spcPct val="100000"/>
              </a:lnSpc>
              <a:spcBef>
                <a:spcPct val="0"/>
              </a:spcBef>
              <a:spcAft>
                <a:spcPct val="0"/>
              </a:spcAft>
              <a:buNone/>
              <a:tabLst>
                <a:tab pos="723882" algn="l"/>
              </a:tabLst>
            </a:pPr>
            <a:r>
              <a:rPr lang="en-US" altLang="zh-CN" sz="1800">
                <a:solidFill>
                  <a:srgbClr val="000000"/>
                </a:solidFill>
              </a:rPr>
              <a:t>  movl  $1, %edx</a:t>
            </a:r>
          </a:p>
          <a:p>
            <a:pPr defTabSz="1219170" fontAlgn="base">
              <a:lnSpc>
                <a:spcPct val="100000"/>
              </a:lnSpc>
              <a:spcBef>
                <a:spcPct val="0"/>
              </a:spcBef>
              <a:spcAft>
                <a:spcPct val="0"/>
              </a:spcAft>
              <a:buNone/>
              <a:tabLst>
                <a:tab pos="723882" algn="l"/>
              </a:tabLst>
            </a:pPr>
            <a:r>
              <a:rPr lang="en-US" altLang="zh-CN" sz="1800">
                <a:solidFill>
                  <a:srgbClr val="000000"/>
                </a:solidFill>
              </a:rPr>
              <a:t>  cmpl  %ecx, %edx</a:t>
            </a:r>
          </a:p>
          <a:p>
            <a:pPr defTabSz="1219170" fontAlgn="base">
              <a:lnSpc>
                <a:spcPct val="100000"/>
              </a:lnSpc>
              <a:spcBef>
                <a:spcPct val="0"/>
              </a:spcBef>
              <a:spcAft>
                <a:spcPct val="0"/>
              </a:spcAft>
              <a:buNone/>
              <a:tabLst>
                <a:tab pos="723882" algn="l"/>
              </a:tabLst>
            </a:pPr>
            <a:r>
              <a:rPr lang="en-US" altLang="zh-CN" sz="1800">
                <a:solidFill>
                  <a:srgbClr val="000000"/>
                </a:solidFill>
              </a:rPr>
              <a:t>  jg    .L2</a:t>
            </a:r>
          </a:p>
          <a:p>
            <a:pPr defTabSz="1219170" fontAlgn="base">
              <a:lnSpc>
                <a:spcPct val="100000"/>
              </a:lnSpc>
              <a:spcBef>
                <a:spcPct val="0"/>
              </a:spcBef>
              <a:spcAft>
                <a:spcPct val="0"/>
              </a:spcAft>
              <a:buNone/>
              <a:tabLst>
                <a:tab pos="723882" algn="l"/>
              </a:tabLst>
            </a:pPr>
            <a:r>
              <a:rPr lang="en-US" altLang="zh-CN" sz="1800">
                <a:solidFill>
                  <a:srgbClr val="000000"/>
                </a:solidFill>
              </a:rPr>
              <a:t>.L1:</a:t>
            </a:r>
          </a:p>
          <a:p>
            <a:pPr defTabSz="1219170" fontAlgn="base">
              <a:lnSpc>
                <a:spcPct val="100000"/>
              </a:lnSpc>
              <a:spcBef>
                <a:spcPct val="0"/>
              </a:spcBef>
              <a:spcAft>
                <a:spcPct val="0"/>
              </a:spcAft>
              <a:buNone/>
              <a:tabLst>
                <a:tab pos="723882" algn="l"/>
              </a:tabLst>
            </a:pPr>
            <a:r>
              <a:rPr lang="en-US" altLang="zh-CN" sz="1800">
                <a:solidFill>
                  <a:srgbClr val="000000"/>
                </a:solidFill>
              </a:rPr>
              <a:t>  addl  %edx, %eax</a:t>
            </a:r>
          </a:p>
          <a:p>
            <a:pPr defTabSz="1219170" fontAlgn="base">
              <a:lnSpc>
                <a:spcPct val="100000"/>
              </a:lnSpc>
              <a:spcBef>
                <a:spcPct val="0"/>
              </a:spcBef>
              <a:spcAft>
                <a:spcPct val="0"/>
              </a:spcAft>
              <a:buNone/>
              <a:tabLst>
                <a:tab pos="723882" algn="l"/>
              </a:tabLst>
            </a:pPr>
            <a:r>
              <a:rPr lang="en-US" altLang="zh-CN" sz="1800">
                <a:solidFill>
                  <a:srgbClr val="000000"/>
                </a:solidFill>
              </a:rPr>
              <a:t>  addl  $1, %edx</a:t>
            </a:r>
          </a:p>
          <a:p>
            <a:pPr defTabSz="1219170" fontAlgn="base">
              <a:lnSpc>
                <a:spcPct val="100000"/>
              </a:lnSpc>
              <a:spcBef>
                <a:spcPct val="0"/>
              </a:spcBef>
              <a:spcAft>
                <a:spcPct val="0"/>
              </a:spcAft>
              <a:buNone/>
              <a:tabLst>
                <a:tab pos="723882" algn="l"/>
              </a:tabLst>
            </a:pPr>
            <a:r>
              <a:rPr lang="en-US" altLang="zh-CN" sz="1800">
                <a:solidFill>
                  <a:srgbClr val="000000"/>
                </a:solidFill>
              </a:rPr>
              <a:t>  cmpl  %ecx, %edx</a:t>
            </a:r>
          </a:p>
          <a:p>
            <a:pPr defTabSz="1219170" fontAlgn="base">
              <a:lnSpc>
                <a:spcPct val="100000"/>
              </a:lnSpc>
              <a:spcBef>
                <a:spcPct val="0"/>
              </a:spcBef>
              <a:spcAft>
                <a:spcPct val="0"/>
              </a:spcAft>
              <a:buNone/>
              <a:tabLst>
                <a:tab pos="723882" algn="l"/>
              </a:tabLst>
            </a:pPr>
            <a:r>
              <a:rPr lang="en-US" altLang="zh-CN" sz="1800">
                <a:solidFill>
                  <a:srgbClr val="000000"/>
                </a:solidFill>
              </a:rPr>
              <a:t>  jle   .L1</a:t>
            </a:r>
          </a:p>
          <a:p>
            <a:pPr defTabSz="1219170" fontAlgn="base">
              <a:lnSpc>
                <a:spcPct val="100000"/>
              </a:lnSpc>
              <a:spcBef>
                <a:spcPct val="0"/>
              </a:spcBef>
              <a:spcAft>
                <a:spcPct val="0"/>
              </a:spcAft>
              <a:buNone/>
              <a:tabLst>
                <a:tab pos="723882" algn="l"/>
              </a:tabLst>
            </a:pPr>
            <a:r>
              <a:rPr lang="en-US" altLang="zh-CN" sz="1800">
                <a:solidFill>
                  <a:srgbClr val="000000"/>
                </a:solidFill>
              </a:rPr>
              <a:t>.L2   </a:t>
            </a:r>
          </a:p>
        </p:txBody>
      </p:sp>
      <p:sp>
        <p:nvSpPr>
          <p:cNvPr id="574471" name="Text Box 7">
            <a:extLst>
              <a:ext uri="{FF2B5EF4-FFF2-40B4-BE49-F238E27FC236}">
                <a16:creationId xmlns:a16="http://schemas.microsoft.com/office/drawing/2014/main" id="{A3017325-0B2E-4D8B-A4DA-1181D55C5F6C}"/>
              </a:ext>
            </a:extLst>
          </p:cNvPr>
          <p:cNvSpPr txBox="1">
            <a:spLocks noChangeArrowheads="1"/>
          </p:cNvSpPr>
          <p:nvPr/>
        </p:nvSpPr>
        <p:spPr bwMode="auto">
          <a:xfrm>
            <a:off x="8487626" y="1494437"/>
            <a:ext cx="2178964" cy="227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25000"/>
              </a:lnSpc>
              <a:spcBef>
                <a:spcPct val="50000"/>
              </a:spcBef>
              <a:spcAft>
                <a:spcPct val="0"/>
              </a:spcAft>
              <a:buNone/>
            </a:pPr>
            <a:r>
              <a:rPr lang="zh-CN" altLang="en-US" sz="1800">
                <a:solidFill>
                  <a:srgbClr val="0000FF"/>
                </a:solidFill>
                <a:latin typeface="微软雅黑" panose="020B0503020204020204" pitchFamily="34" charset="-122"/>
                <a:ea typeface="微软雅黑" panose="020B0503020204020204" pitchFamily="34" charset="-122"/>
              </a:rPr>
              <a:t>局部变量 </a:t>
            </a:r>
            <a:r>
              <a:rPr lang="en-US" altLang="zh-CN" sz="1800">
                <a:solidFill>
                  <a:srgbClr val="0000FF"/>
                </a:solidFill>
                <a:latin typeface="微软雅黑" panose="020B0503020204020204" pitchFamily="34" charset="-122"/>
                <a:ea typeface="微软雅黑" panose="020B0503020204020204" pitchFamily="34" charset="-122"/>
              </a:rPr>
              <a:t>i </a:t>
            </a:r>
            <a:r>
              <a:rPr lang="zh-CN" altLang="en-US" sz="1800">
                <a:solidFill>
                  <a:srgbClr val="0000FF"/>
                </a:solidFill>
                <a:latin typeface="微软雅黑" panose="020B0503020204020204" pitchFamily="34" charset="-122"/>
                <a:ea typeface="微软雅黑" panose="020B0503020204020204" pitchFamily="34" charset="-122"/>
              </a:rPr>
              <a:t>和 </a:t>
            </a:r>
            <a:r>
              <a:rPr lang="en-US" altLang="zh-CN" sz="1800">
                <a:solidFill>
                  <a:srgbClr val="0000FF"/>
                </a:solidFill>
                <a:latin typeface="微软雅黑" panose="020B0503020204020204" pitchFamily="34" charset="-122"/>
                <a:ea typeface="微软雅黑" panose="020B0503020204020204" pitchFamily="34" charset="-122"/>
              </a:rPr>
              <a:t>result </a:t>
            </a:r>
            <a:r>
              <a:rPr lang="zh-CN" altLang="en-US" sz="1800">
                <a:solidFill>
                  <a:srgbClr val="0000FF"/>
                </a:solidFill>
                <a:latin typeface="微软雅黑" panose="020B0503020204020204" pitchFamily="34" charset="-122"/>
                <a:ea typeface="微软雅黑" panose="020B0503020204020204" pitchFamily="34" charset="-122"/>
              </a:rPr>
              <a:t>被分别分配在</a:t>
            </a:r>
            <a:r>
              <a:rPr lang="en-US" altLang="zh-CN" sz="1800">
                <a:solidFill>
                  <a:srgbClr val="0000FF"/>
                </a:solidFill>
                <a:latin typeface="微软雅黑" panose="020B0503020204020204" pitchFamily="34" charset="-122"/>
                <a:ea typeface="微软雅黑" panose="020B0503020204020204" pitchFamily="34" charset="-122"/>
              </a:rPr>
              <a:t>EDX</a:t>
            </a:r>
            <a:r>
              <a:rPr lang="zh-CN" altLang="en-US" sz="1800">
                <a:solidFill>
                  <a:srgbClr val="0000FF"/>
                </a:solidFill>
                <a:latin typeface="微软雅黑" panose="020B0503020204020204" pitchFamily="34" charset="-122"/>
                <a:ea typeface="微软雅黑" panose="020B0503020204020204" pitchFamily="34" charset="-122"/>
              </a:rPr>
              <a:t>和</a:t>
            </a:r>
            <a:r>
              <a:rPr lang="en-US" altLang="zh-CN" sz="1800">
                <a:solidFill>
                  <a:srgbClr val="0000FF"/>
                </a:solidFill>
                <a:latin typeface="微软雅黑" panose="020B0503020204020204" pitchFamily="34" charset="-122"/>
                <a:ea typeface="微软雅黑" panose="020B0503020204020204" pitchFamily="34" charset="-122"/>
              </a:rPr>
              <a:t>EAX</a:t>
            </a:r>
            <a:r>
              <a:rPr lang="zh-CN" altLang="en-US" sz="1800">
                <a:solidFill>
                  <a:srgbClr val="0000FF"/>
                </a:solidFill>
                <a:latin typeface="微软雅黑" panose="020B0503020204020204" pitchFamily="34" charset="-122"/>
                <a:ea typeface="微软雅黑" panose="020B0503020204020204" pitchFamily="34" charset="-122"/>
              </a:rPr>
              <a:t>中。</a:t>
            </a:r>
          </a:p>
          <a:p>
            <a:pPr defTabSz="1219170" fontAlgn="base">
              <a:lnSpc>
                <a:spcPct val="125000"/>
              </a:lnSpc>
              <a:spcBef>
                <a:spcPct val="50000"/>
              </a:spcBef>
              <a:spcAft>
                <a:spcPct val="0"/>
              </a:spcAft>
              <a:buNone/>
            </a:pPr>
            <a:r>
              <a:rPr lang="zh-CN" altLang="en-US" sz="1800">
                <a:solidFill>
                  <a:srgbClr val="0000FF"/>
                </a:solidFill>
                <a:latin typeface="微软雅黑" panose="020B0503020204020204" pitchFamily="34" charset="-122"/>
                <a:ea typeface="微软雅黑" panose="020B0503020204020204" pitchFamily="34" charset="-122"/>
              </a:rPr>
              <a:t>通常复杂局部变量被分配在栈中，而这里都是简单变量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blinds(horizontal)">
                                      <p:cBhvr>
                                        <p:cTn id="7" dur="500"/>
                                        <p:tgtEl>
                                          <p:spTgt spid="574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blinds(horizontal)">
                                      <p:cBhvr>
                                        <p:cTn id="12" dur="500"/>
                                        <p:tgtEl>
                                          <p:spTgt spid="574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1"/>
                                        </p:tgtEl>
                                        <p:attrNameLst>
                                          <p:attrName>style.visibility</p:attrName>
                                        </p:attrNameLst>
                                      </p:cBhvr>
                                      <p:to>
                                        <p:strVal val="visible"/>
                                      </p:to>
                                    </p:set>
                                    <p:animEffect transition="in" filter="blinds(horizontal)">
                                      <p:cBhvr>
                                        <p:cTn id="17" dur="500"/>
                                        <p:tgtEl>
                                          <p:spTgt spid="57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nimBg="1"/>
      <p:bldP spid="574469" grpId="0" animBg="1"/>
      <p:bldP spid="57447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982471" y="55018"/>
            <a:ext cx="8227060" cy="561801"/>
          </a:xfrm>
        </p:spPr>
        <p:txBody>
          <a:bodyPr/>
          <a:lstStyle/>
          <a:p>
            <a:r>
              <a:rPr lang="zh-CN" altLang="en-US"/>
              <a:t>逆向工程举例</a:t>
            </a:r>
          </a:p>
        </p:txBody>
      </p:sp>
      <p:sp>
        <p:nvSpPr>
          <p:cNvPr id="130051" name="Rectangle 4"/>
          <p:cNvSpPr>
            <a:spLocks noChangeArrowheads="1"/>
          </p:cNvSpPr>
          <p:nvPr/>
        </p:nvSpPr>
        <p:spPr bwMode="auto">
          <a:xfrm>
            <a:off x="6995837" y="670239"/>
            <a:ext cx="42847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115000"/>
              </a:lnSpc>
              <a:spcBef>
                <a:spcPct val="20000"/>
              </a:spcBef>
              <a:buChar char="•"/>
              <a:tabLst>
                <a:tab pos="5429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542925"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542925"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542925"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542925"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00000"/>
              </a:lnSpc>
              <a:spcBef>
                <a:spcPct val="0"/>
              </a:spcBef>
              <a:spcAft>
                <a:spcPct val="0"/>
              </a:spcAft>
              <a:buNone/>
              <a:tabLst>
                <a:tab pos="723882" algn="l"/>
              </a:tabLst>
            </a:pPr>
            <a:r>
              <a:rPr lang="zh-CN" altLang="en-US" sz="1800" b="0" dirty="0">
                <a:solidFill>
                  <a:srgbClr val="000000"/>
                </a:solidFill>
              </a:rPr>
              <a:t>  </a:t>
            </a:r>
            <a:r>
              <a:rPr lang="en-US" altLang="zh-CN" sz="1800" dirty="0" err="1">
                <a:solidFill>
                  <a:srgbClr val="000000"/>
                </a:solidFill>
                <a:latin typeface="微软雅黑" panose="020B0503020204020204" pitchFamily="34" charset="-122"/>
                <a:ea typeface="微软雅黑" panose="020B0503020204020204" pitchFamily="34" charset="-122"/>
              </a:rPr>
              <a:t>movl</a:t>
            </a:r>
            <a:r>
              <a:rPr lang="en-US" altLang="zh-CN" sz="1800" dirty="0">
                <a:solidFill>
                  <a:srgbClr val="000000"/>
                </a:solidFill>
                <a:latin typeface="微软雅黑" panose="020B0503020204020204" pitchFamily="34" charset="-122"/>
                <a:ea typeface="微软雅黑" panose="020B0503020204020204" pitchFamily="34" charset="-122"/>
              </a:rPr>
              <a:t>  	8(%</a:t>
            </a:r>
            <a:r>
              <a:rPr lang="en-US" altLang="zh-CN" sz="1800" dirty="0" err="1">
                <a:solidFill>
                  <a:srgbClr val="000000"/>
                </a:solidFill>
                <a:latin typeface="微软雅黑" panose="020B0503020204020204" pitchFamily="34" charset="-122"/>
                <a:ea typeface="微软雅黑" panose="020B0503020204020204" pitchFamily="34" charset="-122"/>
              </a:rPr>
              <a:t>ebp</a:t>
            </a: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ebx</a:t>
            </a:r>
            <a:endParaRPr lang="en-US" altLang="zh-CN" sz="1800" dirty="0">
              <a:solidFill>
                <a:srgbClr val="000000"/>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movl</a:t>
            </a:r>
            <a:r>
              <a:rPr lang="en-US" altLang="zh-CN" sz="1800" dirty="0">
                <a:solidFill>
                  <a:srgbClr val="000000"/>
                </a:solidFill>
                <a:latin typeface="微软雅黑" panose="020B0503020204020204" pitchFamily="34" charset="-122"/>
                <a:ea typeface="微软雅黑" panose="020B0503020204020204" pitchFamily="34" charset="-122"/>
              </a:rPr>
              <a:t>  	$0, %</a:t>
            </a:r>
            <a:r>
              <a:rPr lang="en-US" altLang="zh-CN" sz="1800" dirty="0" err="1">
                <a:solidFill>
                  <a:srgbClr val="000000"/>
                </a:solidFill>
                <a:latin typeface="微软雅黑" panose="020B0503020204020204" pitchFamily="34" charset="-122"/>
                <a:ea typeface="微软雅黑" panose="020B0503020204020204" pitchFamily="34" charset="-122"/>
              </a:rPr>
              <a:t>eax</a:t>
            </a:r>
            <a:endParaRPr lang="en-US" altLang="zh-CN" sz="1800" dirty="0">
              <a:solidFill>
                <a:srgbClr val="000000"/>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movl</a:t>
            </a:r>
            <a:r>
              <a:rPr lang="en-US" altLang="zh-CN" sz="1800" dirty="0">
                <a:solidFill>
                  <a:srgbClr val="000000"/>
                </a:solidFill>
                <a:latin typeface="微软雅黑" panose="020B0503020204020204" pitchFamily="34" charset="-122"/>
                <a:ea typeface="微软雅黑" panose="020B0503020204020204" pitchFamily="34" charset="-122"/>
              </a:rPr>
              <a:t>  	$0, %</a:t>
            </a:r>
            <a:r>
              <a:rPr lang="en-US" altLang="zh-CN" sz="1800" dirty="0" err="1">
                <a:solidFill>
                  <a:srgbClr val="000000"/>
                </a:solidFill>
                <a:latin typeface="微软雅黑" panose="020B0503020204020204" pitchFamily="34" charset="-122"/>
                <a:ea typeface="微软雅黑" panose="020B0503020204020204" pitchFamily="34" charset="-122"/>
              </a:rPr>
              <a:t>ecx</a:t>
            </a:r>
            <a:endParaRPr lang="en-US" altLang="zh-CN" sz="1800" dirty="0">
              <a:solidFill>
                <a:srgbClr val="000000"/>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.L12:</a:t>
            </a: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leal</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eax</a:t>
            </a:r>
            <a:r>
              <a:rPr lang="en-US" altLang="zh-CN" sz="1800" dirty="0">
                <a:solidFill>
                  <a:srgbClr val="0000FF"/>
                </a:solidFill>
                <a:latin typeface="微软雅黑" panose="020B0503020204020204" pitchFamily="34" charset="-122"/>
                <a:ea typeface="微软雅黑" panose="020B0503020204020204" pitchFamily="34" charset="-122"/>
              </a:rPr>
              <a:t>,%</a:t>
            </a:r>
            <a:r>
              <a:rPr lang="en-US" altLang="zh-CN" sz="1800" dirty="0" err="1">
                <a:solidFill>
                  <a:srgbClr val="0000FF"/>
                </a:solidFill>
                <a:latin typeface="微软雅黑" panose="020B0503020204020204" pitchFamily="34" charset="-122"/>
                <a:ea typeface="微软雅黑" panose="020B0503020204020204" pitchFamily="34" charset="-122"/>
              </a:rPr>
              <a:t>eax</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edx</a:t>
            </a:r>
            <a:endParaRPr lang="en-US" altLang="zh-CN" sz="1800" dirty="0">
              <a:solidFill>
                <a:srgbClr val="0000FF"/>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movl</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ebx</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eax</a:t>
            </a:r>
            <a:endParaRPr lang="en-US" altLang="zh-CN" sz="1800" dirty="0">
              <a:solidFill>
                <a:srgbClr val="0000FF"/>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andl</a:t>
            </a:r>
            <a:r>
              <a:rPr lang="en-US" altLang="zh-CN" sz="1800" dirty="0">
                <a:solidFill>
                  <a:srgbClr val="0000FF"/>
                </a:solidFill>
                <a:latin typeface="微软雅黑" panose="020B0503020204020204" pitchFamily="34" charset="-122"/>
                <a:ea typeface="微软雅黑" panose="020B0503020204020204" pitchFamily="34" charset="-122"/>
              </a:rPr>
              <a:t>  	$1, %</a:t>
            </a:r>
            <a:r>
              <a:rPr lang="en-US" altLang="zh-CN" sz="1800" dirty="0" err="1">
                <a:solidFill>
                  <a:srgbClr val="0000FF"/>
                </a:solidFill>
                <a:latin typeface="微软雅黑" panose="020B0503020204020204" pitchFamily="34" charset="-122"/>
                <a:ea typeface="微软雅黑" panose="020B0503020204020204" pitchFamily="34" charset="-122"/>
              </a:rPr>
              <a:t>eax</a:t>
            </a:r>
            <a:endParaRPr lang="en-US" altLang="zh-CN" sz="1800" dirty="0">
              <a:solidFill>
                <a:srgbClr val="0000FF"/>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orl</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edx</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eax</a:t>
            </a:r>
            <a:endParaRPr lang="en-US" altLang="zh-CN" sz="1800" dirty="0">
              <a:solidFill>
                <a:srgbClr val="0000FF"/>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shrl</a:t>
            </a: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ebx</a:t>
            </a:r>
            <a:r>
              <a:rPr lang="en-US" altLang="zh-CN" sz="1800" dirty="0">
                <a:solidFill>
                  <a:srgbClr val="000000"/>
                </a:solidFill>
                <a:latin typeface="微软雅黑" panose="020B0503020204020204" pitchFamily="34" charset="-122"/>
                <a:ea typeface="微软雅黑" panose="020B0503020204020204" pitchFamily="34" charset="-122"/>
              </a:rPr>
              <a:t>  </a:t>
            </a: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addl</a:t>
            </a:r>
            <a:r>
              <a:rPr lang="en-US" altLang="zh-CN" sz="1800" dirty="0">
                <a:solidFill>
                  <a:srgbClr val="000000"/>
                </a:solidFill>
                <a:latin typeface="微软雅黑" panose="020B0503020204020204" pitchFamily="34" charset="-122"/>
                <a:ea typeface="微软雅黑" panose="020B0503020204020204" pitchFamily="34" charset="-122"/>
              </a:rPr>
              <a:t>   	$1, %</a:t>
            </a:r>
            <a:r>
              <a:rPr lang="en-US" altLang="zh-CN" sz="1800" dirty="0" err="1">
                <a:solidFill>
                  <a:srgbClr val="000000"/>
                </a:solidFill>
                <a:latin typeface="微软雅黑" panose="020B0503020204020204" pitchFamily="34" charset="-122"/>
                <a:ea typeface="微软雅黑" panose="020B0503020204020204" pitchFamily="34" charset="-122"/>
              </a:rPr>
              <a:t>ecx</a:t>
            </a:r>
            <a:r>
              <a:rPr lang="en-US" altLang="zh-CN" sz="1800" dirty="0">
                <a:solidFill>
                  <a:srgbClr val="000000"/>
                </a:solidFill>
                <a:latin typeface="微软雅黑" panose="020B0503020204020204" pitchFamily="34" charset="-122"/>
                <a:ea typeface="微软雅黑" panose="020B0503020204020204" pitchFamily="34" charset="-122"/>
              </a:rPr>
              <a:t>   </a:t>
            </a: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cmpl</a:t>
            </a:r>
            <a:r>
              <a:rPr lang="en-US" altLang="zh-CN" sz="1800" dirty="0">
                <a:solidFill>
                  <a:srgbClr val="000000"/>
                </a:solidFill>
                <a:latin typeface="微软雅黑" panose="020B0503020204020204" pitchFamily="34" charset="-122"/>
                <a:ea typeface="微软雅黑" panose="020B0503020204020204" pitchFamily="34" charset="-122"/>
              </a:rPr>
              <a:t>  	$32, %</a:t>
            </a:r>
            <a:r>
              <a:rPr lang="en-US" altLang="zh-CN" sz="1800" dirty="0" err="1">
                <a:solidFill>
                  <a:srgbClr val="000000"/>
                </a:solidFill>
                <a:latin typeface="微软雅黑" panose="020B0503020204020204" pitchFamily="34" charset="-122"/>
                <a:ea typeface="微软雅黑" panose="020B0503020204020204" pitchFamily="34" charset="-122"/>
              </a:rPr>
              <a:t>ecx</a:t>
            </a:r>
            <a:endParaRPr lang="en-US" altLang="zh-CN" sz="1800" dirty="0">
              <a:solidFill>
                <a:srgbClr val="000000"/>
              </a:solidFill>
              <a:latin typeface="微软雅黑" panose="020B0503020204020204" pitchFamily="34" charset="-122"/>
              <a:ea typeface="微软雅黑" panose="020B0503020204020204" pitchFamily="34" charset="-122"/>
            </a:endParaRPr>
          </a:p>
          <a:p>
            <a:pPr defTabSz="1219170" fontAlgn="base">
              <a:lnSpc>
                <a:spcPct val="100000"/>
              </a:lnSpc>
              <a:spcBef>
                <a:spcPct val="0"/>
              </a:spcBef>
              <a:spcAft>
                <a:spcPct val="0"/>
              </a:spcAft>
              <a:buNone/>
              <a:tabLst>
                <a:tab pos="723882" algn="l"/>
              </a:tabLst>
            </a:pPr>
            <a:r>
              <a:rPr lang="en-US" altLang="zh-CN" sz="1800" dirty="0">
                <a:solidFill>
                  <a:srgbClr val="000000"/>
                </a:solidFill>
                <a:latin typeface="微软雅黑" panose="020B0503020204020204" pitchFamily="34" charset="-122"/>
                <a:ea typeface="微软雅黑" panose="020B0503020204020204" pitchFamily="34" charset="-122"/>
              </a:rPr>
              <a:t>  </a:t>
            </a:r>
            <a:r>
              <a:rPr lang="en-US" altLang="zh-CN" sz="1800" dirty="0" err="1">
                <a:solidFill>
                  <a:srgbClr val="000000"/>
                </a:solidFill>
                <a:latin typeface="微软雅黑" panose="020B0503020204020204" pitchFamily="34" charset="-122"/>
                <a:ea typeface="微软雅黑" panose="020B0503020204020204" pitchFamily="34" charset="-122"/>
              </a:rPr>
              <a:t>jne</a:t>
            </a:r>
            <a:r>
              <a:rPr lang="en-US" altLang="zh-CN" sz="1800" dirty="0">
                <a:solidFill>
                  <a:srgbClr val="000000"/>
                </a:solidFill>
                <a:latin typeface="微软雅黑" panose="020B0503020204020204" pitchFamily="34" charset="-122"/>
                <a:ea typeface="微软雅黑" panose="020B0503020204020204" pitchFamily="34" charset="-122"/>
              </a:rPr>
              <a:t>    	.L12</a:t>
            </a:r>
          </a:p>
        </p:txBody>
      </p:sp>
      <p:sp>
        <p:nvSpPr>
          <p:cNvPr id="582662" name="Rectangle 6"/>
          <p:cNvSpPr>
            <a:spLocks noChangeArrowheads="1"/>
          </p:cNvSpPr>
          <p:nvPr/>
        </p:nvSpPr>
        <p:spPr bwMode="auto">
          <a:xfrm>
            <a:off x="1660309" y="4286944"/>
            <a:ext cx="8844407" cy="227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20000"/>
              </a:lnSpc>
              <a:spcBef>
                <a:spcPct val="0"/>
              </a:spcBef>
              <a:spcAft>
                <a:spcPct val="0"/>
              </a:spcAft>
              <a:buNone/>
            </a:pPr>
            <a:r>
              <a:rPr lang="zh-CN" altLang="en-US" sz="2000">
                <a:solidFill>
                  <a:srgbClr val="000000"/>
                </a:solidFill>
                <a:latin typeface="微软雅黑" panose="020B0503020204020204" pitchFamily="34" charset="-122"/>
                <a:ea typeface="微软雅黑" panose="020B0503020204020204" pitchFamily="34" charset="-122"/>
              </a:rPr>
              <a:t>① 处为</a:t>
            </a:r>
            <a:r>
              <a:rPr lang="en-US" altLang="zh-CN" sz="2000">
                <a:solidFill>
                  <a:srgbClr val="000000"/>
                </a:solidFill>
                <a:latin typeface="微软雅黑" panose="020B0503020204020204" pitchFamily="34" charset="-122"/>
                <a:ea typeface="微软雅黑" panose="020B0503020204020204" pitchFamily="34" charset="-122"/>
              </a:rPr>
              <a:t>i=0</a:t>
            </a:r>
            <a:r>
              <a:rPr lang="zh-CN" altLang="en-US" sz="2000">
                <a:solidFill>
                  <a:srgbClr val="000000"/>
                </a:solidFill>
                <a:latin typeface="微软雅黑" panose="020B0503020204020204" pitchFamily="34" charset="-122"/>
                <a:ea typeface="微软雅黑" panose="020B0503020204020204" pitchFamily="34" charset="-122"/>
              </a:rPr>
              <a:t>，② 处为</a:t>
            </a:r>
            <a:r>
              <a:rPr lang="en-US" altLang="zh-CN" sz="2000">
                <a:solidFill>
                  <a:srgbClr val="000000"/>
                </a:solidFill>
                <a:latin typeface="微软雅黑" panose="020B0503020204020204" pitchFamily="34" charset="-122"/>
                <a:ea typeface="微软雅黑" panose="020B0503020204020204" pitchFamily="34" charset="-122"/>
              </a:rPr>
              <a:t>i≠32</a:t>
            </a:r>
            <a:r>
              <a:rPr lang="zh-CN" altLang="en-US" sz="2000">
                <a:solidFill>
                  <a:srgbClr val="000000"/>
                </a:solidFill>
                <a:latin typeface="微软雅黑" panose="020B0503020204020204" pitchFamily="34" charset="-122"/>
                <a:ea typeface="微软雅黑" panose="020B0503020204020204" pitchFamily="34" charset="-122"/>
              </a:rPr>
              <a:t>，③ 处为</a:t>
            </a:r>
            <a:r>
              <a:rPr lang="en-US" altLang="zh-CN" sz="2000">
                <a:solidFill>
                  <a:srgbClr val="000000"/>
                </a:solidFill>
                <a:latin typeface="微软雅黑" panose="020B0503020204020204" pitchFamily="34" charset="-122"/>
                <a:ea typeface="微软雅黑" panose="020B0503020204020204" pitchFamily="34" charset="-122"/>
              </a:rPr>
              <a:t>i++</a:t>
            </a:r>
            <a:r>
              <a:rPr lang="zh-CN" altLang="en-US" sz="2000">
                <a:solidFill>
                  <a:srgbClr val="000000"/>
                </a:solidFill>
                <a:latin typeface="微软雅黑" panose="020B0503020204020204" pitchFamily="34" charset="-122"/>
                <a:ea typeface="微软雅黑" panose="020B0503020204020204" pitchFamily="34" charset="-122"/>
              </a:rPr>
              <a:t>。</a:t>
            </a:r>
          </a:p>
          <a:p>
            <a:pPr defTabSz="1219170" fontAlgn="base">
              <a:lnSpc>
                <a:spcPct val="120000"/>
              </a:lnSpc>
              <a:spcBef>
                <a:spcPct val="0"/>
              </a:spcBef>
              <a:spcAft>
                <a:spcPct val="0"/>
              </a:spcAft>
              <a:buNone/>
            </a:pPr>
            <a:r>
              <a:rPr lang="zh-CN" altLang="en-US" sz="2000">
                <a:solidFill>
                  <a:srgbClr val="000000"/>
                </a:solidFill>
                <a:latin typeface="微软雅黑" panose="020B0503020204020204" pitchFamily="34" charset="-122"/>
                <a:ea typeface="微软雅黑" panose="020B0503020204020204" pitchFamily="34" charset="-122"/>
              </a:rPr>
              <a:t>入口参数 </a:t>
            </a:r>
            <a:r>
              <a:rPr lang="en-US" altLang="zh-CN" sz="2000">
                <a:solidFill>
                  <a:srgbClr val="000000"/>
                </a:solidFill>
                <a:latin typeface="微软雅黑" panose="020B0503020204020204" pitchFamily="34" charset="-122"/>
                <a:ea typeface="微软雅黑" panose="020B0503020204020204" pitchFamily="34" charset="-122"/>
              </a:rPr>
              <a:t>x </a:t>
            </a:r>
            <a:r>
              <a:rPr lang="zh-CN" altLang="en-US" sz="2000">
                <a:solidFill>
                  <a:srgbClr val="000000"/>
                </a:solidFill>
                <a:latin typeface="微软雅黑" panose="020B0503020204020204" pitchFamily="34" charset="-122"/>
                <a:ea typeface="微软雅黑" panose="020B0503020204020204" pitchFamily="34" charset="-122"/>
              </a:rPr>
              <a:t>在</a:t>
            </a:r>
            <a:r>
              <a:rPr lang="en-US" altLang="zh-CN" sz="2000">
                <a:solidFill>
                  <a:srgbClr val="000000"/>
                </a:solidFill>
                <a:latin typeface="微软雅黑" panose="020B0503020204020204" pitchFamily="34" charset="-122"/>
                <a:ea typeface="微软雅黑" panose="020B0503020204020204" pitchFamily="34" charset="-122"/>
              </a:rPr>
              <a:t>EBX</a:t>
            </a:r>
            <a:r>
              <a:rPr lang="zh-CN" altLang="en-US" sz="2000">
                <a:solidFill>
                  <a:srgbClr val="000000"/>
                </a:solidFill>
                <a:latin typeface="微软雅黑" panose="020B0503020204020204" pitchFamily="34" charset="-122"/>
                <a:ea typeface="微软雅黑" panose="020B0503020204020204" pitchFamily="34" charset="-122"/>
              </a:rPr>
              <a:t>中，返回参数 </a:t>
            </a:r>
            <a:r>
              <a:rPr lang="en-US" altLang="zh-CN" sz="2000">
                <a:solidFill>
                  <a:srgbClr val="000000"/>
                </a:solidFill>
                <a:latin typeface="微软雅黑" panose="020B0503020204020204" pitchFamily="34" charset="-122"/>
                <a:ea typeface="微软雅黑" panose="020B0503020204020204" pitchFamily="34" charset="-122"/>
              </a:rPr>
              <a:t>result </a:t>
            </a:r>
            <a:r>
              <a:rPr lang="zh-CN" altLang="en-US" sz="2000">
                <a:solidFill>
                  <a:srgbClr val="000000"/>
                </a:solidFill>
                <a:latin typeface="微软雅黑" panose="020B0503020204020204" pitchFamily="34" charset="-122"/>
                <a:ea typeface="微软雅黑" panose="020B0503020204020204" pitchFamily="34" charset="-122"/>
              </a:rPr>
              <a:t>在</a:t>
            </a:r>
            <a:r>
              <a:rPr lang="en-US" altLang="zh-CN" sz="2000">
                <a:solidFill>
                  <a:srgbClr val="000000"/>
                </a:solidFill>
                <a:latin typeface="微软雅黑" panose="020B0503020204020204" pitchFamily="34" charset="-122"/>
                <a:ea typeface="微软雅黑" panose="020B0503020204020204" pitchFamily="34" charset="-122"/>
              </a:rPr>
              <a:t>EAX</a:t>
            </a:r>
            <a:r>
              <a:rPr lang="zh-CN" altLang="en-US" sz="2000">
                <a:solidFill>
                  <a:srgbClr val="000000"/>
                </a:solidFill>
                <a:latin typeface="微软雅黑" panose="020B0503020204020204" pitchFamily="34" charset="-122"/>
                <a:ea typeface="微软雅黑" panose="020B0503020204020204" pitchFamily="34" charset="-122"/>
              </a:rPr>
              <a:t>中。</a:t>
            </a:r>
            <a:r>
              <a:rPr lang="en-US" altLang="zh-CN" sz="2000">
                <a:solidFill>
                  <a:srgbClr val="000000"/>
                </a:solidFill>
                <a:latin typeface="微软雅黑" panose="020B0503020204020204" pitchFamily="34" charset="-122"/>
                <a:ea typeface="微软雅黑" panose="020B0503020204020204" pitchFamily="34" charset="-122"/>
              </a:rPr>
              <a:t>LEA</a:t>
            </a:r>
            <a:r>
              <a:rPr lang="zh-CN" altLang="en-US" sz="2000">
                <a:solidFill>
                  <a:srgbClr val="000000"/>
                </a:solidFill>
                <a:latin typeface="微软雅黑" panose="020B0503020204020204" pitchFamily="34" charset="-122"/>
                <a:ea typeface="微软雅黑" panose="020B0503020204020204" pitchFamily="34" charset="-122"/>
              </a:rPr>
              <a:t>实现“</a:t>
            </a:r>
            <a:r>
              <a:rPr lang="en-US" altLang="zh-CN" sz="2000">
                <a:solidFill>
                  <a:srgbClr val="000000"/>
                </a:solidFill>
                <a:latin typeface="微软雅黑" panose="020B0503020204020204" pitchFamily="34" charset="-122"/>
                <a:ea typeface="微软雅黑" panose="020B0503020204020204" pitchFamily="34" charset="-122"/>
              </a:rPr>
              <a:t>2*result”</a:t>
            </a:r>
            <a:r>
              <a:rPr lang="zh-CN" altLang="en-US" sz="2000">
                <a:solidFill>
                  <a:srgbClr val="000000"/>
                </a:solidFill>
                <a:latin typeface="微软雅黑" panose="020B0503020204020204" pitchFamily="34" charset="-122"/>
                <a:ea typeface="微软雅黑" panose="020B0503020204020204" pitchFamily="34" charset="-122"/>
              </a:rPr>
              <a:t>，即：将</a:t>
            </a:r>
            <a:r>
              <a:rPr lang="en-US" altLang="zh-CN" sz="2000">
                <a:solidFill>
                  <a:srgbClr val="000000"/>
                </a:solidFill>
                <a:latin typeface="微软雅黑" panose="020B0503020204020204" pitchFamily="34" charset="-122"/>
                <a:ea typeface="微软雅黑" panose="020B0503020204020204" pitchFamily="34" charset="-122"/>
              </a:rPr>
              <a:t>result</a:t>
            </a:r>
            <a:r>
              <a:rPr lang="zh-CN" altLang="en-US" sz="2000">
                <a:solidFill>
                  <a:srgbClr val="000000"/>
                </a:solidFill>
                <a:latin typeface="微软雅黑" panose="020B0503020204020204" pitchFamily="34" charset="-122"/>
                <a:ea typeface="微软雅黑" panose="020B0503020204020204" pitchFamily="34" charset="-122"/>
              </a:rPr>
              <a:t>左移一位；第</a:t>
            </a:r>
            <a:r>
              <a:rPr lang="en-US" altLang="zh-CN" sz="2000">
                <a:solidFill>
                  <a:srgbClr val="000000"/>
                </a:solidFill>
                <a:latin typeface="微软雅黑" panose="020B0503020204020204" pitchFamily="34" charset="-122"/>
                <a:ea typeface="微软雅黑" panose="020B0503020204020204" pitchFamily="34" charset="-122"/>
              </a:rPr>
              <a:t>6</a:t>
            </a:r>
            <a:r>
              <a:rPr lang="zh-CN" altLang="en-US" sz="2000">
                <a:solidFill>
                  <a:srgbClr val="000000"/>
                </a:solidFill>
                <a:latin typeface="微软雅黑" panose="020B0503020204020204" pitchFamily="34" charset="-122"/>
                <a:ea typeface="微软雅黑" panose="020B0503020204020204" pitchFamily="34" charset="-122"/>
              </a:rPr>
              <a:t>和第</a:t>
            </a:r>
            <a:r>
              <a:rPr lang="en-US" altLang="zh-CN" sz="2000">
                <a:solidFill>
                  <a:srgbClr val="000000"/>
                </a:solidFill>
                <a:latin typeface="微软雅黑" panose="020B0503020204020204" pitchFamily="34" charset="-122"/>
                <a:ea typeface="微软雅黑" panose="020B0503020204020204" pitchFamily="34" charset="-122"/>
              </a:rPr>
              <a:t>7</a:t>
            </a:r>
            <a:r>
              <a:rPr lang="zh-CN" altLang="en-US" sz="2000">
                <a:solidFill>
                  <a:srgbClr val="000000"/>
                </a:solidFill>
                <a:latin typeface="微软雅黑" panose="020B0503020204020204" pitchFamily="34" charset="-122"/>
                <a:ea typeface="微软雅黑" panose="020B0503020204020204" pitchFamily="34" charset="-122"/>
              </a:rPr>
              <a:t>条指令则实现“</a:t>
            </a:r>
            <a:r>
              <a:rPr lang="en-US" altLang="zh-CN" sz="2000">
                <a:solidFill>
                  <a:srgbClr val="000000"/>
                </a:solidFill>
                <a:latin typeface="微软雅黑" panose="020B0503020204020204" pitchFamily="34" charset="-122"/>
                <a:ea typeface="微软雅黑" panose="020B0503020204020204" pitchFamily="34" charset="-122"/>
              </a:rPr>
              <a:t>x&amp;0x01”</a:t>
            </a:r>
            <a:r>
              <a:rPr lang="zh-CN" altLang="en-US" sz="2000">
                <a:solidFill>
                  <a:srgbClr val="000000"/>
                </a:solidFill>
                <a:latin typeface="微软雅黑" panose="020B0503020204020204" pitchFamily="34" charset="-122"/>
                <a:ea typeface="微软雅黑" panose="020B0503020204020204" pitchFamily="34" charset="-122"/>
              </a:rPr>
              <a:t>；第</a:t>
            </a:r>
            <a:r>
              <a:rPr lang="en-US" altLang="zh-CN" sz="2000">
                <a:solidFill>
                  <a:srgbClr val="000000"/>
                </a:solidFill>
                <a:latin typeface="微软雅黑" panose="020B0503020204020204" pitchFamily="34" charset="-122"/>
                <a:ea typeface="微软雅黑" panose="020B0503020204020204" pitchFamily="34" charset="-122"/>
              </a:rPr>
              <a:t>8</a:t>
            </a:r>
            <a:r>
              <a:rPr lang="zh-CN" altLang="en-US" sz="2000">
                <a:solidFill>
                  <a:srgbClr val="000000"/>
                </a:solidFill>
                <a:latin typeface="微软雅黑" panose="020B0503020204020204" pitchFamily="34" charset="-122"/>
                <a:ea typeface="微软雅黑" panose="020B0503020204020204" pitchFamily="34" charset="-122"/>
              </a:rPr>
              <a:t>条指令实现“</a:t>
            </a:r>
            <a:r>
              <a:rPr lang="en-US" altLang="zh-CN" sz="2000">
                <a:solidFill>
                  <a:srgbClr val="000000"/>
                </a:solidFill>
                <a:latin typeface="微软雅黑" panose="020B0503020204020204" pitchFamily="34" charset="-122"/>
                <a:ea typeface="微软雅黑" panose="020B0503020204020204" pitchFamily="34" charset="-122"/>
              </a:rPr>
              <a:t>result=(result&lt;&lt;1) | (x &amp; 0x01)”</a:t>
            </a:r>
            <a:r>
              <a:rPr lang="zh-CN" altLang="en-US" sz="2000">
                <a:solidFill>
                  <a:srgbClr val="000000"/>
                </a:solidFill>
                <a:latin typeface="微软雅黑" panose="020B0503020204020204" pitchFamily="34" charset="-122"/>
                <a:ea typeface="微软雅黑" panose="020B0503020204020204" pitchFamily="34" charset="-122"/>
              </a:rPr>
              <a:t>，第</a:t>
            </a:r>
            <a:r>
              <a:rPr lang="en-US" altLang="zh-CN" sz="2000">
                <a:solidFill>
                  <a:srgbClr val="000000"/>
                </a:solidFill>
                <a:latin typeface="微软雅黑" panose="020B0503020204020204" pitchFamily="34" charset="-122"/>
                <a:ea typeface="微软雅黑" panose="020B0503020204020204" pitchFamily="34" charset="-122"/>
              </a:rPr>
              <a:t>9</a:t>
            </a:r>
            <a:r>
              <a:rPr lang="zh-CN" altLang="en-US" sz="2000">
                <a:solidFill>
                  <a:srgbClr val="000000"/>
                </a:solidFill>
                <a:latin typeface="微软雅黑" panose="020B0503020204020204" pitchFamily="34" charset="-122"/>
                <a:ea typeface="微软雅黑" panose="020B0503020204020204" pitchFamily="34" charset="-122"/>
              </a:rPr>
              <a:t>条指令实现“</a:t>
            </a:r>
            <a:r>
              <a:rPr lang="en-US" altLang="zh-CN" sz="2000">
                <a:solidFill>
                  <a:srgbClr val="000000"/>
                </a:solidFill>
                <a:latin typeface="微软雅黑" panose="020B0503020204020204" pitchFamily="34" charset="-122"/>
                <a:ea typeface="微软雅黑" panose="020B0503020204020204" pitchFamily="34" charset="-122"/>
              </a:rPr>
              <a:t>x&gt;&gt;=1”</a:t>
            </a:r>
            <a:r>
              <a:rPr lang="zh-CN" altLang="en-US" sz="2000">
                <a:solidFill>
                  <a:srgbClr val="000000"/>
                </a:solidFill>
                <a:latin typeface="微软雅黑" panose="020B0503020204020204" pitchFamily="34" charset="-122"/>
                <a:ea typeface="微软雅黑" panose="020B0503020204020204" pitchFamily="34" charset="-122"/>
              </a:rPr>
              <a:t>。综上所述，④ 处的</a:t>
            </a:r>
            <a:r>
              <a:rPr lang="en-US" altLang="zh-CN" sz="2000">
                <a:solidFill>
                  <a:srgbClr val="000000"/>
                </a:solidFill>
                <a:latin typeface="微软雅黑" panose="020B0503020204020204" pitchFamily="34" charset="-122"/>
                <a:ea typeface="微软雅黑" panose="020B0503020204020204" pitchFamily="34" charset="-122"/>
              </a:rPr>
              <a:t>C</a:t>
            </a:r>
            <a:r>
              <a:rPr lang="zh-CN" altLang="en-US" sz="2000">
                <a:solidFill>
                  <a:srgbClr val="000000"/>
                </a:solidFill>
                <a:latin typeface="微软雅黑" panose="020B0503020204020204" pitchFamily="34" charset="-122"/>
                <a:ea typeface="微软雅黑" panose="020B0503020204020204" pitchFamily="34" charset="-122"/>
              </a:rPr>
              <a:t>语言语句是</a:t>
            </a:r>
            <a:r>
              <a:rPr lang="zh-CN" altLang="en-US" sz="2000">
                <a:solidFill>
                  <a:srgbClr val="3333CC"/>
                </a:solidFill>
                <a:latin typeface="微软雅黑" panose="020B0503020204020204" pitchFamily="34" charset="-122"/>
                <a:ea typeface="微软雅黑" panose="020B0503020204020204" pitchFamily="34" charset="-122"/>
              </a:rPr>
              <a:t>“</a:t>
            </a:r>
            <a:r>
              <a:rPr lang="en-US" altLang="zh-CN" sz="2000">
                <a:solidFill>
                  <a:srgbClr val="3333CC"/>
                </a:solidFill>
                <a:latin typeface="微软雅黑" panose="020B0503020204020204" pitchFamily="34" charset="-122"/>
                <a:ea typeface="微软雅黑" panose="020B0503020204020204" pitchFamily="34" charset="-122"/>
              </a:rPr>
              <a:t>result=(result&lt;&lt;1) | (x &amp; 0x01); x&gt;&gt;=1;”</a:t>
            </a:r>
            <a:r>
              <a:rPr lang="zh-CN" altLang="en-US" sz="2000">
                <a:solidFill>
                  <a:srgbClr val="000000"/>
                </a:solidFill>
                <a:latin typeface="微软雅黑" panose="020B0503020204020204" pitchFamily="34" charset="-122"/>
                <a:ea typeface="微软雅黑" panose="020B0503020204020204" pitchFamily="34" charset="-122"/>
              </a:rPr>
              <a:t>。</a:t>
            </a:r>
          </a:p>
        </p:txBody>
      </p:sp>
      <p:sp>
        <p:nvSpPr>
          <p:cNvPr id="582664" name="Rectangle 8"/>
          <p:cNvSpPr>
            <a:spLocks noChangeArrowheads="1"/>
          </p:cNvSpPr>
          <p:nvPr/>
        </p:nvSpPr>
        <p:spPr bwMode="auto">
          <a:xfrm>
            <a:off x="1596828" y="819956"/>
            <a:ext cx="4454736" cy="25853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int function_test( unsigned x) </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int result=0;</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int i</a:t>
            </a:r>
            <a:r>
              <a:rPr lang="zh-CN" altLang="en-US" sz="1800">
                <a:solidFill>
                  <a:srgbClr val="000000"/>
                </a:solidFill>
                <a:latin typeface="微软雅黑" panose="020B0503020204020204" pitchFamily="34" charset="-122"/>
                <a:ea typeface="微软雅黑" panose="020B0503020204020204" pitchFamily="34" charset="-122"/>
              </a:rPr>
              <a:t>；</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for ( </a:t>
            </a:r>
            <a:r>
              <a:rPr lang="en-US" altLang="zh-CN" sz="1800" u="sng">
                <a:solidFill>
                  <a:srgbClr val="000000"/>
                </a:solidFill>
                <a:latin typeface="微软雅黑" panose="020B0503020204020204" pitchFamily="34" charset="-122"/>
                <a:ea typeface="微软雅黑" panose="020B0503020204020204" pitchFamily="34" charset="-122"/>
              </a:rPr>
              <a:t>     ①     </a:t>
            </a:r>
            <a:r>
              <a:rPr lang="en-US" altLang="zh-CN" sz="1800">
                <a:solidFill>
                  <a:srgbClr val="000000"/>
                </a:solidFill>
                <a:latin typeface="微软雅黑" panose="020B0503020204020204" pitchFamily="34" charset="-122"/>
                <a:ea typeface="微软雅黑" panose="020B0503020204020204" pitchFamily="34" charset="-122"/>
              </a:rPr>
              <a:t> ; </a:t>
            </a:r>
            <a:r>
              <a:rPr lang="en-US" altLang="zh-CN" sz="1800" u="sng">
                <a:solidFill>
                  <a:srgbClr val="000000"/>
                </a:solidFill>
                <a:latin typeface="微软雅黑" panose="020B0503020204020204" pitchFamily="34" charset="-122"/>
                <a:ea typeface="微软雅黑" panose="020B0503020204020204" pitchFamily="34" charset="-122"/>
              </a:rPr>
              <a:t>    ②     </a:t>
            </a:r>
            <a:r>
              <a:rPr lang="en-US" altLang="zh-CN" sz="1800">
                <a:solidFill>
                  <a:srgbClr val="000000"/>
                </a:solidFill>
                <a:latin typeface="微软雅黑" panose="020B0503020204020204" pitchFamily="34" charset="-122"/>
                <a:ea typeface="微软雅黑" panose="020B0503020204020204" pitchFamily="34" charset="-122"/>
              </a:rPr>
              <a:t> ; </a:t>
            </a:r>
            <a:r>
              <a:rPr lang="en-US" altLang="zh-CN" sz="1800" u="sng">
                <a:solidFill>
                  <a:srgbClr val="000000"/>
                </a:solidFill>
                <a:latin typeface="微软雅黑" panose="020B0503020204020204" pitchFamily="34" charset="-122"/>
                <a:ea typeface="微软雅黑" panose="020B0503020204020204" pitchFamily="34" charset="-122"/>
              </a:rPr>
              <a:t>     ③     </a:t>
            </a:r>
            <a:r>
              <a:rPr lang="en-US" altLang="zh-CN" sz="1800">
                <a:solidFill>
                  <a:srgbClr val="000000"/>
                </a:solidFill>
                <a:latin typeface="微软雅黑" panose="020B0503020204020204" pitchFamily="34" charset="-122"/>
                <a:ea typeface="微软雅黑" panose="020B0503020204020204" pitchFamily="34" charset="-122"/>
              </a:rPr>
              <a:t> ) {</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a:t>
            </a:r>
            <a:r>
              <a:rPr lang="en-US" altLang="zh-CN" sz="1800" u="sng">
                <a:solidFill>
                  <a:srgbClr val="000000"/>
                </a:solidFill>
                <a:latin typeface="微软雅黑" panose="020B0503020204020204" pitchFamily="34" charset="-122"/>
                <a:ea typeface="微软雅黑" panose="020B0503020204020204" pitchFamily="34" charset="-122"/>
              </a:rPr>
              <a:t>               ④                </a:t>
            </a:r>
            <a:r>
              <a:rPr lang="zh-CN" altLang="en-US" sz="1800">
                <a:solidFill>
                  <a:srgbClr val="000000"/>
                </a:solidFill>
                <a:latin typeface="微软雅黑" panose="020B0503020204020204" pitchFamily="34" charset="-122"/>
                <a:ea typeface="微软雅黑" panose="020B0503020204020204" pitchFamily="34" charset="-122"/>
              </a:rPr>
              <a:t>；</a:t>
            </a:r>
            <a:r>
              <a:rPr lang="zh-CN" altLang="en-US" sz="1800" u="sng">
                <a:solidFill>
                  <a:srgbClr val="000000"/>
                </a:solidFill>
                <a:latin typeface="微软雅黑" panose="020B0503020204020204" pitchFamily="34" charset="-122"/>
                <a:ea typeface="微软雅黑" panose="020B0503020204020204" pitchFamily="34" charset="-122"/>
              </a:rPr>
              <a:t>            </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return result;</a:t>
            </a:r>
          </a:p>
          <a:p>
            <a:pPr marL="457189" indent="-457189" defTabSz="1219170" fontAlgn="base">
              <a:lnSpc>
                <a:spcPct val="100000"/>
              </a:lnSpc>
              <a:spcBef>
                <a:spcPct val="0"/>
              </a:spcBef>
              <a:spcAft>
                <a:spcPct val="0"/>
              </a:spcAft>
              <a:buNone/>
            </a:pPr>
            <a:r>
              <a:rPr lang="en-US" altLang="zh-CN" sz="1800">
                <a:solidFill>
                  <a:srgbClr val="000000"/>
                </a:solidFill>
                <a:latin typeface="微软雅黑" panose="020B0503020204020204" pitchFamily="34" charset="-122"/>
                <a:ea typeface="微软雅黑" panose="020B0503020204020204" pitchFamily="34" charset="-122"/>
              </a:rPr>
              <a:t>} </a:t>
            </a:r>
          </a:p>
        </p:txBody>
      </p:sp>
      <p:sp>
        <p:nvSpPr>
          <p:cNvPr id="582665" name="Line 9"/>
          <p:cNvSpPr>
            <a:spLocks noChangeShapeType="1"/>
          </p:cNvSpPr>
          <p:nvPr/>
        </p:nvSpPr>
        <p:spPr bwMode="auto">
          <a:xfrm flipV="1">
            <a:off x="5151730" y="864392"/>
            <a:ext cx="2023437" cy="13489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2666" name="Line 10"/>
          <p:cNvSpPr>
            <a:spLocks noChangeShapeType="1"/>
          </p:cNvSpPr>
          <p:nvPr/>
        </p:nvSpPr>
        <p:spPr bwMode="auto">
          <a:xfrm flipV="1">
            <a:off x="3396498" y="1134185"/>
            <a:ext cx="3778671" cy="3602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2667" name="Line 11"/>
          <p:cNvSpPr>
            <a:spLocks noChangeShapeType="1"/>
          </p:cNvSpPr>
          <p:nvPr/>
        </p:nvSpPr>
        <p:spPr bwMode="auto">
          <a:xfrm flipV="1">
            <a:off x="3171142" y="1449999"/>
            <a:ext cx="3959589" cy="53958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582668" name="Group 12"/>
          <p:cNvGrpSpPr>
            <a:grpSpLocks/>
          </p:cNvGrpSpPr>
          <p:nvPr/>
        </p:nvGrpSpPr>
        <p:grpSpPr bwMode="auto">
          <a:xfrm flipH="1">
            <a:off x="9965131" y="1629331"/>
            <a:ext cx="360252" cy="2250380"/>
            <a:chOff x="130" y="1565"/>
            <a:chExt cx="170" cy="1701"/>
          </a:xfrm>
        </p:grpSpPr>
        <p:sp>
          <p:nvSpPr>
            <p:cNvPr id="130067" name="Line 13"/>
            <p:cNvSpPr>
              <a:spLocks noChangeShapeType="1"/>
            </p:cNvSpPr>
            <p:nvPr/>
          </p:nvSpPr>
          <p:spPr bwMode="auto">
            <a:xfrm>
              <a:off x="130" y="3266"/>
              <a:ext cx="170"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0068" name="Line 14"/>
            <p:cNvSpPr>
              <a:spLocks noChangeShapeType="1"/>
            </p:cNvSpPr>
            <p:nvPr/>
          </p:nvSpPr>
          <p:spPr bwMode="auto">
            <a:xfrm flipH="1">
              <a:off x="130" y="1565"/>
              <a:ext cx="0" cy="1701"/>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0069" name="Line 15"/>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582674" name="Group 18"/>
          <p:cNvGrpSpPr>
            <a:grpSpLocks/>
          </p:cNvGrpSpPr>
          <p:nvPr/>
        </p:nvGrpSpPr>
        <p:grpSpPr bwMode="auto">
          <a:xfrm>
            <a:off x="4116999" y="2214940"/>
            <a:ext cx="3015319" cy="1844105"/>
            <a:chOff x="1604" y="1395"/>
            <a:chExt cx="1900" cy="1162"/>
          </a:xfrm>
        </p:grpSpPr>
        <p:sp>
          <p:nvSpPr>
            <p:cNvPr id="130065" name="AutoShape 16"/>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00000"/>
                </a:lnSpc>
                <a:spcBef>
                  <a:spcPct val="0"/>
                </a:spcBef>
                <a:spcAft>
                  <a:spcPct val="0"/>
                </a:spcAft>
                <a:buNone/>
              </a:pPr>
              <a:endParaRPr lang="zh-CN" altLang="en-US" sz="1800">
                <a:solidFill>
                  <a:srgbClr val="000000"/>
                </a:solidFill>
                <a:latin typeface="微软雅黑" panose="020B0503020204020204" pitchFamily="34" charset="-122"/>
                <a:ea typeface="微软雅黑" panose="020B0503020204020204" pitchFamily="34" charset="-122"/>
              </a:endParaRPr>
            </a:p>
          </p:txBody>
        </p:sp>
        <p:sp>
          <p:nvSpPr>
            <p:cNvPr id="130066" name="Line 17"/>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582675" name="Line 19"/>
          <p:cNvSpPr>
            <a:spLocks noChangeShapeType="1"/>
          </p:cNvSpPr>
          <p:nvPr/>
        </p:nvSpPr>
        <p:spPr bwMode="auto">
          <a:xfrm>
            <a:off x="5286626" y="2214940"/>
            <a:ext cx="1888541" cy="11696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582678" name="Group 22"/>
          <p:cNvGrpSpPr>
            <a:grpSpLocks/>
          </p:cNvGrpSpPr>
          <p:nvPr/>
        </p:nvGrpSpPr>
        <p:grpSpPr bwMode="auto">
          <a:xfrm>
            <a:off x="5059684" y="1899123"/>
            <a:ext cx="2159920" cy="1169627"/>
            <a:chOff x="2227" y="1196"/>
            <a:chExt cx="1361" cy="737"/>
          </a:xfrm>
        </p:grpSpPr>
        <p:sp>
          <p:nvSpPr>
            <p:cNvPr id="130063" name="AutoShape 20"/>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1219170" fontAlgn="base">
                <a:lnSpc>
                  <a:spcPct val="100000"/>
                </a:lnSpc>
                <a:spcBef>
                  <a:spcPct val="0"/>
                </a:spcBef>
                <a:spcAft>
                  <a:spcPct val="0"/>
                </a:spcAft>
                <a:buNone/>
              </a:pPr>
              <a:endParaRPr lang="zh-CN" altLang="en-US" sz="1800">
                <a:solidFill>
                  <a:srgbClr val="000000"/>
                </a:solidFill>
                <a:latin typeface="微软雅黑" panose="020B0503020204020204" pitchFamily="34" charset="-122"/>
                <a:ea typeface="微软雅黑" panose="020B0503020204020204" pitchFamily="34" charset="-122"/>
              </a:endParaRPr>
            </a:p>
          </p:txBody>
        </p:sp>
        <p:sp>
          <p:nvSpPr>
            <p:cNvPr id="130064" name="Line 21"/>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582679" name="Text Box 23"/>
          <p:cNvSpPr txBox="1">
            <a:spLocks noChangeArrowheads="1"/>
          </p:cNvSpPr>
          <p:nvPr/>
        </p:nvSpPr>
        <p:spPr bwMode="auto">
          <a:xfrm>
            <a:off x="1911055" y="3473438"/>
            <a:ext cx="256460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189" indent="-457189" defTabSz="1219170" fontAlgn="base">
              <a:lnSpc>
                <a:spcPct val="100000"/>
              </a:lnSpc>
              <a:spcBef>
                <a:spcPct val="50000"/>
              </a:spcBef>
              <a:spcAft>
                <a:spcPct val="0"/>
              </a:spcAft>
              <a:buNone/>
            </a:pPr>
            <a:r>
              <a:rPr lang="zh-CN" altLang="en-US" sz="2000">
                <a:solidFill>
                  <a:srgbClr val="FF3300"/>
                </a:solidFill>
                <a:latin typeface="微软雅黑" panose="020B0503020204020204" pitchFamily="34" charset="-122"/>
                <a:ea typeface="微软雅黑" panose="020B0503020204020204" pitchFamily="34" charset="-122"/>
              </a:rPr>
              <a:t>该函数有几个参数？</a:t>
            </a:r>
          </a:p>
          <a:p>
            <a:pPr marL="457189" indent="-457189" defTabSz="1219170" fontAlgn="base">
              <a:lnSpc>
                <a:spcPct val="100000"/>
              </a:lnSpc>
              <a:spcBef>
                <a:spcPct val="10000"/>
              </a:spcBef>
              <a:spcAft>
                <a:spcPct val="0"/>
              </a:spcAft>
              <a:buNone/>
            </a:pPr>
            <a:r>
              <a:rPr lang="zh-CN" altLang="en-US" sz="2000">
                <a:solidFill>
                  <a:srgbClr val="FF3300"/>
                </a:solidFill>
                <a:latin typeface="微软雅黑" panose="020B0503020204020204" pitchFamily="34" charset="-122"/>
                <a:ea typeface="微软雅黑" panose="020B0503020204020204" pitchFamily="34" charset="-122"/>
              </a:rPr>
              <a:t>处理结构是怎样的？</a:t>
            </a:r>
          </a:p>
        </p:txBody>
      </p:sp>
      <p:sp>
        <p:nvSpPr>
          <p:cNvPr id="582680" name="Text Box 24"/>
          <p:cNvSpPr txBox="1">
            <a:spLocks noChangeArrowheads="1"/>
          </p:cNvSpPr>
          <p:nvPr/>
        </p:nvSpPr>
        <p:spPr bwMode="auto">
          <a:xfrm>
            <a:off x="4431228" y="3429000"/>
            <a:ext cx="1799669"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457189" indent="-457189" defTabSz="1219170" fontAlgn="base">
              <a:lnSpc>
                <a:spcPct val="100000"/>
              </a:lnSpc>
              <a:spcBef>
                <a:spcPct val="10000"/>
              </a:spcBef>
              <a:spcAft>
                <a:spcPct val="0"/>
              </a:spcAft>
              <a:buNone/>
            </a:pPr>
            <a:r>
              <a:rPr lang="en-US" altLang="zh-CN" sz="2000">
                <a:solidFill>
                  <a:srgbClr val="0066FF"/>
                </a:solidFill>
                <a:latin typeface="微软雅黑" panose="020B0503020204020204" pitchFamily="34" charset="-122"/>
                <a:ea typeface="微软雅黑" panose="020B0503020204020204" pitchFamily="34" charset="-122"/>
              </a:rPr>
              <a:t>1</a:t>
            </a:r>
            <a:r>
              <a:rPr lang="zh-CN" altLang="en-US" sz="2000">
                <a:solidFill>
                  <a:srgbClr val="0066FF"/>
                </a:solidFill>
                <a:latin typeface="微软雅黑" panose="020B0503020204020204" pitchFamily="34" charset="-122"/>
                <a:ea typeface="微软雅黑" panose="020B0503020204020204" pitchFamily="34" charset="-122"/>
              </a:rPr>
              <a:t>个</a:t>
            </a:r>
          </a:p>
          <a:p>
            <a:pPr marL="457189" indent="-457189" defTabSz="1219170" fontAlgn="base">
              <a:lnSpc>
                <a:spcPct val="100000"/>
              </a:lnSpc>
              <a:spcBef>
                <a:spcPct val="10000"/>
              </a:spcBef>
              <a:spcAft>
                <a:spcPct val="0"/>
              </a:spcAft>
              <a:buNone/>
            </a:pPr>
            <a:r>
              <a:rPr lang="zh-CN" altLang="en-US" sz="2000">
                <a:solidFill>
                  <a:srgbClr val="0066FF"/>
                </a:solidFill>
                <a:latin typeface="微软雅黑" panose="020B0503020204020204" pitchFamily="34" charset="-122"/>
                <a:ea typeface="微软雅黑" panose="020B0503020204020204" pitchFamily="34" charset="-122"/>
              </a:rPr>
              <a:t>循环结构！</a:t>
            </a:r>
          </a:p>
        </p:txBody>
      </p:sp>
    </p:spTree>
    <p:extLst>
      <p:ext uri="{BB962C8B-B14F-4D97-AF65-F5344CB8AC3E}">
        <p14:creationId xmlns:p14="http://schemas.microsoft.com/office/powerpoint/2010/main" val="3307996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79"/>
                                        </p:tgtEl>
                                        <p:attrNameLst>
                                          <p:attrName>style.visibility</p:attrName>
                                        </p:attrNameLst>
                                      </p:cBhvr>
                                      <p:to>
                                        <p:strVal val="visible"/>
                                      </p:to>
                                    </p:set>
                                    <p:animEffect transition="in" filter="blinds(horizontal)">
                                      <p:cBhvr>
                                        <p:cTn id="7" dur="500"/>
                                        <p:tgtEl>
                                          <p:spTgt spid="582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80"/>
                                        </p:tgtEl>
                                        <p:attrNameLst>
                                          <p:attrName>style.visibility</p:attrName>
                                        </p:attrNameLst>
                                      </p:cBhvr>
                                      <p:to>
                                        <p:strVal val="visible"/>
                                      </p:to>
                                    </p:set>
                                    <p:animEffect transition="in" filter="blinds(horizontal)">
                                      <p:cBhvr>
                                        <p:cTn id="12" dur="500"/>
                                        <p:tgtEl>
                                          <p:spTgt spid="5826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64"/>
                                        </p:tgtEl>
                                        <p:attrNameLst>
                                          <p:attrName>style.visibility</p:attrName>
                                        </p:attrNameLst>
                                      </p:cBhvr>
                                      <p:to>
                                        <p:strVal val="visible"/>
                                      </p:to>
                                    </p:set>
                                    <p:animEffect transition="in" filter="blinds(horizontal)">
                                      <p:cBhvr>
                                        <p:cTn id="17" dur="500"/>
                                        <p:tgtEl>
                                          <p:spTgt spid="582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2665"/>
                                        </p:tgtEl>
                                        <p:attrNameLst>
                                          <p:attrName>style.visibility</p:attrName>
                                        </p:attrNameLst>
                                      </p:cBhvr>
                                      <p:to>
                                        <p:strVal val="visible"/>
                                      </p:to>
                                    </p:set>
                                    <p:animEffect transition="in" filter="blinds(horizontal)">
                                      <p:cBhvr>
                                        <p:cTn id="22" dur="500"/>
                                        <p:tgtEl>
                                          <p:spTgt spid="5826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2666"/>
                                        </p:tgtEl>
                                        <p:attrNameLst>
                                          <p:attrName>style.visibility</p:attrName>
                                        </p:attrNameLst>
                                      </p:cBhvr>
                                      <p:to>
                                        <p:strVal val="visible"/>
                                      </p:to>
                                    </p:set>
                                    <p:animEffect transition="in" filter="blinds(horizontal)">
                                      <p:cBhvr>
                                        <p:cTn id="27" dur="500"/>
                                        <p:tgtEl>
                                          <p:spTgt spid="5826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2667"/>
                                        </p:tgtEl>
                                        <p:attrNameLst>
                                          <p:attrName>style.visibility</p:attrName>
                                        </p:attrNameLst>
                                      </p:cBhvr>
                                      <p:to>
                                        <p:strVal val="visible"/>
                                      </p:to>
                                    </p:set>
                                    <p:animEffect transition="in" filter="blinds(horizontal)">
                                      <p:cBhvr>
                                        <p:cTn id="32" dur="500"/>
                                        <p:tgtEl>
                                          <p:spTgt spid="5826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2675"/>
                                        </p:tgtEl>
                                        <p:attrNameLst>
                                          <p:attrName>style.visibility</p:attrName>
                                        </p:attrNameLst>
                                      </p:cBhvr>
                                      <p:to>
                                        <p:strVal val="visible"/>
                                      </p:to>
                                    </p:set>
                                    <p:animEffect transition="in" filter="blinds(horizontal)">
                                      <p:cBhvr>
                                        <p:cTn id="37" dur="500"/>
                                        <p:tgtEl>
                                          <p:spTgt spid="5826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2668"/>
                                        </p:tgtEl>
                                        <p:attrNameLst>
                                          <p:attrName>style.visibility</p:attrName>
                                        </p:attrNameLst>
                                      </p:cBhvr>
                                      <p:to>
                                        <p:strVal val="visible"/>
                                      </p:to>
                                    </p:set>
                                    <p:animEffect transition="in" filter="blinds(horizontal)">
                                      <p:cBhvr>
                                        <p:cTn id="42" dur="500"/>
                                        <p:tgtEl>
                                          <p:spTgt spid="5826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2674"/>
                                        </p:tgtEl>
                                        <p:attrNameLst>
                                          <p:attrName>style.visibility</p:attrName>
                                        </p:attrNameLst>
                                      </p:cBhvr>
                                      <p:to>
                                        <p:strVal val="visible"/>
                                      </p:to>
                                    </p:set>
                                    <p:animEffect transition="in" filter="blinds(horizontal)">
                                      <p:cBhvr>
                                        <p:cTn id="47" dur="500"/>
                                        <p:tgtEl>
                                          <p:spTgt spid="582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2678"/>
                                        </p:tgtEl>
                                        <p:attrNameLst>
                                          <p:attrName>style.visibility</p:attrName>
                                        </p:attrNameLst>
                                      </p:cBhvr>
                                      <p:to>
                                        <p:strVal val="visible"/>
                                      </p:to>
                                    </p:set>
                                    <p:animEffect transition="in" filter="blinds(horizontal)">
                                      <p:cBhvr>
                                        <p:cTn id="52" dur="500"/>
                                        <p:tgtEl>
                                          <p:spTgt spid="5826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2662">
                                            <p:txEl>
                                              <p:pRg st="0" end="0"/>
                                            </p:txEl>
                                          </p:spTgt>
                                        </p:tgtEl>
                                        <p:attrNameLst>
                                          <p:attrName>style.visibility</p:attrName>
                                        </p:attrNameLst>
                                      </p:cBhvr>
                                      <p:to>
                                        <p:strVal val="visible"/>
                                      </p:to>
                                    </p:set>
                                    <p:animEffect transition="in" filter="blinds(horizontal)">
                                      <p:cBhvr>
                                        <p:cTn id="57" dur="500"/>
                                        <p:tgtEl>
                                          <p:spTgt spid="58266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2662">
                                            <p:txEl>
                                              <p:pRg st="1" end="1"/>
                                            </p:txEl>
                                          </p:spTgt>
                                        </p:tgtEl>
                                        <p:attrNameLst>
                                          <p:attrName>style.visibility</p:attrName>
                                        </p:attrNameLst>
                                      </p:cBhvr>
                                      <p:to>
                                        <p:strVal val="visible"/>
                                      </p:to>
                                    </p:set>
                                    <p:animEffect transition="in" filter="blinds(horizontal)">
                                      <p:cBhvr>
                                        <p:cTn id="62" dur="500"/>
                                        <p:tgtEl>
                                          <p:spTgt spid="58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4" grpId="0"/>
      <p:bldP spid="582679" grpId="0"/>
      <p:bldP spid="58268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374628F-4347-4FEF-84AD-55B1A9DD0B8E}"/>
              </a:ext>
            </a:extLst>
          </p:cNvPr>
          <p:cNvSpPr txBox="1"/>
          <p:nvPr/>
        </p:nvSpPr>
        <p:spPr>
          <a:xfrm>
            <a:off x="623392" y="548681"/>
            <a:ext cx="4992555" cy="4154984"/>
          </a:xfrm>
          <a:prstGeom prst="rect">
            <a:avLst/>
          </a:prstGeom>
          <a:noFill/>
        </p:spPr>
        <p:txBody>
          <a:bodyPr wrap="square">
            <a:spAutoFit/>
          </a:bodyPr>
          <a:lstStyle/>
          <a:p>
            <a:pPr defTabSz="1219170" fontAlgn="base">
              <a:spcBef>
                <a:spcPct val="0"/>
              </a:spcBef>
              <a:spcAft>
                <a:spcPct val="0"/>
              </a:spcAft>
            </a:pPr>
            <a:r>
              <a:rPr lang="en-US" altLang="zh-TW" sz="2400" b="1" dirty="0">
                <a:solidFill>
                  <a:prstClr val="black"/>
                </a:solidFill>
                <a:latin typeface="Arial" charset="0"/>
                <a:ea typeface="宋体" pitchFamily="2" charset="-122"/>
              </a:rPr>
              <a:t>A function, </a:t>
            </a:r>
            <a:r>
              <a:rPr lang="en-US" altLang="zh-TW" sz="2400" b="1" dirty="0" err="1">
                <a:solidFill>
                  <a:prstClr val="black"/>
                </a:solidFill>
                <a:latin typeface="Arial" charset="0"/>
                <a:ea typeface="宋体" pitchFamily="2" charset="-122"/>
              </a:rPr>
              <a:t>fun_a</a:t>
            </a:r>
            <a:r>
              <a:rPr lang="en-US" altLang="zh-TW" sz="2400" b="1" dirty="0">
                <a:solidFill>
                  <a:prstClr val="black"/>
                </a:solidFill>
                <a:latin typeface="Arial" charset="0"/>
                <a:ea typeface="宋体" pitchFamily="2" charset="-122"/>
              </a:rPr>
              <a:t>, has the following overall structure:</a:t>
            </a:r>
          </a:p>
          <a:p>
            <a:pPr defTabSz="1219170" fontAlgn="base">
              <a:spcBef>
                <a:spcPct val="0"/>
              </a:spcBef>
              <a:spcAft>
                <a:spcPct val="0"/>
              </a:spcAft>
            </a:pPr>
            <a:endParaRPr lang="en-US" altLang="zh-TW" sz="2400" b="1" dirty="0">
              <a:solidFill>
                <a:prstClr val="black"/>
              </a:solidFill>
              <a:latin typeface="Arial" charset="0"/>
              <a:ea typeface="宋体" pitchFamily="2" charset="-122"/>
            </a:endParaRPr>
          </a:p>
          <a:p>
            <a:pPr defTabSz="1219170" fontAlgn="base">
              <a:spcBef>
                <a:spcPct val="0"/>
              </a:spcBef>
              <a:spcAft>
                <a:spcPct val="0"/>
              </a:spcAft>
            </a:pPr>
            <a:r>
              <a:rPr lang="en-US" altLang="zh-TW" sz="2400" dirty="0">
                <a:solidFill>
                  <a:prstClr val="black"/>
                </a:solidFill>
                <a:latin typeface="Arial" charset="0"/>
                <a:ea typeface="宋体" pitchFamily="2" charset="-122"/>
              </a:rPr>
              <a:t> int </a:t>
            </a:r>
            <a:r>
              <a:rPr lang="en-US" altLang="zh-TW" sz="2400" dirty="0" err="1">
                <a:solidFill>
                  <a:prstClr val="black"/>
                </a:solidFill>
                <a:latin typeface="Arial" charset="0"/>
                <a:ea typeface="宋体" pitchFamily="2" charset="-122"/>
              </a:rPr>
              <a:t>fun_a</a:t>
            </a:r>
            <a:r>
              <a:rPr lang="en-US" altLang="zh-TW" sz="2400" dirty="0">
                <a:solidFill>
                  <a:prstClr val="black"/>
                </a:solidFill>
                <a:latin typeface="Arial" charset="0"/>
                <a:ea typeface="宋体" pitchFamily="2" charset="-122"/>
              </a:rPr>
              <a:t>(unsigned x) { </a:t>
            </a:r>
          </a:p>
          <a:p>
            <a:pPr defTabSz="1219170" fontAlgn="base">
              <a:spcBef>
                <a:spcPct val="0"/>
              </a:spcBef>
              <a:spcAft>
                <a:spcPct val="0"/>
              </a:spcAft>
            </a:pPr>
            <a:r>
              <a:rPr lang="en-US" altLang="zh-TW" sz="2400" dirty="0">
                <a:solidFill>
                  <a:prstClr val="black"/>
                </a:solidFill>
                <a:latin typeface="Arial" charset="0"/>
                <a:ea typeface="宋体" pitchFamily="2" charset="-122"/>
              </a:rPr>
              <a:t>	int </a:t>
            </a:r>
            <a:r>
              <a:rPr lang="en-US" altLang="zh-TW" sz="2400" dirty="0" err="1">
                <a:solidFill>
                  <a:prstClr val="black"/>
                </a:solidFill>
                <a:latin typeface="Arial" charset="0"/>
                <a:ea typeface="宋体" pitchFamily="2" charset="-122"/>
              </a:rPr>
              <a:t>val</a:t>
            </a:r>
            <a:r>
              <a:rPr lang="en-US" altLang="zh-TW" sz="2400" dirty="0">
                <a:solidFill>
                  <a:prstClr val="black"/>
                </a:solidFill>
                <a:latin typeface="Arial" charset="0"/>
                <a:ea typeface="宋体" pitchFamily="2" charset="-122"/>
              </a:rPr>
              <a:t> =  </a:t>
            </a:r>
            <a:r>
              <a:rPr lang="en-US" altLang="zh-TW" sz="2400" u="sng" dirty="0">
                <a:solidFill>
                  <a:prstClr val="black"/>
                </a:solidFill>
                <a:latin typeface="Arial" charset="0"/>
                <a:ea typeface="宋体" pitchFamily="2" charset="-122"/>
              </a:rPr>
              <a:t>    </a:t>
            </a:r>
            <a:r>
              <a:rPr lang="en-US" altLang="zh-CN" sz="2400" u="sng" dirty="0">
                <a:solidFill>
                  <a:prstClr val="black"/>
                </a:solidFill>
                <a:latin typeface="Arial" charset="0"/>
                <a:ea typeface="宋体" pitchFamily="2" charset="-122"/>
              </a:rPr>
              <a:t>1</a:t>
            </a:r>
            <a:r>
              <a:rPr lang="en-US" altLang="zh-TW" sz="2400" u="sng" dirty="0">
                <a:solidFill>
                  <a:prstClr val="black"/>
                </a:solidFill>
                <a:latin typeface="Arial" charset="0"/>
                <a:ea typeface="宋体" pitchFamily="2" charset="-122"/>
              </a:rPr>
              <a:t>      </a:t>
            </a:r>
            <a:r>
              <a:rPr lang="en-US" altLang="zh-TW" sz="2400" dirty="0">
                <a:solidFill>
                  <a:prstClr val="black"/>
                </a:solidFill>
                <a:latin typeface="Arial" charset="0"/>
                <a:ea typeface="宋体" pitchFamily="2" charset="-122"/>
              </a:rPr>
              <a:t>; </a:t>
            </a:r>
          </a:p>
          <a:p>
            <a:pPr defTabSz="1219170" fontAlgn="base">
              <a:spcBef>
                <a:spcPct val="0"/>
              </a:spcBef>
              <a:spcAft>
                <a:spcPct val="0"/>
              </a:spcAft>
            </a:pPr>
            <a:r>
              <a:rPr lang="en-US" altLang="zh-TW" sz="2400" dirty="0">
                <a:solidFill>
                  <a:prstClr val="black"/>
                </a:solidFill>
                <a:latin typeface="Arial" charset="0"/>
                <a:ea typeface="宋体" pitchFamily="2" charset="-122"/>
              </a:rPr>
              <a:t>	while (</a:t>
            </a:r>
            <a:r>
              <a:rPr lang="en-US" altLang="zh-TW" sz="2400" u="sng" dirty="0">
                <a:solidFill>
                  <a:prstClr val="black"/>
                </a:solidFill>
                <a:latin typeface="Arial" charset="0"/>
                <a:ea typeface="宋体" pitchFamily="2" charset="-122"/>
              </a:rPr>
              <a:t>    </a:t>
            </a:r>
            <a:r>
              <a:rPr lang="en-US" altLang="zh-CN" sz="2400" u="sng" dirty="0">
                <a:solidFill>
                  <a:prstClr val="black"/>
                </a:solidFill>
                <a:latin typeface="Arial" charset="0"/>
                <a:ea typeface="宋体" pitchFamily="2" charset="-122"/>
              </a:rPr>
              <a:t>2</a:t>
            </a:r>
            <a:r>
              <a:rPr lang="en-US" altLang="zh-TW" sz="2400" u="sng" dirty="0">
                <a:solidFill>
                  <a:prstClr val="black"/>
                </a:solidFill>
                <a:latin typeface="Arial" charset="0"/>
                <a:ea typeface="宋体" pitchFamily="2" charset="-122"/>
              </a:rPr>
              <a:t>   </a:t>
            </a:r>
            <a:r>
              <a:rPr lang="en-US" altLang="zh-TW" sz="2400" dirty="0">
                <a:solidFill>
                  <a:prstClr val="black"/>
                </a:solidFill>
                <a:latin typeface="Arial" charset="0"/>
                <a:ea typeface="宋体" pitchFamily="2" charset="-122"/>
              </a:rPr>
              <a:t> ) { </a:t>
            </a:r>
          </a:p>
          <a:p>
            <a:pPr defTabSz="1219170" fontAlgn="base">
              <a:spcBef>
                <a:spcPct val="0"/>
              </a:spcBef>
              <a:spcAft>
                <a:spcPct val="0"/>
              </a:spcAft>
            </a:pPr>
            <a:r>
              <a:rPr lang="en-US" altLang="zh-TW" sz="2400" dirty="0">
                <a:solidFill>
                  <a:prstClr val="black"/>
                </a:solidFill>
                <a:latin typeface="Arial" charset="0"/>
                <a:ea typeface="宋体" pitchFamily="2" charset="-122"/>
              </a:rPr>
              <a:t>		</a:t>
            </a:r>
            <a:r>
              <a:rPr lang="en-US" altLang="zh-TW" sz="2400" u="sng" dirty="0">
                <a:solidFill>
                  <a:prstClr val="black"/>
                </a:solidFill>
                <a:latin typeface="Arial" charset="0"/>
                <a:ea typeface="宋体" pitchFamily="2" charset="-122"/>
              </a:rPr>
              <a:t>    </a:t>
            </a:r>
            <a:r>
              <a:rPr lang="en-US" altLang="zh-CN" sz="2400" u="sng" dirty="0">
                <a:solidFill>
                  <a:prstClr val="black"/>
                </a:solidFill>
                <a:latin typeface="Arial" charset="0"/>
                <a:ea typeface="宋体" pitchFamily="2" charset="-122"/>
              </a:rPr>
              <a:t>3</a:t>
            </a:r>
            <a:r>
              <a:rPr lang="en-US" altLang="zh-TW" sz="2400" u="sng" dirty="0">
                <a:solidFill>
                  <a:prstClr val="black"/>
                </a:solidFill>
                <a:latin typeface="Arial" charset="0"/>
                <a:ea typeface="宋体" pitchFamily="2" charset="-122"/>
              </a:rPr>
              <a:t>     </a:t>
            </a:r>
            <a:r>
              <a:rPr lang="en-US" altLang="zh-TW" sz="2400" dirty="0">
                <a:solidFill>
                  <a:prstClr val="black"/>
                </a:solidFill>
                <a:latin typeface="Arial" charset="0"/>
                <a:ea typeface="宋体" pitchFamily="2" charset="-122"/>
              </a:rPr>
              <a:t>; </a:t>
            </a:r>
          </a:p>
          <a:p>
            <a:pPr marL="2438339" lvl="4" defTabSz="1219170" fontAlgn="base">
              <a:spcBef>
                <a:spcPct val="0"/>
              </a:spcBef>
              <a:spcAft>
                <a:spcPct val="0"/>
              </a:spcAft>
            </a:pPr>
            <a:r>
              <a:rPr lang="en-US" altLang="zh-TW" sz="2400" u="sng" dirty="0">
                <a:solidFill>
                  <a:prstClr val="black"/>
                </a:solidFill>
                <a:latin typeface="Arial" charset="0"/>
                <a:ea typeface="宋体" pitchFamily="2" charset="-122"/>
              </a:rPr>
              <a:t>     </a:t>
            </a:r>
            <a:r>
              <a:rPr lang="en-US" altLang="zh-CN" sz="2400" u="sng" dirty="0">
                <a:solidFill>
                  <a:prstClr val="black"/>
                </a:solidFill>
                <a:latin typeface="Arial" charset="0"/>
                <a:ea typeface="宋体" pitchFamily="2" charset="-122"/>
              </a:rPr>
              <a:t>4</a:t>
            </a:r>
            <a:r>
              <a:rPr lang="en-US" altLang="zh-TW" sz="2400" u="sng" dirty="0">
                <a:solidFill>
                  <a:prstClr val="black"/>
                </a:solidFill>
                <a:latin typeface="Arial" charset="0"/>
                <a:ea typeface="宋体" pitchFamily="2" charset="-122"/>
              </a:rPr>
              <a:t>     </a:t>
            </a:r>
            <a:r>
              <a:rPr lang="en-US" altLang="zh-TW" sz="2400" dirty="0">
                <a:solidFill>
                  <a:prstClr val="black"/>
                </a:solidFill>
                <a:latin typeface="Arial" charset="0"/>
                <a:ea typeface="宋体" pitchFamily="2" charset="-122"/>
              </a:rPr>
              <a:t>; </a:t>
            </a:r>
          </a:p>
          <a:p>
            <a:pPr defTabSz="1219170" fontAlgn="base">
              <a:spcBef>
                <a:spcPct val="0"/>
              </a:spcBef>
              <a:spcAft>
                <a:spcPct val="0"/>
              </a:spcAft>
            </a:pPr>
            <a:r>
              <a:rPr lang="en-US" altLang="zh-TW" sz="2400" dirty="0">
                <a:solidFill>
                  <a:prstClr val="black"/>
                </a:solidFill>
                <a:latin typeface="Arial" charset="0"/>
                <a:ea typeface="宋体" pitchFamily="2" charset="-122"/>
              </a:rPr>
              <a:t>		} </a:t>
            </a:r>
          </a:p>
          <a:p>
            <a:pPr defTabSz="1219170" fontAlgn="base">
              <a:spcBef>
                <a:spcPct val="0"/>
              </a:spcBef>
              <a:spcAft>
                <a:spcPct val="0"/>
              </a:spcAft>
            </a:pPr>
            <a:r>
              <a:rPr lang="en-US" altLang="zh-TW" sz="2400" dirty="0">
                <a:solidFill>
                  <a:prstClr val="black"/>
                </a:solidFill>
                <a:latin typeface="Arial" charset="0"/>
                <a:ea typeface="宋体" pitchFamily="2" charset="-122"/>
              </a:rPr>
              <a:t>	return    </a:t>
            </a:r>
            <a:r>
              <a:rPr lang="en-US" altLang="zh-TW" sz="2400" u="sng" dirty="0">
                <a:solidFill>
                  <a:prstClr val="black"/>
                </a:solidFill>
                <a:latin typeface="Arial" charset="0"/>
                <a:ea typeface="宋体" pitchFamily="2" charset="-122"/>
              </a:rPr>
              <a:t>     </a:t>
            </a:r>
            <a:r>
              <a:rPr lang="en-US" altLang="zh-CN" sz="2400" u="sng" dirty="0">
                <a:solidFill>
                  <a:prstClr val="black"/>
                </a:solidFill>
                <a:latin typeface="Arial" charset="0"/>
                <a:ea typeface="宋体" pitchFamily="2" charset="-122"/>
              </a:rPr>
              <a:t>5</a:t>
            </a:r>
            <a:r>
              <a:rPr lang="en-US" altLang="zh-TW" sz="2400" u="sng" dirty="0">
                <a:solidFill>
                  <a:prstClr val="black"/>
                </a:solidFill>
                <a:latin typeface="Arial" charset="0"/>
                <a:ea typeface="宋体" pitchFamily="2" charset="-122"/>
              </a:rPr>
              <a:t>      </a:t>
            </a:r>
            <a:r>
              <a:rPr lang="en-US" altLang="zh-TW" sz="2400" dirty="0">
                <a:solidFill>
                  <a:prstClr val="black"/>
                </a:solidFill>
                <a:latin typeface="Arial" charset="0"/>
                <a:ea typeface="宋体" pitchFamily="2" charset="-122"/>
              </a:rPr>
              <a:t> ; </a:t>
            </a:r>
          </a:p>
          <a:p>
            <a:pPr defTabSz="1219170" fontAlgn="base">
              <a:spcBef>
                <a:spcPct val="0"/>
              </a:spcBef>
              <a:spcAft>
                <a:spcPct val="0"/>
              </a:spcAft>
            </a:pPr>
            <a:r>
              <a:rPr lang="en-US" altLang="zh-TW" sz="2400" dirty="0">
                <a:solidFill>
                  <a:prstClr val="black"/>
                </a:solidFill>
                <a:latin typeface="Arial" charset="0"/>
                <a:ea typeface="宋体" pitchFamily="2" charset="-122"/>
              </a:rPr>
              <a:t>}</a:t>
            </a:r>
            <a:endParaRPr lang="zh-TW" altLang="en-US" sz="2400" dirty="0">
              <a:solidFill>
                <a:prstClr val="black"/>
              </a:solidFill>
              <a:latin typeface="Arial" charset="0"/>
              <a:ea typeface="宋体" pitchFamily="2" charset="-122"/>
            </a:endParaRPr>
          </a:p>
        </p:txBody>
      </p:sp>
      <p:sp>
        <p:nvSpPr>
          <p:cNvPr id="9" name="文本框 8">
            <a:extLst>
              <a:ext uri="{FF2B5EF4-FFF2-40B4-BE49-F238E27FC236}">
                <a16:creationId xmlns:a16="http://schemas.microsoft.com/office/drawing/2014/main" id="{1564C975-6084-4E6A-A51B-8BA6003CC480}"/>
              </a:ext>
            </a:extLst>
          </p:cNvPr>
          <p:cNvSpPr txBox="1"/>
          <p:nvPr/>
        </p:nvSpPr>
        <p:spPr>
          <a:xfrm>
            <a:off x="6064787" y="260649"/>
            <a:ext cx="4927757" cy="4893647"/>
          </a:xfrm>
          <a:prstGeom prst="rect">
            <a:avLst/>
          </a:prstGeom>
          <a:noFill/>
        </p:spPr>
        <p:txBody>
          <a:bodyPr wrap="square">
            <a:spAutoFit/>
          </a:bodyPr>
          <a:lstStyle/>
          <a:p>
            <a:pPr defTabSz="1219170" fontAlgn="base">
              <a:spcBef>
                <a:spcPct val="0"/>
              </a:spcBef>
              <a:spcAft>
                <a:spcPct val="0"/>
              </a:spcAft>
            </a:pPr>
            <a:r>
              <a:rPr lang="en-US" altLang="zh-TW" sz="2400" b="1" dirty="0">
                <a:solidFill>
                  <a:prstClr val="black"/>
                </a:solidFill>
                <a:latin typeface="Arial" charset="0"/>
                <a:ea typeface="宋体" pitchFamily="2" charset="-122"/>
              </a:rPr>
              <a:t>The </a:t>
            </a:r>
            <a:r>
              <a:rPr lang="en-US" altLang="zh-TW" sz="2400" b="1" dirty="0" err="1">
                <a:solidFill>
                  <a:prstClr val="black"/>
                </a:solidFill>
                <a:latin typeface="Arial" charset="0"/>
                <a:ea typeface="宋体" pitchFamily="2" charset="-122"/>
              </a:rPr>
              <a:t>gcc</a:t>
            </a:r>
            <a:r>
              <a:rPr lang="en-US" altLang="zh-TW" sz="2400" b="1" dirty="0">
                <a:solidFill>
                  <a:prstClr val="black"/>
                </a:solidFill>
                <a:latin typeface="Arial" charset="0"/>
                <a:ea typeface="宋体" pitchFamily="2" charset="-122"/>
              </a:rPr>
              <a:t> C compiler generates the following assembly code</a:t>
            </a:r>
            <a:r>
              <a:rPr lang="zh-CN" altLang="en-US" sz="2400" b="1" dirty="0">
                <a:solidFill>
                  <a:prstClr val="black"/>
                </a:solidFill>
                <a:latin typeface="Arial" charset="0"/>
                <a:ea typeface="宋体" pitchFamily="2" charset="-122"/>
              </a:rPr>
              <a:t>：</a:t>
            </a:r>
            <a:endParaRPr lang="en-US" altLang="zh-CN" sz="2400" b="1" dirty="0">
              <a:solidFill>
                <a:prstClr val="black"/>
              </a:solidFill>
              <a:latin typeface="Arial" charset="0"/>
              <a:ea typeface="宋体" pitchFamily="2" charset="-122"/>
            </a:endParaRPr>
          </a:p>
          <a:p>
            <a:pPr defTabSz="1219170" fontAlgn="base">
              <a:spcBef>
                <a:spcPct val="0"/>
              </a:spcBef>
              <a:spcAft>
                <a:spcPct val="0"/>
              </a:spcAft>
            </a:pPr>
            <a:endParaRPr lang="en-US" altLang="zh-TW" sz="2400" b="1" dirty="0">
              <a:solidFill>
                <a:prstClr val="black"/>
              </a:solidFill>
              <a:latin typeface="Arial" charset="0"/>
              <a:ea typeface="宋体" pitchFamily="2" charset="-122"/>
            </a:endParaRP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movl</a:t>
            </a:r>
            <a:r>
              <a:rPr lang="en-US" altLang="zh-TW" sz="2400" dirty="0">
                <a:solidFill>
                  <a:prstClr val="black"/>
                </a:solidFill>
                <a:latin typeface="Arial" charset="0"/>
                <a:ea typeface="宋体" pitchFamily="2" charset="-122"/>
              </a:rPr>
              <a:t> 8(%</a:t>
            </a:r>
            <a:r>
              <a:rPr lang="en-US" altLang="zh-TW" sz="2400" dirty="0" err="1">
                <a:solidFill>
                  <a:prstClr val="black"/>
                </a:solidFill>
                <a:latin typeface="Arial" charset="0"/>
                <a:ea typeface="宋体" pitchFamily="2" charset="-122"/>
              </a:rPr>
              <a:t>ebp</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edx</a:t>
            </a:r>
            <a:r>
              <a:rPr lang="en-US" altLang="zh-TW" sz="2400" dirty="0">
                <a:solidFill>
                  <a:prstClr val="black"/>
                </a:solidFill>
                <a:latin typeface="Arial" charset="0"/>
                <a:ea typeface="宋体" pitchFamily="2" charset="-122"/>
              </a:rPr>
              <a:t>  </a:t>
            </a: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movl</a:t>
            </a:r>
            <a:r>
              <a:rPr lang="en-US" altLang="zh-TW" sz="2400" dirty="0">
                <a:solidFill>
                  <a:prstClr val="black"/>
                </a:solidFill>
                <a:latin typeface="Arial" charset="0"/>
                <a:ea typeface="宋体" pitchFamily="2" charset="-122"/>
              </a:rPr>
              <a:t> $0, %</a:t>
            </a:r>
            <a:r>
              <a:rPr lang="en-US" altLang="zh-TW" sz="2400" dirty="0" err="1">
                <a:solidFill>
                  <a:prstClr val="black"/>
                </a:solidFill>
                <a:latin typeface="Arial" charset="0"/>
                <a:ea typeface="宋体" pitchFamily="2" charset="-122"/>
              </a:rPr>
              <a:t>eax</a:t>
            </a:r>
            <a:r>
              <a:rPr lang="en-US" altLang="zh-TW" sz="2400" dirty="0">
                <a:solidFill>
                  <a:prstClr val="black"/>
                </a:solidFill>
                <a:latin typeface="Arial" charset="0"/>
                <a:ea typeface="宋体" pitchFamily="2" charset="-122"/>
              </a:rPr>
              <a:t> </a:t>
            </a: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testl</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edx</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edx</a:t>
            </a:r>
            <a:r>
              <a:rPr lang="en-US" altLang="zh-TW" sz="2400" dirty="0">
                <a:solidFill>
                  <a:prstClr val="black"/>
                </a:solidFill>
                <a:latin typeface="Arial" charset="0"/>
                <a:ea typeface="宋体" pitchFamily="2" charset="-122"/>
              </a:rPr>
              <a:t> </a:t>
            </a:r>
          </a:p>
          <a:p>
            <a:pPr marL="609585" lvl="1" defTabSz="1219170" fontAlgn="base">
              <a:spcBef>
                <a:spcPct val="0"/>
              </a:spcBef>
              <a:spcAft>
                <a:spcPct val="0"/>
              </a:spcAft>
            </a:pPr>
            <a:r>
              <a:rPr lang="en-US" altLang="zh-TW" sz="2400" dirty="0">
                <a:solidFill>
                  <a:prstClr val="black"/>
                </a:solidFill>
                <a:latin typeface="Arial" charset="0"/>
                <a:ea typeface="宋体" pitchFamily="2" charset="-122"/>
              </a:rPr>
              <a:t>je .L7 </a:t>
            </a:r>
          </a:p>
          <a:p>
            <a:pPr defTabSz="1219170" fontAlgn="base">
              <a:spcBef>
                <a:spcPct val="0"/>
              </a:spcBef>
              <a:spcAft>
                <a:spcPct val="0"/>
              </a:spcAft>
            </a:pPr>
            <a:r>
              <a:rPr lang="en-US" altLang="zh-TW" sz="2400" dirty="0">
                <a:solidFill>
                  <a:prstClr val="black"/>
                </a:solidFill>
                <a:latin typeface="Arial" charset="0"/>
                <a:ea typeface="宋体" pitchFamily="2" charset="-122"/>
              </a:rPr>
              <a:t> .L10: </a:t>
            </a: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xorl</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edx</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eax</a:t>
            </a:r>
            <a:r>
              <a:rPr lang="en-US" altLang="zh-TW" sz="2400" dirty="0">
                <a:solidFill>
                  <a:prstClr val="black"/>
                </a:solidFill>
                <a:latin typeface="Arial" charset="0"/>
                <a:ea typeface="宋体" pitchFamily="2" charset="-122"/>
              </a:rPr>
              <a:t> </a:t>
            </a: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shrl</a:t>
            </a:r>
            <a:r>
              <a:rPr lang="en-US" altLang="zh-TW" sz="2400" dirty="0">
                <a:solidFill>
                  <a:prstClr val="black"/>
                </a:solidFill>
                <a:latin typeface="Arial" charset="0"/>
                <a:ea typeface="宋体" pitchFamily="2" charset="-122"/>
              </a:rPr>
              <a:t> %</a:t>
            </a:r>
            <a:r>
              <a:rPr lang="en-US" altLang="zh-TW" sz="2400" dirty="0" err="1">
                <a:solidFill>
                  <a:prstClr val="black"/>
                </a:solidFill>
                <a:latin typeface="Arial" charset="0"/>
                <a:ea typeface="宋体" pitchFamily="2" charset="-122"/>
              </a:rPr>
              <a:t>edx</a:t>
            </a:r>
            <a:r>
              <a:rPr lang="en-US" altLang="zh-TW" sz="2400" dirty="0">
                <a:solidFill>
                  <a:prstClr val="black"/>
                </a:solidFill>
                <a:latin typeface="Arial" charset="0"/>
                <a:ea typeface="宋体" pitchFamily="2" charset="-122"/>
              </a:rPr>
              <a:t>  </a:t>
            </a:r>
            <a:r>
              <a:rPr lang="zh-CN" altLang="en-US" sz="2400" dirty="0">
                <a:solidFill>
                  <a:prstClr val="black"/>
                </a:solidFill>
                <a:latin typeface="Arial" charset="0"/>
                <a:ea typeface="宋体" pitchFamily="2" charset="-122"/>
              </a:rPr>
              <a:t>；</a:t>
            </a:r>
            <a:r>
              <a:rPr lang="en-US" altLang="zh-TW" sz="2400" dirty="0">
                <a:solidFill>
                  <a:prstClr val="black"/>
                </a:solidFill>
                <a:latin typeface="Arial" charset="0"/>
                <a:ea typeface="宋体" pitchFamily="2" charset="-122"/>
              </a:rPr>
              <a:t>Shift right by 1 </a:t>
            </a:r>
            <a:r>
              <a:rPr lang="en-US" altLang="zh-TW" sz="2400" dirty="0" err="1">
                <a:solidFill>
                  <a:prstClr val="black"/>
                </a:solidFill>
                <a:latin typeface="Arial" charset="0"/>
                <a:ea typeface="宋体" pitchFamily="2" charset="-122"/>
              </a:rPr>
              <a:t>jne</a:t>
            </a:r>
            <a:r>
              <a:rPr lang="en-US" altLang="zh-TW" sz="2400" dirty="0">
                <a:solidFill>
                  <a:prstClr val="black"/>
                </a:solidFill>
                <a:latin typeface="Arial" charset="0"/>
                <a:ea typeface="宋体" pitchFamily="2" charset="-122"/>
              </a:rPr>
              <a:t> .L10 </a:t>
            </a:r>
          </a:p>
          <a:p>
            <a:pPr defTabSz="1219170" fontAlgn="base">
              <a:spcBef>
                <a:spcPct val="0"/>
              </a:spcBef>
              <a:spcAft>
                <a:spcPct val="0"/>
              </a:spcAft>
            </a:pPr>
            <a:r>
              <a:rPr lang="en-US" altLang="zh-TW" sz="2400" dirty="0">
                <a:solidFill>
                  <a:prstClr val="black"/>
                </a:solidFill>
                <a:latin typeface="Arial" charset="0"/>
                <a:ea typeface="宋体" pitchFamily="2" charset="-122"/>
              </a:rPr>
              <a:t> .L7: </a:t>
            </a:r>
          </a:p>
          <a:p>
            <a:pPr marL="609585" lvl="1" defTabSz="1219170" fontAlgn="base">
              <a:spcBef>
                <a:spcPct val="0"/>
              </a:spcBef>
              <a:spcAft>
                <a:spcPct val="0"/>
              </a:spcAft>
            </a:pPr>
            <a:r>
              <a:rPr lang="en-US" altLang="zh-TW" sz="2400" dirty="0" err="1">
                <a:solidFill>
                  <a:prstClr val="black"/>
                </a:solidFill>
                <a:latin typeface="Arial" charset="0"/>
                <a:ea typeface="宋体" pitchFamily="2" charset="-122"/>
              </a:rPr>
              <a:t>andl</a:t>
            </a:r>
            <a:r>
              <a:rPr lang="en-US" altLang="zh-TW" sz="2400" dirty="0">
                <a:solidFill>
                  <a:prstClr val="black"/>
                </a:solidFill>
                <a:latin typeface="Arial" charset="0"/>
                <a:ea typeface="宋体" pitchFamily="2" charset="-122"/>
              </a:rPr>
              <a:t> $1, %</a:t>
            </a:r>
            <a:r>
              <a:rPr lang="en-US" altLang="zh-TW" sz="2400" dirty="0" err="1">
                <a:solidFill>
                  <a:prstClr val="black"/>
                </a:solidFill>
                <a:latin typeface="Arial" charset="0"/>
                <a:ea typeface="宋体" pitchFamily="2" charset="-122"/>
              </a:rPr>
              <a:t>eax</a:t>
            </a:r>
            <a:endParaRPr lang="zh-TW" altLang="en-US" sz="2400" dirty="0">
              <a:solidFill>
                <a:prstClr val="black"/>
              </a:solidFill>
              <a:latin typeface="Arial" charset="0"/>
              <a:ea typeface="宋体" pitchFamily="2" charset="-122"/>
            </a:endParaRPr>
          </a:p>
        </p:txBody>
      </p:sp>
    </p:spTree>
    <p:extLst>
      <p:ext uri="{BB962C8B-B14F-4D97-AF65-F5344CB8AC3E}">
        <p14:creationId xmlns:p14="http://schemas.microsoft.com/office/powerpoint/2010/main" val="1638490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第三章 程序的转换与机器级表示</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423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2471" y="99454"/>
            <a:ext cx="8227060" cy="561801"/>
          </a:xfrm>
        </p:spPr>
        <p:txBody>
          <a:bodyPr/>
          <a:lstStyle/>
          <a:p>
            <a:r>
              <a:rPr lang="zh-CN" altLang="en-US" sz="3599"/>
              <a:t>保护模式下的寻址方式</a:t>
            </a:r>
          </a:p>
        </p:txBody>
      </p:sp>
      <p:sp>
        <p:nvSpPr>
          <p:cNvPr id="612355" name="Rectangle 3"/>
          <p:cNvSpPr>
            <a:spLocks noGrp="1" noChangeArrowheads="1"/>
          </p:cNvSpPr>
          <p:nvPr>
            <p:ph type="body" idx="1"/>
          </p:nvPr>
        </p:nvSpPr>
        <p:spPr>
          <a:xfrm>
            <a:off x="1776159" y="4823983"/>
            <a:ext cx="8406392" cy="1268020"/>
          </a:xfrm>
        </p:spPr>
        <p:txBody>
          <a:bodyPr/>
          <a:lstStyle/>
          <a:p>
            <a:pPr>
              <a:lnSpc>
                <a:spcPct val="150000"/>
              </a:lnSpc>
            </a:pPr>
            <a:r>
              <a:rPr lang="en-US" altLang="zh-CN" sz="2000">
                <a:solidFill>
                  <a:srgbClr val="007635"/>
                </a:solidFill>
                <a:latin typeface="微软雅黑" panose="020B0503020204020204" pitchFamily="34" charset="-122"/>
                <a:ea typeface="微软雅黑" panose="020B0503020204020204" pitchFamily="34" charset="-122"/>
              </a:rPr>
              <a:t>SR</a:t>
            </a:r>
            <a:r>
              <a:rPr lang="zh-CN" altLang="en-US" sz="2000">
                <a:solidFill>
                  <a:srgbClr val="007635"/>
                </a:solidFill>
                <a:latin typeface="微软雅黑" panose="020B0503020204020204" pitchFamily="34" charset="-122"/>
                <a:ea typeface="微软雅黑" panose="020B0503020204020204" pitchFamily="34" charset="-122"/>
              </a:rPr>
              <a:t>段寄存器（间接）确定操作数所在段的</a:t>
            </a:r>
            <a:r>
              <a:rPr lang="zh-CN" altLang="en-US" sz="2000">
                <a:solidFill>
                  <a:srgbClr val="FF3300"/>
                </a:solidFill>
                <a:latin typeface="微软雅黑" panose="020B0503020204020204" pitchFamily="34" charset="-122"/>
                <a:ea typeface="微软雅黑" panose="020B0503020204020204" pitchFamily="34" charset="-122"/>
              </a:rPr>
              <a:t>段基址</a:t>
            </a:r>
          </a:p>
          <a:p>
            <a:pPr>
              <a:lnSpc>
                <a:spcPct val="150000"/>
              </a:lnSpc>
            </a:pPr>
            <a:r>
              <a:rPr lang="zh-CN" altLang="en-US" sz="2000">
                <a:solidFill>
                  <a:srgbClr val="FF3300"/>
                </a:solidFill>
                <a:latin typeface="微软雅黑" panose="020B0503020204020204" pitchFamily="34" charset="-122"/>
                <a:ea typeface="微软雅黑" panose="020B0503020204020204" pitchFamily="34" charset="-122"/>
              </a:rPr>
              <a:t>有效地址</a:t>
            </a:r>
            <a:r>
              <a:rPr lang="zh-CN" altLang="en-US" sz="2000">
                <a:solidFill>
                  <a:srgbClr val="007635"/>
                </a:solidFill>
                <a:latin typeface="微软雅黑" panose="020B0503020204020204" pitchFamily="34" charset="-122"/>
                <a:ea typeface="微软雅黑" panose="020B0503020204020204" pitchFamily="34" charset="-122"/>
              </a:rPr>
              <a:t>给出操作数在所在段的偏移地址</a:t>
            </a:r>
          </a:p>
          <a:p>
            <a:pPr>
              <a:lnSpc>
                <a:spcPct val="150000"/>
              </a:lnSpc>
            </a:pPr>
            <a:r>
              <a:rPr lang="zh-CN" altLang="en-US" sz="2000">
                <a:solidFill>
                  <a:srgbClr val="007635"/>
                </a:solidFill>
                <a:latin typeface="微软雅黑" panose="020B0503020204020204" pitchFamily="34" charset="-122"/>
                <a:ea typeface="微软雅黑" panose="020B0503020204020204" pitchFamily="34" charset="-122"/>
              </a:rPr>
              <a:t>寻址过程涉及到“</a:t>
            </a:r>
            <a:r>
              <a:rPr lang="zh-CN" altLang="en-US" sz="2000">
                <a:solidFill>
                  <a:srgbClr val="FF3300"/>
                </a:solidFill>
                <a:latin typeface="微软雅黑" panose="020B0503020204020204" pitchFamily="34" charset="-122"/>
                <a:ea typeface="微软雅黑" panose="020B0503020204020204" pitchFamily="34" charset="-122"/>
              </a:rPr>
              <a:t>段页虚拟存储管理</a:t>
            </a:r>
            <a:r>
              <a:rPr lang="zh-CN" altLang="en-US" sz="2000">
                <a:solidFill>
                  <a:srgbClr val="007635"/>
                </a:solidFill>
                <a:latin typeface="微软雅黑" panose="020B0503020204020204" pitchFamily="34" charset="-122"/>
                <a:ea typeface="微软雅黑" panose="020B0503020204020204" pitchFamily="34" charset="-122"/>
              </a:rPr>
              <a:t>”</a:t>
            </a:r>
            <a:endParaRPr lang="zh-CN" altLang="en-US" sz="2200">
              <a:solidFill>
                <a:srgbClr val="007635"/>
              </a:solidFill>
              <a:latin typeface="微软雅黑" panose="020B0503020204020204" pitchFamily="34" charset="-122"/>
              <a:ea typeface="微软雅黑" panose="020B0503020204020204" pitchFamily="34"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b="18707"/>
          <a:stretch>
            <a:fillRect/>
          </a:stretch>
        </p:blipFill>
        <p:spPr bwMode="auto">
          <a:xfrm>
            <a:off x="1615873" y="729498"/>
            <a:ext cx="8979303" cy="391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2357" name="Rectangle 5"/>
          <p:cNvSpPr>
            <a:spLocks noChangeArrowheads="1"/>
          </p:cNvSpPr>
          <p:nvPr/>
        </p:nvSpPr>
        <p:spPr bwMode="auto">
          <a:xfrm>
            <a:off x="1687287" y="1943560"/>
            <a:ext cx="8593660" cy="2248793"/>
          </a:xfrm>
          <a:prstGeom prst="rect">
            <a:avLst/>
          </a:prstGeom>
          <a:solidFill>
            <a:schemeClr val="accent1">
              <a:alpha val="27058"/>
            </a:schemeClr>
          </a:solidFill>
          <a:ln w="9525">
            <a:solidFill>
              <a:schemeClr val="tx1"/>
            </a:solidFill>
            <a:miter lim="800000"/>
            <a:headEnd/>
            <a:tailEnd/>
          </a:ln>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612358" name="Rectangle 6"/>
          <p:cNvSpPr>
            <a:spLocks noChangeArrowheads="1"/>
          </p:cNvSpPr>
          <p:nvPr/>
        </p:nvSpPr>
        <p:spPr bwMode="auto">
          <a:xfrm>
            <a:off x="1687287" y="4193939"/>
            <a:ext cx="8593660" cy="360252"/>
          </a:xfrm>
          <a:prstGeom prst="rect">
            <a:avLst/>
          </a:prstGeom>
          <a:solidFill>
            <a:srgbClr val="FF3300">
              <a:alpha val="25098"/>
            </a:srgbClr>
          </a:solidFill>
          <a:ln w="9525">
            <a:solidFill>
              <a:schemeClr val="tx1"/>
            </a:solidFill>
            <a:miter lim="800000"/>
            <a:headEnd/>
            <a:tailEnd/>
          </a:ln>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grpSp>
        <p:nvGrpSpPr>
          <p:cNvPr id="2" name="Group 10"/>
          <p:cNvGrpSpPr>
            <a:grpSpLocks/>
          </p:cNvGrpSpPr>
          <p:nvPr/>
        </p:nvGrpSpPr>
        <p:grpSpPr bwMode="auto">
          <a:xfrm>
            <a:off x="2991809" y="1943559"/>
            <a:ext cx="6252820" cy="3554903"/>
            <a:chOff x="924" y="1224"/>
            <a:chExt cx="3940" cy="2240"/>
          </a:xfrm>
        </p:grpSpPr>
        <p:sp>
          <p:nvSpPr>
            <p:cNvPr id="19471" name="Rectangle 8"/>
            <p:cNvSpPr>
              <a:spLocks noChangeArrowheads="1"/>
            </p:cNvSpPr>
            <p:nvPr/>
          </p:nvSpPr>
          <p:spPr bwMode="auto">
            <a:xfrm>
              <a:off x="3447" y="1224"/>
              <a:ext cx="1417" cy="1417"/>
            </a:xfrm>
            <a:prstGeom prst="rect">
              <a:avLst/>
            </a:prstGeom>
            <a:solidFill>
              <a:srgbClr val="800080">
                <a:alpha val="16862"/>
              </a:srgbClr>
            </a:solidFill>
            <a:ln w="9525">
              <a:solidFill>
                <a:schemeClr val="tx1"/>
              </a:solidFill>
              <a:miter lim="800000"/>
              <a:headEnd/>
              <a:tailEnd/>
            </a:ln>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19472" name="Line 9"/>
            <p:cNvSpPr>
              <a:spLocks noChangeShapeType="1"/>
            </p:cNvSpPr>
            <p:nvPr/>
          </p:nvSpPr>
          <p:spPr bwMode="auto">
            <a:xfrm flipV="1">
              <a:off x="924" y="2641"/>
              <a:ext cx="2977" cy="823"/>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grpSp>
      <p:grpSp>
        <p:nvGrpSpPr>
          <p:cNvPr id="3" name="Group 13"/>
          <p:cNvGrpSpPr>
            <a:grpSpLocks/>
          </p:cNvGrpSpPr>
          <p:nvPr/>
        </p:nvGrpSpPr>
        <p:grpSpPr bwMode="auto">
          <a:xfrm>
            <a:off x="6140436" y="1943559"/>
            <a:ext cx="1034731" cy="3015319"/>
            <a:chOff x="2908" y="1224"/>
            <a:chExt cx="652" cy="1855"/>
          </a:xfrm>
        </p:grpSpPr>
        <p:sp>
          <p:nvSpPr>
            <p:cNvPr id="19469" name="Line 11"/>
            <p:cNvSpPr>
              <a:spLocks noChangeShapeType="1"/>
            </p:cNvSpPr>
            <p:nvPr/>
          </p:nvSpPr>
          <p:spPr bwMode="auto">
            <a:xfrm flipH="1" flipV="1">
              <a:off x="3249" y="2557"/>
              <a:ext cx="311" cy="52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b="1">
                <a:solidFill>
                  <a:srgbClr val="000000"/>
                </a:solidFill>
                <a:latin typeface="微软雅黑" panose="020B0503020204020204" pitchFamily="34" charset="-122"/>
                <a:ea typeface="微软雅黑" panose="020B0503020204020204" pitchFamily="34" charset="-122"/>
              </a:endParaRPr>
            </a:p>
          </p:txBody>
        </p:sp>
        <p:sp>
          <p:nvSpPr>
            <p:cNvPr id="19470" name="Rectangle 12"/>
            <p:cNvSpPr>
              <a:spLocks noChangeArrowheads="1"/>
            </p:cNvSpPr>
            <p:nvPr/>
          </p:nvSpPr>
          <p:spPr bwMode="auto">
            <a:xfrm>
              <a:off x="2908" y="1224"/>
              <a:ext cx="426" cy="1361"/>
            </a:xfrm>
            <a:prstGeom prst="rect">
              <a:avLst/>
            </a:prstGeom>
            <a:solidFill>
              <a:srgbClr val="800080">
                <a:alpha val="25098"/>
              </a:srgbClr>
            </a:solidFill>
            <a:ln w="9525">
              <a:solidFill>
                <a:schemeClr val="tx1"/>
              </a:solidFill>
              <a:miter lim="800000"/>
              <a:headEnd/>
              <a:tailEnd/>
            </a:ln>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grpSp>
      <p:grpSp>
        <p:nvGrpSpPr>
          <p:cNvPr id="4" name="Group 17"/>
          <p:cNvGrpSpPr>
            <a:grpSpLocks/>
          </p:cNvGrpSpPr>
          <p:nvPr/>
        </p:nvGrpSpPr>
        <p:grpSpPr bwMode="auto">
          <a:xfrm>
            <a:off x="9335088" y="2034019"/>
            <a:ext cx="764939" cy="2074223"/>
            <a:chOff x="4921" y="1281"/>
            <a:chExt cx="482" cy="1307"/>
          </a:xfrm>
        </p:grpSpPr>
        <p:sp>
          <p:nvSpPr>
            <p:cNvPr id="19467"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fontAlgn="base" hangingPunct="0">
                <a:spcBef>
                  <a:spcPct val="0"/>
                </a:spcBef>
                <a:spcAft>
                  <a:spcPct val="0"/>
                </a:spcAft>
              </a:pPr>
              <a:endParaRPr lang="zh-CN" altLang="en-US">
                <a:solidFill>
                  <a:srgbClr val="000000"/>
                </a:solidFill>
              </a:endParaRPr>
            </a:p>
          </p:txBody>
        </p:sp>
        <p:sp>
          <p:nvSpPr>
            <p:cNvPr id="19468" name="Text Box 15"/>
            <p:cNvSpPr txBox="1">
              <a:spLocks noChangeArrowheads="1"/>
            </p:cNvSpPr>
            <p:nvPr/>
          </p:nvSpPr>
          <p:spPr bwMode="auto">
            <a:xfrm>
              <a:off x="5063" y="1366"/>
              <a:ext cx="340" cy="1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2000">
                  <a:solidFill>
                    <a:srgbClr val="000000"/>
                  </a:solidFill>
                  <a:latin typeface="Arial" panose="020B0604020202020204" pitchFamily="34" charset="0"/>
                </a:rPr>
                <a:t>存储器操作数</a:t>
              </a:r>
            </a:p>
          </p:txBody>
        </p:sp>
      </p:grpSp>
      <p:sp>
        <p:nvSpPr>
          <p:cNvPr id="612368" name="Text Box 16"/>
          <p:cNvSpPr txBox="1">
            <a:spLocks noChangeArrowheads="1"/>
          </p:cNvSpPr>
          <p:nvPr/>
        </p:nvSpPr>
        <p:spPr bwMode="auto">
          <a:xfrm>
            <a:off x="7716337" y="4193939"/>
            <a:ext cx="2518584"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fontAlgn="base">
              <a:spcBef>
                <a:spcPct val="50000"/>
              </a:spcBef>
              <a:spcAft>
                <a:spcPct val="0"/>
              </a:spcAft>
            </a:pPr>
            <a:r>
              <a:rPr lang="zh-CN" altLang="en-US" sz="1900">
                <a:solidFill>
                  <a:srgbClr val="007635"/>
                </a:solidFill>
                <a:latin typeface="Arial" panose="020B0604020202020204" pitchFamily="34" charset="0"/>
              </a:rPr>
              <a:t>跳转目标指令地址</a:t>
            </a:r>
          </a:p>
        </p:txBody>
      </p:sp>
    </p:spTree>
    <p:extLst>
      <p:ext uri="{BB962C8B-B14F-4D97-AF65-F5344CB8AC3E}">
        <p14:creationId xmlns:p14="http://schemas.microsoft.com/office/powerpoint/2010/main" val="3161707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17" dur="500"/>
                                        <p:tgtEl>
                                          <p:spTgt spid="6123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27" dur="500"/>
                                        <p:tgtEl>
                                          <p:spTgt spid="61235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37" dur="500"/>
                                        <p:tgtEl>
                                          <p:spTgt spid="61235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2358"/>
                                        </p:tgtEl>
                                        <p:attrNameLst>
                                          <p:attrName>style.visibility</p:attrName>
                                        </p:attrNameLst>
                                      </p:cBhvr>
                                      <p:to>
                                        <p:strVal val="visible"/>
                                      </p:to>
                                    </p:set>
                                    <p:animEffect transition="in" filter="blinds(horizontal)">
                                      <p:cBhvr>
                                        <p:cTn id="42" dur="500"/>
                                        <p:tgtEl>
                                          <p:spTgt spid="6123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2368"/>
                                        </p:tgtEl>
                                        <p:attrNameLst>
                                          <p:attrName>style.visibility</p:attrName>
                                        </p:attrNameLst>
                                      </p:cBhvr>
                                      <p:to>
                                        <p:strVal val="visible"/>
                                      </p:to>
                                    </p:set>
                                    <p:animEffect transition="in" filter="blinds(horizontal)">
                                      <p:cBhvr>
                                        <p:cTn id="47" dur="500"/>
                                        <p:tgtEl>
                                          <p:spTgt spid="6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nimBg="1"/>
      <p:bldP spid="612358" grpId="0" animBg="1"/>
      <p:bldP spid="61236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982471" y="99454"/>
            <a:ext cx="8227060" cy="561801"/>
          </a:xfrm>
        </p:spPr>
        <p:txBody>
          <a:bodyPr/>
          <a:lstStyle/>
          <a:p>
            <a:r>
              <a:rPr lang="zh-CN" altLang="en-US" sz="3599"/>
              <a:t>数组的分配和访问</a:t>
            </a:r>
          </a:p>
        </p:txBody>
      </p:sp>
      <p:sp>
        <p:nvSpPr>
          <p:cNvPr id="69635" name="Rectangle 3"/>
          <p:cNvSpPr>
            <a:spLocks noGrp="1" noChangeArrowheads="1"/>
          </p:cNvSpPr>
          <p:nvPr>
            <p:ph type="body" idx="1"/>
          </p:nvPr>
        </p:nvSpPr>
        <p:spPr>
          <a:xfrm>
            <a:off x="1993581" y="639037"/>
            <a:ext cx="8227060" cy="3015319"/>
          </a:xfrm>
        </p:spPr>
        <p:txBody>
          <a:bodyPr/>
          <a:lstStyle/>
          <a:p>
            <a:pPr>
              <a:lnSpc>
                <a:spcPct val="150000"/>
              </a:lnSpc>
            </a:pPr>
            <a:r>
              <a:rPr lang="zh-CN" altLang="en-US" sz="2000">
                <a:latin typeface="微软雅黑" panose="020B0503020204020204" pitchFamily="34" charset="-122"/>
                <a:ea typeface="微软雅黑" panose="020B0503020204020204" pitchFamily="34" charset="-122"/>
              </a:rPr>
              <a:t>数组元素的</a:t>
            </a:r>
            <a:r>
              <a:rPr lang="zh-CN" altLang="en-US" sz="2000">
                <a:solidFill>
                  <a:srgbClr val="C00000"/>
                </a:solidFill>
                <a:latin typeface="微软雅黑" panose="020B0503020204020204" pitchFamily="34" charset="-122"/>
                <a:ea typeface="微软雅黑" panose="020B0503020204020204" pitchFamily="34" charset="-122"/>
              </a:rPr>
              <a:t>存储</a:t>
            </a:r>
            <a:r>
              <a:rPr lang="zh-CN" altLang="en-US" sz="2000">
                <a:latin typeface="微软雅黑" panose="020B0503020204020204" pitchFamily="34" charset="-122"/>
                <a:ea typeface="微软雅黑" panose="020B0503020204020204" pitchFamily="34" charset="-122"/>
              </a:rPr>
              <a:t>和</a:t>
            </a:r>
            <a:r>
              <a:rPr lang="zh-CN" altLang="en-US" sz="2000">
                <a:solidFill>
                  <a:srgbClr val="C00000"/>
                </a:solidFill>
                <a:latin typeface="微软雅黑" panose="020B0503020204020204" pitchFamily="34" charset="-122"/>
                <a:ea typeface="微软雅黑" panose="020B0503020204020204" pitchFamily="34" charset="-122"/>
              </a:rPr>
              <a:t>访问 </a:t>
            </a:r>
          </a:p>
          <a:p>
            <a:pPr>
              <a:lnSpc>
                <a:spcPct val="150000"/>
              </a:lnSpc>
            </a:pPr>
            <a:r>
              <a:rPr lang="zh-CN" altLang="en-US" sz="2000">
                <a:latin typeface="微软雅黑" panose="020B0503020204020204" pitchFamily="34" charset="-122"/>
                <a:ea typeface="微软雅黑" panose="020B0503020204020204" pitchFamily="34" charset="-122"/>
              </a:rPr>
              <a:t>例：</a:t>
            </a:r>
            <a:r>
              <a:rPr lang="en-US" altLang="zh-CN" sz="2000">
                <a:latin typeface="微软雅黑" panose="020B0503020204020204" pitchFamily="34" charset="-122"/>
                <a:ea typeface="微软雅黑" panose="020B0503020204020204" pitchFamily="34" charset="-122"/>
              </a:rPr>
              <a:t>static short A[4];</a:t>
            </a:r>
            <a:endParaRPr lang="en-US" altLang="zh-CN" sz="2200">
              <a:latin typeface="微软雅黑" panose="020B0503020204020204" pitchFamily="34" charset="-122"/>
              <a:ea typeface="微软雅黑" panose="020B0503020204020204" pitchFamily="34" charset="-122"/>
            </a:endParaRPr>
          </a:p>
          <a:p>
            <a:pPr lvl="1">
              <a:lnSpc>
                <a:spcPct val="150000"/>
              </a:lnSpc>
            </a:pPr>
            <a:r>
              <a:rPr lang="zh-CN" altLang="en-US" sz="1800">
                <a:latin typeface="微软雅黑" panose="020B0503020204020204" pitchFamily="34" charset="-122"/>
                <a:ea typeface="微软雅黑" panose="020B0503020204020204" pitchFamily="34" charset="-122"/>
              </a:rPr>
              <a:t>元素 </a:t>
            </a:r>
            <a:r>
              <a:rPr lang="en-US" altLang="zh-CN" sz="1800">
                <a:latin typeface="微软雅黑" panose="020B0503020204020204" pitchFamily="34" charset="-122"/>
                <a:ea typeface="微软雅黑" panose="020B0503020204020204" pitchFamily="34" charset="-122"/>
              </a:rPr>
              <a:t>i (0≤i≤3) </a:t>
            </a:r>
            <a:r>
              <a:rPr lang="zh-CN" altLang="en-US" sz="1800">
                <a:latin typeface="微软雅黑" panose="020B0503020204020204" pitchFamily="34" charset="-122"/>
                <a:ea typeface="微软雅黑" panose="020B0503020204020204" pitchFamily="34" charset="-122"/>
              </a:rPr>
              <a:t>的地址 </a:t>
            </a:r>
            <a:r>
              <a:rPr lang="en-US" altLang="zh-CN" sz="1800">
                <a:latin typeface="微软雅黑" panose="020B0503020204020204" pitchFamily="34" charset="-122"/>
                <a:ea typeface="微软雅黑" panose="020B0503020204020204" pitchFamily="34" charset="-122"/>
              </a:rPr>
              <a:t>= </a:t>
            </a:r>
            <a:r>
              <a:rPr lang="en-US" altLang="zh-CN" sz="1800">
                <a:solidFill>
                  <a:srgbClr val="FF3300"/>
                </a:solidFill>
                <a:latin typeface="微软雅黑" panose="020B0503020204020204" pitchFamily="34" charset="-122"/>
                <a:ea typeface="微软雅黑" panose="020B0503020204020204" pitchFamily="34" charset="-122"/>
              </a:rPr>
              <a:t>&amp;A[0]+2*i</a:t>
            </a:r>
            <a:endParaRPr lang="zh-CN" altLang="en-US" sz="1800">
              <a:latin typeface="微软雅黑" panose="020B0503020204020204" pitchFamily="34" charset="-122"/>
              <a:ea typeface="微软雅黑" panose="020B0503020204020204" pitchFamily="34" charset="-122"/>
            </a:endParaRPr>
          </a:p>
          <a:p>
            <a:pPr lvl="1">
              <a:lnSpc>
                <a:spcPct val="150000"/>
              </a:lnSpc>
            </a:pPr>
            <a:r>
              <a:rPr lang="zh-CN" altLang="en-US" sz="1800">
                <a:latin typeface="微软雅黑" panose="020B0503020204020204" pitchFamily="34" charset="-122"/>
                <a:ea typeface="微软雅黑" panose="020B0503020204020204" pitchFamily="34" charset="-122"/>
              </a:rPr>
              <a:t>已知：</a:t>
            </a:r>
            <a:r>
              <a:rPr lang="en-US" altLang="zh-CN" sz="1800">
                <a:latin typeface="微软雅黑" panose="020B0503020204020204" pitchFamily="34" charset="-122"/>
                <a:ea typeface="微软雅黑" panose="020B0503020204020204" pitchFamily="34" charset="-122"/>
              </a:rPr>
              <a:t>A</a:t>
            </a:r>
            <a:r>
              <a:rPr lang="zh-CN" altLang="en-US" sz="1800">
                <a:latin typeface="微软雅黑" panose="020B0503020204020204" pitchFamily="34" charset="-122"/>
                <a:ea typeface="微软雅黑" panose="020B0503020204020204" pitchFamily="34" charset="-122"/>
              </a:rPr>
              <a:t> 首地址</a:t>
            </a:r>
            <a:r>
              <a:rPr lang="en-US" altLang="zh-CN" sz="180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a:latin typeface="微软雅黑" panose="020B0503020204020204" pitchFamily="34" charset="-122"/>
                <a:ea typeface="微软雅黑" panose="020B0503020204020204" pitchFamily="34" charset="-122"/>
              </a:rPr>
              <a:t>EDX</a:t>
            </a:r>
            <a:r>
              <a:rPr lang="zh-CN" altLang="en-US" sz="1800">
                <a:latin typeface="微软雅黑" panose="020B0503020204020204" pitchFamily="34" charset="-122"/>
                <a:ea typeface="微软雅黑" panose="020B0503020204020204" pitchFamily="34" charset="-122"/>
              </a:rPr>
              <a:t>，</a:t>
            </a:r>
            <a:r>
              <a:rPr lang="en-US" altLang="zh-CN" sz="1800">
                <a:latin typeface="微软雅黑" panose="020B0503020204020204" pitchFamily="34" charset="-122"/>
                <a:ea typeface="微软雅黑" panose="020B0503020204020204" pitchFamily="34" charset="-122"/>
              </a:rPr>
              <a:t>i</a:t>
            </a:r>
            <a:r>
              <a:rPr lang="en-US" altLang="zh-CN" sz="180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a:latin typeface="微软雅黑" panose="020B0503020204020204" pitchFamily="34" charset="-122"/>
                <a:ea typeface="微软雅黑" panose="020B0503020204020204" pitchFamily="34" charset="-122"/>
              </a:rPr>
              <a:t>ECX</a:t>
            </a:r>
            <a:r>
              <a:rPr lang="zh-CN" altLang="en-US" sz="1800">
                <a:latin typeface="微软雅黑" panose="020B0503020204020204" pitchFamily="34" charset="-122"/>
                <a:ea typeface="微软雅黑" panose="020B0503020204020204" pitchFamily="34" charset="-122"/>
              </a:rPr>
              <a:t>，现要：</a:t>
            </a:r>
            <a:r>
              <a:rPr lang="en-US" altLang="zh-CN" sz="1800">
                <a:latin typeface="微软雅黑" panose="020B0503020204020204" pitchFamily="34" charset="-122"/>
                <a:ea typeface="微软雅黑" panose="020B0503020204020204" pitchFamily="34" charset="-122"/>
              </a:rPr>
              <a:t>A[i]</a:t>
            </a:r>
            <a:r>
              <a:rPr lang="en-US" altLang="zh-CN" sz="1800">
                <a:latin typeface="微软雅黑" panose="020B0503020204020204" pitchFamily="34" charset="-122"/>
                <a:ea typeface="微软雅黑" panose="020B0503020204020204" pitchFamily="34" charset="-122"/>
                <a:sym typeface="Wingdings" panose="05000000000000000000" pitchFamily="2" charset="2"/>
              </a:rPr>
              <a:t></a:t>
            </a:r>
            <a:r>
              <a:rPr lang="en-US" altLang="zh-CN" sz="1800">
                <a:latin typeface="微软雅黑" panose="020B0503020204020204" pitchFamily="34" charset="-122"/>
                <a:ea typeface="微软雅黑" panose="020B0503020204020204" pitchFamily="34" charset="-122"/>
              </a:rPr>
              <a:t>AX</a:t>
            </a:r>
            <a:r>
              <a:rPr lang="zh-CN" altLang="en-US" sz="1800">
                <a:latin typeface="微软雅黑" panose="020B0503020204020204" pitchFamily="34" charset="-122"/>
                <a:ea typeface="微软雅黑" panose="020B0503020204020204" pitchFamily="34" charset="-122"/>
              </a:rPr>
              <a:t>，汇编指令？</a:t>
            </a:r>
          </a:p>
          <a:p>
            <a:pPr lvl="1">
              <a:lnSpc>
                <a:spcPct val="150000"/>
              </a:lnSpc>
              <a:buFontTx/>
              <a:buNone/>
            </a:pPr>
            <a:r>
              <a:rPr lang="en-US" altLang="zh-CN" sz="1600">
                <a:latin typeface="微软雅黑" panose="020B0503020204020204" pitchFamily="34" charset="-122"/>
                <a:ea typeface="微软雅黑" panose="020B0503020204020204" pitchFamily="34" charset="-122"/>
              </a:rPr>
              <a:t>         movw  (%edx, %ecx, </a:t>
            </a:r>
            <a:r>
              <a:rPr lang="en-US" altLang="zh-CN" sz="1600">
                <a:solidFill>
                  <a:srgbClr val="FF0000"/>
                </a:solidFill>
                <a:latin typeface="微软雅黑" panose="020B0503020204020204" pitchFamily="34" charset="-122"/>
                <a:ea typeface="微软雅黑" panose="020B0503020204020204" pitchFamily="34" charset="-122"/>
              </a:rPr>
              <a:t>2</a:t>
            </a:r>
            <a:r>
              <a:rPr lang="en-US" altLang="zh-CN" sz="1600">
                <a:latin typeface="微软雅黑" panose="020B0503020204020204" pitchFamily="34" charset="-122"/>
                <a:ea typeface="微软雅黑" panose="020B0503020204020204" pitchFamily="34" charset="-122"/>
              </a:rPr>
              <a:t>), %ax</a:t>
            </a:r>
          </a:p>
          <a:p>
            <a:pPr lvl="1">
              <a:lnSpc>
                <a:spcPct val="150000"/>
              </a:lnSpc>
              <a:buFontTx/>
              <a:buNone/>
            </a:pPr>
            <a:r>
              <a:rPr lang="zh-CN" altLang="en-US" sz="1800">
                <a:latin typeface="微软雅黑" panose="020B0503020204020204" pitchFamily="34" charset="-122"/>
                <a:ea typeface="微软雅黑" panose="020B0503020204020204" pitchFamily="34" charset="-122"/>
              </a:rPr>
              <a:t>其中，</a:t>
            </a:r>
            <a:r>
              <a:rPr lang="en-US" altLang="zh-CN" sz="1800">
                <a:latin typeface="微软雅黑" panose="020B0503020204020204" pitchFamily="34" charset="-122"/>
                <a:ea typeface="微软雅黑" panose="020B0503020204020204" pitchFamily="34" charset="-122"/>
              </a:rPr>
              <a:t>ECX</a:t>
            </a:r>
            <a:r>
              <a:rPr lang="zh-CN" altLang="en-US" sz="1800">
                <a:latin typeface="微软雅黑" panose="020B0503020204020204" pitchFamily="34" charset="-122"/>
                <a:ea typeface="微软雅黑" panose="020B0503020204020204" pitchFamily="34" charset="-122"/>
              </a:rPr>
              <a:t>为</a:t>
            </a:r>
            <a:r>
              <a:rPr lang="zh-CN" altLang="en-US" sz="1800">
                <a:solidFill>
                  <a:srgbClr val="FF3300"/>
                </a:solidFill>
                <a:latin typeface="微软雅黑" panose="020B0503020204020204" pitchFamily="34" charset="-122"/>
                <a:ea typeface="微软雅黑" panose="020B0503020204020204" pitchFamily="34" charset="-122"/>
              </a:rPr>
              <a:t>变址</a:t>
            </a:r>
            <a:r>
              <a:rPr lang="en-US" altLang="zh-CN" sz="1800">
                <a:solidFill>
                  <a:srgbClr val="FF3300"/>
                </a:solidFill>
                <a:latin typeface="微软雅黑" panose="020B0503020204020204" pitchFamily="34" charset="-122"/>
                <a:ea typeface="微软雅黑" panose="020B0503020204020204" pitchFamily="34" charset="-122"/>
              </a:rPr>
              <a:t>(</a:t>
            </a:r>
            <a:r>
              <a:rPr lang="zh-CN" altLang="en-US" sz="1800">
                <a:solidFill>
                  <a:srgbClr val="FF3300"/>
                </a:solidFill>
                <a:latin typeface="微软雅黑" panose="020B0503020204020204" pitchFamily="34" charset="-122"/>
                <a:ea typeface="微软雅黑" panose="020B0503020204020204" pitchFamily="34" charset="-122"/>
              </a:rPr>
              <a:t>索引</a:t>
            </a:r>
            <a:r>
              <a:rPr lang="en-US" altLang="zh-CN" sz="1800">
                <a:solidFill>
                  <a:srgbClr val="FF3300"/>
                </a:solidFill>
                <a:latin typeface="微软雅黑" panose="020B0503020204020204" pitchFamily="34" charset="-122"/>
                <a:ea typeface="微软雅黑" panose="020B0503020204020204" pitchFamily="34" charset="-122"/>
              </a:rPr>
              <a:t>)</a:t>
            </a:r>
            <a:r>
              <a:rPr lang="zh-CN" altLang="en-US" sz="1800">
                <a:solidFill>
                  <a:srgbClr val="FF3300"/>
                </a:solidFill>
                <a:latin typeface="微软雅黑" panose="020B0503020204020204" pitchFamily="34" charset="-122"/>
                <a:ea typeface="微软雅黑" panose="020B0503020204020204" pitchFamily="34" charset="-122"/>
              </a:rPr>
              <a:t>寄存器</a:t>
            </a:r>
            <a:r>
              <a:rPr lang="zh-CN" altLang="en-US" sz="1800">
                <a:latin typeface="微软雅黑" panose="020B0503020204020204" pitchFamily="34" charset="-122"/>
                <a:ea typeface="微软雅黑" panose="020B0503020204020204" pitchFamily="34" charset="-122"/>
              </a:rPr>
              <a:t>，在循环体中递增</a:t>
            </a:r>
            <a:endParaRPr lang="zh-CN" altLang="en-US">
              <a:latin typeface="微软雅黑" panose="020B0503020204020204" pitchFamily="34" charset="-122"/>
              <a:ea typeface="微软雅黑" panose="020B0503020204020204" pitchFamily="34" charset="-122"/>
            </a:endParaRPr>
          </a:p>
        </p:txBody>
      </p:sp>
      <p:pic>
        <p:nvPicPr>
          <p:cNvPr id="696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13" y="3654356"/>
            <a:ext cx="9141177" cy="269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8144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413" y="1316691"/>
            <a:ext cx="9141177" cy="386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2"/>
          <p:cNvSpPr>
            <a:spLocks noGrp="1" noChangeArrowheads="1"/>
          </p:cNvSpPr>
          <p:nvPr>
            <p:ph type="title"/>
          </p:nvPr>
        </p:nvSpPr>
        <p:spPr>
          <a:xfrm>
            <a:off x="1982471" y="55018"/>
            <a:ext cx="8227060" cy="561801"/>
          </a:xfrm>
        </p:spPr>
        <p:txBody>
          <a:bodyPr/>
          <a:lstStyle/>
          <a:p>
            <a:r>
              <a:rPr lang="zh-CN" altLang="en-US" sz="3599"/>
              <a:t>数组元素在内存的存放和访问</a:t>
            </a:r>
          </a:p>
        </p:txBody>
      </p:sp>
      <p:sp>
        <p:nvSpPr>
          <p:cNvPr id="74756" name="Rectangle 3"/>
          <p:cNvSpPr>
            <a:spLocks noGrp="1" noChangeArrowheads="1"/>
          </p:cNvSpPr>
          <p:nvPr>
            <p:ph type="body" idx="1"/>
          </p:nvPr>
        </p:nvSpPr>
        <p:spPr>
          <a:xfrm>
            <a:off x="2001515" y="685060"/>
            <a:ext cx="8227060" cy="539584"/>
          </a:xfrm>
        </p:spPr>
        <p:txBody>
          <a:bodyPr/>
          <a:lstStyle/>
          <a:p>
            <a:r>
              <a:rPr lang="zh-CN" altLang="en-US">
                <a:ea typeface="微软雅黑" panose="020B0503020204020204" pitchFamily="34" charset="-122"/>
              </a:rPr>
              <a:t>数组与指针</a:t>
            </a:r>
          </a:p>
        </p:txBody>
      </p:sp>
      <p:sp>
        <p:nvSpPr>
          <p:cNvPr id="74757" name="Text Box 7"/>
          <p:cNvSpPr txBox="1">
            <a:spLocks noChangeArrowheads="1"/>
          </p:cNvSpPr>
          <p:nvPr/>
        </p:nvSpPr>
        <p:spPr bwMode="auto">
          <a:xfrm>
            <a:off x="4207459" y="773933"/>
            <a:ext cx="59830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spcBef>
                <a:spcPct val="50000"/>
              </a:spcBef>
            </a:pPr>
            <a:r>
              <a:rPr lang="en-US" altLang="zh-CN" sz="2000">
                <a:solidFill>
                  <a:srgbClr val="FF3300"/>
                </a:solidFill>
              </a:rPr>
              <a:t>A</a:t>
            </a:r>
            <a:r>
              <a:rPr lang="zh-CN" altLang="en-US" sz="2000">
                <a:solidFill>
                  <a:srgbClr val="FF3300"/>
                </a:solidFill>
              </a:rPr>
              <a:t>首址</a:t>
            </a:r>
            <a:r>
              <a:rPr lang="en-US" altLang="zh-CN" sz="2000">
                <a:solidFill>
                  <a:srgbClr val="FF3300"/>
                </a:solidFill>
              </a:rPr>
              <a:t>SA</a:t>
            </a:r>
            <a:r>
              <a:rPr lang="en-US" altLang="zh-CN" sz="2000">
                <a:solidFill>
                  <a:srgbClr val="FF3300"/>
                </a:solidFill>
                <a:sym typeface="Wingdings" panose="05000000000000000000" pitchFamily="2" charset="2"/>
              </a:rPr>
              <a:t></a:t>
            </a:r>
            <a:r>
              <a:rPr lang="en-US" altLang="zh-CN" sz="2000">
                <a:solidFill>
                  <a:srgbClr val="FF3300"/>
                </a:solidFill>
              </a:rPr>
              <a:t>ECX</a:t>
            </a:r>
            <a:r>
              <a:rPr lang="zh-CN" altLang="en-US" sz="2000">
                <a:solidFill>
                  <a:srgbClr val="FF3300"/>
                </a:solidFill>
              </a:rPr>
              <a:t>，</a:t>
            </a:r>
            <a:r>
              <a:rPr lang="en-US" altLang="zh-CN" sz="2000">
                <a:solidFill>
                  <a:srgbClr val="FF3300"/>
                </a:solidFill>
              </a:rPr>
              <a:t>i</a:t>
            </a:r>
            <a:r>
              <a:rPr lang="en-US" altLang="zh-CN" sz="2000">
                <a:solidFill>
                  <a:srgbClr val="FF3300"/>
                </a:solidFill>
                <a:sym typeface="Wingdings" panose="05000000000000000000" pitchFamily="2" charset="2"/>
              </a:rPr>
              <a:t></a:t>
            </a:r>
            <a:r>
              <a:rPr lang="en-US" altLang="zh-CN" sz="2000">
                <a:solidFill>
                  <a:srgbClr val="FF3300"/>
                </a:solidFill>
              </a:rPr>
              <a:t>EDX</a:t>
            </a:r>
            <a:r>
              <a:rPr lang="zh-CN" altLang="en-US" sz="2000">
                <a:solidFill>
                  <a:srgbClr val="FF3300"/>
                </a:solidFill>
              </a:rPr>
              <a:t>，结果</a:t>
            </a:r>
            <a:r>
              <a:rPr lang="en-US" altLang="zh-CN" sz="2000">
                <a:solidFill>
                  <a:srgbClr val="FF3300"/>
                </a:solidFill>
                <a:sym typeface="Wingdings" panose="05000000000000000000" pitchFamily="2" charset="2"/>
              </a:rPr>
              <a:t></a:t>
            </a:r>
            <a:r>
              <a:rPr lang="en-US" altLang="zh-CN" sz="2000">
                <a:solidFill>
                  <a:srgbClr val="FF3300"/>
                </a:solidFill>
              </a:rPr>
              <a:t>EAX</a:t>
            </a:r>
          </a:p>
        </p:txBody>
      </p:sp>
      <p:sp>
        <p:nvSpPr>
          <p:cNvPr id="74758" name="Rectangle 8"/>
          <p:cNvSpPr>
            <a:spLocks noChangeArrowheads="1"/>
          </p:cNvSpPr>
          <p:nvPr/>
        </p:nvSpPr>
        <p:spPr bwMode="auto">
          <a:xfrm>
            <a:off x="4881939" y="1808664"/>
            <a:ext cx="5695779" cy="3240675"/>
          </a:xfrm>
          <a:prstGeom prst="rect">
            <a:avLst/>
          </a:prstGeom>
          <a:solidFill>
            <a:srgbClr val="0000FF">
              <a:alpha val="2000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endParaRPr lang="zh-CN" altLang="en-US">
              <a:solidFill>
                <a:srgbClr val="000000"/>
              </a:solidFill>
            </a:endParaRPr>
          </a:p>
        </p:txBody>
      </p:sp>
      <p:sp>
        <p:nvSpPr>
          <p:cNvPr id="74759" name="Rectangle 4"/>
          <p:cNvSpPr>
            <a:spLocks noChangeArrowheads="1"/>
          </p:cNvSpPr>
          <p:nvPr/>
        </p:nvSpPr>
        <p:spPr bwMode="auto">
          <a:xfrm>
            <a:off x="1776160" y="5334597"/>
            <a:ext cx="8504787" cy="128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defTabSz="914133" eaLnBrk="0" hangingPunct="0">
              <a:lnSpc>
                <a:spcPct val="150000"/>
              </a:lnSpc>
            </a:pPr>
            <a:r>
              <a:rPr lang="en-US" altLang="zh-CN">
                <a:solidFill>
                  <a:srgbClr val="0000FF"/>
                </a:solidFill>
              </a:rPr>
              <a:t>2</a:t>
            </a:r>
            <a:r>
              <a:rPr lang="zh-CN" altLang="en-US">
                <a:solidFill>
                  <a:srgbClr val="0000FF"/>
                </a:solidFill>
              </a:rPr>
              <a:t>、</a:t>
            </a:r>
            <a:r>
              <a:rPr lang="en-US" altLang="zh-CN">
                <a:solidFill>
                  <a:srgbClr val="0000FF"/>
                </a:solidFill>
              </a:rPr>
              <a:t>3</a:t>
            </a:r>
            <a:r>
              <a:rPr lang="zh-CN" altLang="en-US">
                <a:solidFill>
                  <a:srgbClr val="0000FF"/>
                </a:solidFill>
              </a:rPr>
              <a:t>、</a:t>
            </a:r>
            <a:r>
              <a:rPr lang="en-US" altLang="zh-CN">
                <a:solidFill>
                  <a:srgbClr val="0000FF"/>
                </a:solidFill>
              </a:rPr>
              <a:t>6</a:t>
            </a:r>
            <a:r>
              <a:rPr lang="zh-CN" altLang="en-US">
                <a:solidFill>
                  <a:srgbClr val="0000FF"/>
                </a:solidFill>
              </a:rPr>
              <a:t>和</a:t>
            </a:r>
            <a:r>
              <a:rPr lang="en-US" altLang="zh-CN">
                <a:solidFill>
                  <a:srgbClr val="0000FF"/>
                </a:solidFill>
              </a:rPr>
              <a:t>7</a:t>
            </a:r>
            <a:r>
              <a:rPr lang="zh-CN" altLang="en-US">
                <a:solidFill>
                  <a:srgbClr val="0000FF"/>
                </a:solidFill>
              </a:rPr>
              <a:t>对应汇编指令都需访存，指令中源操作数的寻址方式分别是“基址”、“基址加比例变址”、“基址加比例变址”和“基址加比例变址加位移”的方式，因为数组元素的类型为</a:t>
            </a:r>
            <a:r>
              <a:rPr lang="en-US" altLang="zh-CN">
                <a:solidFill>
                  <a:srgbClr val="0000FF"/>
                </a:solidFill>
              </a:rPr>
              <a:t>int</a:t>
            </a:r>
            <a:r>
              <a:rPr lang="zh-CN" altLang="en-US">
                <a:solidFill>
                  <a:srgbClr val="0000FF"/>
                </a:solidFill>
              </a:rPr>
              <a:t>型，故比例因子为</a:t>
            </a:r>
            <a:r>
              <a:rPr lang="en-US" altLang="zh-CN">
                <a:solidFill>
                  <a:srgbClr val="0000FF"/>
                </a:solidFill>
              </a:rPr>
              <a:t>4</a:t>
            </a:r>
            <a:endParaRPr lang="zh-CN" altLang="en-US">
              <a:solidFill>
                <a:srgbClr val="0000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1085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82471" y="99454"/>
            <a:ext cx="8227060" cy="561801"/>
          </a:xfrm>
        </p:spPr>
        <p:txBody>
          <a:bodyPr/>
          <a:lstStyle/>
          <a:p>
            <a:r>
              <a:rPr lang="zh-CN" altLang="en-US" sz="3599"/>
              <a:t>结构体数据的分配和访问 </a:t>
            </a:r>
          </a:p>
        </p:txBody>
      </p:sp>
      <p:sp>
        <p:nvSpPr>
          <p:cNvPr id="580611" name="Rectangle 3"/>
          <p:cNvSpPr>
            <a:spLocks noGrp="1" noChangeArrowheads="1"/>
          </p:cNvSpPr>
          <p:nvPr>
            <p:ph type="body" idx="1"/>
          </p:nvPr>
        </p:nvSpPr>
        <p:spPr>
          <a:xfrm>
            <a:off x="2001515" y="550165"/>
            <a:ext cx="8227060" cy="2023439"/>
          </a:xfrm>
        </p:spPr>
        <p:txBody>
          <a:bodyPr/>
          <a:lstStyle/>
          <a:p>
            <a:pPr>
              <a:lnSpc>
                <a:spcPct val="150000"/>
              </a:lnSpc>
            </a:pPr>
            <a:r>
              <a:rPr lang="zh-CN" altLang="en-US" sz="2000">
                <a:latin typeface="微软雅黑" panose="020B0503020204020204" pitchFamily="34" charset="-122"/>
                <a:ea typeface="微软雅黑" panose="020B0503020204020204" pitchFamily="34" charset="-122"/>
              </a:rPr>
              <a:t>结构体成员在内存的存放和访问 </a:t>
            </a:r>
          </a:p>
          <a:p>
            <a:pPr lvl="1">
              <a:lnSpc>
                <a:spcPct val="150000"/>
              </a:lnSpc>
            </a:pPr>
            <a:r>
              <a:rPr lang="zh-CN" altLang="en-US" sz="1800">
                <a:latin typeface="微软雅黑" panose="020B0503020204020204" pitchFamily="34" charset="-122"/>
                <a:ea typeface="微软雅黑" panose="020B0503020204020204" pitchFamily="34" charset="-122"/>
              </a:rPr>
              <a:t>分配在栈中的</a:t>
            </a:r>
            <a:r>
              <a:rPr lang="en-US" altLang="zh-CN" sz="1800">
                <a:latin typeface="微软雅黑" panose="020B0503020204020204" pitchFamily="34" charset="-122"/>
                <a:ea typeface="微软雅黑" panose="020B0503020204020204" pitchFamily="34" charset="-122"/>
              </a:rPr>
              <a:t>auto</a:t>
            </a:r>
            <a:r>
              <a:rPr lang="zh-CN" altLang="en-US" sz="1800">
                <a:latin typeface="微软雅黑" panose="020B0503020204020204" pitchFamily="34" charset="-122"/>
                <a:ea typeface="微软雅黑" panose="020B0503020204020204" pitchFamily="34" charset="-122"/>
              </a:rPr>
              <a:t>结构型变量的首地址由</a:t>
            </a:r>
            <a:r>
              <a:rPr lang="en-US" altLang="zh-CN" sz="1800">
                <a:latin typeface="微软雅黑" panose="020B0503020204020204" pitchFamily="34" charset="-122"/>
                <a:ea typeface="微软雅黑" panose="020B0503020204020204" pitchFamily="34" charset="-122"/>
              </a:rPr>
              <a:t>EBP</a:t>
            </a:r>
            <a:r>
              <a:rPr lang="zh-CN" altLang="en-US" sz="1800">
                <a:latin typeface="微软雅黑" panose="020B0503020204020204" pitchFamily="34" charset="-122"/>
                <a:ea typeface="微软雅黑" panose="020B0503020204020204" pitchFamily="34" charset="-122"/>
              </a:rPr>
              <a:t>或</a:t>
            </a:r>
            <a:r>
              <a:rPr lang="en-US" altLang="zh-CN" sz="1800">
                <a:latin typeface="微软雅黑" panose="020B0503020204020204" pitchFamily="34" charset="-122"/>
                <a:ea typeface="微软雅黑" panose="020B0503020204020204" pitchFamily="34" charset="-122"/>
              </a:rPr>
              <a:t>ESP</a:t>
            </a:r>
            <a:r>
              <a:rPr lang="zh-CN" altLang="en-US" sz="1800">
                <a:latin typeface="微软雅黑" panose="020B0503020204020204" pitchFamily="34" charset="-122"/>
                <a:ea typeface="微软雅黑" panose="020B0503020204020204" pitchFamily="34" charset="-122"/>
              </a:rPr>
              <a:t>来定位</a:t>
            </a:r>
          </a:p>
          <a:p>
            <a:pPr lvl="1">
              <a:lnSpc>
                <a:spcPct val="150000"/>
              </a:lnSpc>
            </a:pPr>
            <a:r>
              <a:rPr lang="zh-CN" altLang="en-US" sz="1800">
                <a:latin typeface="微软雅黑" panose="020B0503020204020204" pitchFamily="34" charset="-122"/>
                <a:ea typeface="微软雅黑" panose="020B0503020204020204" pitchFamily="34" charset="-122"/>
              </a:rPr>
              <a:t>分配在静态区的结构型变量首地址是一个确定的静态区地址</a:t>
            </a:r>
          </a:p>
          <a:p>
            <a:pPr lvl="1">
              <a:lnSpc>
                <a:spcPct val="150000"/>
              </a:lnSpc>
            </a:pPr>
            <a:r>
              <a:rPr lang="zh-CN" altLang="en-US" sz="1800">
                <a:latin typeface="微软雅黑" panose="020B0503020204020204" pitchFamily="34" charset="-122"/>
                <a:ea typeface="微软雅黑" panose="020B0503020204020204" pitchFamily="34" charset="-122"/>
              </a:rPr>
              <a:t>结构型变量 </a:t>
            </a:r>
            <a:r>
              <a:rPr lang="en-US" altLang="zh-CN" sz="1800">
                <a:latin typeface="微软雅黑" panose="020B0503020204020204" pitchFamily="34" charset="-122"/>
                <a:ea typeface="微软雅黑" panose="020B0503020204020204" pitchFamily="34" charset="-122"/>
              </a:rPr>
              <a:t>x </a:t>
            </a:r>
            <a:r>
              <a:rPr lang="zh-CN" altLang="en-US" sz="1800">
                <a:latin typeface="微软雅黑" panose="020B0503020204020204" pitchFamily="34" charset="-122"/>
                <a:ea typeface="微软雅黑" panose="020B0503020204020204" pitchFamily="34" charset="-122"/>
              </a:rPr>
              <a:t>各成员首址可用“基址加偏移量”的寻址方式</a:t>
            </a:r>
            <a:r>
              <a:rPr lang="zh-CN" altLang="en-US" sz="1800"/>
              <a:t>  </a:t>
            </a:r>
          </a:p>
          <a:p>
            <a:pPr lvl="1"/>
            <a:endParaRPr lang="zh-CN" altLang="en-US"/>
          </a:p>
          <a:p>
            <a:endParaRPr lang="zh-CN" altLang="en-US"/>
          </a:p>
        </p:txBody>
      </p:sp>
    </p:spTree>
    <p:extLst>
      <p:ext uri="{BB962C8B-B14F-4D97-AF65-F5344CB8AC3E}">
        <p14:creationId xmlns:p14="http://schemas.microsoft.com/office/powerpoint/2010/main" val="3652343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7" dur="500"/>
                                        <p:tgtEl>
                                          <p:spTgt spid="580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2" dur="500"/>
                                        <p:tgtEl>
                                          <p:spTgt spid="5806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17" dur="500"/>
                                        <p:tgtEl>
                                          <p:spTgt spid="580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001515" y="77237"/>
            <a:ext cx="8227060" cy="561801"/>
          </a:xfrm>
        </p:spPr>
        <p:txBody>
          <a:bodyPr/>
          <a:lstStyle/>
          <a:p>
            <a:r>
              <a:rPr lang="zh-CN" altLang="en-US" sz="3599"/>
              <a:t>联合体数据的分配和访问</a:t>
            </a:r>
          </a:p>
        </p:txBody>
      </p:sp>
      <p:sp>
        <p:nvSpPr>
          <p:cNvPr id="82947" name="Rectangle 3"/>
          <p:cNvSpPr>
            <a:spLocks noGrp="1" noChangeArrowheads="1"/>
          </p:cNvSpPr>
          <p:nvPr>
            <p:ph type="body" idx="1"/>
          </p:nvPr>
        </p:nvSpPr>
        <p:spPr>
          <a:xfrm>
            <a:off x="1866619" y="818370"/>
            <a:ext cx="8354021" cy="585607"/>
          </a:xfrm>
        </p:spPr>
        <p:txBody>
          <a:bodyPr/>
          <a:lstStyle/>
          <a:p>
            <a:pPr>
              <a:lnSpc>
                <a:spcPct val="95000"/>
              </a:lnSpc>
              <a:buFontTx/>
              <a:buNone/>
            </a:pPr>
            <a:r>
              <a:rPr lang="zh-CN" altLang="en-US" sz="2200">
                <a:ea typeface="微软雅黑" panose="020B0503020204020204" pitchFamily="34" charset="-122"/>
              </a:rPr>
              <a:t>联合体各成员共享存储空间，按最大长度成员所需空间大小为目标</a:t>
            </a:r>
          </a:p>
        </p:txBody>
      </p:sp>
      <p:sp>
        <p:nvSpPr>
          <p:cNvPr id="585734" name="Rectangle 6"/>
          <p:cNvSpPr>
            <a:spLocks noChangeArrowheads="1"/>
          </p:cNvSpPr>
          <p:nvPr/>
        </p:nvSpPr>
        <p:spPr bwMode="auto">
          <a:xfrm>
            <a:off x="1648548" y="1521475"/>
            <a:ext cx="8174688" cy="225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微软雅黑" panose="020B0503020204020204" pitchFamily="34" charset="-122"/>
                <a:ea typeface="微软雅黑" panose="020B0503020204020204" pitchFamily="34" charset="-122"/>
              </a:defRPr>
            </a:lvl1pPr>
            <a:lvl2pPr marL="742950" indent="-285750">
              <a:defRPr b="1">
                <a:solidFill>
                  <a:schemeClr val="tx1"/>
                </a:solidFill>
                <a:latin typeface="微软雅黑" panose="020B0503020204020204" pitchFamily="34" charset="-122"/>
                <a:ea typeface="微软雅黑" panose="020B0503020204020204" pitchFamily="34" charset="-122"/>
              </a:defRPr>
            </a:lvl2pPr>
            <a:lvl3pPr marL="1143000" indent="-228600">
              <a:defRPr b="1">
                <a:solidFill>
                  <a:schemeClr val="tx1"/>
                </a:solidFill>
                <a:latin typeface="微软雅黑" panose="020B0503020204020204" pitchFamily="34" charset="-122"/>
                <a:ea typeface="微软雅黑" panose="020B0503020204020204" pitchFamily="34" charset="-122"/>
              </a:defRPr>
            </a:lvl3pPr>
            <a:lvl4pPr marL="1600200" indent="-228600">
              <a:defRPr b="1">
                <a:solidFill>
                  <a:schemeClr val="tx1"/>
                </a:solidFill>
                <a:latin typeface="微软雅黑" panose="020B0503020204020204" pitchFamily="34" charset="-122"/>
                <a:ea typeface="微软雅黑" panose="020B0503020204020204" pitchFamily="34" charset="-122"/>
              </a:defRPr>
            </a:lvl4pPr>
            <a:lvl5pPr marL="2057400" indent="-228600">
              <a:defRPr b="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a:lstStyle>
          <a:p>
            <a:pPr marL="342799" indent="-342799" defTabSz="914133" eaLnBrk="0" hangingPunct="0">
              <a:lnSpc>
                <a:spcPct val="115000"/>
              </a:lnSpc>
              <a:spcBef>
                <a:spcPct val="20000"/>
              </a:spcBef>
              <a:buFontTx/>
              <a:buChar char="•"/>
            </a:pPr>
            <a:r>
              <a:rPr lang="zh-CN" altLang="en-US" sz="2300">
                <a:solidFill>
                  <a:srgbClr val="000000"/>
                </a:solidFill>
                <a:latin typeface="Arial" panose="020B0604020202020204" pitchFamily="34" charset="0"/>
              </a:rPr>
              <a:t>通常用于特殊场合，如，当事先知道某种数据结构中的不同字段的使用时间是互斥的，就可将这些字段声明为联合，以减少空间。</a:t>
            </a:r>
          </a:p>
          <a:p>
            <a:pPr marL="342799" indent="-342799" defTabSz="914133" eaLnBrk="0" hangingPunct="0">
              <a:lnSpc>
                <a:spcPct val="115000"/>
              </a:lnSpc>
              <a:spcBef>
                <a:spcPct val="20000"/>
              </a:spcBef>
              <a:buFontTx/>
              <a:buChar char="•"/>
            </a:pPr>
            <a:r>
              <a:rPr lang="zh-CN" altLang="en-US" sz="2300">
                <a:solidFill>
                  <a:srgbClr val="000000"/>
                </a:solidFill>
                <a:latin typeface="Arial" panose="020B0604020202020204" pitchFamily="34" charset="0"/>
              </a:rPr>
              <a:t>但有时会得不偿失，可能只会减少少量空间却大大增加处理复杂性。</a:t>
            </a:r>
          </a:p>
        </p:txBody>
      </p:sp>
    </p:spTree>
    <p:extLst>
      <p:ext uri="{BB962C8B-B14F-4D97-AF65-F5344CB8AC3E}">
        <p14:creationId xmlns:p14="http://schemas.microsoft.com/office/powerpoint/2010/main" val="1949014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7" dur="500"/>
                                        <p:tgtEl>
                                          <p:spTgt spid="5857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1" end="1"/>
                                            </p:txEl>
                                          </p:spTgt>
                                        </p:tgtEl>
                                        <p:attrNameLst>
                                          <p:attrName>style.visibility</p:attrName>
                                        </p:attrNameLst>
                                      </p:cBhvr>
                                      <p:to>
                                        <p:strVal val="visible"/>
                                      </p:to>
                                    </p:set>
                                    <p:animEffect transition="in" filter="blinds(horizontal)">
                                      <p:cBhvr>
                                        <p:cTn id="12" dur="500"/>
                                        <p:tgtEl>
                                          <p:spTgt spid="5857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第四章 程序的链接</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89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671" y="1084987"/>
            <a:ext cx="7998531" cy="379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noChangeArrowheads="1"/>
          </p:cNvSpPr>
          <p:nvPr>
            <p:ph type="title" idx="4294967295"/>
          </p:nvPr>
        </p:nvSpPr>
        <p:spPr>
          <a:xfrm>
            <a:off x="1911055" y="115496"/>
            <a:ext cx="8366717" cy="585261"/>
          </a:xfrm>
          <a:noFill/>
        </p:spPr>
        <p:txBody>
          <a:bodyPr vert="horz" wrap="square" lIns="92047" tIns="46024" rIns="92047" bIns="46024" numCol="1" anchor="ctr" anchorCtr="0" compatLnSpc="1">
            <a:prstTxWarp prst="textNoShape">
              <a:avLst/>
            </a:prstTxWarp>
            <a:spAutoFit/>
          </a:bodyPr>
          <a:lstStyle/>
          <a:p>
            <a:r>
              <a:rPr lang="zh-CN" altLang="en-US" sz="3199">
                <a:solidFill>
                  <a:srgbClr val="C00000"/>
                </a:solidFill>
                <a:latin typeface="Times New Roman" panose="02020603050405020304" pitchFamily="18" charset="0"/>
                <a:cs typeface="Times New Roman" panose="02020603050405020304" pitchFamily="18" charset="0"/>
              </a:rPr>
              <a:t>硬</a:t>
            </a:r>
            <a:r>
              <a:rPr lang="en-US" altLang="zh-CN" sz="3199">
                <a:solidFill>
                  <a:srgbClr val="C00000"/>
                </a:solidFill>
                <a:latin typeface="Times New Roman" panose="02020603050405020304" pitchFamily="18" charset="0"/>
                <a:cs typeface="Times New Roman" panose="02020603050405020304" pitchFamily="18" charset="0"/>
              </a:rPr>
              <a:t>/</a:t>
            </a:r>
            <a:r>
              <a:rPr lang="zh-CN" altLang="en-US" sz="3199">
                <a:solidFill>
                  <a:srgbClr val="C00000"/>
                </a:solidFill>
                <a:latin typeface="Times New Roman" panose="02020603050405020304" pitchFamily="18" charset="0"/>
                <a:cs typeface="Times New Roman" panose="02020603050405020304" pitchFamily="18" charset="0"/>
              </a:rPr>
              <a:t>软接口</a:t>
            </a:r>
            <a:r>
              <a:rPr lang="en-US" altLang="zh-CN" sz="3199">
                <a:solidFill>
                  <a:srgbClr val="C00000"/>
                </a:solidFill>
                <a:latin typeface="Times New Roman" panose="02020603050405020304" pitchFamily="18" charset="0"/>
                <a:cs typeface="Times New Roman" panose="02020603050405020304" pitchFamily="18" charset="0"/>
              </a:rPr>
              <a:t>(Interface)</a:t>
            </a:r>
            <a:endParaRPr lang="zh-CN" altLang="en-US" sz="3199">
              <a:solidFill>
                <a:srgbClr val="C00000"/>
              </a:solidFill>
              <a:latin typeface="Times New Roman" panose="02020603050405020304" pitchFamily="18" charset="0"/>
              <a:cs typeface="Times New Roman" panose="02020603050405020304" pitchFamily="18" charset="0"/>
            </a:endParaRPr>
          </a:p>
        </p:txBody>
      </p:sp>
      <p:sp>
        <p:nvSpPr>
          <p:cNvPr id="37892" name="Text Box 4"/>
          <p:cNvSpPr txBox="1">
            <a:spLocks noChangeArrowheads="1"/>
          </p:cNvSpPr>
          <p:nvPr/>
        </p:nvSpPr>
        <p:spPr bwMode="auto">
          <a:xfrm>
            <a:off x="2406203" y="5384197"/>
            <a:ext cx="7693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30000"/>
              </a:spcBef>
            </a:pPr>
            <a:r>
              <a:rPr kumimoji="1" lang="zh-CN" altLang="en-US" sz="2400" b="1">
                <a:solidFill>
                  <a:srgbClr val="333399"/>
                </a:solidFill>
                <a:latin typeface="微软雅黑" panose="020B0503020204020204" pitchFamily="34" charset="-122"/>
                <a:ea typeface="微软雅黑" panose="020B0503020204020204" pitchFamily="34" charset="-122"/>
              </a:rPr>
              <a:t>机器语言由指令构成，能被硬件直接执行</a:t>
            </a:r>
            <a:endParaRPr kumimoji="1" lang="zh-CN" altLang="en-US" sz="2799">
              <a:solidFill>
                <a:srgbClr val="333399"/>
              </a:solidFill>
              <a:latin typeface="黑体" panose="02010609060101010101" pitchFamily="49" charset="-122"/>
              <a:ea typeface="黑体" panose="02010609060101010101" pitchFamily="49" charset="-122"/>
            </a:endParaRPr>
          </a:p>
        </p:txBody>
      </p:sp>
      <p:sp>
        <p:nvSpPr>
          <p:cNvPr id="37893" name="Rectangle 8"/>
          <p:cNvSpPr>
            <a:spLocks noChangeArrowheads="1"/>
          </p:cNvSpPr>
          <p:nvPr/>
        </p:nvSpPr>
        <p:spPr bwMode="auto">
          <a:xfrm>
            <a:off x="1966601" y="4789069"/>
            <a:ext cx="85857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30000"/>
              </a:spcBef>
            </a:pP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ISA</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Instruction Set Architecture </a:t>
            </a:r>
            <a:r>
              <a:rPr lang="zh-CN" altLang="en-US" sz="24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）指令集体系结构</a:t>
            </a:r>
          </a:p>
        </p:txBody>
      </p:sp>
      <p:sp>
        <p:nvSpPr>
          <p:cNvPr id="37894" name="Text Box 9"/>
          <p:cNvSpPr txBox="1">
            <a:spLocks noChangeArrowheads="1"/>
          </p:cNvSpPr>
          <p:nvPr/>
        </p:nvSpPr>
        <p:spPr bwMode="auto">
          <a:xfrm>
            <a:off x="3061637" y="1664245"/>
            <a:ext cx="1726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50000"/>
              </a:spcBef>
            </a:pPr>
            <a:r>
              <a:rPr lang="zh-CN" altLang="en-US" sz="2400" b="1">
                <a:solidFill>
                  <a:srgbClr val="333399"/>
                </a:solidFill>
                <a:latin typeface="Times New Roman" panose="02020603050405020304" pitchFamily="18" charset="0"/>
                <a:ea typeface="微软雅黑" panose="020B0503020204020204" pitchFamily="34" charset="-122"/>
              </a:rPr>
              <a:t>软件</a:t>
            </a:r>
          </a:p>
        </p:txBody>
      </p:sp>
      <p:sp>
        <p:nvSpPr>
          <p:cNvPr id="37895" name="Text Box 10"/>
          <p:cNvSpPr txBox="1">
            <a:spLocks noChangeArrowheads="1"/>
          </p:cNvSpPr>
          <p:nvPr/>
        </p:nvSpPr>
        <p:spPr bwMode="auto">
          <a:xfrm>
            <a:off x="3150509" y="3416305"/>
            <a:ext cx="17266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spcBef>
                <a:spcPct val="50000"/>
              </a:spcBef>
            </a:pPr>
            <a:r>
              <a:rPr lang="zh-CN" altLang="en-US" sz="2400" b="1">
                <a:solidFill>
                  <a:srgbClr val="333399"/>
                </a:solidFill>
                <a:latin typeface="Times New Roman" panose="02020603050405020304" pitchFamily="18" charset="0"/>
                <a:ea typeface="微软雅黑" panose="020B0503020204020204" pitchFamily="34" charset="-122"/>
              </a:rPr>
              <a:t>硬件</a:t>
            </a:r>
          </a:p>
        </p:txBody>
      </p:sp>
    </p:spTree>
    <p:extLst>
      <p:ext uri="{BB962C8B-B14F-4D97-AF65-F5344CB8AC3E}">
        <p14:creationId xmlns:p14="http://schemas.microsoft.com/office/powerpoint/2010/main" val="3915881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2582360" y="99454"/>
            <a:ext cx="6527373" cy="605150"/>
          </a:xfrm>
        </p:spPr>
        <p:txBody>
          <a:bodyPr vert="horz" wrap="square" lIns="63480" tIns="25392" rIns="63480" bIns="25392" numCol="1" anchor="t" anchorCtr="0" compatLnSpc="1">
            <a:prstTxWarp prst="textNoShape">
              <a:avLst/>
            </a:prstTxWarp>
            <a:spAutoFit/>
          </a:bodyPr>
          <a:lstStyle/>
          <a:p>
            <a:r>
              <a:rPr lang="zh-CN" altLang="en-US" sz="3599"/>
              <a:t>程序的转换处理</a:t>
            </a:r>
          </a:p>
        </p:txBody>
      </p:sp>
      <p:sp>
        <p:nvSpPr>
          <p:cNvPr id="29699" name="Rectangle 3"/>
          <p:cNvSpPr>
            <a:spLocks noGrp="1" noChangeArrowheads="1"/>
          </p:cNvSpPr>
          <p:nvPr>
            <p:ph type="body" sz="half" idx="4294967295"/>
          </p:nvPr>
        </p:nvSpPr>
        <p:spPr>
          <a:xfrm>
            <a:off x="1750767" y="1408738"/>
            <a:ext cx="3131171" cy="1842604"/>
          </a:xfrm>
          <a:solidFill>
            <a:srgbClr val="808000">
              <a:alpha val="23921"/>
            </a:srgbClr>
          </a:solidFill>
          <a:ln>
            <a:solidFill>
              <a:schemeClr val="tx1"/>
            </a:solidFill>
            <a:miter lim="800000"/>
            <a:headEnd/>
            <a:tailEnd/>
          </a:ln>
        </p:spPr>
        <p:txBody>
          <a:bodyPr vert="horz" wrap="square" lIns="63480" tIns="25392" rIns="63480" bIns="25392" numCol="1" anchor="t" anchorCtr="0" compatLnSpc="1">
            <a:prstTxWarp prst="textNoShape">
              <a:avLst/>
            </a:prstTxWarp>
            <a:spAutoFit/>
          </a:bodyPr>
          <a:lstStyle/>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#include &lt;</a:t>
            </a: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stdio.h</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&gt;</a:t>
            </a:r>
          </a:p>
          <a:p>
            <a:pPr marL="203140" indent="-203140">
              <a:lnSpc>
                <a:spcPct val="150000"/>
              </a:lnSpc>
              <a:spcBef>
                <a:spcPct val="0"/>
              </a:spcBef>
              <a:buNone/>
            </a:pP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main()  {</a:t>
            </a:r>
          </a:p>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printf</a:t>
            </a: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("hello, world\n");</a:t>
            </a:r>
          </a:p>
          <a:p>
            <a:pPr marL="203140" indent="-203140">
              <a:lnSpc>
                <a:spcPct val="150000"/>
              </a:lnSpc>
              <a:spcBef>
                <a:spcPct val="0"/>
              </a:spcBef>
              <a:buNone/>
            </a:pPr>
            <a:r>
              <a:rPr lang="en-US" altLang="zh-CN"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700" name="Text Box 5"/>
          <p:cNvSpPr txBox="1">
            <a:spLocks noChangeArrowheads="1"/>
          </p:cNvSpPr>
          <p:nvPr/>
        </p:nvSpPr>
        <p:spPr bwMode="auto">
          <a:xfrm>
            <a:off x="1525411" y="908828"/>
            <a:ext cx="35866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0" fontAlgn="auto" latinLnBrk="0" hangingPunct="0">
              <a:lnSpc>
                <a:spcPct val="100000"/>
              </a:lnSpc>
              <a:spcBef>
                <a:spcPct val="50000"/>
              </a:spcBef>
              <a:spcAft>
                <a:spcPts val="0"/>
              </a:spcAft>
              <a:buClrTx/>
              <a:buSzTx/>
              <a:buFontTx/>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经典的“ </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hello.c ” </a:t>
            </a: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源程序</a:t>
            </a:r>
          </a:p>
        </p:txBody>
      </p:sp>
      <p:sp>
        <p:nvSpPr>
          <p:cNvPr id="359430" name="Rectangle 6"/>
          <p:cNvSpPr>
            <a:spLocks noChangeArrowheads="1"/>
          </p:cNvSpPr>
          <p:nvPr/>
        </p:nvSpPr>
        <p:spPr bwMode="auto">
          <a:xfrm>
            <a:off x="5088250" y="1435715"/>
            <a:ext cx="5370441" cy="20621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i</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n c l u d e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&lt; s t d </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i</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o .</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35 105 110 99 108 117 100 101 32 60 115 116 100 105 111 46</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h &gt; \n \n </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i</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n t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m a </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i</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n ( ) \n {</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104 62 10 10 105 110 116 32 109 97 105 110 40 41 10 123</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\n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p r </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i</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 n t f ( " h e l</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10 32 32 32 32 112 114 105 110 116 102 40 34 104 101 108</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l o , &lt;</a:t>
            </a:r>
            <a:r>
              <a:rPr kumimoji="0" lang="en-US" altLang="zh-CN" sz="1600" b="1" i="0" u="none" strike="noStrike" kern="1200" cap="none" spc="0" normalizeH="0" baseline="0" noProof="0" dirty="0" err="1">
                <a:ln>
                  <a:noFill/>
                </a:ln>
                <a:solidFill>
                  <a:srgbClr val="ED1611"/>
                </a:solidFill>
                <a:effectLst/>
                <a:uLnTx/>
                <a:uFillTx/>
                <a:latin typeface="Times New Roman" panose="02020603050405020304" pitchFamily="18" charset="0"/>
                <a:ea typeface="宋体" panose="02010600030101010101" pitchFamily="2" charset="-122"/>
                <a:cs typeface="+mn-cs"/>
              </a:rPr>
              <a:t>sp</a:t>
            </a:r>
            <a:r>
              <a:rPr kumimoji="0" lang="en-US" altLang="zh-CN" sz="1600" b="1" i="0" u="none" strike="noStrike" kern="1200" cap="none" spc="0" normalizeH="0" baseline="0" noProof="0" dirty="0">
                <a:ln>
                  <a:noFill/>
                </a:ln>
                <a:solidFill>
                  <a:srgbClr val="ED1611"/>
                </a:solidFill>
                <a:effectLst/>
                <a:uLnTx/>
                <a:uFillTx/>
                <a:latin typeface="Times New Roman" panose="02020603050405020304" pitchFamily="18" charset="0"/>
                <a:ea typeface="宋体" panose="02010600030101010101" pitchFamily="2" charset="-122"/>
                <a:cs typeface="+mn-cs"/>
              </a:rPr>
              <a:t>&gt; w o r l d \ n " ) ; \n }</a:t>
            </a:r>
          </a:p>
          <a:p>
            <a:pPr marL="0" marR="0" lvl="0" indent="0" algn="dist" defTabSz="914133" rtl="0" eaLnBrk="0" fontAlgn="auto" latinLnBrk="0" hangingPunct="0">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108 111 44 32 119 111 114 108 100 92 110 34 41 59 10 125</a:t>
            </a:r>
          </a:p>
        </p:txBody>
      </p:sp>
      <p:sp>
        <p:nvSpPr>
          <p:cNvPr id="359431" name="Text Box 7"/>
          <p:cNvSpPr txBox="1">
            <a:spLocks noChangeArrowheads="1"/>
          </p:cNvSpPr>
          <p:nvPr/>
        </p:nvSpPr>
        <p:spPr bwMode="auto">
          <a:xfrm>
            <a:off x="5094597" y="988179"/>
            <a:ext cx="49911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0" fontAlgn="auto" latinLnBrk="0" hangingPunct="0">
              <a:lnSpc>
                <a:spcPct val="100000"/>
              </a:lnSpc>
              <a:spcBef>
                <a:spcPct val="50000"/>
              </a:spcBef>
              <a:spcAft>
                <a:spcPts val="0"/>
              </a:spcAft>
              <a:buClrTx/>
              <a:buSzTx/>
              <a:buFontTx/>
              <a:buNone/>
              <a:tabLst/>
              <a:defRPr/>
            </a:pPr>
            <a:r>
              <a:rPr kumimoji="0" lang="en-US" altLang="zh-CN" sz="22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hello.c</a:t>
            </a:r>
            <a:r>
              <a:rPr kumimoji="0" lang="zh-CN" altLang="en-US" sz="22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0" lang="en-US" altLang="zh-CN" sz="22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ASCII</a:t>
            </a:r>
            <a:r>
              <a:rPr kumimoji="0" lang="zh-CN" altLang="en-US" sz="22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文本表示</a:t>
            </a:r>
          </a:p>
        </p:txBody>
      </p:sp>
      <p:sp>
        <p:nvSpPr>
          <p:cNvPr id="359440" name="Text Box 16"/>
          <p:cNvSpPr txBox="1">
            <a:spLocks noChangeArrowheads="1"/>
          </p:cNvSpPr>
          <p:nvPr/>
        </p:nvSpPr>
        <p:spPr bwMode="auto">
          <a:xfrm>
            <a:off x="1733311" y="3384564"/>
            <a:ext cx="3462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0" fontAlgn="auto" latinLnBrk="0" hangingPunct="0">
              <a:lnSpc>
                <a:spcPct val="100000"/>
              </a:lnSpc>
              <a:spcBef>
                <a:spcPct val="20000"/>
              </a:spcBef>
              <a:spcAft>
                <a:spcPts val="0"/>
              </a:spcAft>
              <a:buClrTx/>
              <a:buSzTx/>
              <a:buFontTx/>
              <a:buNone/>
              <a:tabLst/>
              <a:defRPr/>
            </a:pPr>
            <a:r>
              <a:rPr kumimoji="0" lang="zh-CN" altLang="en-US" sz="20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功能：输出“</a:t>
            </a:r>
            <a:r>
              <a:rPr kumimoji="0" lang="en-US" altLang="zh-CN" sz="20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hello,world”</a:t>
            </a:r>
          </a:p>
        </p:txBody>
      </p:sp>
      <p:sp>
        <p:nvSpPr>
          <p:cNvPr id="565256" name="Text Box 8"/>
          <p:cNvSpPr txBox="1">
            <a:spLocks noChangeArrowheads="1"/>
          </p:cNvSpPr>
          <p:nvPr/>
        </p:nvSpPr>
        <p:spPr bwMode="auto">
          <a:xfrm>
            <a:off x="2931503" y="5084253"/>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预处理</a:t>
            </a:r>
          </a:p>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(cpp)</a:t>
            </a:r>
          </a:p>
        </p:txBody>
      </p:sp>
      <p:sp>
        <p:nvSpPr>
          <p:cNvPr id="565257" name="Text Box 9"/>
          <p:cNvSpPr txBox="1">
            <a:spLocks noChangeArrowheads="1"/>
          </p:cNvSpPr>
          <p:nvPr/>
        </p:nvSpPr>
        <p:spPr bwMode="auto">
          <a:xfrm>
            <a:off x="4702606" y="5089012"/>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编译</a:t>
            </a:r>
          </a:p>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(cc1)</a:t>
            </a:r>
          </a:p>
        </p:txBody>
      </p:sp>
      <p:sp>
        <p:nvSpPr>
          <p:cNvPr id="565258" name="Text Box 10"/>
          <p:cNvSpPr txBox="1">
            <a:spLocks noChangeArrowheads="1"/>
          </p:cNvSpPr>
          <p:nvPr/>
        </p:nvSpPr>
        <p:spPr bwMode="auto">
          <a:xfrm>
            <a:off x="6451491" y="5109644"/>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汇编</a:t>
            </a:r>
          </a:p>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(as)</a:t>
            </a:r>
          </a:p>
        </p:txBody>
      </p:sp>
      <p:sp>
        <p:nvSpPr>
          <p:cNvPr id="565259" name="Text Box 11"/>
          <p:cNvSpPr txBox="1">
            <a:spLocks noChangeArrowheads="1"/>
          </p:cNvSpPr>
          <p:nvPr/>
        </p:nvSpPr>
        <p:spPr bwMode="auto">
          <a:xfrm>
            <a:off x="8243226" y="5100121"/>
            <a:ext cx="769700" cy="784830"/>
          </a:xfrm>
          <a:prstGeom prst="rect">
            <a:avLst/>
          </a:prstGeom>
          <a:solidFill>
            <a:srgbClr val="0000FF">
              <a:alpha val="29019"/>
            </a:srgbClr>
          </a:solidFill>
          <a:ln w="19050">
            <a:solidFill>
              <a:schemeClr val="tx1"/>
            </a:solidFill>
            <a:miter lim="800000"/>
            <a:headEnd/>
            <a:tailEnd/>
          </a:ln>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链接</a:t>
            </a:r>
          </a:p>
          <a:p>
            <a:pPr marL="0" marR="0" lvl="0" indent="0" algn="ctr"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(ld)</a:t>
            </a:r>
          </a:p>
        </p:txBody>
      </p:sp>
      <p:grpSp>
        <p:nvGrpSpPr>
          <p:cNvPr id="2" name="Group 12"/>
          <p:cNvGrpSpPr>
            <a:grpSpLocks/>
          </p:cNvGrpSpPr>
          <p:nvPr/>
        </p:nvGrpSpPr>
        <p:grpSpPr bwMode="auto">
          <a:xfrm>
            <a:off x="6754610" y="4363751"/>
            <a:ext cx="1494964" cy="726851"/>
            <a:chOff x="3295" y="2749"/>
            <a:chExt cx="942" cy="458"/>
          </a:xfrm>
        </p:grpSpPr>
        <p:sp>
          <p:nvSpPr>
            <p:cNvPr id="29736" name="Line 13"/>
            <p:cNvSpPr>
              <a:spLocks noChangeShapeType="1"/>
            </p:cNvSpPr>
            <p:nvPr/>
          </p:nvSpPr>
          <p:spPr bwMode="auto">
            <a:xfrm>
              <a:off x="3889" y="2877"/>
              <a:ext cx="348"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37" name="Text Box 14"/>
            <p:cNvSpPr txBox="1">
              <a:spLocks noChangeArrowheads="1"/>
            </p:cNvSpPr>
            <p:nvPr/>
          </p:nvSpPr>
          <p:spPr bwMode="auto">
            <a:xfrm>
              <a:off x="3295" y="2749"/>
              <a:ext cx="6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printf.o</a:t>
              </a:r>
            </a:p>
          </p:txBody>
        </p:sp>
      </p:grpSp>
      <p:sp>
        <p:nvSpPr>
          <p:cNvPr id="565263" name="Rectangle 15"/>
          <p:cNvSpPr>
            <a:spLocks noChangeArrowheads="1"/>
          </p:cNvSpPr>
          <p:nvPr/>
        </p:nvSpPr>
        <p:spPr bwMode="auto">
          <a:xfrm>
            <a:off x="5715118" y="3644833"/>
            <a:ext cx="3469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ED1611"/>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计算机不能直接执行</a:t>
            </a:r>
            <a:r>
              <a:rPr kumimoji="0" lang="en-US" altLang="zh-CN" sz="2000" b="1" i="0" u="none" strike="noStrike" kern="1200" cap="none" spc="0" normalizeH="0" baseline="0" noProof="0">
                <a:ln>
                  <a:noFill/>
                </a:ln>
                <a:solidFill>
                  <a:srgbClr val="ED1611"/>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hello.c</a:t>
            </a:r>
            <a:r>
              <a:rPr kumimoji="0" lang="zh-CN" altLang="en-US" sz="2000" b="1" i="0" u="none" strike="noStrike" kern="1200" cap="none" spc="0" normalizeH="0" baseline="0" noProof="0">
                <a:ln>
                  <a:noFill/>
                </a:ln>
                <a:solidFill>
                  <a:srgbClr val="ED161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3" name="Group 16"/>
          <p:cNvGrpSpPr>
            <a:grpSpLocks/>
          </p:cNvGrpSpPr>
          <p:nvPr/>
        </p:nvGrpSpPr>
        <p:grpSpPr bwMode="auto">
          <a:xfrm>
            <a:off x="1904707" y="5127104"/>
            <a:ext cx="1041079" cy="1093450"/>
            <a:chOff x="239" y="3230"/>
            <a:chExt cx="656" cy="689"/>
          </a:xfrm>
        </p:grpSpPr>
        <p:grpSp>
          <p:nvGrpSpPr>
            <p:cNvPr id="29732" name="Group 17"/>
            <p:cNvGrpSpPr>
              <a:grpSpLocks/>
            </p:cNvGrpSpPr>
            <p:nvPr/>
          </p:nvGrpSpPr>
          <p:grpSpPr bwMode="auto">
            <a:xfrm>
              <a:off x="273" y="3230"/>
              <a:ext cx="622" cy="238"/>
              <a:chOff x="219" y="3401"/>
              <a:chExt cx="622" cy="238"/>
            </a:xfrm>
          </p:grpSpPr>
          <p:sp>
            <p:nvSpPr>
              <p:cNvPr id="29734" name="Line 1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35" name="Text Box 1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hello.c</a:t>
                </a:r>
              </a:p>
            </p:txBody>
          </p:sp>
        </p:grpSp>
        <p:sp>
          <p:nvSpPr>
            <p:cNvPr id="29733" name="Text Box 20"/>
            <p:cNvSpPr txBox="1">
              <a:spLocks noChangeArrowheads="1"/>
            </p:cNvSpPr>
            <p:nvPr/>
          </p:nvSpPr>
          <p:spPr bwMode="auto">
            <a:xfrm>
              <a:off x="239" y="3512"/>
              <a:ext cx="6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源程序</a:t>
              </a:r>
            </a:p>
            <a:p>
              <a:pPr marL="0" marR="0" lvl="0" indent="0" algn="ctr" defTabSz="914133"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文本</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5" name="Group 21"/>
          <p:cNvGrpSpPr>
            <a:grpSpLocks/>
          </p:cNvGrpSpPr>
          <p:nvPr/>
        </p:nvGrpSpPr>
        <p:grpSpPr bwMode="auto">
          <a:xfrm>
            <a:off x="3636135" y="5103291"/>
            <a:ext cx="1085515" cy="1077578"/>
            <a:chOff x="1330" y="3215"/>
            <a:chExt cx="684" cy="679"/>
          </a:xfrm>
        </p:grpSpPr>
        <p:grpSp>
          <p:nvGrpSpPr>
            <p:cNvPr id="29728" name="Group 22"/>
            <p:cNvGrpSpPr>
              <a:grpSpLocks/>
            </p:cNvGrpSpPr>
            <p:nvPr/>
          </p:nvGrpSpPr>
          <p:grpSpPr bwMode="auto">
            <a:xfrm>
              <a:off x="1392" y="3215"/>
              <a:ext cx="622" cy="238"/>
              <a:chOff x="219" y="3401"/>
              <a:chExt cx="622" cy="238"/>
            </a:xfrm>
          </p:grpSpPr>
          <p:sp>
            <p:nvSpPr>
              <p:cNvPr id="29730" name="Line 23"/>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31" name="Text Box 24"/>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hello.i</a:t>
                </a:r>
              </a:p>
            </p:txBody>
          </p:sp>
        </p:grpSp>
        <p:sp>
          <p:nvSpPr>
            <p:cNvPr id="29729" name="Text Box 25"/>
            <p:cNvSpPr txBox="1">
              <a:spLocks noChangeArrowheads="1"/>
            </p:cNvSpPr>
            <p:nvPr/>
          </p:nvSpPr>
          <p:spPr bwMode="auto">
            <a:xfrm>
              <a:off x="1330" y="3487"/>
              <a:ext cx="63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源程序</a:t>
              </a:r>
            </a:p>
            <a:p>
              <a:pPr marL="0" marR="0" lvl="0" indent="0" algn="ctr" defTabSz="914133"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文本</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7" name="Group 26"/>
          <p:cNvGrpSpPr>
            <a:grpSpLocks/>
          </p:cNvGrpSpPr>
          <p:nvPr/>
        </p:nvGrpSpPr>
        <p:grpSpPr bwMode="auto">
          <a:xfrm>
            <a:off x="5407237" y="5117580"/>
            <a:ext cx="1055363" cy="1372764"/>
            <a:chOff x="2446" y="3224"/>
            <a:chExt cx="665" cy="865"/>
          </a:xfrm>
        </p:grpSpPr>
        <p:grpSp>
          <p:nvGrpSpPr>
            <p:cNvPr id="29724" name="Group 27"/>
            <p:cNvGrpSpPr>
              <a:grpSpLocks/>
            </p:cNvGrpSpPr>
            <p:nvPr/>
          </p:nvGrpSpPr>
          <p:grpSpPr bwMode="auto">
            <a:xfrm>
              <a:off x="2489" y="3224"/>
              <a:ext cx="622" cy="238"/>
              <a:chOff x="219" y="3401"/>
              <a:chExt cx="622" cy="238"/>
            </a:xfrm>
          </p:grpSpPr>
          <p:sp>
            <p:nvSpPr>
              <p:cNvPr id="29726" name="Line 2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27" name="Text Box 2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hello.s</a:t>
                </a:r>
              </a:p>
            </p:txBody>
          </p:sp>
        </p:grpSp>
        <p:sp>
          <p:nvSpPr>
            <p:cNvPr id="29725" name="Text Box 30"/>
            <p:cNvSpPr txBox="1">
              <a:spLocks noChangeArrowheads="1"/>
            </p:cNvSpPr>
            <p:nvPr/>
          </p:nvSpPr>
          <p:spPr bwMode="auto">
            <a:xfrm>
              <a:off x="2446" y="3507"/>
              <a:ext cx="63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汇编语言程序</a:t>
              </a:r>
            </a:p>
            <a:p>
              <a:pPr marL="0" marR="0" lvl="0" indent="0" algn="ctr" defTabSz="914133"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文本</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9" name="Group 31"/>
          <p:cNvGrpSpPr>
            <a:grpSpLocks/>
          </p:cNvGrpSpPr>
          <p:nvPr/>
        </p:nvGrpSpPr>
        <p:grpSpPr bwMode="auto">
          <a:xfrm>
            <a:off x="7183104" y="5076318"/>
            <a:ext cx="1093449" cy="1661600"/>
            <a:chOff x="3565" y="3198"/>
            <a:chExt cx="689" cy="1047"/>
          </a:xfrm>
        </p:grpSpPr>
        <p:grpSp>
          <p:nvGrpSpPr>
            <p:cNvPr id="29720" name="Group 32"/>
            <p:cNvGrpSpPr>
              <a:grpSpLocks/>
            </p:cNvGrpSpPr>
            <p:nvPr/>
          </p:nvGrpSpPr>
          <p:grpSpPr bwMode="auto">
            <a:xfrm>
              <a:off x="3604" y="3198"/>
              <a:ext cx="650" cy="238"/>
              <a:chOff x="219" y="3401"/>
              <a:chExt cx="622" cy="238"/>
            </a:xfrm>
          </p:grpSpPr>
          <p:sp>
            <p:nvSpPr>
              <p:cNvPr id="29722" name="Line 33"/>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23" name="Text Box 34"/>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hello.o</a:t>
                </a:r>
              </a:p>
            </p:txBody>
          </p:sp>
        </p:grpSp>
        <p:sp>
          <p:nvSpPr>
            <p:cNvPr id="29721" name="Text Box 35"/>
            <p:cNvSpPr txBox="1">
              <a:spLocks noChangeArrowheads="1"/>
            </p:cNvSpPr>
            <p:nvPr/>
          </p:nvSpPr>
          <p:spPr bwMode="auto">
            <a:xfrm>
              <a:off x="3565" y="3489"/>
              <a:ext cx="66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可重定位目标程序</a:t>
              </a:r>
            </a:p>
            <a:p>
              <a:pPr marL="0" marR="0" lvl="0" indent="0" algn="ctr" defTabSz="914133"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二进制</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11" name="Group 36"/>
          <p:cNvGrpSpPr>
            <a:grpSpLocks/>
          </p:cNvGrpSpPr>
          <p:nvPr/>
        </p:nvGrpSpPr>
        <p:grpSpPr bwMode="auto">
          <a:xfrm>
            <a:off x="9017687" y="5060450"/>
            <a:ext cx="1117255" cy="1372764"/>
            <a:chOff x="4721" y="3188"/>
            <a:chExt cx="704" cy="865"/>
          </a:xfrm>
        </p:grpSpPr>
        <p:grpSp>
          <p:nvGrpSpPr>
            <p:cNvPr id="29716" name="Group 37"/>
            <p:cNvGrpSpPr>
              <a:grpSpLocks/>
            </p:cNvGrpSpPr>
            <p:nvPr/>
          </p:nvGrpSpPr>
          <p:grpSpPr bwMode="auto">
            <a:xfrm>
              <a:off x="4738" y="3188"/>
              <a:ext cx="622" cy="238"/>
              <a:chOff x="219" y="3401"/>
              <a:chExt cx="622" cy="238"/>
            </a:xfrm>
          </p:grpSpPr>
          <p:sp>
            <p:nvSpPr>
              <p:cNvPr id="29718" name="Line 38"/>
              <p:cNvSpPr>
                <a:spLocks noChangeShapeType="1"/>
              </p:cNvSpPr>
              <p:nvPr/>
            </p:nvSpPr>
            <p:spPr bwMode="auto">
              <a:xfrm>
                <a:off x="219" y="3639"/>
                <a:ext cx="5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133"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a:cs typeface="+mn-cs"/>
                </a:endParaRPr>
              </a:p>
            </p:txBody>
          </p:sp>
          <p:sp>
            <p:nvSpPr>
              <p:cNvPr id="29719" name="Text Box 39"/>
              <p:cNvSpPr txBox="1">
                <a:spLocks noChangeArrowheads="1"/>
              </p:cNvSpPr>
              <p:nvPr/>
            </p:nvSpPr>
            <p:spPr bwMode="auto">
              <a:xfrm>
                <a:off x="266" y="3401"/>
                <a:ext cx="5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hello</a:t>
                </a:r>
              </a:p>
            </p:txBody>
          </p:sp>
        </p:grpSp>
        <p:sp>
          <p:nvSpPr>
            <p:cNvPr id="29717" name="Text Box 40"/>
            <p:cNvSpPr txBox="1">
              <a:spLocks noChangeArrowheads="1"/>
            </p:cNvSpPr>
            <p:nvPr/>
          </p:nvSpPr>
          <p:spPr bwMode="auto">
            <a:xfrm>
              <a:off x="4721" y="3471"/>
              <a:ext cx="70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133"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可执行目标程序</a:t>
              </a:r>
            </a:p>
            <a:p>
              <a:pPr marL="0" marR="0" lvl="0" indent="0" algn="ctr" defTabSz="914133"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二进制</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sp>
        <p:nvSpPr>
          <p:cNvPr id="565289" name="Text Box 41"/>
          <p:cNvSpPr txBox="1">
            <a:spLocks noChangeArrowheads="1"/>
          </p:cNvSpPr>
          <p:nvPr/>
        </p:nvSpPr>
        <p:spPr bwMode="auto">
          <a:xfrm>
            <a:off x="1858683" y="4209809"/>
            <a:ext cx="4616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133" rtl="0" eaLnBrk="1" fontAlgn="auto" latinLnBrk="0" hangingPunct="1">
              <a:lnSpc>
                <a:spcPct val="100000"/>
              </a:lnSpc>
              <a:spcBef>
                <a:spcPct val="5000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GCC + Linux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平台中的处理过程</a:t>
            </a:r>
          </a:p>
        </p:txBody>
      </p:sp>
    </p:spTree>
    <p:extLst>
      <p:ext uri="{BB962C8B-B14F-4D97-AF65-F5344CB8AC3E}">
        <p14:creationId xmlns:p14="http://schemas.microsoft.com/office/powerpoint/2010/main" val="6022276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blinds(horizontal)">
                                      <p:cBhvr>
                                        <p:cTn id="67" dur="500"/>
                                        <p:tgtEl>
                                          <p:spTgt spid="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3CABDB7-802E-4399-9C9D-DB8CC618B4A0}"/>
              </a:ext>
            </a:extLst>
          </p:cNvPr>
          <p:cNvSpPr>
            <a:spLocks noGrp="1" noChangeArrowheads="1"/>
          </p:cNvSpPr>
          <p:nvPr>
            <p:ph type="title"/>
          </p:nvPr>
        </p:nvSpPr>
        <p:spPr/>
        <p:txBody>
          <a:bodyPr/>
          <a:lstStyle/>
          <a:p>
            <a:r>
              <a:rPr lang="zh-CN" altLang="en-US"/>
              <a:t>链接操作的步骤</a:t>
            </a:r>
          </a:p>
        </p:txBody>
      </p:sp>
      <p:sp>
        <p:nvSpPr>
          <p:cNvPr id="769027" name="Rectangle 3">
            <a:extLst>
              <a:ext uri="{FF2B5EF4-FFF2-40B4-BE49-F238E27FC236}">
                <a16:creationId xmlns:a16="http://schemas.microsoft.com/office/drawing/2014/main" id="{09384E97-0584-44D7-98BA-917C4820C4EA}"/>
              </a:ext>
            </a:extLst>
          </p:cNvPr>
          <p:cNvSpPr>
            <a:spLocks noGrp="1" noChangeArrowheads="1"/>
          </p:cNvSpPr>
          <p:nvPr>
            <p:ph type="body" idx="1"/>
          </p:nvPr>
        </p:nvSpPr>
        <p:spPr>
          <a:xfrm>
            <a:off x="1804725" y="823130"/>
            <a:ext cx="4818163" cy="1720319"/>
          </a:xfrm>
        </p:spPr>
        <p:txBody>
          <a:bodyPr/>
          <a:lstStyle/>
          <a:p>
            <a:pPr>
              <a:lnSpc>
                <a:spcPct val="105000"/>
              </a:lnSpc>
              <a:buFontTx/>
              <a:buNone/>
            </a:pPr>
            <a:r>
              <a:rPr lang="en-US" altLang="zh-CN" sz="2200">
                <a:latin typeface="微软雅黑" panose="020B0503020204020204" pitchFamily="34" charset="-122"/>
                <a:ea typeface="微软雅黑" panose="020B0503020204020204" pitchFamily="34" charset="-122"/>
              </a:rPr>
              <a:t>1</a:t>
            </a:r>
            <a:r>
              <a:rPr lang="zh-CN" altLang="en-US" sz="2200">
                <a:latin typeface="微软雅黑" panose="020B0503020204020204" pitchFamily="34" charset="-122"/>
                <a:ea typeface="微软雅黑" panose="020B0503020204020204" pitchFamily="34" charset="-122"/>
              </a:rPr>
              <a:t>）确定标号引用关系（</a:t>
            </a:r>
            <a:r>
              <a:rPr lang="zh-CN" altLang="en-US" sz="2200">
                <a:solidFill>
                  <a:srgbClr val="0A6A0A"/>
                </a:solidFill>
                <a:latin typeface="微软雅黑" panose="020B0503020204020204" pitchFamily="34" charset="-122"/>
                <a:ea typeface="微软雅黑" panose="020B0503020204020204" pitchFamily="34" charset="-122"/>
              </a:rPr>
              <a:t>符号解析</a:t>
            </a:r>
            <a:r>
              <a:rPr lang="zh-CN" altLang="en-US" sz="2200">
                <a:latin typeface="微软雅黑" panose="020B0503020204020204" pitchFamily="34" charset="-122"/>
                <a:ea typeface="微软雅黑" panose="020B0503020204020204" pitchFamily="34" charset="-122"/>
              </a:rPr>
              <a:t>）</a:t>
            </a:r>
          </a:p>
          <a:p>
            <a:pPr>
              <a:lnSpc>
                <a:spcPct val="105000"/>
              </a:lnSpc>
              <a:buFontTx/>
              <a:buNone/>
            </a:pPr>
            <a:r>
              <a:rPr lang="en-US" altLang="zh-CN" sz="2200">
                <a:latin typeface="微软雅黑" panose="020B0503020204020204" pitchFamily="34" charset="-122"/>
                <a:ea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rPr>
              <a:t>）合并相关</a:t>
            </a:r>
            <a:r>
              <a:rPr lang="en-US" altLang="zh-CN" sz="2200">
                <a:latin typeface="微软雅黑" panose="020B0503020204020204" pitchFamily="34" charset="-122"/>
                <a:ea typeface="微软雅黑" panose="020B0503020204020204" pitchFamily="34" charset="-122"/>
              </a:rPr>
              <a:t>.o</a:t>
            </a:r>
            <a:r>
              <a:rPr lang="zh-CN" altLang="en-US" sz="2200">
                <a:latin typeface="微软雅黑" panose="020B0503020204020204" pitchFamily="34" charset="-122"/>
                <a:ea typeface="微软雅黑" panose="020B0503020204020204" pitchFamily="34" charset="-122"/>
              </a:rPr>
              <a:t>文件</a:t>
            </a:r>
          </a:p>
          <a:p>
            <a:pPr>
              <a:lnSpc>
                <a:spcPct val="105000"/>
              </a:lnSpc>
              <a:buFontTx/>
              <a:buNone/>
            </a:pPr>
            <a:r>
              <a:rPr lang="en-US" altLang="zh-CN" sz="2200">
                <a:latin typeface="微软雅黑" panose="020B0503020204020204" pitchFamily="34" charset="-122"/>
                <a:ea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rPr>
              <a:t>）确定每个标号的地址</a:t>
            </a:r>
          </a:p>
          <a:p>
            <a:pPr>
              <a:lnSpc>
                <a:spcPct val="105000"/>
              </a:lnSpc>
              <a:buFontTx/>
              <a:buNone/>
            </a:pP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）在指令中填入新地址</a:t>
            </a:r>
          </a:p>
        </p:txBody>
      </p:sp>
      <p:grpSp>
        <p:nvGrpSpPr>
          <p:cNvPr id="769060" name="Group 36">
            <a:extLst>
              <a:ext uri="{FF2B5EF4-FFF2-40B4-BE49-F238E27FC236}">
                <a16:creationId xmlns:a16="http://schemas.microsoft.com/office/drawing/2014/main" id="{3D96A0B1-C956-4925-A73E-A089F251E86E}"/>
              </a:ext>
            </a:extLst>
          </p:cNvPr>
          <p:cNvGrpSpPr>
            <a:grpSpLocks/>
          </p:cNvGrpSpPr>
          <p:nvPr/>
        </p:nvGrpSpPr>
        <p:grpSpPr bwMode="auto">
          <a:xfrm>
            <a:off x="3761509" y="3847971"/>
            <a:ext cx="637979" cy="637979"/>
            <a:chOff x="1463" y="2455"/>
            <a:chExt cx="402" cy="402"/>
          </a:xfrm>
        </p:grpSpPr>
        <p:sp>
          <p:nvSpPr>
            <p:cNvPr id="21550" name="Line 7">
              <a:extLst>
                <a:ext uri="{FF2B5EF4-FFF2-40B4-BE49-F238E27FC236}">
                  <a16:creationId xmlns:a16="http://schemas.microsoft.com/office/drawing/2014/main" id="{86BB483A-790A-49E3-829B-E77344A41E86}"/>
                </a:ext>
              </a:extLst>
            </p:cNvPr>
            <p:cNvSpPr>
              <a:spLocks noChangeShapeType="1"/>
            </p:cNvSpPr>
            <p:nvPr/>
          </p:nvSpPr>
          <p:spPr bwMode="auto">
            <a:xfrm>
              <a:off x="1463" y="2655"/>
              <a:ext cx="402" cy="0"/>
            </a:xfrm>
            <a:prstGeom prst="line">
              <a:avLst/>
            </a:prstGeom>
            <a:noFill/>
            <a:ln w="57150">
              <a:solidFill>
                <a:srgbClr val="0092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51" name="Line 8">
              <a:extLst>
                <a:ext uri="{FF2B5EF4-FFF2-40B4-BE49-F238E27FC236}">
                  <a16:creationId xmlns:a16="http://schemas.microsoft.com/office/drawing/2014/main" id="{2109606E-227D-4BC8-BF8C-AA332560026A}"/>
                </a:ext>
              </a:extLst>
            </p:cNvPr>
            <p:cNvSpPr>
              <a:spLocks noChangeShapeType="1"/>
            </p:cNvSpPr>
            <p:nvPr/>
          </p:nvSpPr>
          <p:spPr bwMode="auto">
            <a:xfrm>
              <a:off x="1664" y="2455"/>
              <a:ext cx="0" cy="402"/>
            </a:xfrm>
            <a:prstGeom prst="line">
              <a:avLst/>
            </a:prstGeom>
            <a:noFill/>
            <a:ln w="57150">
              <a:solidFill>
                <a:srgbClr val="0092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grpSp>
      <p:sp>
        <p:nvSpPr>
          <p:cNvPr id="769044" name="AutoShape 20">
            <a:extLst>
              <a:ext uri="{FF2B5EF4-FFF2-40B4-BE49-F238E27FC236}">
                <a16:creationId xmlns:a16="http://schemas.microsoft.com/office/drawing/2014/main" id="{3F3526C4-63EF-419E-8F90-BBF2855A6C07}"/>
              </a:ext>
            </a:extLst>
          </p:cNvPr>
          <p:cNvSpPr>
            <a:spLocks noChangeArrowheads="1"/>
          </p:cNvSpPr>
          <p:nvPr/>
        </p:nvSpPr>
        <p:spPr bwMode="auto">
          <a:xfrm>
            <a:off x="6451491" y="3889234"/>
            <a:ext cx="639565" cy="550693"/>
          </a:xfrm>
          <a:prstGeom prst="rightArrow">
            <a:avLst>
              <a:gd name="adj1" fmla="val 50000"/>
              <a:gd name="adj2" fmla="val 2903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grpSp>
        <p:nvGrpSpPr>
          <p:cNvPr id="769062" name="Group 38">
            <a:extLst>
              <a:ext uri="{FF2B5EF4-FFF2-40B4-BE49-F238E27FC236}">
                <a16:creationId xmlns:a16="http://schemas.microsoft.com/office/drawing/2014/main" id="{D2161883-6AE8-4737-94DF-2539428A0970}"/>
              </a:ext>
            </a:extLst>
          </p:cNvPr>
          <p:cNvGrpSpPr>
            <a:grpSpLocks/>
          </p:cNvGrpSpPr>
          <p:nvPr/>
        </p:nvGrpSpPr>
        <p:grpSpPr bwMode="auto">
          <a:xfrm>
            <a:off x="9171625" y="807260"/>
            <a:ext cx="1131539" cy="4308733"/>
            <a:chOff x="4818" y="847"/>
            <a:chExt cx="713" cy="2715"/>
          </a:xfrm>
        </p:grpSpPr>
        <p:sp>
          <p:nvSpPr>
            <p:cNvPr id="21548" name="AutoShape 21">
              <a:extLst>
                <a:ext uri="{FF2B5EF4-FFF2-40B4-BE49-F238E27FC236}">
                  <a16:creationId xmlns:a16="http://schemas.microsoft.com/office/drawing/2014/main" id="{4621636D-B86F-4C29-981B-EBE64F5024F7}"/>
                </a:ext>
              </a:extLst>
            </p:cNvPr>
            <p:cNvSpPr>
              <a:spLocks/>
            </p:cNvSpPr>
            <p:nvPr/>
          </p:nvSpPr>
          <p:spPr bwMode="auto">
            <a:xfrm>
              <a:off x="4818" y="847"/>
              <a:ext cx="275" cy="2715"/>
            </a:xfrm>
            <a:prstGeom prst="rightBrace">
              <a:avLst>
                <a:gd name="adj1" fmla="val 82273"/>
                <a:gd name="adj2" fmla="val 50000"/>
              </a:avLst>
            </a:prstGeom>
            <a:noFill/>
            <a:ln w="57150">
              <a:solidFill>
                <a:srgbClr val="00924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49" name="Text Box 22">
              <a:extLst>
                <a:ext uri="{FF2B5EF4-FFF2-40B4-BE49-F238E27FC236}">
                  <a16:creationId xmlns:a16="http://schemas.microsoft.com/office/drawing/2014/main" id="{C4FD4F33-E177-4BFD-9240-80642B82CC7E}"/>
                </a:ext>
              </a:extLst>
            </p:cNvPr>
            <p:cNvSpPr txBox="1">
              <a:spLocks noChangeArrowheads="1"/>
            </p:cNvSpPr>
            <p:nvPr/>
          </p:nvSpPr>
          <p:spPr bwMode="auto">
            <a:xfrm>
              <a:off x="5129" y="1981"/>
              <a:ext cx="402"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zh-CN" altLang="en-US" sz="2200">
                  <a:solidFill>
                    <a:srgbClr val="0A6A0A"/>
                  </a:solidFill>
                  <a:ea typeface="微软雅黑" panose="020B0503020204020204" pitchFamily="34" charset="-122"/>
                </a:rPr>
                <a:t>代码</a:t>
              </a:r>
            </a:p>
          </p:txBody>
        </p:sp>
      </p:grpSp>
      <p:grpSp>
        <p:nvGrpSpPr>
          <p:cNvPr id="769063" name="Group 39">
            <a:extLst>
              <a:ext uri="{FF2B5EF4-FFF2-40B4-BE49-F238E27FC236}">
                <a16:creationId xmlns:a16="http://schemas.microsoft.com/office/drawing/2014/main" id="{371556DE-7826-40D6-B980-73E039E07DBE}"/>
              </a:ext>
            </a:extLst>
          </p:cNvPr>
          <p:cNvGrpSpPr>
            <a:grpSpLocks/>
          </p:cNvGrpSpPr>
          <p:nvPr/>
        </p:nvGrpSpPr>
        <p:grpSpPr bwMode="auto">
          <a:xfrm>
            <a:off x="9157343" y="5233428"/>
            <a:ext cx="1034731" cy="899834"/>
            <a:chOff x="4800" y="3635"/>
            <a:chExt cx="652" cy="567"/>
          </a:xfrm>
        </p:grpSpPr>
        <p:sp>
          <p:nvSpPr>
            <p:cNvPr id="21546" name="AutoShape 23">
              <a:extLst>
                <a:ext uri="{FF2B5EF4-FFF2-40B4-BE49-F238E27FC236}">
                  <a16:creationId xmlns:a16="http://schemas.microsoft.com/office/drawing/2014/main" id="{02C7AC8C-8D34-4609-9D87-113BAA12A558}"/>
                </a:ext>
              </a:extLst>
            </p:cNvPr>
            <p:cNvSpPr>
              <a:spLocks/>
            </p:cNvSpPr>
            <p:nvPr/>
          </p:nvSpPr>
          <p:spPr bwMode="auto">
            <a:xfrm>
              <a:off x="4800" y="3635"/>
              <a:ext cx="192" cy="567"/>
            </a:xfrm>
            <a:prstGeom prst="rightBrace">
              <a:avLst>
                <a:gd name="adj1" fmla="val 24609"/>
                <a:gd name="adj2" fmla="val 50000"/>
              </a:avLst>
            </a:prstGeom>
            <a:noFill/>
            <a:ln w="57150">
              <a:solidFill>
                <a:srgbClr val="00924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47" name="Text Box 24">
              <a:extLst>
                <a:ext uri="{FF2B5EF4-FFF2-40B4-BE49-F238E27FC236}">
                  <a16:creationId xmlns:a16="http://schemas.microsoft.com/office/drawing/2014/main" id="{B2AB4AC3-B68B-460A-A422-87292DEE1621}"/>
                </a:ext>
              </a:extLst>
            </p:cNvPr>
            <p:cNvSpPr txBox="1">
              <a:spLocks noChangeArrowheads="1"/>
            </p:cNvSpPr>
            <p:nvPr/>
          </p:nvSpPr>
          <p:spPr bwMode="auto">
            <a:xfrm>
              <a:off x="5050" y="3666"/>
              <a:ext cx="402"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zh-CN" altLang="en-US" sz="2200">
                  <a:solidFill>
                    <a:srgbClr val="0A6A0A"/>
                  </a:solidFill>
                  <a:ea typeface="微软雅黑" panose="020B0503020204020204" pitchFamily="34" charset="-122"/>
                </a:rPr>
                <a:t>数据</a:t>
              </a:r>
            </a:p>
          </p:txBody>
        </p:sp>
      </p:grpSp>
      <p:grpSp>
        <p:nvGrpSpPr>
          <p:cNvPr id="769068" name="Group 44">
            <a:extLst>
              <a:ext uri="{FF2B5EF4-FFF2-40B4-BE49-F238E27FC236}">
                <a16:creationId xmlns:a16="http://schemas.microsoft.com/office/drawing/2014/main" id="{B591A898-C047-42E2-A107-595F981BCB56}"/>
              </a:ext>
            </a:extLst>
          </p:cNvPr>
          <p:cNvGrpSpPr>
            <a:grpSpLocks/>
          </p:cNvGrpSpPr>
          <p:nvPr/>
        </p:nvGrpSpPr>
        <p:grpSpPr bwMode="auto">
          <a:xfrm>
            <a:off x="7414805" y="735846"/>
            <a:ext cx="1872672" cy="5508513"/>
            <a:chOff x="3703" y="710"/>
            <a:chExt cx="1180" cy="3471"/>
          </a:xfrm>
        </p:grpSpPr>
        <p:sp>
          <p:nvSpPr>
            <p:cNvPr id="21540" name="Text Box 9">
              <a:extLst>
                <a:ext uri="{FF2B5EF4-FFF2-40B4-BE49-F238E27FC236}">
                  <a16:creationId xmlns:a16="http://schemas.microsoft.com/office/drawing/2014/main" id="{A0D3AB63-2544-4EFE-BE76-C176248616BC}"/>
                </a:ext>
              </a:extLst>
            </p:cNvPr>
            <p:cNvSpPr txBox="1">
              <a:spLocks noChangeArrowheads="1"/>
            </p:cNvSpPr>
            <p:nvPr/>
          </p:nvSpPr>
          <p:spPr bwMode="auto">
            <a:xfrm>
              <a:off x="3703" y="710"/>
              <a:ext cx="1180" cy="3471"/>
            </a:xfrm>
            <a:prstGeom prst="rect">
              <a:avLst/>
            </a:prstGeom>
            <a:noFill/>
            <a:ln>
              <a:noFill/>
            </a:ln>
            <a:effectLst/>
            <a:extLst>
              <a:ext uri="{909E8E84-426E-40DD-AFC4-6F175D3DCCD1}">
                <a14:hiddenFill xmlns:a14="http://schemas.microsoft.com/office/drawing/2010/main">
                  <a:solidFill>
                    <a:schemeClr val="accent2">
                      <a:alpha val="2901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P0</a:t>
              </a:r>
              <a:r>
                <a:rPr lang="en-US" altLang="zh-CN" sz="2200">
                  <a:solidFill>
                    <a:srgbClr val="000000"/>
                  </a:solidFill>
                  <a:latin typeface="微软雅黑" panose="020B0503020204020204" pitchFamily="34" charset="-122"/>
                  <a:ea typeface="微软雅黑" panose="020B0503020204020204" pitchFamily="34" charset="-122"/>
                </a:rPr>
                <a:t>: add </a:t>
              </a:r>
              <a:r>
                <a:rPr lang="en-US" altLang="zh-CN" sz="2200">
                  <a:solidFill>
                    <a:srgbClr val="CC3300"/>
                  </a:solidFill>
                  <a:latin typeface="微软雅黑" panose="020B0503020204020204" pitchFamily="34" charset="-122"/>
                  <a:ea typeface="微软雅黑" panose="020B0503020204020204" pitchFamily="34" charset="-122"/>
                </a:rPr>
                <a:t>B</a:t>
              </a:r>
            </a:p>
            <a:p>
              <a:pPr defTabSz="914133" fontAlgn="base">
                <a:lnSpc>
                  <a:spcPct val="100000"/>
                </a:lnSpc>
                <a:spcBef>
                  <a:spcPct val="0"/>
                </a:spcBef>
                <a:spcAft>
                  <a:spcPct val="0"/>
                </a:spcAft>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A6A0A"/>
                  </a:solidFill>
                  <a:latin typeface="微软雅黑" panose="020B0503020204020204" pitchFamily="34" charset="-122"/>
                  <a:ea typeface="微软雅黑" panose="020B0503020204020204" pitchFamily="34" charset="-122"/>
                </a:rPr>
                <a:t>call</a:t>
              </a:r>
              <a:r>
                <a:rPr lang="en-US" altLang="zh-CN" sz="2200">
                  <a:solidFill>
                    <a:srgbClr val="000000"/>
                  </a:solidFill>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P1</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L0:  </a:t>
              </a:r>
              <a:r>
                <a:rPr lang="en-US" altLang="zh-CN" sz="2200">
                  <a:solidFill>
                    <a:srgbClr val="000000"/>
                  </a:solidFill>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C</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P1:  </a:t>
              </a:r>
              <a:r>
                <a:rPr lang="en-US" altLang="zh-CN" sz="2200">
                  <a:solidFill>
                    <a:srgbClr val="000000"/>
                  </a:solidFill>
                  <a:latin typeface="微软雅黑" panose="020B0503020204020204" pitchFamily="34" charset="-122"/>
                  <a:ea typeface="微软雅黑" panose="020B0503020204020204" pitchFamily="34" charset="-122"/>
                </a:rPr>
                <a:t>add </a:t>
              </a:r>
              <a:r>
                <a:rPr lang="en-US" altLang="zh-CN" sz="2200">
                  <a:solidFill>
                    <a:srgbClr val="CC3300"/>
                  </a:solidFill>
                  <a:latin typeface="微软雅黑" panose="020B0503020204020204" pitchFamily="34" charset="-122"/>
                  <a:ea typeface="微软雅黑" panose="020B0503020204020204" pitchFamily="34" charset="-122"/>
                </a:rPr>
                <a:t>A</a:t>
              </a:r>
            </a:p>
            <a:p>
              <a:pPr defTabSz="914133" fontAlgn="base">
                <a:lnSpc>
                  <a:spcPct val="100000"/>
                </a:lnSpc>
                <a:spcBef>
                  <a:spcPct val="0"/>
                </a:spcBef>
                <a:spcAft>
                  <a:spcPct val="0"/>
                </a:spcAft>
                <a:buNone/>
              </a:pPr>
              <a:r>
                <a:rPr lang="en-US" altLang="zh-CN" sz="2200">
                  <a:solidFill>
                    <a:srgbClr val="009242"/>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B</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endParaRPr lang="en-US" altLang="zh-CN" sz="2200">
                <a:solidFill>
                  <a:srgbClr val="CC3300"/>
                </a:solidFill>
                <a:latin typeface="微软雅黑" panose="020B0503020204020204" pitchFamily="34" charset="-122"/>
                <a:ea typeface="微软雅黑" panose="020B0503020204020204" pitchFamily="34" charset="-122"/>
              </a:endParaRP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B</a:t>
              </a:r>
              <a:r>
                <a:rPr lang="en-US" altLang="zh-CN" sz="2200">
                  <a:solidFill>
                    <a:srgbClr val="000000"/>
                  </a:solidFill>
                  <a:latin typeface="微软雅黑" panose="020B0503020204020204" pitchFamily="34" charset="-122"/>
                  <a:ea typeface="微软雅黑" panose="020B0503020204020204" pitchFamily="34" charset="-122"/>
                </a:rPr>
                <a:t>:  </a:t>
              </a:r>
              <a:r>
                <a:rPr lang="en-US" altLang="zh-CN" sz="1800" b="0">
                  <a:solidFill>
                    <a:srgbClr val="000000"/>
                  </a:solidFill>
                </a:rPr>
                <a:t>   </a:t>
              </a:r>
              <a:r>
                <a:rPr lang="en-US" altLang="zh-CN" sz="2200">
                  <a:solidFill>
                    <a:srgbClr val="000000"/>
                  </a:solidFill>
                  <a:latin typeface="微软雅黑" panose="020B0503020204020204" pitchFamily="34" charset="-122"/>
                  <a:ea typeface="微软雅黑" panose="020B0503020204020204" pitchFamily="34" charset="-122"/>
                </a:rPr>
                <a:t>10</a:t>
              </a: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C</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20</a:t>
              </a: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A</a:t>
              </a:r>
              <a:r>
                <a:rPr lang="en-US" altLang="zh-CN" sz="2200">
                  <a:solidFill>
                    <a:srgbClr val="000000"/>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30</a:t>
              </a:r>
            </a:p>
          </p:txBody>
        </p:sp>
        <p:grpSp>
          <p:nvGrpSpPr>
            <p:cNvPr id="21541" name="Group 37">
              <a:extLst>
                <a:ext uri="{FF2B5EF4-FFF2-40B4-BE49-F238E27FC236}">
                  <a16:creationId xmlns:a16="http://schemas.microsoft.com/office/drawing/2014/main" id="{0AD64723-D2A4-4D4D-A3F9-04D3B96C2B76}"/>
                </a:ext>
              </a:extLst>
            </p:cNvPr>
            <p:cNvGrpSpPr>
              <a:grpSpLocks/>
            </p:cNvGrpSpPr>
            <p:nvPr/>
          </p:nvGrpSpPr>
          <p:grpSpPr bwMode="auto">
            <a:xfrm>
              <a:off x="3723" y="726"/>
              <a:ext cx="1024" cy="3403"/>
              <a:chOff x="3705" y="841"/>
              <a:chExt cx="1024" cy="3403"/>
            </a:xfrm>
          </p:grpSpPr>
          <p:sp>
            <p:nvSpPr>
              <p:cNvPr id="21542" name="Rectangle 15">
                <a:extLst>
                  <a:ext uri="{FF2B5EF4-FFF2-40B4-BE49-F238E27FC236}">
                    <a16:creationId xmlns:a16="http://schemas.microsoft.com/office/drawing/2014/main" id="{6A357BE7-2452-4007-A0DB-C603D815CE1E}"/>
                  </a:ext>
                </a:extLst>
              </p:cNvPr>
              <p:cNvSpPr>
                <a:spLocks noChangeArrowheads="1"/>
              </p:cNvSpPr>
              <p:nvPr/>
            </p:nvSpPr>
            <p:spPr bwMode="auto">
              <a:xfrm>
                <a:off x="3715" y="841"/>
                <a:ext cx="1014" cy="1481"/>
              </a:xfrm>
              <a:prstGeom prst="rect">
                <a:avLst/>
              </a:prstGeom>
              <a:solidFill>
                <a:schemeClr val="accent2">
                  <a:alpha val="2392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43" name="Rectangle 16">
                <a:extLst>
                  <a:ext uri="{FF2B5EF4-FFF2-40B4-BE49-F238E27FC236}">
                    <a16:creationId xmlns:a16="http://schemas.microsoft.com/office/drawing/2014/main" id="{8E8BBF94-0065-4F54-81EA-024FE469A30E}"/>
                  </a:ext>
                </a:extLst>
              </p:cNvPr>
              <p:cNvSpPr>
                <a:spLocks noChangeArrowheads="1"/>
              </p:cNvSpPr>
              <p:nvPr/>
            </p:nvSpPr>
            <p:spPr bwMode="auto">
              <a:xfrm>
                <a:off x="3709" y="2316"/>
                <a:ext cx="1014" cy="1271"/>
              </a:xfrm>
              <a:prstGeom prst="rect">
                <a:avLst/>
              </a:prstGeom>
              <a:solidFill>
                <a:srgbClr val="FF000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44" name="Rectangle 17">
                <a:extLst>
                  <a:ext uri="{FF2B5EF4-FFF2-40B4-BE49-F238E27FC236}">
                    <a16:creationId xmlns:a16="http://schemas.microsoft.com/office/drawing/2014/main" id="{A35A5D02-2D70-4646-A434-59BEADB4517E}"/>
                  </a:ext>
                </a:extLst>
              </p:cNvPr>
              <p:cNvSpPr>
                <a:spLocks noChangeArrowheads="1"/>
              </p:cNvSpPr>
              <p:nvPr/>
            </p:nvSpPr>
            <p:spPr bwMode="auto">
              <a:xfrm>
                <a:off x="3707" y="3586"/>
                <a:ext cx="1014" cy="412"/>
              </a:xfrm>
              <a:prstGeom prst="rect">
                <a:avLst/>
              </a:prstGeom>
              <a:solidFill>
                <a:srgbClr val="80008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45" name="Rectangle 25">
                <a:extLst>
                  <a:ext uri="{FF2B5EF4-FFF2-40B4-BE49-F238E27FC236}">
                    <a16:creationId xmlns:a16="http://schemas.microsoft.com/office/drawing/2014/main" id="{E4209D80-7F1E-441F-A0A2-1B089B2C1A77}"/>
                  </a:ext>
                </a:extLst>
              </p:cNvPr>
              <p:cNvSpPr>
                <a:spLocks noChangeArrowheads="1"/>
              </p:cNvSpPr>
              <p:nvPr/>
            </p:nvSpPr>
            <p:spPr bwMode="auto">
              <a:xfrm>
                <a:off x="3705" y="3997"/>
                <a:ext cx="1014" cy="247"/>
              </a:xfrm>
              <a:prstGeom prst="rect">
                <a:avLst/>
              </a:prstGeom>
              <a:solidFill>
                <a:srgbClr val="008000">
                  <a:alpha val="2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grpSp>
      </p:grpSp>
      <p:grpSp>
        <p:nvGrpSpPr>
          <p:cNvPr id="769064" name="Group 40">
            <a:extLst>
              <a:ext uri="{FF2B5EF4-FFF2-40B4-BE49-F238E27FC236}">
                <a16:creationId xmlns:a16="http://schemas.microsoft.com/office/drawing/2014/main" id="{DE70DEF8-A417-4763-901B-FCA01550F425}"/>
              </a:ext>
            </a:extLst>
          </p:cNvPr>
          <p:cNvGrpSpPr>
            <a:grpSpLocks/>
          </p:cNvGrpSpPr>
          <p:nvPr/>
        </p:nvGrpSpPr>
        <p:grpSpPr bwMode="auto">
          <a:xfrm>
            <a:off x="7560811" y="986592"/>
            <a:ext cx="1204540" cy="4861011"/>
            <a:chOff x="2787" y="987"/>
            <a:chExt cx="759" cy="3063"/>
          </a:xfrm>
        </p:grpSpPr>
        <p:sp>
          <p:nvSpPr>
            <p:cNvPr id="21534" name="Line 26">
              <a:extLst>
                <a:ext uri="{FF2B5EF4-FFF2-40B4-BE49-F238E27FC236}">
                  <a16:creationId xmlns:a16="http://schemas.microsoft.com/office/drawing/2014/main" id="{24820F91-9E77-474F-B27D-F2133C7D44F7}"/>
                </a:ext>
              </a:extLst>
            </p:cNvPr>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35" name="Line 27">
              <a:extLst>
                <a:ext uri="{FF2B5EF4-FFF2-40B4-BE49-F238E27FC236}">
                  <a16:creationId xmlns:a16="http://schemas.microsoft.com/office/drawing/2014/main" id="{AD2C6141-739D-4DE6-AB45-B7DF6FCAE4E7}"/>
                </a:ext>
              </a:extLst>
            </p:cNvPr>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36" name="Line 28">
              <a:extLst>
                <a:ext uri="{FF2B5EF4-FFF2-40B4-BE49-F238E27FC236}">
                  <a16:creationId xmlns:a16="http://schemas.microsoft.com/office/drawing/2014/main" id="{E06BC1B8-6BDD-4D5D-A537-2186E89D8BC1}"/>
                </a:ext>
              </a:extLst>
            </p:cNvPr>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37" name="Line 29">
              <a:extLst>
                <a:ext uri="{FF2B5EF4-FFF2-40B4-BE49-F238E27FC236}">
                  <a16:creationId xmlns:a16="http://schemas.microsoft.com/office/drawing/2014/main" id="{645BF18A-427E-4DCE-853E-8AFB0326187C}"/>
                </a:ext>
              </a:extLst>
            </p:cNvPr>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38" name="Line 30">
              <a:extLst>
                <a:ext uri="{FF2B5EF4-FFF2-40B4-BE49-F238E27FC236}">
                  <a16:creationId xmlns:a16="http://schemas.microsoft.com/office/drawing/2014/main" id="{5C67E31D-4DE7-43D8-BEC3-4C2177FB9897}"/>
                </a:ext>
              </a:extLst>
            </p:cNvPr>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1539" name="Line 31">
              <a:extLst>
                <a:ext uri="{FF2B5EF4-FFF2-40B4-BE49-F238E27FC236}">
                  <a16:creationId xmlns:a16="http://schemas.microsoft.com/office/drawing/2014/main" id="{3B7F7FBA-F3CE-415E-8E8F-52D0E8500F60}"/>
                </a:ext>
              </a:extLst>
            </p:cNvPr>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grpSp>
      <p:grpSp>
        <p:nvGrpSpPr>
          <p:cNvPr id="769059" name="Group 35">
            <a:extLst>
              <a:ext uri="{FF2B5EF4-FFF2-40B4-BE49-F238E27FC236}">
                <a16:creationId xmlns:a16="http://schemas.microsoft.com/office/drawing/2014/main" id="{F3353E49-E987-4A93-A21B-0561D88597C1}"/>
              </a:ext>
            </a:extLst>
          </p:cNvPr>
          <p:cNvGrpSpPr>
            <a:grpSpLocks/>
          </p:cNvGrpSpPr>
          <p:nvPr/>
        </p:nvGrpSpPr>
        <p:grpSpPr bwMode="auto">
          <a:xfrm>
            <a:off x="4629603" y="3016379"/>
            <a:ext cx="1740951" cy="3045473"/>
            <a:chOff x="1956" y="1900"/>
            <a:chExt cx="1097" cy="1919"/>
          </a:xfrm>
        </p:grpSpPr>
        <p:sp>
          <p:nvSpPr>
            <p:cNvPr id="21530" name="Text Box 6">
              <a:extLst>
                <a:ext uri="{FF2B5EF4-FFF2-40B4-BE49-F238E27FC236}">
                  <a16:creationId xmlns:a16="http://schemas.microsoft.com/office/drawing/2014/main" id="{3F4A6ACD-09E3-4D34-BFCD-4D61936AF4AC}"/>
                </a:ext>
              </a:extLst>
            </p:cNvPr>
            <p:cNvSpPr txBox="1">
              <a:spLocks noChangeArrowheads="1"/>
            </p:cNvSpPr>
            <p:nvPr/>
          </p:nvSpPr>
          <p:spPr bwMode="auto">
            <a:xfrm>
              <a:off x="1956" y="1908"/>
              <a:ext cx="1097" cy="1551"/>
            </a:xfrm>
            <a:prstGeom prst="rect">
              <a:avLst/>
            </a:prstGeom>
            <a:noFill/>
            <a:ln>
              <a:noFill/>
            </a:ln>
            <a:effectLst/>
            <a:extLst>
              <a:ext uri="{909E8E84-426E-40DD-AFC4-6F175D3DCCD1}">
                <a14:hiddenFill xmlns:a14="http://schemas.microsoft.com/office/drawing/2010/main">
                  <a:solidFill>
                    <a:srgbClr val="FF0000">
                      <a:alpha val="1686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P1:  </a:t>
              </a:r>
              <a:r>
                <a:rPr lang="en-US" altLang="zh-CN" sz="2200">
                  <a:solidFill>
                    <a:srgbClr val="000000"/>
                  </a:solidFill>
                  <a:latin typeface="微软雅黑" panose="020B0503020204020204" pitchFamily="34" charset="-122"/>
                  <a:ea typeface="微软雅黑" panose="020B0503020204020204" pitchFamily="34" charset="-122"/>
                </a:rPr>
                <a:t>add </a:t>
              </a:r>
              <a:r>
                <a:rPr lang="en-US" altLang="zh-CN" sz="2200">
                  <a:solidFill>
                    <a:srgbClr val="CC3300"/>
                  </a:solidFill>
                  <a:latin typeface="微软雅黑" panose="020B0503020204020204" pitchFamily="34" charset="-122"/>
                  <a:ea typeface="微软雅黑" panose="020B0503020204020204" pitchFamily="34" charset="-122"/>
                </a:rPr>
                <a:t>A</a:t>
              </a:r>
            </a:p>
            <a:p>
              <a:pPr defTabSz="914133" fontAlgn="base">
                <a:lnSpc>
                  <a:spcPct val="100000"/>
                </a:lnSpc>
                <a:spcBef>
                  <a:spcPct val="0"/>
                </a:spcBef>
                <a:spcAft>
                  <a:spcPct val="0"/>
                </a:spcAft>
                <a:buNone/>
              </a:pPr>
              <a:r>
                <a:rPr lang="en-US" altLang="zh-CN" sz="2200">
                  <a:solidFill>
                    <a:srgbClr val="009242"/>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B</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A</a:t>
              </a:r>
              <a:r>
                <a:rPr lang="en-US" altLang="zh-CN" sz="2200">
                  <a:solidFill>
                    <a:srgbClr val="000000"/>
                  </a:solidFill>
                  <a:latin typeface="微软雅黑" panose="020B0503020204020204" pitchFamily="34" charset="-122"/>
                  <a:ea typeface="微软雅黑" panose="020B0503020204020204" pitchFamily="34" charset="-122"/>
                </a:rPr>
                <a:t>:   </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30</a:t>
              </a:r>
            </a:p>
          </p:txBody>
        </p:sp>
        <p:sp>
          <p:nvSpPr>
            <p:cNvPr id="21531" name="Rectangle 12">
              <a:extLst>
                <a:ext uri="{FF2B5EF4-FFF2-40B4-BE49-F238E27FC236}">
                  <a16:creationId xmlns:a16="http://schemas.microsoft.com/office/drawing/2014/main" id="{54F2D269-2D61-4198-8E3D-4FD3B939D558}"/>
                </a:ext>
              </a:extLst>
            </p:cNvPr>
            <p:cNvSpPr>
              <a:spLocks noChangeArrowheads="1"/>
            </p:cNvSpPr>
            <p:nvPr/>
          </p:nvSpPr>
          <p:spPr bwMode="auto">
            <a:xfrm>
              <a:off x="1979" y="1900"/>
              <a:ext cx="1014" cy="1280"/>
            </a:xfrm>
            <a:prstGeom prst="rect">
              <a:avLst/>
            </a:prstGeom>
            <a:solidFill>
              <a:srgbClr val="FF000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32" name="Rectangle 14">
              <a:extLst>
                <a:ext uri="{FF2B5EF4-FFF2-40B4-BE49-F238E27FC236}">
                  <a16:creationId xmlns:a16="http://schemas.microsoft.com/office/drawing/2014/main" id="{465CFEDF-3C8B-44DA-B517-6C06FEAFC46F}"/>
                </a:ext>
              </a:extLst>
            </p:cNvPr>
            <p:cNvSpPr>
              <a:spLocks noChangeArrowheads="1"/>
            </p:cNvSpPr>
            <p:nvPr/>
          </p:nvSpPr>
          <p:spPr bwMode="auto">
            <a:xfrm>
              <a:off x="1974" y="3179"/>
              <a:ext cx="1014" cy="247"/>
            </a:xfrm>
            <a:prstGeom prst="rect">
              <a:avLst/>
            </a:prstGeom>
            <a:solidFill>
              <a:srgbClr val="008000">
                <a:alpha val="2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33" name="Text Box 32">
              <a:extLst>
                <a:ext uri="{FF2B5EF4-FFF2-40B4-BE49-F238E27FC236}">
                  <a16:creationId xmlns:a16="http://schemas.microsoft.com/office/drawing/2014/main" id="{1CDBA226-E95F-42DD-A406-1CDE7667F806}"/>
                </a:ext>
              </a:extLst>
            </p:cNvPr>
            <p:cNvSpPr txBox="1">
              <a:spLocks noChangeArrowheads="1"/>
            </p:cNvSpPr>
            <p:nvPr/>
          </p:nvSpPr>
          <p:spPr bwMode="auto">
            <a:xfrm>
              <a:off x="2093" y="3547"/>
              <a:ext cx="5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en-US" altLang="zh-CN" sz="2200">
                  <a:solidFill>
                    <a:srgbClr val="333399"/>
                  </a:solidFill>
                  <a:latin typeface="微软雅黑" panose="020B0503020204020204" pitchFamily="34" charset="-122"/>
                  <a:ea typeface="微软雅黑" panose="020B0503020204020204" pitchFamily="34" charset="-122"/>
                </a:rPr>
                <a:t>P1.o</a:t>
              </a:r>
              <a:endParaRPr lang="zh-CN" altLang="en-US" sz="2200">
                <a:solidFill>
                  <a:srgbClr val="333399"/>
                </a:solidFill>
                <a:latin typeface="微软雅黑" panose="020B0503020204020204" pitchFamily="34" charset="-122"/>
                <a:ea typeface="微软雅黑" panose="020B0503020204020204" pitchFamily="34" charset="-122"/>
              </a:endParaRPr>
            </a:p>
          </p:txBody>
        </p:sp>
      </p:grpSp>
      <p:grpSp>
        <p:nvGrpSpPr>
          <p:cNvPr id="769058" name="Group 34">
            <a:extLst>
              <a:ext uri="{FF2B5EF4-FFF2-40B4-BE49-F238E27FC236}">
                <a16:creationId xmlns:a16="http://schemas.microsoft.com/office/drawing/2014/main" id="{3635F753-139D-45D8-BDA6-69EE20AAE9B4}"/>
              </a:ext>
            </a:extLst>
          </p:cNvPr>
          <p:cNvGrpSpPr>
            <a:grpSpLocks/>
          </p:cNvGrpSpPr>
          <p:nvPr/>
        </p:nvGrpSpPr>
        <p:grpSpPr bwMode="auto">
          <a:xfrm>
            <a:off x="1880901" y="2748174"/>
            <a:ext cx="1920283" cy="3493010"/>
            <a:chOff x="224" y="1731"/>
            <a:chExt cx="1210" cy="2201"/>
          </a:xfrm>
        </p:grpSpPr>
        <p:sp>
          <p:nvSpPr>
            <p:cNvPr id="21526" name="Text Box 4">
              <a:extLst>
                <a:ext uri="{FF2B5EF4-FFF2-40B4-BE49-F238E27FC236}">
                  <a16:creationId xmlns:a16="http://schemas.microsoft.com/office/drawing/2014/main" id="{37726C95-F004-415F-9172-4A71526ED2A6}"/>
                </a:ext>
              </a:extLst>
            </p:cNvPr>
            <p:cNvSpPr txBox="1">
              <a:spLocks noChangeArrowheads="1"/>
            </p:cNvSpPr>
            <p:nvPr/>
          </p:nvSpPr>
          <p:spPr bwMode="auto">
            <a:xfrm>
              <a:off x="254" y="1731"/>
              <a:ext cx="1180" cy="1978"/>
            </a:xfrm>
            <a:prstGeom prst="rect">
              <a:avLst/>
            </a:prstGeom>
            <a:noFill/>
            <a:ln>
              <a:noFill/>
            </a:ln>
            <a:effectLst/>
            <a:extLst>
              <a:ext uri="{909E8E84-426E-40DD-AFC4-6F175D3DCCD1}">
                <a14:hiddenFill xmlns:a14="http://schemas.microsoft.com/office/drawing/2010/main">
                  <a:solidFill>
                    <a:schemeClr val="accent2">
                      <a:alpha val="2901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P0</a:t>
              </a:r>
              <a:r>
                <a:rPr lang="en-US" altLang="zh-CN" sz="2200">
                  <a:solidFill>
                    <a:srgbClr val="000000"/>
                  </a:solidFill>
                  <a:latin typeface="微软雅黑" panose="020B0503020204020204" pitchFamily="34" charset="-122"/>
                  <a:ea typeface="微软雅黑" panose="020B0503020204020204" pitchFamily="34" charset="-122"/>
                </a:rPr>
                <a:t>: add </a:t>
              </a:r>
              <a:r>
                <a:rPr lang="en-US" altLang="zh-CN" sz="2200">
                  <a:solidFill>
                    <a:srgbClr val="CC3300"/>
                  </a:solidFill>
                  <a:latin typeface="微软雅黑" panose="020B0503020204020204" pitchFamily="34" charset="-122"/>
                  <a:ea typeface="微软雅黑" panose="020B0503020204020204" pitchFamily="34" charset="-122"/>
                </a:rPr>
                <a:t>B</a:t>
              </a:r>
            </a:p>
            <a:p>
              <a:pPr defTabSz="914133" fontAlgn="base">
                <a:lnSpc>
                  <a:spcPct val="100000"/>
                </a:lnSpc>
                <a:spcBef>
                  <a:spcPct val="0"/>
                </a:spcBef>
                <a:spcAft>
                  <a:spcPct val="0"/>
                </a:spcAft>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A6A0A"/>
                  </a:solidFill>
                  <a:latin typeface="微软雅黑" panose="020B0503020204020204" pitchFamily="34" charset="-122"/>
                  <a:ea typeface="微软雅黑" panose="020B0503020204020204" pitchFamily="34" charset="-122"/>
                </a:rPr>
                <a:t>call</a:t>
              </a:r>
              <a:r>
                <a:rPr lang="en-US" altLang="zh-CN" sz="2200">
                  <a:solidFill>
                    <a:srgbClr val="000000"/>
                  </a:solidFill>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P1</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L0:  </a:t>
              </a:r>
              <a:r>
                <a:rPr lang="en-US" altLang="zh-CN" sz="2200">
                  <a:solidFill>
                    <a:srgbClr val="000000"/>
                  </a:solidFill>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C</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B</a:t>
              </a:r>
              <a:r>
                <a:rPr lang="en-US" altLang="zh-CN" sz="2200">
                  <a:solidFill>
                    <a:srgbClr val="000000"/>
                  </a:solidFill>
                  <a:latin typeface="微软雅黑" panose="020B0503020204020204" pitchFamily="34" charset="-122"/>
                  <a:ea typeface="微软雅黑" panose="020B0503020204020204" pitchFamily="34" charset="-122"/>
                </a:rPr>
                <a:t>:  </a:t>
              </a:r>
              <a:r>
                <a:rPr lang="en-US" altLang="zh-CN" sz="1800" b="0">
                  <a:solidFill>
                    <a:srgbClr val="000000"/>
                  </a:solidFill>
                </a:rPr>
                <a:t>   </a:t>
              </a:r>
              <a:r>
                <a:rPr lang="en-US" altLang="zh-CN" sz="2200">
                  <a:solidFill>
                    <a:srgbClr val="000000"/>
                  </a:solidFill>
                  <a:latin typeface="微软雅黑" panose="020B0503020204020204" pitchFamily="34" charset="-122"/>
                  <a:ea typeface="微软雅黑" panose="020B0503020204020204" pitchFamily="34" charset="-122"/>
                </a:rPr>
                <a:t>10</a:t>
              </a:r>
            </a:p>
            <a:p>
              <a:pPr defTabSz="914133" fontAlgn="base">
                <a:lnSpc>
                  <a:spcPct val="100000"/>
                </a:lnSpc>
                <a:spcBef>
                  <a:spcPct val="0"/>
                </a:spcBef>
                <a:spcAft>
                  <a:spcPct val="0"/>
                </a:spcAft>
                <a:buNone/>
              </a:pPr>
              <a:r>
                <a:rPr lang="en-US" altLang="zh-CN" sz="2200">
                  <a:solidFill>
                    <a:srgbClr val="CC3300"/>
                  </a:solidFill>
                  <a:latin typeface="微软雅黑" panose="020B0503020204020204" pitchFamily="34" charset="-122"/>
                  <a:ea typeface="微软雅黑" panose="020B0503020204020204" pitchFamily="34" charset="-122"/>
                </a:rPr>
                <a:t>C</a:t>
              </a: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20</a:t>
              </a:r>
            </a:p>
          </p:txBody>
        </p:sp>
        <p:sp>
          <p:nvSpPr>
            <p:cNvPr id="21527" name="Rectangle 11">
              <a:extLst>
                <a:ext uri="{FF2B5EF4-FFF2-40B4-BE49-F238E27FC236}">
                  <a16:creationId xmlns:a16="http://schemas.microsoft.com/office/drawing/2014/main" id="{94CEE5A0-5097-4C8A-A6B2-7657E6E737B2}"/>
                </a:ext>
              </a:extLst>
            </p:cNvPr>
            <p:cNvSpPr>
              <a:spLocks noChangeArrowheads="1"/>
            </p:cNvSpPr>
            <p:nvPr/>
          </p:nvSpPr>
          <p:spPr bwMode="auto">
            <a:xfrm>
              <a:off x="229" y="1750"/>
              <a:ext cx="1014" cy="1481"/>
            </a:xfrm>
            <a:prstGeom prst="rect">
              <a:avLst/>
            </a:prstGeom>
            <a:solidFill>
              <a:schemeClr val="accent2">
                <a:alpha val="2392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28" name="Rectangle 13">
              <a:extLst>
                <a:ext uri="{FF2B5EF4-FFF2-40B4-BE49-F238E27FC236}">
                  <a16:creationId xmlns:a16="http://schemas.microsoft.com/office/drawing/2014/main" id="{426BF718-CEFA-4774-AFD3-E40FDB896E2B}"/>
                </a:ext>
              </a:extLst>
            </p:cNvPr>
            <p:cNvSpPr>
              <a:spLocks noChangeArrowheads="1"/>
            </p:cNvSpPr>
            <p:nvPr/>
          </p:nvSpPr>
          <p:spPr bwMode="auto">
            <a:xfrm>
              <a:off x="224" y="3225"/>
              <a:ext cx="1014" cy="412"/>
            </a:xfrm>
            <a:prstGeom prst="rect">
              <a:avLst/>
            </a:prstGeom>
            <a:solidFill>
              <a:srgbClr val="80008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29" name="Text Box 33">
              <a:extLst>
                <a:ext uri="{FF2B5EF4-FFF2-40B4-BE49-F238E27FC236}">
                  <a16:creationId xmlns:a16="http://schemas.microsoft.com/office/drawing/2014/main" id="{9176E3CA-8A4D-4BD9-8B87-35C70B9EBAF1}"/>
                </a:ext>
              </a:extLst>
            </p:cNvPr>
            <p:cNvSpPr txBox="1">
              <a:spLocks noChangeArrowheads="1"/>
            </p:cNvSpPr>
            <p:nvPr/>
          </p:nvSpPr>
          <p:spPr bwMode="auto">
            <a:xfrm>
              <a:off x="448" y="3660"/>
              <a:ext cx="5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en-US" altLang="zh-CN" sz="2200">
                  <a:solidFill>
                    <a:srgbClr val="333399"/>
                  </a:solidFill>
                  <a:latin typeface="微软雅黑" panose="020B0503020204020204" pitchFamily="34" charset="-122"/>
                  <a:ea typeface="微软雅黑" panose="020B0503020204020204" pitchFamily="34" charset="-122"/>
                </a:rPr>
                <a:t>P0.o</a:t>
              </a:r>
              <a:endParaRPr lang="zh-CN" altLang="en-US" sz="2200">
                <a:solidFill>
                  <a:srgbClr val="333399"/>
                </a:solidFill>
                <a:latin typeface="微软雅黑" panose="020B0503020204020204" pitchFamily="34" charset="-122"/>
                <a:ea typeface="微软雅黑" panose="020B0503020204020204" pitchFamily="34" charset="-122"/>
              </a:endParaRPr>
            </a:p>
          </p:txBody>
        </p:sp>
      </p:grpSp>
      <p:grpSp>
        <p:nvGrpSpPr>
          <p:cNvPr id="769067" name="Group 43">
            <a:extLst>
              <a:ext uri="{FF2B5EF4-FFF2-40B4-BE49-F238E27FC236}">
                <a16:creationId xmlns:a16="http://schemas.microsoft.com/office/drawing/2014/main" id="{E5257662-3AC3-4325-9A33-91300444ECD8}"/>
              </a:ext>
            </a:extLst>
          </p:cNvPr>
          <p:cNvGrpSpPr>
            <a:grpSpLocks/>
          </p:cNvGrpSpPr>
          <p:nvPr/>
        </p:nvGrpSpPr>
        <p:grpSpPr bwMode="auto">
          <a:xfrm>
            <a:off x="4977159" y="1364300"/>
            <a:ext cx="887139" cy="1107733"/>
            <a:chOff x="2175" y="859"/>
            <a:chExt cx="559" cy="698"/>
          </a:xfrm>
        </p:grpSpPr>
        <p:sp>
          <p:nvSpPr>
            <p:cNvPr id="21524" name="AutoShape 41">
              <a:extLst>
                <a:ext uri="{FF2B5EF4-FFF2-40B4-BE49-F238E27FC236}">
                  <a16:creationId xmlns:a16="http://schemas.microsoft.com/office/drawing/2014/main" id="{887D80DA-8E90-4C30-BB7C-F8DFC7BF49C6}"/>
                </a:ext>
              </a:extLst>
            </p:cNvPr>
            <p:cNvSpPr>
              <a:spLocks/>
            </p:cNvSpPr>
            <p:nvPr/>
          </p:nvSpPr>
          <p:spPr bwMode="auto">
            <a:xfrm>
              <a:off x="2175" y="887"/>
              <a:ext cx="184" cy="613"/>
            </a:xfrm>
            <a:prstGeom prst="rightBrace">
              <a:avLst>
                <a:gd name="adj1" fmla="val 2776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1525" name="Text Box 42">
              <a:extLst>
                <a:ext uri="{FF2B5EF4-FFF2-40B4-BE49-F238E27FC236}">
                  <a16:creationId xmlns:a16="http://schemas.microsoft.com/office/drawing/2014/main" id="{D05866CE-E89F-4961-B4E5-E8434E2679E1}"/>
                </a:ext>
              </a:extLst>
            </p:cNvPr>
            <p:cNvSpPr txBox="1">
              <a:spLocks noChangeArrowheads="1"/>
            </p:cNvSpPr>
            <p:nvPr/>
          </p:nvSpPr>
          <p:spPr bwMode="auto">
            <a:xfrm>
              <a:off x="2396" y="859"/>
              <a:ext cx="338"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zh-CN" altLang="en-US" sz="2200">
                  <a:solidFill>
                    <a:srgbClr val="0A6A0A"/>
                  </a:solidFill>
                  <a:ea typeface="微软雅黑" panose="020B0503020204020204" pitchFamily="34" charset="-122"/>
                </a:rPr>
                <a:t>重定位</a:t>
              </a:r>
            </a:p>
          </p:txBody>
        </p:sp>
      </p:grpSp>
      <p:sp>
        <p:nvSpPr>
          <p:cNvPr id="769069" name="Line 45">
            <a:extLst>
              <a:ext uri="{FF2B5EF4-FFF2-40B4-BE49-F238E27FC236}">
                <a16:creationId xmlns:a16="http://schemas.microsoft.com/office/drawing/2014/main" id="{4EDA676A-C677-4FAD-9419-3A38E0DBDA6A}"/>
              </a:ext>
            </a:extLst>
          </p:cNvPr>
          <p:cNvSpPr>
            <a:spLocks noChangeShapeType="1"/>
          </p:cNvSpPr>
          <p:nvPr/>
        </p:nvSpPr>
        <p:spPr bwMode="auto">
          <a:xfrm flipV="1">
            <a:off x="3412367" y="3294106"/>
            <a:ext cx="1247389" cy="523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769070" name="Line 46">
            <a:extLst>
              <a:ext uri="{FF2B5EF4-FFF2-40B4-BE49-F238E27FC236}">
                <a16:creationId xmlns:a16="http://schemas.microsoft.com/office/drawing/2014/main" id="{6E0413AD-23AE-470D-8F6B-5C81F33817E3}"/>
              </a:ext>
            </a:extLst>
          </p:cNvPr>
          <p:cNvSpPr>
            <a:spLocks noChangeShapeType="1"/>
          </p:cNvSpPr>
          <p:nvPr/>
        </p:nvSpPr>
        <p:spPr bwMode="auto">
          <a:xfrm flipH="1">
            <a:off x="2177674" y="3425825"/>
            <a:ext cx="972836" cy="10299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769071" name="Line 47">
            <a:extLst>
              <a:ext uri="{FF2B5EF4-FFF2-40B4-BE49-F238E27FC236}">
                <a16:creationId xmlns:a16="http://schemas.microsoft.com/office/drawing/2014/main" id="{7C291605-E29C-4C15-AAD7-D499E0F0706E}"/>
              </a:ext>
            </a:extLst>
          </p:cNvPr>
          <p:cNvSpPr>
            <a:spLocks noChangeShapeType="1"/>
          </p:cNvSpPr>
          <p:nvPr/>
        </p:nvSpPr>
        <p:spPr bwMode="auto">
          <a:xfrm flipH="1">
            <a:off x="2236392" y="3076684"/>
            <a:ext cx="899835" cy="21329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769072" name="Line 48">
            <a:extLst>
              <a:ext uri="{FF2B5EF4-FFF2-40B4-BE49-F238E27FC236}">
                <a16:creationId xmlns:a16="http://schemas.microsoft.com/office/drawing/2014/main" id="{3E170820-B2F2-43C1-834B-A1D93424B48F}"/>
              </a:ext>
            </a:extLst>
          </p:cNvPr>
          <p:cNvSpPr>
            <a:spLocks noChangeShapeType="1"/>
          </p:cNvSpPr>
          <p:nvPr/>
        </p:nvSpPr>
        <p:spPr bwMode="auto">
          <a:xfrm flipH="1">
            <a:off x="2193544" y="4746220"/>
            <a:ext cx="999816" cy="8268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769073" name="Line 49">
            <a:extLst>
              <a:ext uri="{FF2B5EF4-FFF2-40B4-BE49-F238E27FC236}">
                <a16:creationId xmlns:a16="http://schemas.microsoft.com/office/drawing/2014/main" id="{72DE82E2-D116-4977-9D0E-7261B68C9982}"/>
              </a:ext>
            </a:extLst>
          </p:cNvPr>
          <p:cNvSpPr>
            <a:spLocks noChangeShapeType="1"/>
          </p:cNvSpPr>
          <p:nvPr/>
        </p:nvSpPr>
        <p:spPr bwMode="auto">
          <a:xfrm flipH="1">
            <a:off x="4804173" y="3381389"/>
            <a:ext cx="1131539" cy="17266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769074" name="Line 50">
            <a:extLst>
              <a:ext uri="{FF2B5EF4-FFF2-40B4-BE49-F238E27FC236}">
                <a16:creationId xmlns:a16="http://schemas.microsoft.com/office/drawing/2014/main" id="{ACCA5B58-B31D-4BB8-8D4A-C3BEFDB7E10C}"/>
              </a:ext>
            </a:extLst>
          </p:cNvPr>
          <p:cNvSpPr>
            <a:spLocks noChangeShapeType="1"/>
          </p:cNvSpPr>
          <p:nvPr/>
        </p:nvSpPr>
        <p:spPr bwMode="auto">
          <a:xfrm flipH="1">
            <a:off x="2236393" y="4644649"/>
            <a:ext cx="3627905" cy="666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47" name="Text Box 32">
            <a:extLst>
              <a:ext uri="{FF2B5EF4-FFF2-40B4-BE49-F238E27FC236}">
                <a16:creationId xmlns:a16="http://schemas.microsoft.com/office/drawing/2014/main" id="{A9FA9C10-0958-42D5-8554-2351B4A80759}"/>
              </a:ext>
            </a:extLst>
          </p:cNvPr>
          <p:cNvSpPr txBox="1">
            <a:spLocks noChangeArrowheads="1"/>
          </p:cNvSpPr>
          <p:nvPr/>
        </p:nvSpPr>
        <p:spPr bwMode="auto">
          <a:xfrm>
            <a:off x="1836465" y="6357036"/>
            <a:ext cx="76255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zh-CN" altLang="en-US" sz="2200">
                <a:solidFill>
                  <a:srgbClr val="333399"/>
                </a:solidFill>
                <a:latin typeface="微软雅黑" panose="020B0503020204020204" pitchFamily="34" charset="-122"/>
                <a:ea typeface="微软雅黑" panose="020B0503020204020204" pitchFamily="34" charset="-122"/>
              </a:rPr>
              <a:t>合并后的地址是指文件中的地址还是虚拟地址空间中的地址？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9058"/>
                                        </p:tgtEl>
                                        <p:attrNameLst>
                                          <p:attrName>style.visibility</p:attrName>
                                        </p:attrNameLst>
                                      </p:cBhvr>
                                      <p:to>
                                        <p:strVal val="visible"/>
                                      </p:to>
                                    </p:set>
                                    <p:animEffect transition="in" filter="blinds(horizontal)">
                                      <p:cBhvr>
                                        <p:cTn id="7" dur="500"/>
                                        <p:tgtEl>
                                          <p:spTgt spid="769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9059"/>
                                        </p:tgtEl>
                                        <p:attrNameLst>
                                          <p:attrName>style.visibility</p:attrName>
                                        </p:attrNameLst>
                                      </p:cBhvr>
                                      <p:to>
                                        <p:strVal val="visible"/>
                                      </p:to>
                                    </p:set>
                                    <p:animEffect transition="in" filter="blinds(horizontal)">
                                      <p:cBhvr>
                                        <p:cTn id="12" dur="500"/>
                                        <p:tgtEl>
                                          <p:spTgt spid="769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9027">
                                            <p:txEl>
                                              <p:pRg st="0" end="0"/>
                                            </p:txEl>
                                          </p:spTgt>
                                        </p:tgtEl>
                                        <p:attrNameLst>
                                          <p:attrName>style.visibility</p:attrName>
                                        </p:attrNameLst>
                                      </p:cBhvr>
                                      <p:to>
                                        <p:strVal val="visible"/>
                                      </p:to>
                                    </p:set>
                                    <p:animEffect transition="in" filter="blinds(horizontal)">
                                      <p:cBhvr>
                                        <p:cTn id="17" dur="500"/>
                                        <p:tgtEl>
                                          <p:spTgt spid="7690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9071"/>
                                        </p:tgtEl>
                                        <p:attrNameLst>
                                          <p:attrName>style.visibility</p:attrName>
                                        </p:attrNameLst>
                                      </p:cBhvr>
                                      <p:to>
                                        <p:strVal val="visible"/>
                                      </p:to>
                                    </p:set>
                                    <p:animEffect transition="in" filter="blinds(horizontal)">
                                      <p:cBhvr>
                                        <p:cTn id="22" dur="500"/>
                                        <p:tgtEl>
                                          <p:spTgt spid="769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9070"/>
                                        </p:tgtEl>
                                        <p:attrNameLst>
                                          <p:attrName>style.visibility</p:attrName>
                                        </p:attrNameLst>
                                      </p:cBhvr>
                                      <p:to>
                                        <p:strVal val="visible"/>
                                      </p:to>
                                    </p:set>
                                    <p:animEffect transition="in" filter="blinds(horizontal)">
                                      <p:cBhvr>
                                        <p:cTn id="27" dur="500"/>
                                        <p:tgtEl>
                                          <p:spTgt spid="769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69069"/>
                                        </p:tgtEl>
                                        <p:attrNameLst>
                                          <p:attrName>style.visibility</p:attrName>
                                        </p:attrNameLst>
                                      </p:cBhvr>
                                      <p:to>
                                        <p:strVal val="visible"/>
                                      </p:to>
                                    </p:set>
                                    <p:animEffect transition="in" filter="blinds(horizontal)">
                                      <p:cBhvr>
                                        <p:cTn id="32" dur="500"/>
                                        <p:tgtEl>
                                          <p:spTgt spid="7690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69072"/>
                                        </p:tgtEl>
                                        <p:attrNameLst>
                                          <p:attrName>style.visibility</p:attrName>
                                        </p:attrNameLst>
                                      </p:cBhvr>
                                      <p:to>
                                        <p:strVal val="visible"/>
                                      </p:to>
                                    </p:set>
                                    <p:animEffect transition="in" filter="blinds(horizontal)">
                                      <p:cBhvr>
                                        <p:cTn id="37" dur="500"/>
                                        <p:tgtEl>
                                          <p:spTgt spid="7690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69073"/>
                                        </p:tgtEl>
                                        <p:attrNameLst>
                                          <p:attrName>style.visibility</p:attrName>
                                        </p:attrNameLst>
                                      </p:cBhvr>
                                      <p:to>
                                        <p:strVal val="visible"/>
                                      </p:to>
                                    </p:set>
                                    <p:animEffect transition="in" filter="blinds(horizontal)">
                                      <p:cBhvr>
                                        <p:cTn id="42" dur="500"/>
                                        <p:tgtEl>
                                          <p:spTgt spid="7690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69074"/>
                                        </p:tgtEl>
                                        <p:attrNameLst>
                                          <p:attrName>style.visibility</p:attrName>
                                        </p:attrNameLst>
                                      </p:cBhvr>
                                      <p:to>
                                        <p:strVal val="visible"/>
                                      </p:to>
                                    </p:set>
                                    <p:animEffect transition="in" filter="blinds(horizontal)">
                                      <p:cBhvr>
                                        <p:cTn id="47" dur="500"/>
                                        <p:tgtEl>
                                          <p:spTgt spid="7690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69027">
                                            <p:txEl>
                                              <p:pRg st="1" end="1"/>
                                            </p:txEl>
                                          </p:spTgt>
                                        </p:tgtEl>
                                        <p:attrNameLst>
                                          <p:attrName>style.visibility</p:attrName>
                                        </p:attrNameLst>
                                      </p:cBhvr>
                                      <p:to>
                                        <p:strVal val="visible"/>
                                      </p:to>
                                    </p:set>
                                    <p:animEffect transition="in" filter="blinds(horizontal)">
                                      <p:cBhvr>
                                        <p:cTn id="52" dur="500"/>
                                        <p:tgtEl>
                                          <p:spTgt spid="769027">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69060"/>
                                        </p:tgtEl>
                                        <p:attrNameLst>
                                          <p:attrName>style.visibility</p:attrName>
                                        </p:attrNameLst>
                                      </p:cBhvr>
                                      <p:to>
                                        <p:strVal val="visible"/>
                                      </p:to>
                                    </p:set>
                                    <p:animEffect transition="in" filter="blinds(horizontal)">
                                      <p:cBhvr>
                                        <p:cTn id="57" dur="500"/>
                                        <p:tgtEl>
                                          <p:spTgt spid="7690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69044"/>
                                        </p:tgtEl>
                                        <p:attrNameLst>
                                          <p:attrName>style.visibility</p:attrName>
                                        </p:attrNameLst>
                                      </p:cBhvr>
                                      <p:to>
                                        <p:strVal val="visible"/>
                                      </p:to>
                                    </p:set>
                                    <p:animEffect transition="in" filter="blinds(horizontal)">
                                      <p:cBhvr>
                                        <p:cTn id="62" dur="500"/>
                                        <p:tgtEl>
                                          <p:spTgt spid="7690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69068"/>
                                        </p:tgtEl>
                                        <p:attrNameLst>
                                          <p:attrName>style.visibility</p:attrName>
                                        </p:attrNameLst>
                                      </p:cBhvr>
                                      <p:to>
                                        <p:strVal val="visible"/>
                                      </p:to>
                                    </p:set>
                                    <p:animEffect transition="in" filter="blinds(horizontal)">
                                      <p:cBhvr>
                                        <p:cTn id="67" dur="500"/>
                                        <p:tgtEl>
                                          <p:spTgt spid="7690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69062"/>
                                        </p:tgtEl>
                                        <p:attrNameLst>
                                          <p:attrName>style.visibility</p:attrName>
                                        </p:attrNameLst>
                                      </p:cBhvr>
                                      <p:to>
                                        <p:strVal val="visible"/>
                                      </p:to>
                                    </p:set>
                                    <p:animEffect transition="in" filter="blinds(horizontal)">
                                      <p:cBhvr>
                                        <p:cTn id="72" dur="500"/>
                                        <p:tgtEl>
                                          <p:spTgt spid="7690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69063"/>
                                        </p:tgtEl>
                                        <p:attrNameLst>
                                          <p:attrName>style.visibility</p:attrName>
                                        </p:attrNameLst>
                                      </p:cBhvr>
                                      <p:to>
                                        <p:strVal val="visible"/>
                                      </p:to>
                                    </p:set>
                                    <p:animEffect transition="in" filter="blinds(horizontal)">
                                      <p:cBhvr>
                                        <p:cTn id="77" dur="500"/>
                                        <p:tgtEl>
                                          <p:spTgt spid="7690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69027">
                                            <p:txEl>
                                              <p:pRg st="2" end="2"/>
                                            </p:txEl>
                                          </p:spTgt>
                                        </p:tgtEl>
                                        <p:attrNameLst>
                                          <p:attrName>style.visibility</p:attrName>
                                        </p:attrNameLst>
                                      </p:cBhvr>
                                      <p:to>
                                        <p:strVal val="visible"/>
                                      </p:to>
                                    </p:set>
                                    <p:animEffect transition="in" filter="blinds(horizontal)">
                                      <p:cBhvr>
                                        <p:cTn id="82" dur="500"/>
                                        <p:tgtEl>
                                          <p:spTgt spid="769027">
                                            <p:txEl>
                                              <p:pRg st="2" end="2"/>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769027">
                                            <p:txEl>
                                              <p:pRg st="3" end="3"/>
                                            </p:txEl>
                                          </p:spTgt>
                                        </p:tgtEl>
                                        <p:attrNameLst>
                                          <p:attrName>style.visibility</p:attrName>
                                        </p:attrNameLst>
                                      </p:cBhvr>
                                      <p:to>
                                        <p:strVal val="visible"/>
                                      </p:to>
                                    </p:set>
                                    <p:animEffect transition="in" filter="blinds(horizontal)">
                                      <p:cBhvr>
                                        <p:cTn id="87" dur="500"/>
                                        <p:tgtEl>
                                          <p:spTgt spid="769027">
                                            <p:txEl>
                                              <p:pRg st="3" end="3"/>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69064"/>
                                        </p:tgtEl>
                                        <p:attrNameLst>
                                          <p:attrName>style.visibility</p:attrName>
                                        </p:attrNameLst>
                                      </p:cBhvr>
                                      <p:to>
                                        <p:strVal val="visible"/>
                                      </p:to>
                                    </p:set>
                                    <p:animEffect transition="in" filter="blinds(horizontal)">
                                      <p:cBhvr>
                                        <p:cTn id="92" dur="500"/>
                                        <p:tgtEl>
                                          <p:spTgt spid="76906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69067"/>
                                        </p:tgtEl>
                                        <p:attrNameLst>
                                          <p:attrName>style.visibility</p:attrName>
                                        </p:attrNameLst>
                                      </p:cBhvr>
                                      <p:to>
                                        <p:strVal val="visible"/>
                                      </p:to>
                                    </p:set>
                                    <p:animEffect transition="in" filter="blinds(horizontal)">
                                      <p:cBhvr>
                                        <p:cTn id="97" dur="500"/>
                                        <p:tgtEl>
                                          <p:spTgt spid="76906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randombar(horizontal)">
                                      <p:cBhvr>
                                        <p:cTn id="10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17B32974-B444-417A-958C-95A1CD367513}"/>
              </a:ext>
            </a:extLst>
          </p:cNvPr>
          <p:cNvSpPr>
            <a:spLocks noGrp="1" noChangeArrowheads="1"/>
          </p:cNvSpPr>
          <p:nvPr>
            <p:ph type="title" idx="4294967295"/>
          </p:nvPr>
        </p:nvSpPr>
        <p:spPr>
          <a:xfrm>
            <a:off x="2631559" y="1060"/>
            <a:ext cx="6984431" cy="780809"/>
          </a:xfrm>
        </p:spPr>
        <p:txBody>
          <a:bodyPr/>
          <a:lstStyle/>
          <a:p>
            <a:r>
              <a:rPr lang="zh-CN" altLang="en-US"/>
              <a:t>链接操作的步骤</a:t>
            </a:r>
          </a:p>
        </p:txBody>
      </p:sp>
      <p:sp>
        <p:nvSpPr>
          <p:cNvPr id="603139" name="Rectangle 5">
            <a:extLst>
              <a:ext uri="{FF2B5EF4-FFF2-40B4-BE49-F238E27FC236}">
                <a16:creationId xmlns:a16="http://schemas.microsoft.com/office/drawing/2014/main" id="{CA8E629A-4818-4A9F-94D4-1A50E0D7609B}"/>
              </a:ext>
            </a:extLst>
          </p:cNvPr>
          <p:cNvSpPr>
            <a:spLocks noGrp="1" noChangeArrowheads="1"/>
          </p:cNvSpPr>
          <p:nvPr>
            <p:ph type="body" idx="4294967295"/>
          </p:nvPr>
        </p:nvSpPr>
        <p:spPr>
          <a:xfrm>
            <a:off x="1582545" y="916764"/>
            <a:ext cx="8917409" cy="5613253"/>
          </a:xfrm>
        </p:spPr>
        <p:txBody>
          <a:bodyPr/>
          <a:lstStyle/>
          <a:p>
            <a:pPr>
              <a:lnSpc>
                <a:spcPct val="100000"/>
              </a:lnSpc>
            </a:pPr>
            <a:r>
              <a:rPr lang="en-US" altLang="zh-CN">
                <a:latin typeface="微软雅黑" panose="020B0503020204020204" pitchFamily="34" charset="-122"/>
                <a:ea typeface="微软雅黑" panose="020B0503020204020204" pitchFamily="34" charset="-122"/>
              </a:rPr>
              <a:t>Step 1. </a:t>
            </a:r>
            <a:r>
              <a:rPr lang="zh-CN" altLang="en-US">
                <a:latin typeface="微软雅黑" panose="020B0503020204020204" pitchFamily="34" charset="-122"/>
                <a:ea typeface="微软雅黑" panose="020B0503020204020204" pitchFamily="34" charset="-122"/>
              </a:rPr>
              <a:t>符号解析（</a:t>
            </a:r>
            <a:r>
              <a:rPr lang="en-US" altLang="zh-CN">
                <a:latin typeface="微软雅黑" panose="020B0503020204020204" pitchFamily="34" charset="-122"/>
                <a:ea typeface="微软雅黑" panose="020B0503020204020204" pitchFamily="34" charset="-122"/>
              </a:rPr>
              <a:t>Symbol resolution</a:t>
            </a:r>
            <a:r>
              <a:rPr lang="zh-CN" altLang="en-US">
                <a:latin typeface="微软雅黑" panose="020B0503020204020204" pitchFamily="34" charset="-122"/>
                <a:ea typeface="微软雅黑" panose="020B0503020204020204" pitchFamily="34" charset="-122"/>
              </a:rPr>
              <a:t>）</a:t>
            </a:r>
          </a:p>
          <a:p>
            <a:pPr lvl="1">
              <a:lnSpc>
                <a:spcPct val="100000"/>
              </a:lnSpc>
            </a:pPr>
            <a:r>
              <a:rPr lang="zh-CN" altLang="en-US" sz="2200">
                <a:latin typeface="微软雅黑" panose="020B0503020204020204" pitchFamily="34" charset="-122"/>
                <a:ea typeface="微软雅黑" panose="020B0503020204020204" pitchFamily="34" charset="-122"/>
              </a:rPr>
              <a:t>程序中有定义和引用的符号</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包括变量和函数等</a:t>
            </a:r>
            <a:r>
              <a:rPr lang="en-US" altLang="zh-CN" sz="2200">
                <a:latin typeface="微软雅黑" panose="020B0503020204020204" pitchFamily="34" charset="-122"/>
                <a:ea typeface="微软雅黑" panose="020B0503020204020204" pitchFamily="34" charset="-122"/>
              </a:rPr>
              <a:t>)</a:t>
            </a:r>
            <a:endParaRPr lang="zh-CN" altLang="en-US" sz="2200">
              <a:latin typeface="微软雅黑" panose="020B0503020204020204" pitchFamily="34" charset="-122"/>
              <a:ea typeface="微软雅黑" panose="020B0503020204020204" pitchFamily="34" charset="-122"/>
            </a:endParaRPr>
          </a:p>
          <a:p>
            <a:pPr lvl="2">
              <a:lnSpc>
                <a:spcPct val="100000"/>
              </a:lnSpc>
            </a:pPr>
            <a:r>
              <a:rPr lang="en-US" altLang="zh-CN" sz="2000">
                <a:latin typeface="微软雅黑" panose="020B0503020204020204" pitchFamily="34" charset="-122"/>
                <a:ea typeface="微软雅黑" panose="020B0503020204020204" pitchFamily="34" charset="-122"/>
              </a:rPr>
              <a:t>void swap() {…}  /* </a:t>
            </a:r>
            <a:r>
              <a:rPr lang="zh-CN" altLang="en-US" sz="2000">
                <a:latin typeface="微软雅黑" panose="020B0503020204020204" pitchFamily="34" charset="-122"/>
                <a:ea typeface="微软雅黑" panose="020B0503020204020204" pitchFamily="34" charset="-122"/>
              </a:rPr>
              <a:t>定义符号</a:t>
            </a:r>
            <a:r>
              <a:rPr lang="en-US" altLang="zh-CN" sz="2000">
                <a:latin typeface="微软雅黑" panose="020B0503020204020204" pitchFamily="34" charset="-122"/>
                <a:ea typeface="微软雅黑" panose="020B0503020204020204" pitchFamily="34" charset="-122"/>
              </a:rPr>
              <a:t>swap */</a:t>
            </a:r>
          </a:p>
          <a:p>
            <a:pPr lvl="2">
              <a:lnSpc>
                <a:spcPct val="100000"/>
              </a:lnSpc>
            </a:pPr>
            <a:r>
              <a:rPr lang="en-US" altLang="zh-CN" sz="2000">
                <a:latin typeface="微软雅黑" panose="020B0503020204020204" pitchFamily="34" charset="-122"/>
                <a:ea typeface="微软雅黑" panose="020B0503020204020204" pitchFamily="34" charset="-122"/>
              </a:rPr>
              <a:t>swap();          /* </a:t>
            </a:r>
            <a:r>
              <a:rPr lang="zh-CN" altLang="en-US" sz="2000">
                <a:latin typeface="微软雅黑" panose="020B0503020204020204" pitchFamily="34" charset="-122"/>
                <a:ea typeface="微软雅黑" panose="020B0503020204020204" pitchFamily="34" charset="-122"/>
              </a:rPr>
              <a:t>引用符号</a:t>
            </a:r>
            <a:r>
              <a:rPr lang="en-US" altLang="zh-CN" sz="2000">
                <a:latin typeface="微软雅黑" panose="020B0503020204020204" pitchFamily="34" charset="-122"/>
                <a:ea typeface="微软雅黑" panose="020B0503020204020204" pitchFamily="34" charset="-122"/>
              </a:rPr>
              <a:t>swap */</a:t>
            </a:r>
          </a:p>
          <a:p>
            <a:pPr lvl="2">
              <a:lnSpc>
                <a:spcPct val="100000"/>
              </a:lnSpc>
            </a:pPr>
            <a:r>
              <a:rPr lang="en-US" altLang="zh-CN" sz="2000">
                <a:latin typeface="微软雅黑" panose="020B0503020204020204" pitchFamily="34" charset="-122"/>
                <a:ea typeface="微软雅黑" panose="020B0503020204020204" pitchFamily="34" charset="-122"/>
              </a:rPr>
              <a:t>int *xp = &amp;x;    /* </a:t>
            </a:r>
            <a:r>
              <a:rPr lang="zh-CN" altLang="en-US" sz="2000">
                <a:latin typeface="微软雅黑" panose="020B0503020204020204" pitchFamily="34" charset="-122"/>
                <a:ea typeface="微软雅黑" panose="020B0503020204020204" pitchFamily="34" charset="-122"/>
              </a:rPr>
              <a:t>定义符号 </a:t>
            </a:r>
            <a:r>
              <a:rPr lang="en-US" altLang="zh-CN" sz="2000">
                <a:latin typeface="微软雅黑" panose="020B0503020204020204" pitchFamily="34" charset="-122"/>
                <a:ea typeface="微软雅黑" panose="020B0503020204020204" pitchFamily="34" charset="-122"/>
              </a:rPr>
              <a:t>xp, </a:t>
            </a:r>
            <a:r>
              <a:rPr lang="zh-CN" altLang="en-US" sz="2000">
                <a:latin typeface="微软雅黑" panose="020B0503020204020204" pitchFamily="34" charset="-122"/>
                <a:ea typeface="微软雅黑" panose="020B0503020204020204" pitchFamily="34" charset="-122"/>
              </a:rPr>
              <a:t>引用符号 </a:t>
            </a:r>
            <a:r>
              <a:rPr lang="en-US" altLang="zh-CN" sz="2000">
                <a:latin typeface="微软雅黑" panose="020B0503020204020204" pitchFamily="34" charset="-122"/>
                <a:ea typeface="微软雅黑" panose="020B0503020204020204" pitchFamily="34" charset="-122"/>
              </a:rPr>
              <a:t>x */</a:t>
            </a:r>
            <a:endParaRPr lang="en-US" altLang="zh-CN">
              <a:latin typeface="微软雅黑" panose="020B0503020204020204" pitchFamily="34" charset="-122"/>
              <a:ea typeface="微软雅黑" panose="020B0503020204020204" pitchFamily="34" charset="-122"/>
            </a:endParaRPr>
          </a:p>
          <a:p>
            <a:pPr lvl="1">
              <a:lnSpc>
                <a:spcPct val="100000"/>
              </a:lnSpc>
            </a:pPr>
            <a:r>
              <a:rPr lang="zh-CN" altLang="en-US" sz="2200">
                <a:latin typeface="微软雅黑" panose="020B0503020204020204" pitchFamily="34" charset="-122"/>
                <a:ea typeface="微软雅黑" panose="020B0503020204020204" pitchFamily="34" charset="-122"/>
              </a:rPr>
              <a:t>编译器将</a:t>
            </a:r>
            <a:r>
              <a:rPr lang="zh-CN" altLang="en-US" sz="2200">
                <a:solidFill>
                  <a:srgbClr val="FF3300"/>
                </a:solidFill>
                <a:latin typeface="微软雅黑" panose="020B0503020204020204" pitchFamily="34" charset="-122"/>
                <a:ea typeface="微软雅黑" panose="020B0503020204020204" pitchFamily="34" charset="-122"/>
              </a:rPr>
              <a:t>定义的符号</a:t>
            </a:r>
            <a:r>
              <a:rPr lang="zh-CN" altLang="en-US" sz="2200">
                <a:latin typeface="微软雅黑" panose="020B0503020204020204" pitchFamily="34" charset="-122"/>
                <a:ea typeface="微软雅黑" panose="020B0503020204020204" pitchFamily="34" charset="-122"/>
              </a:rPr>
              <a:t>存放在一个</a:t>
            </a:r>
            <a:r>
              <a:rPr lang="zh-CN" altLang="en-US" sz="2200">
                <a:solidFill>
                  <a:srgbClr val="FF3300"/>
                </a:solidFill>
                <a:latin typeface="微软雅黑" panose="020B0503020204020204" pitchFamily="34" charset="-122"/>
                <a:ea typeface="微软雅黑" panose="020B0503020204020204" pitchFamily="34" charset="-122"/>
              </a:rPr>
              <a:t>符号表</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symbol table</a:t>
            </a:r>
            <a:r>
              <a:rPr lang="zh-CN" altLang="en-US" sz="2200">
                <a:latin typeface="微软雅黑" panose="020B0503020204020204" pitchFamily="34" charset="-122"/>
                <a:ea typeface="微软雅黑" panose="020B0503020204020204" pitchFamily="34" charset="-122"/>
              </a:rPr>
              <a:t>）中</a:t>
            </a:r>
            <a:r>
              <a:rPr lang="en-US" altLang="zh-CN" sz="2200">
                <a:latin typeface="微软雅黑" panose="020B0503020204020204" pitchFamily="34" charset="-122"/>
                <a:ea typeface="微软雅黑" panose="020B0503020204020204" pitchFamily="34" charset="-122"/>
              </a:rPr>
              <a:t>.</a:t>
            </a:r>
          </a:p>
          <a:p>
            <a:pPr lvl="2">
              <a:lnSpc>
                <a:spcPct val="100000"/>
              </a:lnSpc>
              <a:buFontTx/>
              <a:buChar char="–"/>
            </a:pPr>
            <a:r>
              <a:rPr lang="zh-CN" altLang="en-US" sz="2200">
                <a:latin typeface="微软雅黑" panose="020B0503020204020204" pitchFamily="34" charset="-122"/>
                <a:ea typeface="微软雅黑" panose="020B0503020204020204" pitchFamily="34" charset="-122"/>
              </a:rPr>
              <a:t>符号表是一个结构数组</a:t>
            </a:r>
          </a:p>
          <a:p>
            <a:pPr lvl="2">
              <a:lnSpc>
                <a:spcPct val="100000"/>
              </a:lnSpc>
              <a:buFontTx/>
              <a:buChar char="–"/>
            </a:pPr>
            <a:r>
              <a:rPr lang="zh-CN" altLang="en-US" sz="2200">
                <a:latin typeface="微软雅黑" panose="020B0503020204020204" pitchFamily="34" charset="-122"/>
                <a:ea typeface="微软雅黑" panose="020B0503020204020204" pitchFamily="34" charset="-122"/>
              </a:rPr>
              <a:t>每个表项包含符号名、</a:t>
            </a:r>
            <a:r>
              <a:rPr lang="zh-CN" altLang="en-US" sz="2200">
                <a:solidFill>
                  <a:srgbClr val="CC3300"/>
                </a:solidFill>
                <a:latin typeface="微软雅黑" panose="020B0503020204020204" pitchFamily="34" charset="-122"/>
                <a:ea typeface="微软雅黑" panose="020B0503020204020204" pitchFamily="34" charset="-122"/>
              </a:rPr>
              <a:t>长度和位置</a:t>
            </a:r>
            <a:r>
              <a:rPr lang="zh-CN" altLang="en-US" sz="2200">
                <a:latin typeface="微软雅黑" panose="020B0503020204020204" pitchFamily="34" charset="-122"/>
                <a:ea typeface="微软雅黑" panose="020B0503020204020204" pitchFamily="34" charset="-122"/>
              </a:rPr>
              <a:t>等信息</a:t>
            </a:r>
            <a:endParaRPr lang="en-US" altLang="zh-CN" sz="2200">
              <a:latin typeface="微软雅黑" panose="020B0503020204020204" pitchFamily="34" charset="-122"/>
              <a:ea typeface="微软雅黑" panose="020B0503020204020204" pitchFamily="34" charset="-122"/>
            </a:endParaRPr>
          </a:p>
          <a:p>
            <a:pPr lvl="1">
              <a:lnSpc>
                <a:spcPct val="100000"/>
              </a:lnSpc>
            </a:pPr>
            <a:r>
              <a:rPr lang="zh-CN" altLang="en-US" sz="2200">
                <a:latin typeface="微软雅黑" panose="020B0503020204020204" pitchFamily="34" charset="-122"/>
                <a:ea typeface="微软雅黑" panose="020B0503020204020204" pitchFamily="34" charset="-122"/>
              </a:rPr>
              <a:t>链接器将每个</a:t>
            </a:r>
            <a:r>
              <a:rPr lang="zh-CN" altLang="en-US" sz="2200">
                <a:solidFill>
                  <a:srgbClr val="FF3300"/>
                </a:solidFill>
                <a:latin typeface="微软雅黑" panose="020B0503020204020204" pitchFamily="34" charset="-122"/>
                <a:ea typeface="微软雅黑" panose="020B0503020204020204" pitchFamily="34" charset="-122"/>
              </a:rPr>
              <a:t>符号的引用</a:t>
            </a:r>
            <a:r>
              <a:rPr lang="zh-CN" altLang="en-US" sz="2200">
                <a:latin typeface="微软雅黑" panose="020B0503020204020204" pitchFamily="34" charset="-122"/>
                <a:ea typeface="微软雅黑" panose="020B0503020204020204" pitchFamily="34" charset="-122"/>
              </a:rPr>
              <a:t>都与一个确定的</a:t>
            </a:r>
            <a:r>
              <a:rPr lang="zh-CN" altLang="en-US" sz="2200">
                <a:solidFill>
                  <a:srgbClr val="FF3300"/>
                </a:solidFill>
                <a:latin typeface="微软雅黑" panose="020B0503020204020204" pitchFamily="34" charset="-122"/>
                <a:ea typeface="微软雅黑" panose="020B0503020204020204" pitchFamily="34" charset="-122"/>
              </a:rPr>
              <a:t>符号定义</a:t>
            </a:r>
            <a:r>
              <a:rPr lang="zh-CN" altLang="en-US" sz="2200">
                <a:latin typeface="微软雅黑" panose="020B0503020204020204" pitchFamily="34" charset="-122"/>
                <a:ea typeface="微软雅黑" panose="020B0503020204020204" pitchFamily="34" charset="-122"/>
              </a:rPr>
              <a:t>建立关联</a:t>
            </a:r>
          </a:p>
          <a:p>
            <a:r>
              <a:rPr lang="en-US" altLang="zh-CN">
                <a:latin typeface="微软雅黑" panose="020B0503020204020204" pitchFamily="34" charset="-122"/>
                <a:ea typeface="微软雅黑" panose="020B0503020204020204" pitchFamily="34" charset="-122"/>
              </a:rPr>
              <a:t>Step 2. </a:t>
            </a:r>
            <a:r>
              <a:rPr lang="zh-CN" altLang="en-US">
                <a:latin typeface="微软雅黑" panose="020B0503020204020204" pitchFamily="34" charset="-122"/>
                <a:ea typeface="微软雅黑" panose="020B0503020204020204" pitchFamily="34" charset="-122"/>
              </a:rPr>
              <a:t>重定位</a:t>
            </a:r>
            <a:endParaRPr lang="en-US" altLang="zh-CN">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将多个代码段与数据段分别</a:t>
            </a:r>
            <a:r>
              <a:rPr lang="zh-CN" altLang="en-US" sz="2200">
                <a:solidFill>
                  <a:srgbClr val="FF0000"/>
                </a:solidFill>
                <a:latin typeface="微软雅黑" panose="020B0503020204020204" pitchFamily="34" charset="-122"/>
                <a:ea typeface="微软雅黑" panose="020B0503020204020204" pitchFamily="34" charset="-122"/>
              </a:rPr>
              <a:t>合并为</a:t>
            </a:r>
            <a:r>
              <a:rPr lang="zh-CN" altLang="en-US" sz="2200">
                <a:latin typeface="微软雅黑" panose="020B0503020204020204" pitchFamily="34" charset="-122"/>
                <a:ea typeface="微软雅黑" panose="020B0503020204020204" pitchFamily="34" charset="-122"/>
              </a:rPr>
              <a:t>一个单独的代码段和数据段</a:t>
            </a:r>
            <a:endParaRPr lang="en-US" altLang="zh-CN" sz="2200">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计算每个定义的符号在虚拟地址空间中的</a:t>
            </a:r>
            <a:r>
              <a:rPr lang="zh-CN" altLang="en-US" sz="2200">
                <a:solidFill>
                  <a:srgbClr val="FF3300"/>
                </a:solidFill>
                <a:latin typeface="微软雅黑" panose="020B0503020204020204" pitchFamily="34" charset="-122"/>
                <a:ea typeface="微软雅黑" panose="020B0503020204020204" pitchFamily="34" charset="-122"/>
              </a:rPr>
              <a:t>绝对地址</a:t>
            </a:r>
          </a:p>
          <a:p>
            <a:pPr lvl="1"/>
            <a:r>
              <a:rPr lang="zh-CN" altLang="en-US" sz="2200">
                <a:latin typeface="微软雅黑" panose="020B0503020204020204" pitchFamily="34" charset="-122"/>
                <a:ea typeface="微软雅黑" panose="020B0503020204020204" pitchFamily="34" charset="-122"/>
              </a:rPr>
              <a:t>将可执行文件中符号引用处的地址</a:t>
            </a:r>
            <a:r>
              <a:rPr lang="zh-CN" altLang="en-US" sz="2200">
                <a:solidFill>
                  <a:srgbClr val="FF0000"/>
                </a:solidFill>
                <a:latin typeface="微软雅黑" panose="020B0503020204020204" pitchFamily="34" charset="-122"/>
                <a:ea typeface="微软雅黑" panose="020B0503020204020204" pitchFamily="34" charset="-122"/>
              </a:rPr>
              <a:t>修改为重定位后的地址信息</a:t>
            </a:r>
            <a:endParaRPr lang="en-US" altLang="zh-CN" sz="2200">
              <a:solidFill>
                <a:srgbClr val="FF0000"/>
              </a:solidFill>
              <a:latin typeface="微软雅黑" panose="020B0503020204020204" pitchFamily="34" charset="-122"/>
              <a:ea typeface="微软雅黑" panose="020B0503020204020204" pitchFamily="34" charset="-122"/>
            </a:endParaRPr>
          </a:p>
        </p:txBody>
      </p:sp>
      <p:sp>
        <p:nvSpPr>
          <p:cNvPr id="603140" name="Text Box 4">
            <a:extLst>
              <a:ext uri="{FF2B5EF4-FFF2-40B4-BE49-F238E27FC236}">
                <a16:creationId xmlns:a16="http://schemas.microsoft.com/office/drawing/2014/main" id="{489B637D-7B76-4665-9FEF-AFF1421AA0D3}"/>
              </a:ext>
            </a:extLst>
          </p:cNvPr>
          <p:cNvSpPr txBox="1">
            <a:spLocks noChangeArrowheads="1"/>
          </p:cNvSpPr>
          <p:nvPr/>
        </p:nvSpPr>
        <p:spPr bwMode="auto">
          <a:xfrm>
            <a:off x="8616172" y="58193"/>
            <a:ext cx="1872672" cy="2462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add </a:t>
            </a:r>
            <a:r>
              <a:rPr lang="en-US" altLang="zh-CN" sz="2200">
                <a:solidFill>
                  <a:srgbClr val="FF0000"/>
                </a:solidFill>
                <a:latin typeface="微软雅黑" panose="020B0503020204020204" pitchFamily="34" charset="-122"/>
                <a:ea typeface="微软雅黑" panose="020B0503020204020204" pitchFamily="34" charset="-122"/>
              </a:rPr>
              <a:t>B</a:t>
            </a:r>
          </a:p>
          <a:p>
            <a:pPr defTabSz="914133" fontAlgn="base">
              <a:lnSpc>
                <a:spcPct val="100000"/>
              </a:lnSpc>
              <a:spcBef>
                <a:spcPct val="0"/>
              </a:spcBef>
              <a:spcAft>
                <a:spcPct val="0"/>
              </a:spcAft>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zh-CN" altLang="en-US" sz="2200">
                <a:solidFill>
                  <a:srgbClr val="000000"/>
                </a:solidFill>
                <a:latin typeface="微软雅黑" panose="020B0503020204020204" pitchFamily="34" charset="-122"/>
                <a:ea typeface="微软雅黑" panose="020B0503020204020204" pitchFamily="34" charset="-122"/>
              </a:rPr>
              <a:t>       </a:t>
            </a:r>
            <a:r>
              <a:rPr lang="en-US" altLang="zh-CN" sz="2200">
                <a:solidFill>
                  <a:srgbClr val="000000"/>
                </a:solidFill>
                <a:latin typeface="微软雅黑" panose="020B0503020204020204" pitchFamily="34" charset="-122"/>
                <a:ea typeface="微软雅黑" panose="020B0503020204020204" pitchFamily="34" charset="-122"/>
              </a:rPr>
              <a:t>……</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a:p>
            <a:pPr defTabSz="914133" fontAlgn="base">
              <a:lnSpc>
                <a:spcPct val="100000"/>
              </a:lnSpc>
              <a:spcBef>
                <a:spcPct val="0"/>
              </a:spcBef>
              <a:spcAft>
                <a:spcPct val="0"/>
              </a:spcAft>
              <a:buNone/>
            </a:pPr>
            <a:r>
              <a:rPr lang="en-US" altLang="zh-CN" sz="2200">
                <a:solidFill>
                  <a:srgbClr val="FF0000"/>
                </a:solidFill>
                <a:latin typeface="微软雅黑" panose="020B0503020204020204" pitchFamily="34" charset="-122"/>
                <a:ea typeface="微软雅黑" panose="020B0503020204020204" pitchFamily="34" charset="-122"/>
              </a:rPr>
              <a:t>L0</a:t>
            </a:r>
            <a:r>
              <a:rPr lang="zh-CN" altLang="en-US" sz="2200">
                <a:solidFill>
                  <a:srgbClr val="000000"/>
                </a:solidFill>
                <a:latin typeface="微软雅黑" panose="020B0503020204020204" pitchFamily="34" charset="-122"/>
                <a:ea typeface="微软雅黑" panose="020B0503020204020204" pitchFamily="34" charset="-122"/>
              </a:rPr>
              <a:t>：</a:t>
            </a:r>
            <a:r>
              <a:rPr lang="en-US" altLang="zh-CN" sz="2200">
                <a:solidFill>
                  <a:srgbClr val="000000"/>
                </a:solidFill>
                <a:latin typeface="微软雅黑" panose="020B0503020204020204" pitchFamily="34" charset="-122"/>
                <a:ea typeface="微软雅黑" panose="020B0503020204020204" pitchFamily="34" charset="-122"/>
              </a:rPr>
              <a:t>sub </a:t>
            </a:r>
            <a:r>
              <a:rPr lang="en-US" altLang="zh-CN" sz="2200">
                <a:solidFill>
                  <a:srgbClr val="FF0000"/>
                </a:solidFill>
                <a:latin typeface="微软雅黑" panose="020B0503020204020204" pitchFamily="34" charset="-122"/>
                <a:ea typeface="微软雅黑" panose="020B0503020204020204" pitchFamily="34" charset="-122"/>
              </a:rPr>
              <a:t>C</a:t>
            </a:r>
          </a:p>
          <a:p>
            <a:pPr defTabSz="914133" fontAlgn="base">
              <a:lnSpc>
                <a:spcPct val="100000"/>
              </a:lnSpc>
              <a:spcBef>
                <a:spcPct val="0"/>
              </a:spcBef>
              <a:spcAft>
                <a:spcPct val="0"/>
              </a:spcAft>
              <a:buNone/>
            </a:pPr>
            <a:r>
              <a:rPr lang="en-US" altLang="zh-CN" sz="2200">
                <a:solidFill>
                  <a:srgbClr val="000000"/>
                </a:solidFill>
                <a:latin typeface="微软雅黑" panose="020B0503020204020204" pitchFamily="34" charset="-122"/>
                <a:ea typeface="微软雅黑" panose="020B0503020204020204" pitchFamily="34" charset="-122"/>
              </a:rPr>
              <a:t>       ……</a:t>
            </a:r>
          </a:p>
        </p:txBody>
      </p:sp>
      <p:sp>
        <p:nvSpPr>
          <p:cNvPr id="603141" name="Line 5">
            <a:extLst>
              <a:ext uri="{FF2B5EF4-FFF2-40B4-BE49-F238E27FC236}">
                <a16:creationId xmlns:a16="http://schemas.microsoft.com/office/drawing/2014/main" id="{11E7C728-2A8B-4A59-B60A-329C99DA3673}"/>
              </a:ext>
            </a:extLst>
          </p:cNvPr>
          <p:cNvSpPr>
            <a:spLocks noChangeShapeType="1"/>
          </p:cNvSpPr>
          <p:nvPr/>
        </p:nvSpPr>
        <p:spPr bwMode="auto">
          <a:xfrm flipH="1">
            <a:off x="5254885" y="812021"/>
            <a:ext cx="4556307" cy="3278763"/>
          </a:xfrm>
          <a:prstGeom prst="line">
            <a:avLst/>
          </a:prstGeom>
          <a:noFill/>
          <a:ln w="3810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03142" name="Line 6">
            <a:extLst>
              <a:ext uri="{FF2B5EF4-FFF2-40B4-BE49-F238E27FC236}">
                <a16:creationId xmlns:a16="http://schemas.microsoft.com/office/drawing/2014/main" id="{C1060A2D-FC92-4445-B43E-1D50BD42336A}"/>
              </a:ext>
            </a:extLst>
          </p:cNvPr>
          <p:cNvSpPr>
            <a:spLocks noChangeShapeType="1"/>
          </p:cNvSpPr>
          <p:nvPr/>
        </p:nvSpPr>
        <p:spPr bwMode="auto">
          <a:xfrm flipH="1">
            <a:off x="7954389" y="2116544"/>
            <a:ext cx="898248" cy="1974240"/>
          </a:xfrm>
          <a:prstGeom prst="line">
            <a:avLst/>
          </a:prstGeom>
          <a:noFill/>
          <a:ln w="3810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3139">
                                            <p:txEl>
                                              <p:pRg st="1" end="1"/>
                                            </p:txEl>
                                          </p:spTgt>
                                        </p:tgtEl>
                                        <p:attrNameLst>
                                          <p:attrName>style.visibility</p:attrName>
                                        </p:attrNameLst>
                                      </p:cBhvr>
                                      <p:to>
                                        <p:strVal val="visible"/>
                                      </p:to>
                                    </p:set>
                                    <p:animEffect transition="in" filter="blinds(horizontal)">
                                      <p:cBhvr>
                                        <p:cTn id="7" dur="500"/>
                                        <p:tgtEl>
                                          <p:spTgt spid="603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3139">
                                            <p:txEl>
                                              <p:pRg st="2" end="2"/>
                                            </p:txEl>
                                          </p:spTgt>
                                        </p:tgtEl>
                                        <p:attrNameLst>
                                          <p:attrName>style.visibility</p:attrName>
                                        </p:attrNameLst>
                                      </p:cBhvr>
                                      <p:to>
                                        <p:strVal val="visible"/>
                                      </p:to>
                                    </p:set>
                                    <p:animEffect transition="in" filter="blinds(horizontal)">
                                      <p:cBhvr>
                                        <p:cTn id="12" dur="500"/>
                                        <p:tgtEl>
                                          <p:spTgt spid="603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3139">
                                            <p:txEl>
                                              <p:pRg st="3" end="3"/>
                                            </p:txEl>
                                          </p:spTgt>
                                        </p:tgtEl>
                                        <p:attrNameLst>
                                          <p:attrName>style.visibility</p:attrName>
                                        </p:attrNameLst>
                                      </p:cBhvr>
                                      <p:to>
                                        <p:strVal val="visible"/>
                                      </p:to>
                                    </p:set>
                                    <p:animEffect transition="in" filter="blinds(horizontal)">
                                      <p:cBhvr>
                                        <p:cTn id="17" dur="500"/>
                                        <p:tgtEl>
                                          <p:spTgt spid="603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3139">
                                            <p:txEl>
                                              <p:pRg st="4" end="4"/>
                                            </p:txEl>
                                          </p:spTgt>
                                        </p:tgtEl>
                                        <p:attrNameLst>
                                          <p:attrName>style.visibility</p:attrName>
                                        </p:attrNameLst>
                                      </p:cBhvr>
                                      <p:to>
                                        <p:strVal val="visible"/>
                                      </p:to>
                                    </p:set>
                                    <p:animEffect transition="in" filter="blinds(horizontal)">
                                      <p:cBhvr>
                                        <p:cTn id="22" dur="500"/>
                                        <p:tgtEl>
                                          <p:spTgt spid="603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3139">
                                            <p:txEl>
                                              <p:pRg st="5" end="5"/>
                                            </p:txEl>
                                          </p:spTgt>
                                        </p:tgtEl>
                                        <p:attrNameLst>
                                          <p:attrName>style.visibility</p:attrName>
                                        </p:attrNameLst>
                                      </p:cBhvr>
                                      <p:to>
                                        <p:strVal val="visible"/>
                                      </p:to>
                                    </p:set>
                                    <p:animEffect transition="in" filter="blinds(horizontal)">
                                      <p:cBhvr>
                                        <p:cTn id="27" dur="500"/>
                                        <p:tgtEl>
                                          <p:spTgt spid="60313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3139">
                                            <p:txEl>
                                              <p:pRg st="6" end="6"/>
                                            </p:txEl>
                                          </p:spTgt>
                                        </p:tgtEl>
                                        <p:attrNameLst>
                                          <p:attrName>style.visibility</p:attrName>
                                        </p:attrNameLst>
                                      </p:cBhvr>
                                      <p:to>
                                        <p:strVal val="visible"/>
                                      </p:to>
                                    </p:set>
                                    <p:animEffect transition="in" filter="blinds(horizontal)">
                                      <p:cBhvr>
                                        <p:cTn id="32" dur="500"/>
                                        <p:tgtEl>
                                          <p:spTgt spid="60313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03139">
                                            <p:txEl>
                                              <p:pRg st="7" end="7"/>
                                            </p:txEl>
                                          </p:spTgt>
                                        </p:tgtEl>
                                        <p:attrNameLst>
                                          <p:attrName>style.visibility</p:attrName>
                                        </p:attrNameLst>
                                      </p:cBhvr>
                                      <p:to>
                                        <p:strVal val="visible"/>
                                      </p:to>
                                    </p:set>
                                    <p:animEffect transition="in" filter="blinds(horizontal)">
                                      <p:cBhvr>
                                        <p:cTn id="37" dur="500"/>
                                        <p:tgtEl>
                                          <p:spTgt spid="60313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03139">
                                            <p:txEl>
                                              <p:pRg st="8" end="8"/>
                                            </p:txEl>
                                          </p:spTgt>
                                        </p:tgtEl>
                                        <p:attrNameLst>
                                          <p:attrName>style.visibility</p:attrName>
                                        </p:attrNameLst>
                                      </p:cBhvr>
                                      <p:to>
                                        <p:strVal val="visible"/>
                                      </p:to>
                                    </p:set>
                                    <p:animEffect transition="in" filter="blinds(horizontal)">
                                      <p:cBhvr>
                                        <p:cTn id="42" dur="500"/>
                                        <p:tgtEl>
                                          <p:spTgt spid="60313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3140"/>
                                        </p:tgtEl>
                                        <p:attrNameLst>
                                          <p:attrName>style.visibility</p:attrName>
                                        </p:attrNameLst>
                                      </p:cBhvr>
                                      <p:to>
                                        <p:strVal val="visible"/>
                                      </p:to>
                                    </p:set>
                                    <p:animEffect transition="in" filter="blinds(horizontal)">
                                      <p:cBhvr>
                                        <p:cTn id="47" dur="500"/>
                                        <p:tgtEl>
                                          <p:spTgt spid="6031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03141"/>
                                        </p:tgtEl>
                                        <p:attrNameLst>
                                          <p:attrName>style.visibility</p:attrName>
                                        </p:attrNameLst>
                                      </p:cBhvr>
                                      <p:to>
                                        <p:strVal val="visible"/>
                                      </p:to>
                                    </p:set>
                                    <p:animEffect transition="in" filter="blinds(horizontal)">
                                      <p:cBhvr>
                                        <p:cTn id="52" dur="500"/>
                                        <p:tgtEl>
                                          <p:spTgt spid="6031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03142"/>
                                        </p:tgtEl>
                                        <p:attrNameLst>
                                          <p:attrName>style.visibility</p:attrName>
                                        </p:attrNameLst>
                                      </p:cBhvr>
                                      <p:to>
                                        <p:strVal val="visible"/>
                                      </p:to>
                                    </p:set>
                                    <p:animEffect transition="in" filter="blinds(horizontal)">
                                      <p:cBhvr>
                                        <p:cTn id="57" dur="500"/>
                                        <p:tgtEl>
                                          <p:spTgt spid="6031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03139">
                                            <p:txEl>
                                              <p:pRg st="10" end="10"/>
                                            </p:txEl>
                                          </p:spTgt>
                                        </p:tgtEl>
                                        <p:attrNameLst>
                                          <p:attrName>style.visibility</p:attrName>
                                        </p:attrNameLst>
                                      </p:cBhvr>
                                      <p:to>
                                        <p:strVal val="visible"/>
                                      </p:to>
                                    </p:set>
                                    <p:animEffect transition="in" filter="blinds(horizontal)">
                                      <p:cBhvr>
                                        <p:cTn id="62" dur="500"/>
                                        <p:tgtEl>
                                          <p:spTgt spid="603139">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03139">
                                            <p:txEl>
                                              <p:pRg st="11" end="11"/>
                                            </p:txEl>
                                          </p:spTgt>
                                        </p:tgtEl>
                                        <p:attrNameLst>
                                          <p:attrName>style.visibility</p:attrName>
                                        </p:attrNameLst>
                                      </p:cBhvr>
                                      <p:to>
                                        <p:strVal val="visible"/>
                                      </p:to>
                                    </p:set>
                                    <p:animEffect transition="in" filter="blinds(horizontal)">
                                      <p:cBhvr>
                                        <p:cTn id="67" dur="500"/>
                                        <p:tgtEl>
                                          <p:spTgt spid="603139">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603139">
                                            <p:txEl>
                                              <p:pRg st="12" end="12"/>
                                            </p:txEl>
                                          </p:spTgt>
                                        </p:tgtEl>
                                        <p:attrNameLst>
                                          <p:attrName>style.visibility</p:attrName>
                                        </p:attrNameLst>
                                      </p:cBhvr>
                                      <p:to>
                                        <p:strVal val="visible"/>
                                      </p:to>
                                    </p:set>
                                    <p:animEffect transition="in" filter="blinds(horizontal)">
                                      <p:cBhvr>
                                        <p:cTn id="72" dur="500"/>
                                        <p:tgtEl>
                                          <p:spTgt spid="603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2778C5C-2AEF-43B0-99B7-9C58623E0DE6}"/>
              </a:ext>
            </a:extLst>
          </p:cNvPr>
          <p:cNvSpPr>
            <a:spLocks noGrp="1" noChangeArrowheads="1"/>
          </p:cNvSpPr>
          <p:nvPr>
            <p:ph type="title" idx="4294967295"/>
          </p:nvPr>
        </p:nvSpPr>
        <p:spPr>
          <a:xfrm>
            <a:off x="1911057" y="8994"/>
            <a:ext cx="7589081" cy="761765"/>
          </a:xfrm>
        </p:spPr>
        <p:txBody>
          <a:bodyPr/>
          <a:lstStyle/>
          <a:p>
            <a:r>
              <a:rPr lang="zh-CN" altLang="en-US"/>
              <a:t>三类目标文件</a:t>
            </a:r>
            <a:r>
              <a:rPr lang="en-US" altLang="zh-CN">
                <a:ea typeface="宋体" panose="02010600030101010101" pitchFamily="2" charset="-122"/>
              </a:rPr>
              <a:t> </a:t>
            </a:r>
          </a:p>
        </p:txBody>
      </p:sp>
      <p:sp>
        <p:nvSpPr>
          <p:cNvPr id="607235" name="Rectangle 3">
            <a:extLst>
              <a:ext uri="{FF2B5EF4-FFF2-40B4-BE49-F238E27FC236}">
                <a16:creationId xmlns:a16="http://schemas.microsoft.com/office/drawing/2014/main" id="{955E2D86-2140-48FB-AF76-C4817D439B4B}"/>
              </a:ext>
            </a:extLst>
          </p:cNvPr>
          <p:cNvSpPr>
            <a:spLocks noGrp="1" noChangeArrowheads="1"/>
          </p:cNvSpPr>
          <p:nvPr>
            <p:ph type="body" idx="4294967295"/>
          </p:nvPr>
        </p:nvSpPr>
        <p:spPr>
          <a:xfrm>
            <a:off x="1993580" y="837413"/>
            <a:ext cx="8357195" cy="5779891"/>
          </a:xfrm>
        </p:spPr>
        <p:txBody>
          <a:bodyPr/>
          <a:lstStyle/>
          <a:p>
            <a:pPr>
              <a:lnSpc>
                <a:spcPct val="125000"/>
              </a:lnSpc>
            </a:pPr>
            <a:r>
              <a:rPr lang="zh-CN" altLang="en-US" sz="2300">
                <a:latin typeface="微软雅黑" panose="020B0503020204020204" pitchFamily="34" charset="-122"/>
                <a:ea typeface="微软雅黑" panose="020B0503020204020204" pitchFamily="34" charset="-122"/>
              </a:rPr>
              <a:t>可重定位目标文件 </a:t>
            </a:r>
            <a:r>
              <a:rPr lang="en-US" altLang="zh-CN" sz="2300">
                <a:latin typeface="微软雅黑" panose="020B0503020204020204" pitchFamily="34" charset="-122"/>
                <a:ea typeface="微软雅黑" panose="020B0503020204020204" pitchFamily="34" charset="-122"/>
              </a:rPr>
              <a:t>(</a:t>
            </a:r>
            <a:r>
              <a:rPr lang="en-US" altLang="zh-CN" sz="2300">
                <a:latin typeface="微软雅黑" panose="020B0503020204020204" pitchFamily="34" charset="-122"/>
                <a:ea typeface="微软雅黑" panose="020B0503020204020204" pitchFamily="34" charset="-122"/>
                <a:cs typeface="Courier New" panose="02070309020205020404" pitchFamily="49" charset="0"/>
              </a:rPr>
              <a:t>.o</a:t>
            </a:r>
            <a:r>
              <a:rPr lang="en-US" altLang="zh-CN" sz="2300">
                <a:latin typeface="微软雅黑" panose="020B0503020204020204" pitchFamily="34" charset="-122"/>
                <a:ea typeface="微软雅黑" panose="020B0503020204020204" pitchFamily="34" charset="-122"/>
              </a:rPr>
              <a:t>)</a:t>
            </a:r>
          </a:p>
          <a:p>
            <a:pPr lvl="1">
              <a:lnSpc>
                <a:spcPct val="125000"/>
              </a:lnSpc>
            </a:pPr>
            <a:r>
              <a:rPr lang="zh-CN" altLang="en-US" sz="2300">
                <a:latin typeface="微软雅黑" panose="020B0503020204020204" pitchFamily="34" charset="-122"/>
                <a:ea typeface="微软雅黑" panose="020B0503020204020204" pitchFamily="34" charset="-122"/>
              </a:rPr>
              <a:t>其代码和数据可和其他可重定位文件合并为可执行文件</a:t>
            </a:r>
          </a:p>
          <a:p>
            <a:pPr lvl="2">
              <a:lnSpc>
                <a:spcPct val="125000"/>
              </a:lnSpc>
            </a:pPr>
            <a:r>
              <a:rPr lang="zh-CN" altLang="en-US" sz="2300">
                <a:latin typeface="微软雅黑" panose="020B0503020204020204" pitchFamily="34" charset="-122"/>
                <a:ea typeface="微软雅黑" panose="020B0503020204020204" pitchFamily="34" charset="-122"/>
              </a:rPr>
              <a:t>每个</a:t>
            </a:r>
            <a:r>
              <a:rPr lang="en-US" altLang="zh-CN" sz="2300">
                <a:latin typeface="微软雅黑" panose="020B0503020204020204" pitchFamily="34" charset="-122"/>
                <a:ea typeface="微软雅黑" panose="020B0503020204020204" pitchFamily="34" charset="-122"/>
              </a:rPr>
              <a:t>.o </a:t>
            </a:r>
            <a:r>
              <a:rPr lang="zh-CN" altLang="en-US" sz="2300">
                <a:latin typeface="微软雅黑" panose="020B0503020204020204" pitchFamily="34" charset="-122"/>
                <a:ea typeface="微软雅黑" panose="020B0503020204020204" pitchFamily="34" charset="-122"/>
              </a:rPr>
              <a:t>文件由对应的</a:t>
            </a:r>
            <a:r>
              <a:rPr lang="en-US" altLang="zh-CN" sz="2300">
                <a:latin typeface="微软雅黑" panose="020B0503020204020204" pitchFamily="34" charset="-122"/>
                <a:ea typeface="微软雅黑" panose="020B0503020204020204" pitchFamily="34" charset="-122"/>
              </a:rPr>
              <a:t>.c</a:t>
            </a:r>
            <a:r>
              <a:rPr lang="zh-CN" altLang="en-US" sz="2300">
                <a:latin typeface="微软雅黑" panose="020B0503020204020204" pitchFamily="34" charset="-122"/>
                <a:ea typeface="微软雅黑" panose="020B0503020204020204" pitchFamily="34" charset="-122"/>
              </a:rPr>
              <a:t>文件生成</a:t>
            </a:r>
          </a:p>
          <a:p>
            <a:pPr lvl="2">
              <a:lnSpc>
                <a:spcPct val="125000"/>
              </a:lnSpc>
            </a:pPr>
            <a:r>
              <a:rPr lang="zh-CN" altLang="en-US" sz="2300">
                <a:latin typeface="微软雅黑" panose="020B0503020204020204" pitchFamily="34" charset="-122"/>
                <a:ea typeface="微软雅黑" panose="020B0503020204020204" pitchFamily="34" charset="-122"/>
              </a:rPr>
              <a:t>每个</a:t>
            </a:r>
            <a:r>
              <a:rPr lang="en-US" altLang="zh-CN" sz="2300">
                <a:latin typeface="微软雅黑" panose="020B0503020204020204" pitchFamily="34" charset="-122"/>
                <a:ea typeface="微软雅黑" panose="020B0503020204020204" pitchFamily="34" charset="-122"/>
              </a:rPr>
              <a:t>.o</a:t>
            </a:r>
            <a:r>
              <a:rPr lang="zh-CN" altLang="en-US" sz="2300">
                <a:latin typeface="微软雅黑" panose="020B0503020204020204" pitchFamily="34" charset="-122"/>
                <a:ea typeface="微软雅黑" panose="020B0503020204020204" pitchFamily="34" charset="-122"/>
              </a:rPr>
              <a:t>文件代码和数据</a:t>
            </a:r>
            <a:r>
              <a:rPr lang="zh-CN" altLang="en-US" sz="2300">
                <a:solidFill>
                  <a:srgbClr val="FF3300"/>
                </a:solidFill>
                <a:latin typeface="微软雅黑" panose="020B0503020204020204" pitchFamily="34" charset="-122"/>
                <a:ea typeface="微软雅黑" panose="020B0503020204020204" pitchFamily="34" charset="-122"/>
              </a:rPr>
              <a:t>地址都从</a:t>
            </a:r>
            <a:r>
              <a:rPr lang="en-US" altLang="zh-CN" sz="2300">
                <a:solidFill>
                  <a:srgbClr val="FF3300"/>
                </a:solidFill>
                <a:latin typeface="微软雅黑" panose="020B0503020204020204" pitchFamily="34" charset="-122"/>
                <a:ea typeface="微软雅黑" panose="020B0503020204020204" pitchFamily="34" charset="-122"/>
              </a:rPr>
              <a:t>0</a:t>
            </a:r>
            <a:r>
              <a:rPr lang="zh-CN" altLang="en-US" sz="2300">
                <a:solidFill>
                  <a:srgbClr val="FF3300"/>
                </a:solidFill>
                <a:latin typeface="微软雅黑" panose="020B0503020204020204" pitchFamily="34" charset="-122"/>
                <a:ea typeface="微软雅黑" panose="020B0503020204020204" pitchFamily="34" charset="-122"/>
              </a:rPr>
              <a:t>开始</a:t>
            </a:r>
          </a:p>
          <a:p>
            <a:pPr>
              <a:lnSpc>
                <a:spcPct val="125000"/>
              </a:lnSpc>
            </a:pPr>
            <a:r>
              <a:rPr lang="zh-CN" altLang="en-US" sz="2300">
                <a:latin typeface="微软雅黑" panose="020B0503020204020204" pitchFamily="34" charset="-122"/>
                <a:ea typeface="微软雅黑" panose="020B0503020204020204" pitchFamily="34" charset="-122"/>
              </a:rPr>
              <a:t>可执行目标文件</a:t>
            </a:r>
            <a:r>
              <a:rPr lang="en-US" altLang="zh-CN" sz="2300">
                <a:latin typeface="微软雅黑" panose="020B0503020204020204" pitchFamily="34" charset="-122"/>
                <a:ea typeface="微软雅黑" panose="020B0503020204020204" pitchFamily="34" charset="-122"/>
              </a:rPr>
              <a:t> (</a:t>
            </a:r>
            <a:r>
              <a:rPr lang="zh-CN" altLang="en-US" sz="2300">
                <a:latin typeface="微软雅黑" panose="020B0503020204020204" pitchFamily="34" charset="-122"/>
                <a:ea typeface="微软雅黑" panose="020B0503020204020204" pitchFamily="34" charset="-122"/>
              </a:rPr>
              <a:t>默认为</a:t>
            </a:r>
            <a:r>
              <a:rPr lang="en-US" altLang="zh-CN" sz="2300">
                <a:latin typeface="微软雅黑" panose="020B0503020204020204" pitchFamily="34" charset="-122"/>
                <a:ea typeface="微软雅黑" panose="020B0503020204020204" pitchFamily="34" charset="-122"/>
              </a:rPr>
              <a:t>a.out)</a:t>
            </a:r>
          </a:p>
          <a:p>
            <a:pPr lvl="1">
              <a:lnSpc>
                <a:spcPct val="125000"/>
              </a:lnSpc>
            </a:pPr>
            <a:r>
              <a:rPr lang="zh-CN" altLang="en-US" sz="2300">
                <a:latin typeface="微软雅黑" panose="020B0503020204020204" pitchFamily="34" charset="-122"/>
                <a:ea typeface="微软雅黑" panose="020B0503020204020204" pitchFamily="34" charset="-122"/>
              </a:rPr>
              <a:t>其代码和数据可被直接复制到内存并被执行</a:t>
            </a:r>
          </a:p>
          <a:p>
            <a:pPr lvl="1">
              <a:lnSpc>
                <a:spcPct val="125000"/>
              </a:lnSpc>
            </a:pPr>
            <a:r>
              <a:rPr lang="zh-CN" altLang="en-US" sz="2300">
                <a:latin typeface="微软雅黑" panose="020B0503020204020204" pitchFamily="34" charset="-122"/>
                <a:ea typeface="微软雅黑" panose="020B0503020204020204" pitchFamily="34" charset="-122"/>
              </a:rPr>
              <a:t>代码和数据</a:t>
            </a:r>
            <a:r>
              <a:rPr lang="zh-CN" altLang="en-US" sz="2300">
                <a:solidFill>
                  <a:srgbClr val="FF3300"/>
                </a:solidFill>
                <a:latin typeface="微软雅黑" panose="020B0503020204020204" pitchFamily="34" charset="-122"/>
                <a:ea typeface="微软雅黑" panose="020B0503020204020204" pitchFamily="34" charset="-122"/>
              </a:rPr>
              <a:t>地址为虚拟地址</a:t>
            </a:r>
            <a:r>
              <a:rPr lang="zh-CN" altLang="en-US" sz="2300">
                <a:latin typeface="微软雅黑" panose="020B0503020204020204" pitchFamily="34" charset="-122"/>
                <a:ea typeface="微软雅黑" panose="020B0503020204020204" pitchFamily="34" charset="-122"/>
              </a:rPr>
              <a:t>空间中的地址</a:t>
            </a:r>
          </a:p>
          <a:p>
            <a:pPr>
              <a:lnSpc>
                <a:spcPct val="125000"/>
              </a:lnSpc>
            </a:pPr>
            <a:r>
              <a:rPr lang="zh-CN" altLang="en-US" sz="2300">
                <a:latin typeface="微软雅黑" panose="020B0503020204020204" pitchFamily="34" charset="-122"/>
                <a:ea typeface="微软雅黑" panose="020B0503020204020204" pitchFamily="34" charset="-122"/>
              </a:rPr>
              <a:t>共享的目标文件 </a:t>
            </a:r>
            <a:r>
              <a:rPr lang="en-US" altLang="zh-CN" sz="2300">
                <a:latin typeface="微软雅黑" panose="020B0503020204020204" pitchFamily="34" charset="-122"/>
                <a:ea typeface="微软雅黑" panose="020B0503020204020204" pitchFamily="34" charset="-122"/>
              </a:rPr>
              <a:t>(.so)</a:t>
            </a:r>
          </a:p>
          <a:p>
            <a:pPr lvl="1">
              <a:lnSpc>
                <a:spcPct val="125000"/>
              </a:lnSpc>
            </a:pPr>
            <a:r>
              <a:rPr lang="zh-CN" altLang="en-US" sz="2300">
                <a:latin typeface="微软雅黑" panose="020B0503020204020204" pitchFamily="34" charset="-122"/>
                <a:ea typeface="微软雅黑" panose="020B0503020204020204" pitchFamily="34" charset="-122"/>
              </a:rPr>
              <a:t>特殊的可重定位目标文件，能在装入或运行时被装入到内存并自动被链接，称为</a:t>
            </a:r>
            <a:r>
              <a:rPr lang="zh-CN" altLang="en-US" sz="2300">
                <a:solidFill>
                  <a:srgbClr val="FF0000"/>
                </a:solidFill>
                <a:latin typeface="微软雅黑" panose="020B0503020204020204" pitchFamily="34" charset="-122"/>
                <a:ea typeface="微软雅黑" panose="020B0503020204020204" pitchFamily="34" charset="-122"/>
              </a:rPr>
              <a:t>共享库文件</a:t>
            </a:r>
            <a:endParaRPr lang="en-US" altLang="zh-CN" sz="2300">
              <a:solidFill>
                <a:srgbClr val="FF0000"/>
              </a:solidFill>
              <a:latin typeface="微软雅黑" panose="020B0503020204020204" pitchFamily="34" charset="-122"/>
              <a:ea typeface="微软雅黑" panose="020B0503020204020204" pitchFamily="34" charset="-122"/>
            </a:endParaRPr>
          </a:p>
          <a:p>
            <a:pPr lvl="1">
              <a:lnSpc>
                <a:spcPct val="125000"/>
              </a:lnSpc>
            </a:pPr>
            <a:r>
              <a:rPr lang="en-US" altLang="zh-CN" sz="2300">
                <a:latin typeface="微软雅黑" panose="020B0503020204020204" pitchFamily="34" charset="-122"/>
                <a:ea typeface="微软雅黑" panose="020B0503020204020204" pitchFamily="34" charset="-122"/>
              </a:rPr>
              <a:t>Windows </a:t>
            </a:r>
            <a:r>
              <a:rPr lang="zh-CN" altLang="en-US" sz="2300">
                <a:latin typeface="微软雅黑" panose="020B0503020204020204" pitchFamily="34" charset="-122"/>
                <a:ea typeface="微软雅黑" panose="020B0503020204020204" pitchFamily="34" charset="-122"/>
              </a:rPr>
              <a:t>中称其为 </a:t>
            </a:r>
            <a:r>
              <a:rPr lang="en-US" altLang="zh-CN" sz="2300" i="1">
                <a:latin typeface="微软雅黑" panose="020B0503020204020204" pitchFamily="34" charset="-122"/>
                <a:ea typeface="微软雅黑" panose="020B0503020204020204" pitchFamily="34" charset="-122"/>
              </a:rPr>
              <a:t>Dynamic Link Libraries</a:t>
            </a:r>
            <a:r>
              <a:rPr lang="en-US" altLang="zh-CN" sz="2300">
                <a:latin typeface="微软雅黑" panose="020B0503020204020204" pitchFamily="34" charset="-122"/>
                <a:ea typeface="微软雅黑" panose="020B0503020204020204" pitchFamily="34" charset="-122"/>
              </a:rPr>
              <a:t> (DLLs)</a:t>
            </a:r>
            <a:r>
              <a:rPr lang="en-US" altLang="zh-CN"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B08E16-9202-4B61-B91A-F5B66D5F9C42}"/>
              </a:ext>
            </a:extLst>
          </p:cNvPr>
          <p:cNvSpPr>
            <a:spLocks noGrp="1" noChangeArrowheads="1"/>
          </p:cNvSpPr>
          <p:nvPr>
            <p:ph type="title" idx="4294967295"/>
          </p:nvPr>
        </p:nvSpPr>
        <p:spPr>
          <a:xfrm>
            <a:off x="2047539" y="58191"/>
            <a:ext cx="8752984" cy="761765"/>
          </a:xfrm>
        </p:spPr>
        <p:txBody>
          <a:bodyPr/>
          <a:lstStyle/>
          <a:p>
            <a:r>
              <a:rPr lang="en-US" altLang="zh-CN" sz="3199" dirty="0">
                <a:ea typeface="宋体" panose="02010600030101010101" pitchFamily="2" charset="-122"/>
              </a:rPr>
              <a:t>Executable and Linkable Format (ELF)</a:t>
            </a:r>
          </a:p>
        </p:txBody>
      </p:sp>
      <p:sp>
        <p:nvSpPr>
          <p:cNvPr id="16387" name="Rectangle 3">
            <a:extLst>
              <a:ext uri="{FF2B5EF4-FFF2-40B4-BE49-F238E27FC236}">
                <a16:creationId xmlns:a16="http://schemas.microsoft.com/office/drawing/2014/main" id="{F1431EE2-AB75-47E0-9684-88881D56EE82}"/>
              </a:ext>
            </a:extLst>
          </p:cNvPr>
          <p:cNvSpPr>
            <a:spLocks noGrp="1" noChangeArrowheads="1"/>
          </p:cNvSpPr>
          <p:nvPr>
            <p:ph type="body" idx="4294967295"/>
          </p:nvPr>
        </p:nvSpPr>
        <p:spPr>
          <a:xfrm>
            <a:off x="1993581" y="823131"/>
            <a:ext cx="8227060" cy="1661600"/>
          </a:xfrm>
        </p:spPr>
        <p:txBody>
          <a:bodyPr/>
          <a:lstStyle/>
          <a:p>
            <a:r>
              <a:rPr lang="zh-CN" altLang="en-US">
                <a:latin typeface="微软雅黑" panose="020B0503020204020204" pitchFamily="34" charset="-122"/>
                <a:ea typeface="微软雅黑" panose="020B0503020204020204" pitchFamily="34" charset="-122"/>
              </a:rPr>
              <a:t>两种视图 </a:t>
            </a:r>
          </a:p>
          <a:p>
            <a:pPr lvl="1"/>
            <a:r>
              <a:rPr lang="zh-CN" altLang="en-US" sz="2400">
                <a:solidFill>
                  <a:srgbClr val="3366FF"/>
                </a:solidFill>
                <a:latin typeface="微软雅黑" panose="020B0503020204020204" pitchFamily="34" charset="-122"/>
                <a:ea typeface="微软雅黑" panose="020B0503020204020204" pitchFamily="34" charset="-122"/>
              </a:rPr>
              <a:t>链接视图（被链接）：</a:t>
            </a:r>
            <a:r>
              <a:rPr lang="en-US" altLang="zh-CN" sz="2400">
                <a:solidFill>
                  <a:srgbClr val="3366FF"/>
                </a:solidFill>
                <a:latin typeface="微软雅黑" panose="020B0503020204020204" pitchFamily="34" charset="-122"/>
                <a:ea typeface="微软雅黑" panose="020B0503020204020204" pitchFamily="34" charset="-122"/>
              </a:rPr>
              <a:t>Relocatable object files</a:t>
            </a:r>
          </a:p>
          <a:p>
            <a:pPr lvl="1"/>
            <a:r>
              <a:rPr lang="zh-CN" altLang="en-US" sz="2400">
                <a:solidFill>
                  <a:srgbClr val="3366FF"/>
                </a:solidFill>
                <a:latin typeface="微软雅黑" panose="020B0503020204020204" pitchFamily="34" charset="-122"/>
                <a:ea typeface="微软雅黑" panose="020B0503020204020204" pitchFamily="34" charset="-122"/>
              </a:rPr>
              <a:t>执行视图（被执行）：</a:t>
            </a:r>
            <a:r>
              <a:rPr lang="en-US" altLang="zh-CN" sz="2400">
                <a:solidFill>
                  <a:srgbClr val="3366FF"/>
                </a:solidFill>
                <a:latin typeface="微软雅黑" panose="020B0503020204020204" pitchFamily="34" charset="-122"/>
                <a:ea typeface="微软雅黑" panose="020B0503020204020204" pitchFamily="34" charset="-122"/>
              </a:rPr>
              <a:t>Executable object files </a:t>
            </a:r>
            <a:endParaRPr lang="en-US" altLang="zh-CN">
              <a:solidFill>
                <a:srgbClr val="3366FF"/>
              </a:solidFill>
              <a:latin typeface="微软雅黑" panose="020B0503020204020204" pitchFamily="34" charset="-122"/>
              <a:ea typeface="微软雅黑" panose="020B0503020204020204" pitchFamily="34" charset="-122"/>
            </a:endParaRPr>
          </a:p>
        </p:txBody>
      </p:sp>
      <p:sp>
        <p:nvSpPr>
          <p:cNvPr id="609288" name="Rectangle 8">
            <a:extLst>
              <a:ext uri="{FF2B5EF4-FFF2-40B4-BE49-F238E27FC236}">
                <a16:creationId xmlns:a16="http://schemas.microsoft.com/office/drawing/2014/main" id="{93518F45-3831-4983-A5DD-54344C6EF84F}"/>
              </a:ext>
            </a:extLst>
          </p:cNvPr>
          <p:cNvSpPr>
            <a:spLocks noChangeArrowheads="1"/>
          </p:cNvSpPr>
          <p:nvPr/>
        </p:nvSpPr>
        <p:spPr bwMode="auto">
          <a:xfrm>
            <a:off x="4186827" y="3403268"/>
            <a:ext cx="1631447"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zh-CN" altLang="en-US" sz="2000" b="1" dirty="0">
                <a:solidFill>
                  <a:srgbClr val="3366FF"/>
                </a:solidFill>
                <a:latin typeface="微软雅黑" panose="020B0503020204020204" pitchFamily="34" charset="-122"/>
                <a:ea typeface="微软雅黑" panose="020B0503020204020204" pitchFamily="34" charset="-122"/>
              </a:rPr>
              <a:t>节</a:t>
            </a:r>
            <a:r>
              <a:rPr lang="en-US" altLang="zh-CN" sz="2000" b="1" dirty="0">
                <a:solidFill>
                  <a:srgbClr val="3366FF"/>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section</a:t>
            </a:r>
            <a:r>
              <a:rPr lang="en-US" altLang="zh-CN" sz="2000" b="1" dirty="0">
                <a:solidFill>
                  <a:srgbClr val="3366FF"/>
                </a:solidFill>
                <a:latin typeface="微软雅黑" panose="020B0503020204020204" pitchFamily="34" charset="-122"/>
                <a:ea typeface="微软雅黑" panose="020B0503020204020204" pitchFamily="34" charset="-122"/>
              </a:rPr>
              <a:t>)</a:t>
            </a:r>
          </a:p>
          <a:p>
            <a:pPr defTabSz="914133">
              <a:lnSpc>
                <a:spcPct val="150000"/>
              </a:lnSpc>
            </a:pPr>
            <a:r>
              <a:rPr lang="en-US" altLang="zh-CN" sz="2000" b="1" dirty="0">
                <a:solidFill>
                  <a:srgbClr val="000000"/>
                </a:solidFill>
                <a:latin typeface="微软雅黑" panose="020B0503020204020204" pitchFamily="34" charset="-122"/>
                <a:ea typeface="微软雅黑" panose="020B0503020204020204" pitchFamily="34" charset="-122"/>
              </a:rPr>
              <a:t>ELF </a:t>
            </a:r>
            <a:r>
              <a:rPr lang="zh-CN" altLang="en-US" sz="2000" b="1" dirty="0">
                <a:solidFill>
                  <a:srgbClr val="000000"/>
                </a:solidFill>
                <a:latin typeface="微软雅黑" panose="020B0503020204020204" pitchFamily="34" charset="-122"/>
                <a:ea typeface="微软雅黑" panose="020B0503020204020204" pitchFamily="34" charset="-122"/>
              </a:rPr>
              <a:t>文件中具有相同特征的最小可处理单位</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09289" name="Rectangle 9">
            <a:extLst>
              <a:ext uri="{FF2B5EF4-FFF2-40B4-BE49-F238E27FC236}">
                <a16:creationId xmlns:a16="http://schemas.microsoft.com/office/drawing/2014/main" id="{1A67E427-5010-4A5B-9F42-45663F5D6A50}"/>
              </a:ext>
            </a:extLst>
          </p:cNvPr>
          <p:cNvSpPr>
            <a:spLocks noChangeArrowheads="1"/>
          </p:cNvSpPr>
          <p:nvPr/>
        </p:nvSpPr>
        <p:spPr bwMode="auto">
          <a:xfrm>
            <a:off x="8368599" y="3568294"/>
            <a:ext cx="2136116" cy="190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25000"/>
              </a:lnSpc>
            </a:pPr>
            <a:r>
              <a:rPr lang="zh-CN" altLang="en-US" sz="1900" b="1">
                <a:solidFill>
                  <a:srgbClr val="3366FF"/>
                </a:solidFill>
                <a:latin typeface="微软雅黑" panose="020B0503020204020204" pitchFamily="34" charset="-122"/>
                <a:ea typeface="微软雅黑" panose="020B0503020204020204" pitchFamily="34" charset="-122"/>
              </a:rPr>
              <a:t>段</a:t>
            </a:r>
            <a:r>
              <a:rPr lang="en-US" altLang="zh-CN" sz="1900" b="1">
                <a:solidFill>
                  <a:srgbClr val="3366FF"/>
                </a:solidFill>
                <a:latin typeface="微软雅黑" panose="020B0503020204020204" pitchFamily="34" charset="-122"/>
                <a:ea typeface="微软雅黑" panose="020B0503020204020204" pitchFamily="34" charset="-122"/>
              </a:rPr>
              <a:t>(</a:t>
            </a:r>
            <a:r>
              <a:rPr lang="en-US" altLang="zh-CN" sz="1900" b="1">
                <a:solidFill>
                  <a:srgbClr val="FF0000"/>
                </a:solidFill>
                <a:latin typeface="微软雅黑" panose="020B0503020204020204" pitchFamily="34" charset="-122"/>
                <a:ea typeface="微软雅黑" panose="020B0503020204020204" pitchFamily="34" charset="-122"/>
              </a:rPr>
              <a:t>segment</a:t>
            </a:r>
            <a:r>
              <a:rPr lang="en-US" altLang="zh-CN" sz="1900" b="1">
                <a:solidFill>
                  <a:srgbClr val="3366FF"/>
                </a:solidFill>
                <a:latin typeface="微软雅黑" panose="020B0503020204020204" pitchFamily="34" charset="-122"/>
                <a:ea typeface="微软雅黑" panose="020B0503020204020204" pitchFamily="34" charset="-122"/>
              </a:rPr>
              <a:t>)</a:t>
            </a:r>
          </a:p>
          <a:p>
            <a:pPr defTabSz="914133">
              <a:lnSpc>
                <a:spcPct val="125000"/>
              </a:lnSpc>
            </a:pPr>
            <a:r>
              <a:rPr lang="zh-CN" altLang="en-US" sz="1900" b="1">
                <a:solidFill>
                  <a:srgbClr val="000000"/>
                </a:solidFill>
                <a:latin typeface="微软雅黑" panose="020B0503020204020204" pitchFamily="34" charset="-122"/>
                <a:ea typeface="微软雅黑" panose="020B0503020204020204" pitchFamily="34" charset="-122"/>
              </a:rPr>
              <a:t>描述节</a:t>
            </a:r>
            <a:r>
              <a:rPr lang="en-US" altLang="zh-CN" sz="1900" b="1">
                <a:solidFill>
                  <a:srgbClr val="000000"/>
                </a:solidFill>
                <a:latin typeface="微软雅黑" panose="020B0503020204020204" pitchFamily="34" charset="-122"/>
                <a:ea typeface="微软雅黑" panose="020B0503020204020204" pitchFamily="34" charset="-122"/>
              </a:rPr>
              <a:t>(</a:t>
            </a:r>
            <a:r>
              <a:rPr lang="en-US" altLang="zh-CN" sz="2000" b="1">
                <a:solidFill>
                  <a:srgbClr val="000000"/>
                </a:solidFill>
                <a:latin typeface="微软雅黑" panose="020B0503020204020204" pitchFamily="34" charset="-122"/>
                <a:ea typeface="微软雅黑" panose="020B0503020204020204" pitchFamily="34" charset="-122"/>
              </a:rPr>
              <a:t>section </a:t>
            </a:r>
            <a:r>
              <a:rPr lang="en-US" altLang="zh-CN" sz="1900" b="1">
                <a:solidFill>
                  <a:srgbClr val="000000"/>
                </a:solidFill>
                <a:latin typeface="微软雅黑" panose="020B0503020204020204" pitchFamily="34" charset="-122"/>
                <a:ea typeface="微软雅黑" panose="020B0503020204020204" pitchFamily="34" charset="-122"/>
              </a:rPr>
              <a:t>)</a:t>
            </a:r>
            <a:r>
              <a:rPr lang="zh-CN" altLang="en-US" sz="1900" b="1">
                <a:solidFill>
                  <a:srgbClr val="000000"/>
                </a:solidFill>
                <a:latin typeface="微软雅黑" panose="020B0503020204020204" pitchFamily="34" charset="-122"/>
                <a:ea typeface="微软雅黑" panose="020B0503020204020204" pitchFamily="34" charset="-122"/>
              </a:rPr>
              <a:t>如何映射到存储段中，允许多个节映射到同一个段中</a:t>
            </a:r>
            <a:endParaRPr lang="zh-CN" altLang="en-US">
              <a:solidFill>
                <a:srgbClr val="000000"/>
              </a:solidFill>
            </a:endParaRPr>
          </a:p>
        </p:txBody>
      </p:sp>
      <p:grpSp>
        <p:nvGrpSpPr>
          <p:cNvPr id="2" name="Group 12">
            <a:extLst>
              <a:ext uri="{FF2B5EF4-FFF2-40B4-BE49-F238E27FC236}">
                <a16:creationId xmlns:a16="http://schemas.microsoft.com/office/drawing/2014/main" id="{077A55A4-BF30-475D-BB6D-B9FB3756CA85}"/>
              </a:ext>
            </a:extLst>
          </p:cNvPr>
          <p:cNvGrpSpPr>
            <a:grpSpLocks/>
          </p:cNvGrpSpPr>
          <p:nvPr/>
        </p:nvGrpSpPr>
        <p:grpSpPr bwMode="auto">
          <a:xfrm>
            <a:off x="1711092" y="2429185"/>
            <a:ext cx="2464627" cy="4230969"/>
            <a:chOff x="0" y="1530"/>
            <a:chExt cx="1553" cy="2666"/>
          </a:xfrm>
        </p:grpSpPr>
        <p:pic>
          <p:nvPicPr>
            <p:cNvPr id="16395" name="Picture 4">
              <a:extLst>
                <a:ext uri="{FF2B5EF4-FFF2-40B4-BE49-F238E27FC236}">
                  <a16:creationId xmlns:a16="http://schemas.microsoft.com/office/drawing/2014/main" id="{373EED9D-931B-42B6-9628-DD6279627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0"/>
              <a:ext cx="1553"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Text Box 6">
              <a:extLst>
                <a:ext uri="{FF2B5EF4-FFF2-40B4-BE49-F238E27FC236}">
                  <a16:creationId xmlns:a16="http://schemas.microsoft.com/office/drawing/2014/main" id="{21D6FF9B-014A-4024-B8F6-0997DDD3EC78}"/>
                </a:ext>
              </a:extLst>
            </p:cNvPr>
            <p:cNvSpPr txBox="1">
              <a:spLocks noChangeArrowheads="1"/>
            </p:cNvSpPr>
            <p:nvPr/>
          </p:nvSpPr>
          <p:spPr bwMode="auto">
            <a:xfrm>
              <a:off x="391" y="3944"/>
              <a:ext cx="7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000" b="1">
                  <a:solidFill>
                    <a:srgbClr val="3366FF"/>
                  </a:solidFill>
                  <a:ea typeface="微软雅黑" panose="020B0503020204020204" pitchFamily="34" charset="-122"/>
                </a:rPr>
                <a:t>链接视图</a:t>
              </a:r>
            </a:p>
          </p:txBody>
        </p:sp>
        <p:sp>
          <p:nvSpPr>
            <p:cNvPr id="16397" name="Rectangle 10">
              <a:extLst>
                <a:ext uri="{FF2B5EF4-FFF2-40B4-BE49-F238E27FC236}">
                  <a16:creationId xmlns:a16="http://schemas.microsoft.com/office/drawing/2014/main" id="{FA3DB8C1-F311-4122-9238-6D2981AB4169}"/>
                </a:ext>
              </a:extLst>
            </p:cNvPr>
            <p:cNvSpPr>
              <a:spLocks noChangeArrowheads="1"/>
            </p:cNvSpPr>
            <p:nvPr/>
          </p:nvSpPr>
          <p:spPr bwMode="auto">
            <a:xfrm>
              <a:off x="72" y="3493"/>
              <a:ext cx="1417" cy="393"/>
            </a:xfrm>
            <a:prstGeom prst="rect">
              <a:avLst/>
            </a:prstGeom>
            <a:solidFill>
              <a:schemeClr val="accent1">
                <a:alpha val="27843"/>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grpSp>
      <p:grpSp>
        <p:nvGrpSpPr>
          <p:cNvPr id="3" name="Group 13">
            <a:extLst>
              <a:ext uri="{FF2B5EF4-FFF2-40B4-BE49-F238E27FC236}">
                <a16:creationId xmlns:a16="http://schemas.microsoft.com/office/drawing/2014/main" id="{A1818121-A018-44CA-A1DF-37BA7DE453C4}"/>
              </a:ext>
            </a:extLst>
          </p:cNvPr>
          <p:cNvGrpSpPr>
            <a:grpSpLocks/>
          </p:cNvGrpSpPr>
          <p:nvPr/>
        </p:nvGrpSpPr>
        <p:grpSpPr bwMode="auto">
          <a:xfrm>
            <a:off x="6032520" y="2386335"/>
            <a:ext cx="2256728" cy="4280167"/>
            <a:chOff x="3015" y="1503"/>
            <a:chExt cx="1422" cy="2697"/>
          </a:xfrm>
        </p:grpSpPr>
        <p:pic>
          <p:nvPicPr>
            <p:cNvPr id="16392" name="Picture 5">
              <a:extLst>
                <a:ext uri="{FF2B5EF4-FFF2-40B4-BE49-F238E27FC236}">
                  <a16:creationId xmlns:a16="http://schemas.microsoft.com/office/drawing/2014/main" id="{41E6D963-770D-4F53-BDC7-93532A47A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 y="1503"/>
              <a:ext cx="1422"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Text Box 7">
              <a:extLst>
                <a:ext uri="{FF2B5EF4-FFF2-40B4-BE49-F238E27FC236}">
                  <a16:creationId xmlns:a16="http://schemas.microsoft.com/office/drawing/2014/main" id="{68D97C98-0EB8-47C2-8B02-EE74C122343C}"/>
                </a:ext>
              </a:extLst>
            </p:cNvPr>
            <p:cNvSpPr txBox="1">
              <a:spLocks noChangeArrowheads="1"/>
            </p:cNvSpPr>
            <p:nvPr/>
          </p:nvSpPr>
          <p:spPr bwMode="auto">
            <a:xfrm>
              <a:off x="3387" y="3948"/>
              <a:ext cx="7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000" b="1">
                  <a:solidFill>
                    <a:srgbClr val="3366FF"/>
                  </a:solidFill>
                  <a:ea typeface="微软雅黑" panose="020B0503020204020204" pitchFamily="34" charset="-122"/>
                </a:rPr>
                <a:t>执行视图</a:t>
              </a:r>
            </a:p>
          </p:txBody>
        </p:sp>
        <p:sp>
          <p:nvSpPr>
            <p:cNvPr id="16394" name="Rectangle 11">
              <a:extLst>
                <a:ext uri="{FF2B5EF4-FFF2-40B4-BE49-F238E27FC236}">
                  <a16:creationId xmlns:a16="http://schemas.microsoft.com/office/drawing/2014/main" id="{0844B32E-68DA-4159-B859-E4E795430EB5}"/>
                </a:ext>
              </a:extLst>
            </p:cNvPr>
            <p:cNvSpPr>
              <a:spLocks noChangeArrowheads="1"/>
            </p:cNvSpPr>
            <p:nvPr/>
          </p:nvSpPr>
          <p:spPr bwMode="auto">
            <a:xfrm>
              <a:off x="3037" y="1796"/>
              <a:ext cx="1344" cy="393"/>
            </a:xfrm>
            <a:prstGeom prst="rect">
              <a:avLst/>
            </a:prstGeom>
            <a:solidFill>
              <a:schemeClr val="accent1">
                <a:alpha val="27843"/>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endParaRPr lang="zh-CN" altLang="en-US">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764D4FE-85E7-44A3-8603-3709B00C425F}"/>
              </a:ext>
            </a:extLst>
          </p:cNvPr>
          <p:cNvSpPr>
            <a:spLocks noGrp="1" noChangeArrowheads="1"/>
          </p:cNvSpPr>
          <p:nvPr>
            <p:ph type="title"/>
          </p:nvPr>
        </p:nvSpPr>
        <p:spPr/>
        <p:txBody>
          <a:bodyPr/>
          <a:lstStyle/>
          <a:p>
            <a:r>
              <a:rPr lang="zh-CN" altLang="en-US"/>
              <a:t>链接视图</a:t>
            </a:r>
            <a:r>
              <a:rPr lang="en-US" altLang="zh-CN">
                <a:latin typeface="黑体" panose="02010609060101010101" pitchFamily="49" charset="-122"/>
              </a:rPr>
              <a:t>—</a:t>
            </a:r>
            <a:r>
              <a:rPr lang="zh-CN" altLang="en-US"/>
              <a:t>可重定位目标文件</a:t>
            </a:r>
          </a:p>
        </p:txBody>
      </p:sp>
      <p:sp>
        <p:nvSpPr>
          <p:cNvPr id="795651" name="Rectangle 3">
            <a:extLst>
              <a:ext uri="{FF2B5EF4-FFF2-40B4-BE49-F238E27FC236}">
                <a16:creationId xmlns:a16="http://schemas.microsoft.com/office/drawing/2014/main" id="{4DE58CC2-B7C3-4E53-9AF1-8FBF56BDCCA4}"/>
              </a:ext>
            </a:extLst>
          </p:cNvPr>
          <p:cNvSpPr>
            <a:spLocks noGrp="1" noChangeArrowheads="1"/>
          </p:cNvSpPr>
          <p:nvPr>
            <p:ph type="body" idx="1"/>
          </p:nvPr>
        </p:nvSpPr>
        <p:spPr>
          <a:xfrm>
            <a:off x="1993581" y="737431"/>
            <a:ext cx="8227060" cy="2140877"/>
          </a:xfrm>
        </p:spPr>
        <p:txBody>
          <a:bodyPr/>
          <a:lstStyle/>
          <a:p>
            <a:pPr>
              <a:lnSpc>
                <a:spcPct val="105000"/>
              </a:lnSpc>
              <a:spcBef>
                <a:spcPct val="15000"/>
              </a:spcBef>
            </a:pPr>
            <a:r>
              <a:rPr lang="zh-CN" altLang="en-US" sz="2200">
                <a:ea typeface="微软雅黑" panose="020B0503020204020204" pitchFamily="34" charset="-122"/>
              </a:rPr>
              <a:t>可被链接（合并）生成可执行文件或</a:t>
            </a:r>
            <a:r>
              <a:rPr lang="zh-CN" altLang="en-US" sz="2200">
                <a:solidFill>
                  <a:srgbClr val="FF0000"/>
                </a:solidFill>
                <a:ea typeface="微软雅黑" panose="020B0503020204020204" pitchFamily="34" charset="-122"/>
              </a:rPr>
              <a:t>共享目标文件</a:t>
            </a:r>
          </a:p>
          <a:p>
            <a:pPr>
              <a:lnSpc>
                <a:spcPct val="105000"/>
              </a:lnSpc>
              <a:spcBef>
                <a:spcPct val="15000"/>
              </a:spcBef>
            </a:pPr>
            <a:r>
              <a:rPr lang="zh-CN" altLang="en-US" sz="2200">
                <a:solidFill>
                  <a:srgbClr val="FF0000"/>
                </a:solidFill>
                <a:ea typeface="微软雅黑" panose="020B0503020204020204" pitchFamily="34" charset="-122"/>
              </a:rPr>
              <a:t>静态链接库文件</a:t>
            </a:r>
            <a:r>
              <a:rPr lang="zh-CN" altLang="en-US" sz="2200">
                <a:ea typeface="微软雅黑" panose="020B0503020204020204" pitchFamily="34" charset="-122"/>
              </a:rPr>
              <a:t>由若干个可重定位目标文件组成</a:t>
            </a:r>
            <a:endParaRPr lang="en-US" altLang="zh-CN" sz="2200">
              <a:ea typeface="微软雅黑" panose="020B0503020204020204" pitchFamily="34" charset="-122"/>
            </a:endParaRPr>
          </a:p>
          <a:p>
            <a:pPr>
              <a:lnSpc>
                <a:spcPct val="105000"/>
              </a:lnSpc>
              <a:spcBef>
                <a:spcPct val="15000"/>
              </a:spcBef>
            </a:pPr>
            <a:r>
              <a:rPr lang="zh-CN" altLang="en-US" sz="2200">
                <a:ea typeface="微软雅黑" panose="020B0503020204020204" pitchFamily="34" charset="-122"/>
              </a:rPr>
              <a:t>包含代码、数据（已初始化</a:t>
            </a:r>
            <a:r>
              <a:rPr lang="en-US" altLang="zh-CN" sz="2200">
                <a:ea typeface="微软雅黑" panose="020B0503020204020204" pitchFamily="34" charset="-122"/>
              </a:rPr>
              <a:t>.data</a:t>
            </a:r>
            <a:r>
              <a:rPr lang="zh-CN" altLang="en-US" sz="2200">
                <a:ea typeface="微软雅黑" panose="020B0503020204020204" pitchFamily="34" charset="-122"/>
              </a:rPr>
              <a:t>和未初始化</a:t>
            </a:r>
            <a:r>
              <a:rPr lang="en-US" altLang="zh-CN" sz="2200">
                <a:ea typeface="微软雅黑" panose="020B0503020204020204" pitchFamily="34" charset="-122"/>
              </a:rPr>
              <a:t>.bss</a:t>
            </a:r>
            <a:r>
              <a:rPr lang="zh-CN" altLang="en-US" sz="2200">
                <a:ea typeface="微软雅黑" panose="020B0503020204020204" pitchFamily="34" charset="-122"/>
              </a:rPr>
              <a:t>）</a:t>
            </a:r>
          </a:p>
          <a:p>
            <a:pPr>
              <a:lnSpc>
                <a:spcPct val="105000"/>
              </a:lnSpc>
              <a:spcBef>
                <a:spcPct val="15000"/>
              </a:spcBef>
            </a:pPr>
            <a:r>
              <a:rPr lang="zh-CN" altLang="en-US" sz="2200">
                <a:ea typeface="微软雅黑" panose="020B0503020204020204" pitchFamily="34" charset="-122"/>
              </a:rPr>
              <a:t>包含</a:t>
            </a:r>
            <a:r>
              <a:rPr lang="zh-CN" altLang="en-US" sz="2200">
                <a:solidFill>
                  <a:srgbClr val="FF0000"/>
                </a:solidFill>
                <a:ea typeface="微软雅黑" panose="020B0503020204020204" pitchFamily="34" charset="-122"/>
              </a:rPr>
              <a:t>重定位信息</a:t>
            </a:r>
            <a:r>
              <a:rPr lang="zh-CN" altLang="en-US" sz="2200">
                <a:ea typeface="微软雅黑" panose="020B0503020204020204" pitchFamily="34" charset="-122"/>
              </a:rPr>
              <a:t>（指出哪些符号引用处需要重定位）</a:t>
            </a:r>
          </a:p>
          <a:p>
            <a:pPr>
              <a:lnSpc>
                <a:spcPct val="105000"/>
              </a:lnSpc>
              <a:spcBef>
                <a:spcPct val="15000"/>
              </a:spcBef>
            </a:pPr>
            <a:r>
              <a:rPr lang="zh-CN" altLang="en-US" sz="2200">
                <a:ea typeface="微软雅黑" panose="020B0503020204020204" pitchFamily="34" charset="-122"/>
              </a:rPr>
              <a:t>文件扩展名为</a:t>
            </a:r>
            <a:r>
              <a:rPr lang="en-US" altLang="zh-CN" sz="2200">
                <a:ea typeface="微软雅黑" panose="020B0503020204020204" pitchFamily="34" charset="-122"/>
              </a:rPr>
              <a:t>.o</a:t>
            </a:r>
            <a:r>
              <a:rPr lang="zh-CN" altLang="en-US" sz="2200">
                <a:ea typeface="微软雅黑" panose="020B0503020204020204" pitchFamily="34" charset="-122"/>
              </a:rPr>
              <a:t>（相当于</a:t>
            </a:r>
            <a:r>
              <a:rPr lang="en-US" altLang="zh-CN" sz="2200">
                <a:ea typeface="微软雅黑" panose="020B0503020204020204" pitchFamily="34" charset="-122"/>
              </a:rPr>
              <a:t>Windows</a:t>
            </a:r>
            <a:r>
              <a:rPr lang="zh-CN" altLang="en-US" sz="2200">
                <a:ea typeface="微软雅黑" panose="020B0503020204020204" pitchFamily="34" charset="-122"/>
              </a:rPr>
              <a:t>中的 </a:t>
            </a:r>
            <a:r>
              <a:rPr lang="en-US" altLang="zh-CN" sz="2200">
                <a:ea typeface="微软雅黑" panose="020B0503020204020204" pitchFamily="34" charset="-122"/>
              </a:rPr>
              <a:t>.obj</a:t>
            </a:r>
            <a:r>
              <a:rPr lang="zh-CN" altLang="en-US" sz="2200">
                <a:ea typeface="微软雅黑" panose="020B0503020204020204" pitchFamily="34" charset="-122"/>
              </a:rPr>
              <a:t>文件）</a:t>
            </a:r>
          </a:p>
        </p:txBody>
      </p:sp>
      <p:sp>
        <p:nvSpPr>
          <p:cNvPr id="795652" name="Rectangle 6">
            <a:extLst>
              <a:ext uri="{FF2B5EF4-FFF2-40B4-BE49-F238E27FC236}">
                <a16:creationId xmlns:a16="http://schemas.microsoft.com/office/drawing/2014/main" id="{546E3771-CD51-41C7-A330-29CAA46D9B31}"/>
              </a:ext>
            </a:extLst>
          </p:cNvPr>
          <p:cNvSpPr>
            <a:spLocks noChangeArrowheads="1"/>
          </p:cNvSpPr>
          <p:nvPr/>
        </p:nvSpPr>
        <p:spPr bwMode="auto">
          <a:xfrm>
            <a:off x="2038016" y="2917983"/>
            <a:ext cx="3664405" cy="3776418"/>
          </a:xfrm>
          <a:prstGeom prst="rect">
            <a:avLst/>
          </a:prstGeom>
          <a:solidFill>
            <a:srgbClr val="DBF2DA"/>
          </a:solidFill>
          <a:ln w="3175">
            <a:solidFill>
              <a:schemeClr val="tx1"/>
            </a:solidFill>
            <a:miter lim="800000"/>
            <a:headEnd/>
            <a:tailEnd/>
          </a:ln>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int x=100; </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int y;</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void prn(int n)</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printf(“%d\n”,n);</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endParaRPr lang="en-US" altLang="zh-CN" sz="1800">
              <a:latin typeface="微软雅黑" panose="020B0503020204020204" pitchFamily="34" charset="-122"/>
              <a:ea typeface="微软雅黑" panose="020B0503020204020204" pitchFamily="34" charset="-122"/>
              <a:cs typeface="Courier New" panose="02070309020205020404" pitchFamily="49" charset="0"/>
            </a:endParaRP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void main( )</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static int a=1;</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static int b;</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int i=200,j;</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prn(x+a+i);</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795653" name="Text Box 5">
            <a:extLst>
              <a:ext uri="{FF2B5EF4-FFF2-40B4-BE49-F238E27FC236}">
                <a16:creationId xmlns:a16="http://schemas.microsoft.com/office/drawing/2014/main" id="{C953C67F-9423-4C74-BA7E-0AAA1C885D8C}"/>
              </a:ext>
            </a:extLst>
          </p:cNvPr>
          <p:cNvSpPr txBox="1">
            <a:spLocks noChangeArrowheads="1"/>
          </p:cNvSpPr>
          <p:nvPr/>
        </p:nvSpPr>
        <p:spPr bwMode="auto">
          <a:xfrm>
            <a:off x="7402110" y="2802132"/>
            <a:ext cx="223451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100">
                <a:solidFill>
                  <a:srgbClr val="FF0000"/>
                </a:solidFill>
                <a:latin typeface="微软雅黑" panose="020B0503020204020204" pitchFamily="34" charset="-122"/>
                <a:ea typeface="微软雅黑" panose="020B0503020204020204" pitchFamily="34" charset="-122"/>
              </a:rPr>
              <a:t>ELF</a:t>
            </a:r>
            <a:r>
              <a:rPr lang="zh-CN" altLang="en-US" sz="2100">
                <a:solidFill>
                  <a:srgbClr val="FF0000"/>
                </a:solidFill>
                <a:latin typeface="微软雅黑" panose="020B0503020204020204" pitchFamily="34" charset="-122"/>
                <a:ea typeface="微软雅黑" panose="020B0503020204020204" pitchFamily="34" charset="-122"/>
              </a:rPr>
              <a:t>的链接视图</a:t>
            </a:r>
          </a:p>
        </p:txBody>
      </p:sp>
      <p:sp>
        <p:nvSpPr>
          <p:cNvPr id="795654" name="Text Box 6">
            <a:extLst>
              <a:ext uri="{FF2B5EF4-FFF2-40B4-BE49-F238E27FC236}">
                <a16:creationId xmlns:a16="http://schemas.microsoft.com/office/drawing/2014/main" id="{CAB09E0A-C956-4004-9721-6E5512A31A4F}"/>
              </a:ext>
            </a:extLst>
          </p:cNvPr>
          <p:cNvSpPr txBox="1">
            <a:spLocks noChangeArrowheads="1"/>
          </p:cNvSpPr>
          <p:nvPr/>
        </p:nvSpPr>
        <p:spPr bwMode="auto">
          <a:xfrm>
            <a:off x="7154536" y="3287757"/>
            <a:ext cx="2699504" cy="1015663"/>
          </a:xfrm>
          <a:prstGeom prst="rect">
            <a:avLst/>
          </a:prstGeom>
          <a:solidFill>
            <a:srgbClr val="993366">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.text</a:t>
            </a:r>
            <a:r>
              <a:rPr lang="zh-CN" altLang="en-US" sz="2000">
                <a:latin typeface="微软雅黑" panose="020B0503020204020204" pitchFamily="34" charset="-122"/>
                <a:ea typeface="微软雅黑" panose="020B0503020204020204" pitchFamily="34" charset="-122"/>
              </a:rPr>
              <a:t>节</a:t>
            </a:r>
          </a:p>
          <a:p>
            <a:pPr algn="ctr" eaLnBrk="1" hangingPunct="1">
              <a:lnSpc>
                <a:spcPct val="100000"/>
              </a:lnSpc>
              <a:spcBef>
                <a:spcPct val="0"/>
              </a:spcBef>
              <a:buFontTx/>
              <a:buNone/>
            </a:pPr>
            <a:endParaRPr lang="zh-CN" altLang="en-US" sz="2000">
              <a:latin typeface="微软雅黑" panose="020B0503020204020204" pitchFamily="34" charset="-122"/>
              <a:ea typeface="微软雅黑" panose="020B0503020204020204" pitchFamily="34" charset="-122"/>
            </a:endParaRPr>
          </a:p>
        </p:txBody>
      </p:sp>
      <p:sp>
        <p:nvSpPr>
          <p:cNvPr id="795655" name="Text Box 7">
            <a:extLst>
              <a:ext uri="{FF2B5EF4-FFF2-40B4-BE49-F238E27FC236}">
                <a16:creationId xmlns:a16="http://schemas.microsoft.com/office/drawing/2014/main" id="{183C07F7-25A7-4C93-8CA7-7AE47BA32127}"/>
              </a:ext>
            </a:extLst>
          </p:cNvPr>
          <p:cNvSpPr txBox="1">
            <a:spLocks noChangeArrowheads="1"/>
          </p:cNvSpPr>
          <p:nvPr/>
        </p:nvSpPr>
        <p:spPr bwMode="auto">
          <a:xfrm>
            <a:off x="7145015" y="4293921"/>
            <a:ext cx="2713787" cy="707886"/>
          </a:xfrm>
          <a:prstGeom prst="rect">
            <a:avLst/>
          </a:prstGeom>
          <a:solidFill>
            <a:srgbClr val="3333CC">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endParaRPr lang="en-US" altLang="zh-CN" sz="1000">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.data</a:t>
            </a:r>
            <a:r>
              <a:rPr lang="zh-CN" altLang="en-US" sz="2000">
                <a:latin typeface="微软雅黑" panose="020B0503020204020204" pitchFamily="34" charset="-122"/>
                <a:ea typeface="微软雅黑" panose="020B0503020204020204" pitchFamily="34" charset="-122"/>
              </a:rPr>
              <a:t>节</a:t>
            </a:r>
          </a:p>
          <a:p>
            <a:pPr algn="ctr" eaLnBrk="1" hangingPunct="1">
              <a:lnSpc>
                <a:spcPct val="100000"/>
              </a:lnSpc>
              <a:spcBef>
                <a:spcPct val="0"/>
              </a:spcBef>
              <a:buFontTx/>
              <a:buNone/>
            </a:pPr>
            <a:endParaRPr lang="zh-CN" altLang="en-US" sz="1000">
              <a:latin typeface="微软雅黑" panose="020B0503020204020204" pitchFamily="34" charset="-122"/>
              <a:ea typeface="微软雅黑" panose="020B0503020204020204" pitchFamily="34" charset="-122"/>
            </a:endParaRPr>
          </a:p>
        </p:txBody>
      </p:sp>
      <p:sp>
        <p:nvSpPr>
          <p:cNvPr id="795656" name="Text Box 8">
            <a:extLst>
              <a:ext uri="{FF2B5EF4-FFF2-40B4-BE49-F238E27FC236}">
                <a16:creationId xmlns:a16="http://schemas.microsoft.com/office/drawing/2014/main" id="{8C0A82BF-0CEA-48F2-9B00-D09CBE4D42CA}"/>
              </a:ext>
            </a:extLst>
          </p:cNvPr>
          <p:cNvSpPr txBox="1">
            <a:spLocks noChangeArrowheads="1"/>
          </p:cNvSpPr>
          <p:nvPr/>
        </p:nvSpPr>
        <p:spPr bwMode="auto">
          <a:xfrm>
            <a:off x="7152949" y="5012836"/>
            <a:ext cx="2701091" cy="400110"/>
          </a:xfrm>
          <a:prstGeom prst="rect">
            <a:avLst/>
          </a:prstGeom>
          <a:solidFill>
            <a:srgbClr val="FFFF00">
              <a:alpha val="2196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rPr>
              <a:t>.bss</a:t>
            </a:r>
            <a:r>
              <a:rPr lang="zh-CN" altLang="en-US" sz="2000">
                <a:latin typeface="微软雅黑" panose="020B0503020204020204" pitchFamily="34" charset="-122"/>
                <a:ea typeface="微软雅黑" panose="020B0503020204020204" pitchFamily="34" charset="-122"/>
              </a:rPr>
              <a:t>节</a:t>
            </a:r>
          </a:p>
        </p:txBody>
      </p:sp>
      <p:sp>
        <p:nvSpPr>
          <p:cNvPr id="795657" name="Text Box 9">
            <a:extLst>
              <a:ext uri="{FF2B5EF4-FFF2-40B4-BE49-F238E27FC236}">
                <a16:creationId xmlns:a16="http://schemas.microsoft.com/office/drawing/2014/main" id="{45BEE00A-DE50-4FEE-A5EA-7EAB5DD7A3A8}"/>
              </a:ext>
            </a:extLst>
          </p:cNvPr>
          <p:cNvSpPr txBox="1">
            <a:spLocks noChangeArrowheads="1"/>
          </p:cNvSpPr>
          <p:nvPr/>
        </p:nvSpPr>
        <p:spPr bwMode="auto">
          <a:xfrm>
            <a:off x="6181700" y="5652402"/>
            <a:ext cx="410876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为了</a:t>
            </a:r>
            <a:r>
              <a:rPr lang="zh-CN" altLang="en-US" sz="2000">
                <a:solidFill>
                  <a:srgbClr val="CC3300"/>
                </a:solidFill>
                <a:ea typeface="微软雅黑" panose="020B0503020204020204" pitchFamily="34" charset="-122"/>
              </a:rPr>
              <a:t>进行链接</a:t>
            </a:r>
            <a:r>
              <a:rPr lang="zh-CN" altLang="en-US" sz="2000">
                <a:ea typeface="微软雅黑" panose="020B0503020204020204" pitchFamily="34" charset="-122"/>
              </a:rPr>
              <a:t>，还需要其他许多信息，如符号表、重定位信息等许多其他的节（</a:t>
            </a:r>
            <a:r>
              <a:rPr lang="en-US" altLang="zh-CN" sz="2000">
                <a:ea typeface="微软雅黑" panose="020B0503020204020204" pitchFamily="34" charset="-122"/>
              </a:rPr>
              <a:t>Section</a:t>
            </a:r>
            <a:r>
              <a:rPr lang="zh-CN" altLang="en-US" sz="2000">
                <a:ea typeface="微软雅黑" panose="020B0503020204020204" pitchFamily="34" charset="-122"/>
              </a:rPr>
              <a:t>）</a:t>
            </a:r>
          </a:p>
        </p:txBody>
      </p:sp>
      <p:sp>
        <p:nvSpPr>
          <p:cNvPr id="795658" name="Line 10">
            <a:extLst>
              <a:ext uri="{FF2B5EF4-FFF2-40B4-BE49-F238E27FC236}">
                <a16:creationId xmlns:a16="http://schemas.microsoft.com/office/drawing/2014/main" id="{C422595C-CD78-4C8C-8C70-04215F4C911F}"/>
              </a:ext>
            </a:extLst>
          </p:cNvPr>
          <p:cNvSpPr>
            <a:spLocks noChangeShapeType="1"/>
          </p:cNvSpPr>
          <p:nvPr/>
        </p:nvSpPr>
        <p:spPr bwMode="auto">
          <a:xfrm>
            <a:off x="3367932" y="3106839"/>
            <a:ext cx="3729473" cy="139180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5659" name="Line 11">
            <a:extLst>
              <a:ext uri="{FF2B5EF4-FFF2-40B4-BE49-F238E27FC236}">
                <a16:creationId xmlns:a16="http://schemas.microsoft.com/office/drawing/2014/main" id="{1AE85DBB-4822-4E5E-937A-3636E3B8621C}"/>
              </a:ext>
            </a:extLst>
          </p:cNvPr>
          <p:cNvSpPr>
            <a:spLocks noChangeShapeType="1"/>
          </p:cNvSpPr>
          <p:nvPr/>
        </p:nvSpPr>
        <p:spPr bwMode="auto">
          <a:xfrm flipV="1">
            <a:off x="4021779" y="4731936"/>
            <a:ext cx="3089908" cy="75382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5660" name="Line 12">
            <a:extLst>
              <a:ext uri="{FF2B5EF4-FFF2-40B4-BE49-F238E27FC236}">
                <a16:creationId xmlns:a16="http://schemas.microsoft.com/office/drawing/2014/main" id="{BFF3D840-5DA6-472C-B039-3C8128A6DDCE}"/>
              </a:ext>
            </a:extLst>
          </p:cNvPr>
          <p:cNvSpPr>
            <a:spLocks noChangeShapeType="1"/>
          </p:cNvSpPr>
          <p:nvPr/>
        </p:nvSpPr>
        <p:spPr bwMode="auto">
          <a:xfrm>
            <a:off x="2758519" y="3425827"/>
            <a:ext cx="4367452" cy="1712384"/>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5661" name="Line 13">
            <a:extLst>
              <a:ext uri="{FF2B5EF4-FFF2-40B4-BE49-F238E27FC236}">
                <a16:creationId xmlns:a16="http://schemas.microsoft.com/office/drawing/2014/main" id="{8D8D89AC-9FE9-46B0-925D-DD1E4D17DA82}"/>
              </a:ext>
            </a:extLst>
          </p:cNvPr>
          <p:cNvSpPr>
            <a:spLocks noChangeShapeType="1"/>
          </p:cNvSpPr>
          <p:nvPr/>
        </p:nvSpPr>
        <p:spPr bwMode="auto">
          <a:xfrm flipV="1">
            <a:off x="3774205" y="5239779"/>
            <a:ext cx="3278763" cy="491973"/>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5662" name="Line 14">
            <a:extLst>
              <a:ext uri="{FF2B5EF4-FFF2-40B4-BE49-F238E27FC236}">
                <a16:creationId xmlns:a16="http://schemas.microsoft.com/office/drawing/2014/main" id="{5667C33F-57A0-468C-A380-657F2036012E}"/>
              </a:ext>
            </a:extLst>
          </p:cNvPr>
          <p:cNvSpPr>
            <a:spLocks noChangeShapeType="1"/>
          </p:cNvSpPr>
          <p:nvPr/>
        </p:nvSpPr>
        <p:spPr bwMode="auto">
          <a:xfrm flipV="1">
            <a:off x="4558188" y="3700380"/>
            <a:ext cx="2466213" cy="507843"/>
          </a:xfrm>
          <a:prstGeom prst="line">
            <a:avLst/>
          </a:prstGeom>
          <a:noFill/>
          <a:ln w="38100">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95663" name="Line 15">
            <a:extLst>
              <a:ext uri="{FF2B5EF4-FFF2-40B4-BE49-F238E27FC236}">
                <a16:creationId xmlns:a16="http://schemas.microsoft.com/office/drawing/2014/main" id="{6285039A-EE91-4A13-A729-2DDE889181F5}"/>
              </a:ext>
            </a:extLst>
          </p:cNvPr>
          <p:cNvSpPr>
            <a:spLocks noChangeShapeType="1"/>
          </p:cNvSpPr>
          <p:nvPr/>
        </p:nvSpPr>
        <p:spPr bwMode="auto">
          <a:xfrm flipV="1">
            <a:off x="3920211" y="3933670"/>
            <a:ext cx="3118475" cy="2074223"/>
          </a:xfrm>
          <a:prstGeom prst="line">
            <a:avLst/>
          </a:prstGeom>
          <a:noFill/>
          <a:ln w="38100">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linds(horizontal)">
                                      <p:cBhvr>
                                        <p:cTn id="7" dur="500"/>
                                        <p:tgtEl>
                                          <p:spTgt spid="79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5651">
                                            <p:txEl>
                                              <p:pRg st="1" end="1"/>
                                            </p:txEl>
                                          </p:spTgt>
                                        </p:tgtEl>
                                        <p:attrNameLst>
                                          <p:attrName>style.visibility</p:attrName>
                                        </p:attrNameLst>
                                      </p:cBhvr>
                                      <p:to>
                                        <p:strVal val="visible"/>
                                      </p:to>
                                    </p:set>
                                    <p:animEffect transition="in" filter="blinds(horizontal)">
                                      <p:cBhvr>
                                        <p:cTn id="12" dur="500"/>
                                        <p:tgtEl>
                                          <p:spTgt spid="795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Effect transition="in" filter="blinds(horizontal)">
                                      <p:cBhvr>
                                        <p:cTn id="17" dur="500"/>
                                        <p:tgtEl>
                                          <p:spTgt spid="795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5651">
                                            <p:txEl>
                                              <p:pRg st="3" end="3"/>
                                            </p:txEl>
                                          </p:spTgt>
                                        </p:tgtEl>
                                        <p:attrNameLst>
                                          <p:attrName>style.visibility</p:attrName>
                                        </p:attrNameLst>
                                      </p:cBhvr>
                                      <p:to>
                                        <p:strVal val="visible"/>
                                      </p:to>
                                    </p:set>
                                    <p:animEffect transition="in" filter="blinds(horizontal)">
                                      <p:cBhvr>
                                        <p:cTn id="22" dur="500"/>
                                        <p:tgtEl>
                                          <p:spTgt spid="795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5651">
                                            <p:txEl>
                                              <p:pRg st="4" end="4"/>
                                            </p:txEl>
                                          </p:spTgt>
                                        </p:tgtEl>
                                        <p:attrNameLst>
                                          <p:attrName>style.visibility</p:attrName>
                                        </p:attrNameLst>
                                      </p:cBhvr>
                                      <p:to>
                                        <p:strVal val="visible"/>
                                      </p:to>
                                    </p:set>
                                    <p:animEffect transition="in" filter="blinds(horizontal)">
                                      <p:cBhvr>
                                        <p:cTn id="27" dur="500"/>
                                        <p:tgtEl>
                                          <p:spTgt spid="7956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5652"/>
                                        </p:tgtEl>
                                        <p:attrNameLst>
                                          <p:attrName>style.visibility</p:attrName>
                                        </p:attrNameLst>
                                      </p:cBhvr>
                                      <p:to>
                                        <p:strVal val="visible"/>
                                      </p:to>
                                    </p:set>
                                    <p:animEffect transition="in" filter="blinds(horizontal)">
                                      <p:cBhvr>
                                        <p:cTn id="32" dur="500"/>
                                        <p:tgtEl>
                                          <p:spTgt spid="7956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5653"/>
                                        </p:tgtEl>
                                        <p:attrNameLst>
                                          <p:attrName>style.visibility</p:attrName>
                                        </p:attrNameLst>
                                      </p:cBhvr>
                                      <p:to>
                                        <p:strVal val="visible"/>
                                      </p:to>
                                    </p:set>
                                    <p:animEffect transition="in" filter="blinds(horizontal)">
                                      <p:cBhvr>
                                        <p:cTn id="37" dur="500"/>
                                        <p:tgtEl>
                                          <p:spTgt spid="79565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95654"/>
                                        </p:tgtEl>
                                        <p:attrNameLst>
                                          <p:attrName>style.visibility</p:attrName>
                                        </p:attrNameLst>
                                      </p:cBhvr>
                                      <p:to>
                                        <p:strVal val="visible"/>
                                      </p:to>
                                    </p:set>
                                    <p:animEffect transition="in" filter="blinds(horizontal)">
                                      <p:cBhvr>
                                        <p:cTn id="40" dur="500"/>
                                        <p:tgtEl>
                                          <p:spTgt spid="79565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95655"/>
                                        </p:tgtEl>
                                        <p:attrNameLst>
                                          <p:attrName>style.visibility</p:attrName>
                                        </p:attrNameLst>
                                      </p:cBhvr>
                                      <p:to>
                                        <p:strVal val="visible"/>
                                      </p:to>
                                    </p:set>
                                    <p:animEffect transition="in" filter="blinds(horizontal)">
                                      <p:cBhvr>
                                        <p:cTn id="43" dur="500"/>
                                        <p:tgtEl>
                                          <p:spTgt spid="79565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95656"/>
                                        </p:tgtEl>
                                        <p:attrNameLst>
                                          <p:attrName>style.visibility</p:attrName>
                                        </p:attrNameLst>
                                      </p:cBhvr>
                                      <p:to>
                                        <p:strVal val="visible"/>
                                      </p:to>
                                    </p:set>
                                    <p:animEffect transition="in" filter="blinds(horizontal)">
                                      <p:cBhvr>
                                        <p:cTn id="46" dur="500"/>
                                        <p:tgtEl>
                                          <p:spTgt spid="7956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795662"/>
                                        </p:tgtEl>
                                        <p:attrNameLst>
                                          <p:attrName>style.visibility</p:attrName>
                                        </p:attrNameLst>
                                      </p:cBhvr>
                                      <p:to>
                                        <p:strVal val="visible"/>
                                      </p:to>
                                    </p:set>
                                    <p:animEffect transition="in" filter="blinds(horizontal)">
                                      <p:cBhvr>
                                        <p:cTn id="51" dur="500"/>
                                        <p:tgtEl>
                                          <p:spTgt spid="7956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795663"/>
                                        </p:tgtEl>
                                        <p:attrNameLst>
                                          <p:attrName>style.visibility</p:attrName>
                                        </p:attrNameLst>
                                      </p:cBhvr>
                                      <p:to>
                                        <p:strVal val="visible"/>
                                      </p:to>
                                    </p:set>
                                    <p:animEffect transition="in" filter="blinds(horizontal)">
                                      <p:cBhvr>
                                        <p:cTn id="56" dur="500"/>
                                        <p:tgtEl>
                                          <p:spTgt spid="79566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795658"/>
                                        </p:tgtEl>
                                        <p:attrNameLst>
                                          <p:attrName>style.visibility</p:attrName>
                                        </p:attrNameLst>
                                      </p:cBhvr>
                                      <p:to>
                                        <p:strVal val="visible"/>
                                      </p:to>
                                    </p:set>
                                    <p:animEffect transition="in" filter="blinds(horizontal)">
                                      <p:cBhvr>
                                        <p:cTn id="61" dur="500"/>
                                        <p:tgtEl>
                                          <p:spTgt spid="7956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795659"/>
                                        </p:tgtEl>
                                        <p:attrNameLst>
                                          <p:attrName>style.visibility</p:attrName>
                                        </p:attrNameLst>
                                      </p:cBhvr>
                                      <p:to>
                                        <p:strVal val="visible"/>
                                      </p:to>
                                    </p:set>
                                    <p:animEffect transition="in" filter="blinds(horizontal)">
                                      <p:cBhvr>
                                        <p:cTn id="66" dur="500"/>
                                        <p:tgtEl>
                                          <p:spTgt spid="79565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795660"/>
                                        </p:tgtEl>
                                        <p:attrNameLst>
                                          <p:attrName>style.visibility</p:attrName>
                                        </p:attrNameLst>
                                      </p:cBhvr>
                                      <p:to>
                                        <p:strVal val="visible"/>
                                      </p:to>
                                    </p:set>
                                    <p:animEffect transition="in" filter="blinds(horizontal)">
                                      <p:cBhvr>
                                        <p:cTn id="71" dur="500"/>
                                        <p:tgtEl>
                                          <p:spTgt spid="79566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795661"/>
                                        </p:tgtEl>
                                        <p:attrNameLst>
                                          <p:attrName>style.visibility</p:attrName>
                                        </p:attrNameLst>
                                      </p:cBhvr>
                                      <p:to>
                                        <p:strVal val="visible"/>
                                      </p:to>
                                    </p:set>
                                    <p:animEffect transition="in" filter="blinds(horizontal)">
                                      <p:cBhvr>
                                        <p:cTn id="76" dur="500"/>
                                        <p:tgtEl>
                                          <p:spTgt spid="79566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795657"/>
                                        </p:tgtEl>
                                        <p:attrNameLst>
                                          <p:attrName>style.visibility</p:attrName>
                                        </p:attrNameLst>
                                      </p:cBhvr>
                                      <p:to>
                                        <p:strVal val="visible"/>
                                      </p:to>
                                    </p:set>
                                    <p:animEffect transition="in" filter="blinds(horizontal)">
                                      <p:cBhvr>
                                        <p:cTn id="81" dur="500"/>
                                        <p:tgtEl>
                                          <p:spTgt spid="795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2" grpId="0" animBg="1"/>
      <p:bldP spid="795653" grpId="0"/>
      <p:bldP spid="795654" grpId="0" animBg="1"/>
      <p:bldP spid="795655" grpId="0" animBg="1"/>
      <p:bldP spid="795656" grpId="0" animBg="1"/>
      <p:bldP spid="79565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0D02975-BB93-461A-B0D2-8BEEEB3A706F}"/>
              </a:ext>
            </a:extLst>
          </p:cNvPr>
          <p:cNvSpPr>
            <a:spLocks noGrp="1" noChangeArrowheads="1"/>
          </p:cNvSpPr>
          <p:nvPr>
            <p:ph type="title"/>
          </p:nvPr>
        </p:nvSpPr>
        <p:spPr>
          <a:xfrm>
            <a:off x="1826944" y="55018"/>
            <a:ext cx="9741664" cy="561801"/>
          </a:xfrm>
        </p:spPr>
        <p:txBody>
          <a:bodyPr/>
          <a:lstStyle/>
          <a:p>
            <a:pPr algn="l"/>
            <a:r>
              <a:rPr lang="zh-CN" altLang="en-US" sz="2799" dirty="0"/>
              <a:t>执行视图</a:t>
            </a:r>
            <a:r>
              <a:rPr lang="zh-CN" altLang="en-US" sz="2799" dirty="0">
                <a:latin typeface="黑体" panose="02010609060101010101" pitchFamily="49" charset="-122"/>
              </a:rPr>
              <a:t>：</a:t>
            </a:r>
            <a:r>
              <a:rPr lang="zh-CN" altLang="en-US" sz="2799" dirty="0"/>
              <a:t>可执行目标文件</a:t>
            </a:r>
            <a:r>
              <a:rPr lang="en-US" altLang="zh-CN" sz="2799" dirty="0"/>
              <a:t>(Executable object file)</a:t>
            </a:r>
            <a:endParaRPr lang="zh-CN" altLang="en-US" sz="2799" dirty="0"/>
          </a:p>
        </p:txBody>
      </p:sp>
      <p:sp>
        <p:nvSpPr>
          <p:cNvPr id="796675" name="Rectangle 3">
            <a:extLst>
              <a:ext uri="{FF2B5EF4-FFF2-40B4-BE49-F238E27FC236}">
                <a16:creationId xmlns:a16="http://schemas.microsoft.com/office/drawing/2014/main" id="{E4531D4F-DC50-405D-A515-12F22E9E3F18}"/>
              </a:ext>
            </a:extLst>
          </p:cNvPr>
          <p:cNvSpPr>
            <a:spLocks noGrp="1" noChangeArrowheads="1"/>
          </p:cNvSpPr>
          <p:nvPr>
            <p:ph type="body" idx="1"/>
          </p:nvPr>
        </p:nvSpPr>
        <p:spPr>
          <a:xfrm>
            <a:off x="1993581" y="737432"/>
            <a:ext cx="10055081" cy="1658425"/>
          </a:xfrm>
        </p:spPr>
        <p:txBody>
          <a:bodyPr/>
          <a:lstStyle/>
          <a:p>
            <a:pPr>
              <a:lnSpc>
                <a:spcPct val="150000"/>
              </a:lnSpc>
              <a:spcBef>
                <a:spcPct val="15000"/>
              </a:spcBef>
            </a:pPr>
            <a:r>
              <a:rPr lang="zh-CN" altLang="en-US" sz="2000" dirty="0">
                <a:ea typeface="微软雅黑" panose="020B0503020204020204" pitchFamily="34" charset="-122"/>
              </a:rPr>
              <a:t>包含代码、数据（已初始化的</a:t>
            </a:r>
            <a:r>
              <a:rPr lang="en-US" altLang="zh-CN" sz="2000" dirty="0">
                <a:ea typeface="微软雅黑" panose="020B0503020204020204" pitchFamily="34" charset="-122"/>
              </a:rPr>
              <a:t>.data</a:t>
            </a:r>
            <a:r>
              <a:rPr lang="zh-CN" altLang="en-US" sz="2000" dirty="0">
                <a:ea typeface="微软雅黑" panose="020B0503020204020204" pitchFamily="34" charset="-122"/>
              </a:rPr>
              <a:t>、未初始化的</a:t>
            </a:r>
            <a:r>
              <a:rPr lang="en-US" altLang="zh-CN" sz="2000" dirty="0">
                <a:ea typeface="微软雅黑" panose="020B0503020204020204" pitchFamily="34" charset="-122"/>
              </a:rPr>
              <a:t>.</a:t>
            </a:r>
            <a:r>
              <a:rPr lang="en-US" altLang="zh-CN" sz="2000" dirty="0" err="1">
                <a:ea typeface="微软雅黑" panose="020B0503020204020204" pitchFamily="34" charset="-122"/>
              </a:rPr>
              <a:t>bss</a:t>
            </a:r>
            <a:r>
              <a:rPr lang="zh-CN" altLang="en-US" sz="2000" dirty="0">
                <a:ea typeface="微软雅黑" panose="020B0503020204020204" pitchFamily="34" charset="-122"/>
              </a:rPr>
              <a:t>）两部分</a:t>
            </a:r>
          </a:p>
          <a:p>
            <a:pPr>
              <a:lnSpc>
                <a:spcPct val="150000"/>
              </a:lnSpc>
              <a:spcBef>
                <a:spcPct val="15000"/>
              </a:spcBef>
            </a:pPr>
            <a:r>
              <a:rPr lang="zh-CN" altLang="en-US" sz="2000" dirty="0">
                <a:ea typeface="微软雅黑" panose="020B0503020204020204" pitchFamily="34" charset="-122"/>
              </a:rPr>
              <a:t>变量和函数</a:t>
            </a:r>
            <a:r>
              <a:rPr lang="zh-CN" altLang="en-US" sz="2000" dirty="0">
                <a:solidFill>
                  <a:srgbClr val="FF0000"/>
                </a:solidFill>
                <a:ea typeface="微软雅黑" panose="020B0503020204020204" pitchFamily="34" charset="-122"/>
              </a:rPr>
              <a:t>已有确定地址</a:t>
            </a:r>
            <a:r>
              <a:rPr lang="zh-CN" altLang="en-US" sz="2000" dirty="0">
                <a:ea typeface="微软雅黑" panose="020B0503020204020204" pitchFamily="34" charset="-122"/>
              </a:rPr>
              <a:t>（虚拟地址空间中的地址）</a:t>
            </a:r>
          </a:p>
          <a:p>
            <a:pPr>
              <a:lnSpc>
                <a:spcPct val="150000"/>
              </a:lnSpc>
              <a:spcBef>
                <a:spcPct val="15000"/>
              </a:spcBef>
            </a:pPr>
            <a:r>
              <a:rPr lang="zh-CN" altLang="en-US" sz="2000" dirty="0">
                <a:ea typeface="微软雅黑" panose="020B0503020204020204" pitchFamily="34" charset="-122"/>
              </a:rPr>
              <a:t>符号引用</a:t>
            </a:r>
            <a:r>
              <a:rPr lang="zh-CN" altLang="en-US" sz="2000" dirty="0">
                <a:solidFill>
                  <a:srgbClr val="FF0000"/>
                </a:solidFill>
                <a:ea typeface="微软雅黑" panose="020B0503020204020204" pitchFamily="34" charset="-122"/>
              </a:rPr>
              <a:t>已被重定位</a:t>
            </a:r>
            <a:r>
              <a:rPr lang="zh-CN" altLang="en-US" sz="2000" dirty="0">
                <a:ea typeface="微软雅黑" panose="020B0503020204020204" pitchFamily="34" charset="-122"/>
              </a:rPr>
              <a:t>：指向所引用的定义符号</a:t>
            </a:r>
          </a:p>
          <a:p>
            <a:pPr>
              <a:lnSpc>
                <a:spcPct val="150000"/>
              </a:lnSpc>
              <a:spcBef>
                <a:spcPct val="15000"/>
              </a:spcBef>
            </a:pPr>
            <a:r>
              <a:rPr lang="zh-CN" altLang="en-US" sz="2000" dirty="0">
                <a:ea typeface="微软雅黑" panose="020B0503020204020204" pitchFamily="34" charset="-122"/>
              </a:rPr>
              <a:t>可被</a:t>
            </a:r>
            <a:r>
              <a:rPr lang="en-US" altLang="zh-CN" sz="2000" dirty="0">
                <a:ea typeface="微软雅黑" panose="020B0503020204020204" pitchFamily="34" charset="-122"/>
              </a:rPr>
              <a:t>CPU</a:t>
            </a:r>
            <a:r>
              <a:rPr lang="zh-CN" altLang="en-US" sz="2000" dirty="0">
                <a:solidFill>
                  <a:srgbClr val="FF0000"/>
                </a:solidFill>
                <a:ea typeface="微软雅黑" panose="020B0503020204020204" pitchFamily="34" charset="-122"/>
              </a:rPr>
              <a:t>直接执行</a:t>
            </a:r>
            <a:r>
              <a:rPr lang="zh-CN" altLang="en-US" sz="2000" dirty="0">
                <a:ea typeface="微软雅黑" panose="020B0503020204020204" pitchFamily="34" charset="-122"/>
              </a:rPr>
              <a:t>，指令地址和指令给出的操作数地址都是</a:t>
            </a:r>
            <a:r>
              <a:rPr lang="zh-CN" altLang="en-US" sz="2000" dirty="0">
                <a:solidFill>
                  <a:srgbClr val="FF0000"/>
                </a:solidFill>
                <a:ea typeface="微软雅黑" panose="020B0503020204020204" pitchFamily="34" charset="-122"/>
              </a:rPr>
              <a:t>虚拟地址</a:t>
            </a:r>
          </a:p>
        </p:txBody>
      </p:sp>
      <p:sp>
        <p:nvSpPr>
          <p:cNvPr id="796676" name="Text Box 4">
            <a:extLst>
              <a:ext uri="{FF2B5EF4-FFF2-40B4-BE49-F238E27FC236}">
                <a16:creationId xmlns:a16="http://schemas.microsoft.com/office/drawing/2014/main" id="{A92A688D-F592-4616-A123-23CBF7891E75}"/>
              </a:ext>
            </a:extLst>
          </p:cNvPr>
          <p:cNvSpPr txBox="1">
            <a:spLocks noChangeArrowheads="1"/>
          </p:cNvSpPr>
          <p:nvPr/>
        </p:nvSpPr>
        <p:spPr bwMode="auto">
          <a:xfrm>
            <a:off x="5700835" y="5485766"/>
            <a:ext cx="4894339"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1900" b="1">
                <a:solidFill>
                  <a:srgbClr val="000000"/>
                </a:solidFill>
                <a:latin typeface="微软雅黑" panose="020B0503020204020204" pitchFamily="34" charset="-122"/>
                <a:ea typeface="微软雅黑" panose="020B0503020204020204" pitchFamily="34" charset="-122"/>
              </a:rPr>
              <a:t>为了能执行，需将</a:t>
            </a:r>
            <a:r>
              <a:rPr lang="zh-CN" altLang="en-US" sz="1900" b="1">
                <a:solidFill>
                  <a:srgbClr val="FF0000"/>
                </a:solidFill>
                <a:latin typeface="微软雅黑" panose="020B0503020204020204" pitchFamily="34" charset="-122"/>
                <a:ea typeface="微软雅黑" panose="020B0503020204020204" pitchFamily="34" charset="-122"/>
              </a:rPr>
              <a:t>具相同访问属性</a:t>
            </a:r>
            <a:r>
              <a:rPr lang="zh-CN" altLang="en-US" sz="1900" b="1">
                <a:solidFill>
                  <a:srgbClr val="000000"/>
                </a:solidFill>
                <a:latin typeface="微软雅黑" panose="020B0503020204020204" pitchFamily="34" charset="-122"/>
                <a:ea typeface="微软雅黑" panose="020B0503020204020204" pitchFamily="34" charset="-122"/>
              </a:rPr>
              <a:t>的节合并成</a:t>
            </a:r>
            <a:r>
              <a:rPr lang="zh-CN" altLang="en-US" sz="1900" b="1">
                <a:solidFill>
                  <a:srgbClr val="FF0000"/>
                </a:solidFill>
                <a:latin typeface="微软雅黑" panose="020B0503020204020204" pitchFamily="34" charset="-122"/>
                <a:ea typeface="微软雅黑" panose="020B0503020204020204" pitchFamily="34" charset="-122"/>
              </a:rPr>
              <a:t>段（</a:t>
            </a:r>
            <a:r>
              <a:rPr lang="en-US" altLang="zh-CN" sz="1900" b="1">
                <a:solidFill>
                  <a:srgbClr val="FF0000"/>
                </a:solidFill>
                <a:latin typeface="微软雅黑" panose="020B0503020204020204" pitchFamily="34" charset="-122"/>
                <a:ea typeface="微软雅黑" panose="020B0503020204020204" pitchFamily="34" charset="-122"/>
              </a:rPr>
              <a:t>Segment</a:t>
            </a:r>
            <a:r>
              <a:rPr lang="zh-CN" altLang="en-US"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000000"/>
                </a:solidFill>
                <a:latin typeface="微软雅黑" panose="020B0503020204020204" pitchFamily="34" charset="-122"/>
                <a:ea typeface="微软雅黑" panose="020B0503020204020204" pitchFamily="34" charset="-122"/>
              </a:rPr>
              <a:t>，并说明每个段的属性，如：在可执行文件中的位移、大小、在虚拟空间中的位置、对齐方式、访问属性等</a:t>
            </a:r>
          </a:p>
        </p:txBody>
      </p:sp>
      <p:grpSp>
        <p:nvGrpSpPr>
          <p:cNvPr id="2" name="Group 5">
            <a:extLst>
              <a:ext uri="{FF2B5EF4-FFF2-40B4-BE49-F238E27FC236}">
                <a16:creationId xmlns:a16="http://schemas.microsoft.com/office/drawing/2014/main" id="{76A05BD2-9626-4694-885C-C5DBFC26E3A3}"/>
              </a:ext>
            </a:extLst>
          </p:cNvPr>
          <p:cNvGrpSpPr>
            <a:grpSpLocks/>
          </p:cNvGrpSpPr>
          <p:nvPr/>
        </p:nvGrpSpPr>
        <p:grpSpPr bwMode="auto">
          <a:xfrm>
            <a:off x="1780921" y="2764045"/>
            <a:ext cx="7673193" cy="3892934"/>
            <a:chOff x="161" y="1675"/>
            <a:chExt cx="4835" cy="2453"/>
          </a:xfrm>
        </p:grpSpPr>
        <p:sp>
          <p:nvSpPr>
            <p:cNvPr id="18439" name="Rectangle 6">
              <a:extLst>
                <a:ext uri="{FF2B5EF4-FFF2-40B4-BE49-F238E27FC236}">
                  <a16:creationId xmlns:a16="http://schemas.microsoft.com/office/drawing/2014/main" id="{C0205F56-4FFF-4DF8-B27F-E8360FF3338F}"/>
                </a:ext>
              </a:extLst>
            </p:cNvPr>
            <p:cNvSpPr>
              <a:spLocks noChangeArrowheads="1"/>
            </p:cNvSpPr>
            <p:nvPr/>
          </p:nvSpPr>
          <p:spPr bwMode="auto">
            <a:xfrm>
              <a:off x="161" y="1748"/>
              <a:ext cx="2262" cy="2380"/>
            </a:xfrm>
            <a:prstGeom prst="rect">
              <a:avLst/>
            </a:prstGeom>
            <a:solidFill>
              <a:srgbClr val="DBF2DA"/>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int x=100; </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int y;</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void prn(int n)</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printf(“%d\n”,n);</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p>
            <a:p>
              <a:pPr defTabSz="914133">
                <a:lnSpc>
                  <a:spcPct val="95000"/>
                </a:lnSpc>
              </a:pPr>
              <a:endPar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endParaRP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void main( )</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static int a=1;</a:t>
              </a:r>
            </a:p>
            <a:p>
              <a:pPr defTabSz="914133">
                <a:lnSpc>
                  <a:spcPct val="95000"/>
                </a:lnSpc>
              </a:pPr>
              <a:r>
                <a:rPr lang="en-US" altLang="zh-CN" b="1">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static int b;</a:t>
              </a:r>
            </a:p>
            <a:p>
              <a:pPr defTabSz="914133">
                <a:lnSpc>
                  <a:spcPct val="95000"/>
                </a:lnSpc>
              </a:pPr>
              <a:r>
                <a:rPr lang="en-US" altLang="zh-CN" b="1">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int i=200,j;</a:t>
              </a:r>
            </a:p>
            <a:p>
              <a:pPr defTabSz="914133">
                <a:lnSpc>
                  <a:spcPct val="95000"/>
                </a:lnSpc>
              </a:pPr>
              <a:r>
                <a:rPr lang="en-US" altLang="zh-CN" b="1">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prn(x+a+i);</a:t>
              </a:r>
            </a:p>
            <a:p>
              <a:pPr defTabSz="914133">
                <a:lnSpc>
                  <a:spcPct val="95000"/>
                </a:lnSpc>
              </a:pPr>
              <a:r>
                <a:rPr lang="en-US" altLang="zh-CN" b="1">
                  <a:solidFill>
                    <a:srgbClr val="000000"/>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18440" name="Text Box 7">
              <a:extLst>
                <a:ext uri="{FF2B5EF4-FFF2-40B4-BE49-F238E27FC236}">
                  <a16:creationId xmlns:a16="http://schemas.microsoft.com/office/drawing/2014/main" id="{9D56D761-ADDA-445C-B00B-BA299F84AEF5}"/>
                </a:ext>
              </a:extLst>
            </p:cNvPr>
            <p:cNvSpPr txBox="1">
              <a:spLocks noChangeArrowheads="1"/>
            </p:cNvSpPr>
            <p:nvPr/>
          </p:nvSpPr>
          <p:spPr bwMode="auto">
            <a:xfrm>
              <a:off x="3472" y="1675"/>
              <a:ext cx="138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100" b="1">
                  <a:solidFill>
                    <a:srgbClr val="FF0000"/>
                  </a:solidFill>
                  <a:latin typeface="微软雅黑" panose="020B0503020204020204" pitchFamily="34" charset="-122"/>
                  <a:ea typeface="微软雅黑" panose="020B0503020204020204" pitchFamily="34" charset="-122"/>
                </a:rPr>
                <a:t>ELF</a:t>
              </a:r>
              <a:r>
                <a:rPr lang="zh-CN" altLang="en-US" sz="2100" b="1">
                  <a:solidFill>
                    <a:srgbClr val="FF0000"/>
                  </a:solidFill>
                  <a:latin typeface="微软雅黑" panose="020B0503020204020204" pitchFamily="34" charset="-122"/>
                  <a:ea typeface="微软雅黑" panose="020B0503020204020204" pitchFamily="34" charset="-122"/>
                </a:rPr>
                <a:t>的执行视图</a:t>
              </a:r>
            </a:p>
          </p:txBody>
        </p:sp>
        <p:sp>
          <p:nvSpPr>
            <p:cNvPr id="18441" name="Text Box 8">
              <a:extLst>
                <a:ext uri="{FF2B5EF4-FFF2-40B4-BE49-F238E27FC236}">
                  <a16:creationId xmlns:a16="http://schemas.microsoft.com/office/drawing/2014/main" id="{DCF7EC73-2E5E-43B4-B573-66BACAF7DF59}"/>
                </a:ext>
              </a:extLst>
            </p:cNvPr>
            <p:cNvSpPr txBox="1">
              <a:spLocks noChangeArrowheads="1"/>
            </p:cNvSpPr>
            <p:nvPr/>
          </p:nvSpPr>
          <p:spPr bwMode="auto">
            <a:xfrm>
              <a:off x="3318" y="1981"/>
              <a:ext cx="1678" cy="640"/>
            </a:xfrm>
            <a:prstGeom prst="rect">
              <a:avLst/>
            </a:prstGeom>
            <a:solidFill>
              <a:srgbClr val="993366">
                <a:alpha val="20000"/>
              </a:srgb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endParaRPr lang="en-US" altLang="zh-CN" sz="2000" b="1">
                <a:solidFill>
                  <a:srgbClr val="000000"/>
                </a:solidFill>
                <a:latin typeface="微软雅黑" panose="020B0503020204020204" pitchFamily="34" charset="-122"/>
                <a:ea typeface="微软雅黑" panose="020B0503020204020204" pitchFamily="34" charset="-122"/>
              </a:endParaRPr>
            </a:p>
            <a:p>
              <a:pPr algn="ctr" defTabSz="914133" eaLnBrk="1" hangingPunct="1"/>
              <a:r>
                <a:rPr lang="en-US" altLang="zh-CN" sz="2000" b="1">
                  <a:solidFill>
                    <a:srgbClr val="000000"/>
                  </a:solidFill>
                  <a:latin typeface="微软雅黑" panose="020B0503020204020204" pitchFamily="34" charset="-122"/>
                  <a:ea typeface="微软雅黑" panose="020B0503020204020204" pitchFamily="34" charset="-122"/>
                </a:rPr>
                <a:t>.text</a:t>
              </a:r>
              <a:r>
                <a:rPr lang="zh-CN" altLang="en-US" sz="2000" b="1">
                  <a:solidFill>
                    <a:srgbClr val="000000"/>
                  </a:solidFill>
                  <a:latin typeface="微软雅黑" panose="020B0503020204020204" pitchFamily="34" charset="-122"/>
                  <a:ea typeface="微软雅黑" panose="020B0503020204020204" pitchFamily="34" charset="-122"/>
                </a:rPr>
                <a:t>节</a:t>
              </a:r>
            </a:p>
            <a:p>
              <a:pPr algn="ctr" defTabSz="914133" eaLnBrk="1" hangingPunct="1"/>
              <a:endParaRPr lang="zh-CN" altLang="en-US" sz="2000" b="1">
                <a:solidFill>
                  <a:srgbClr val="000000"/>
                </a:solidFill>
                <a:latin typeface="微软雅黑" panose="020B0503020204020204" pitchFamily="34" charset="-122"/>
                <a:ea typeface="微软雅黑" panose="020B0503020204020204" pitchFamily="34" charset="-122"/>
              </a:endParaRPr>
            </a:p>
          </p:txBody>
        </p:sp>
        <p:sp>
          <p:nvSpPr>
            <p:cNvPr id="18442" name="Text Box 9">
              <a:extLst>
                <a:ext uri="{FF2B5EF4-FFF2-40B4-BE49-F238E27FC236}">
                  <a16:creationId xmlns:a16="http://schemas.microsoft.com/office/drawing/2014/main" id="{C112CE2F-FF24-4709-BF49-BBD9ADA9A630}"/>
                </a:ext>
              </a:extLst>
            </p:cNvPr>
            <p:cNvSpPr txBox="1">
              <a:spLocks noChangeArrowheads="1"/>
            </p:cNvSpPr>
            <p:nvPr/>
          </p:nvSpPr>
          <p:spPr bwMode="auto">
            <a:xfrm>
              <a:off x="3318" y="2615"/>
              <a:ext cx="1678" cy="446"/>
            </a:xfrm>
            <a:prstGeom prst="rect">
              <a:avLst/>
            </a:prstGeom>
            <a:solidFill>
              <a:srgbClr val="3333CC">
                <a:alpha val="20000"/>
              </a:srgb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endParaRPr lang="en-US" altLang="zh-CN" sz="1000" b="1">
                <a:solidFill>
                  <a:srgbClr val="000000"/>
                </a:solidFill>
                <a:latin typeface="微软雅黑" panose="020B0503020204020204" pitchFamily="34" charset="-122"/>
                <a:ea typeface="微软雅黑" panose="020B0503020204020204" pitchFamily="34" charset="-122"/>
              </a:endParaRPr>
            </a:p>
            <a:p>
              <a:pPr algn="ctr" defTabSz="914133" eaLnBrk="1" hangingPunct="1"/>
              <a:r>
                <a:rPr lang="en-US" altLang="zh-CN" sz="2000" b="1">
                  <a:solidFill>
                    <a:srgbClr val="000000"/>
                  </a:solidFill>
                  <a:latin typeface="微软雅黑" panose="020B0503020204020204" pitchFamily="34" charset="-122"/>
                  <a:ea typeface="微软雅黑" panose="020B0503020204020204" pitchFamily="34" charset="-122"/>
                </a:rPr>
                <a:t>.data</a:t>
              </a:r>
              <a:r>
                <a:rPr lang="zh-CN" altLang="en-US" sz="2000" b="1">
                  <a:solidFill>
                    <a:srgbClr val="000000"/>
                  </a:solidFill>
                  <a:latin typeface="微软雅黑" panose="020B0503020204020204" pitchFamily="34" charset="-122"/>
                  <a:ea typeface="微软雅黑" panose="020B0503020204020204" pitchFamily="34" charset="-122"/>
                </a:rPr>
                <a:t>节</a:t>
              </a:r>
            </a:p>
            <a:p>
              <a:pPr algn="ctr" defTabSz="914133" eaLnBrk="1" hangingPunct="1"/>
              <a:endParaRPr lang="zh-CN" altLang="en-US" sz="1000" b="1">
                <a:solidFill>
                  <a:srgbClr val="000000"/>
                </a:solidFill>
                <a:latin typeface="微软雅黑" panose="020B0503020204020204" pitchFamily="34" charset="-122"/>
                <a:ea typeface="微软雅黑" panose="020B0503020204020204" pitchFamily="34" charset="-122"/>
              </a:endParaRPr>
            </a:p>
          </p:txBody>
        </p:sp>
        <p:sp>
          <p:nvSpPr>
            <p:cNvPr id="18443" name="Text Box 10">
              <a:extLst>
                <a:ext uri="{FF2B5EF4-FFF2-40B4-BE49-F238E27FC236}">
                  <a16:creationId xmlns:a16="http://schemas.microsoft.com/office/drawing/2014/main" id="{133F4E9F-820B-47AB-B894-D37D87289C42}"/>
                </a:ext>
              </a:extLst>
            </p:cNvPr>
            <p:cNvSpPr txBox="1">
              <a:spLocks noChangeArrowheads="1"/>
            </p:cNvSpPr>
            <p:nvPr/>
          </p:nvSpPr>
          <p:spPr bwMode="auto">
            <a:xfrm>
              <a:off x="3318" y="3068"/>
              <a:ext cx="1678" cy="252"/>
            </a:xfrm>
            <a:prstGeom prst="rect">
              <a:avLst/>
            </a:prstGeom>
            <a:solidFill>
              <a:srgbClr val="FFFF00">
                <a:alpha val="21960"/>
              </a:srgbClr>
            </a:solidFill>
            <a:ln w="952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eaLnBrk="1" hangingPunct="1">
                <a:spcBef>
                  <a:spcPct val="50000"/>
                </a:spcBef>
              </a:pPr>
              <a:r>
                <a:rPr lang="en-US" altLang="zh-CN" sz="2000" b="1">
                  <a:solidFill>
                    <a:srgbClr val="000000"/>
                  </a:solidFill>
                  <a:latin typeface="微软雅黑" panose="020B0503020204020204" pitchFamily="34" charset="-122"/>
                  <a:ea typeface="微软雅黑" panose="020B0503020204020204" pitchFamily="34" charset="-122"/>
                </a:rPr>
                <a:t>.bss</a:t>
              </a:r>
              <a:r>
                <a:rPr lang="zh-CN" altLang="en-US" sz="2000" b="1">
                  <a:solidFill>
                    <a:srgbClr val="000000"/>
                  </a:solidFill>
                  <a:latin typeface="微软雅黑" panose="020B0503020204020204" pitchFamily="34" charset="-122"/>
                  <a:ea typeface="微软雅黑" panose="020B0503020204020204" pitchFamily="34" charset="-122"/>
                </a:rPr>
                <a:t>节</a:t>
              </a:r>
            </a:p>
          </p:txBody>
        </p:sp>
        <p:sp>
          <p:nvSpPr>
            <p:cNvPr id="18444" name="Line 11">
              <a:extLst>
                <a:ext uri="{FF2B5EF4-FFF2-40B4-BE49-F238E27FC236}">
                  <a16:creationId xmlns:a16="http://schemas.microsoft.com/office/drawing/2014/main" id="{736370E6-5B52-408B-B0B8-9966CB23E415}"/>
                </a:ext>
              </a:extLst>
            </p:cNvPr>
            <p:cNvSpPr>
              <a:spLocks noChangeShapeType="1"/>
            </p:cNvSpPr>
            <p:nvPr/>
          </p:nvSpPr>
          <p:spPr bwMode="auto">
            <a:xfrm>
              <a:off x="982" y="1867"/>
              <a:ext cx="2302" cy="87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18445" name="Line 12">
              <a:extLst>
                <a:ext uri="{FF2B5EF4-FFF2-40B4-BE49-F238E27FC236}">
                  <a16:creationId xmlns:a16="http://schemas.microsoft.com/office/drawing/2014/main" id="{C681E213-01AC-4604-9F12-A07BA8D86B1F}"/>
                </a:ext>
              </a:extLst>
            </p:cNvPr>
            <p:cNvSpPr>
              <a:spLocks noChangeShapeType="1"/>
            </p:cNvSpPr>
            <p:nvPr/>
          </p:nvSpPr>
          <p:spPr bwMode="auto">
            <a:xfrm flipV="1">
              <a:off x="1386" y="2891"/>
              <a:ext cx="1907" cy="4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18446" name="Line 13">
              <a:extLst>
                <a:ext uri="{FF2B5EF4-FFF2-40B4-BE49-F238E27FC236}">
                  <a16:creationId xmlns:a16="http://schemas.microsoft.com/office/drawing/2014/main" id="{EDEF7507-512A-4496-A343-0A55E30A9C39}"/>
                </a:ext>
              </a:extLst>
            </p:cNvPr>
            <p:cNvSpPr>
              <a:spLocks noChangeShapeType="1"/>
            </p:cNvSpPr>
            <p:nvPr/>
          </p:nvSpPr>
          <p:spPr bwMode="auto">
            <a:xfrm>
              <a:off x="606" y="2068"/>
              <a:ext cx="2696" cy="1079"/>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18447" name="Line 14">
              <a:extLst>
                <a:ext uri="{FF2B5EF4-FFF2-40B4-BE49-F238E27FC236}">
                  <a16:creationId xmlns:a16="http://schemas.microsoft.com/office/drawing/2014/main" id="{C31C23F7-F456-45B5-90BA-6892B8ED4DB2}"/>
                </a:ext>
              </a:extLst>
            </p:cNvPr>
            <p:cNvSpPr>
              <a:spLocks noChangeShapeType="1"/>
            </p:cNvSpPr>
            <p:nvPr/>
          </p:nvSpPr>
          <p:spPr bwMode="auto">
            <a:xfrm flipV="1">
              <a:off x="1233" y="3211"/>
              <a:ext cx="2024" cy="310"/>
            </a:xfrm>
            <a:prstGeom prst="line">
              <a:avLst/>
            </a:prstGeom>
            <a:noFill/>
            <a:ln w="38100">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18448" name="Line 15">
              <a:extLst>
                <a:ext uri="{FF2B5EF4-FFF2-40B4-BE49-F238E27FC236}">
                  <a16:creationId xmlns:a16="http://schemas.microsoft.com/office/drawing/2014/main" id="{0D6DD577-4BE8-424F-A346-628C944709B2}"/>
                </a:ext>
              </a:extLst>
            </p:cNvPr>
            <p:cNvSpPr>
              <a:spLocks noChangeShapeType="1"/>
            </p:cNvSpPr>
            <p:nvPr/>
          </p:nvSpPr>
          <p:spPr bwMode="auto">
            <a:xfrm flipV="1">
              <a:off x="1717" y="2241"/>
              <a:ext cx="1522" cy="320"/>
            </a:xfrm>
            <a:prstGeom prst="line">
              <a:avLst/>
            </a:prstGeom>
            <a:noFill/>
            <a:ln w="38100">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18449" name="Line 16">
              <a:extLst>
                <a:ext uri="{FF2B5EF4-FFF2-40B4-BE49-F238E27FC236}">
                  <a16:creationId xmlns:a16="http://schemas.microsoft.com/office/drawing/2014/main" id="{C83EB89E-FFA8-4664-93ED-F91C1D302D2A}"/>
                </a:ext>
              </a:extLst>
            </p:cNvPr>
            <p:cNvSpPr>
              <a:spLocks noChangeShapeType="1"/>
            </p:cNvSpPr>
            <p:nvPr/>
          </p:nvSpPr>
          <p:spPr bwMode="auto">
            <a:xfrm flipV="1">
              <a:off x="1323" y="2388"/>
              <a:ext cx="1925" cy="1307"/>
            </a:xfrm>
            <a:prstGeom prst="line">
              <a:avLst/>
            </a:prstGeom>
            <a:noFill/>
            <a:ln w="38100">
              <a:solidFill>
                <a:srgbClr val="990033"/>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grpSp>
      <p:sp>
        <p:nvSpPr>
          <p:cNvPr id="796689" name="Text Box 17">
            <a:extLst>
              <a:ext uri="{FF2B5EF4-FFF2-40B4-BE49-F238E27FC236}">
                <a16:creationId xmlns:a16="http://schemas.microsoft.com/office/drawing/2014/main" id="{B08D2A52-58A7-4A82-9352-2CC9EE1AAF97}"/>
              </a:ext>
            </a:extLst>
          </p:cNvPr>
          <p:cNvSpPr txBox="1">
            <a:spLocks noChangeArrowheads="1"/>
          </p:cNvSpPr>
          <p:nvPr/>
        </p:nvSpPr>
        <p:spPr bwMode="auto">
          <a:xfrm>
            <a:off x="9504898" y="3284583"/>
            <a:ext cx="139163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000" b="1" dirty="0">
                <a:solidFill>
                  <a:srgbClr val="FF0000"/>
                </a:solidFill>
                <a:ea typeface="微软雅黑" panose="020B0503020204020204" pitchFamily="34" charset="-122"/>
              </a:rPr>
              <a:t>程序头表</a:t>
            </a:r>
            <a:r>
              <a:rPr lang="zh-CN" altLang="en-US" sz="2000" b="1" dirty="0">
                <a:solidFill>
                  <a:srgbClr val="333399"/>
                </a:solidFill>
                <a:ea typeface="微软雅黑" panose="020B0503020204020204" pitchFamily="34" charset="-122"/>
              </a:rPr>
              <a:t>用来说明段信息，也称</a:t>
            </a:r>
            <a:r>
              <a:rPr lang="zh-CN" altLang="en-US" sz="2000" b="1" dirty="0">
                <a:solidFill>
                  <a:srgbClr val="FF0000"/>
                </a:solidFill>
                <a:ea typeface="微软雅黑" panose="020B0503020204020204" pitchFamily="34" charset="-122"/>
              </a:rPr>
              <a:t>段头表</a:t>
            </a:r>
          </a:p>
        </p:txBody>
      </p:sp>
    </p:spTree>
    <p:extLst>
      <p:ext uri="{BB962C8B-B14F-4D97-AF65-F5344CB8AC3E}">
        <p14:creationId xmlns:p14="http://schemas.microsoft.com/office/powerpoint/2010/main" val="1225790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linds(horizontal)">
                                      <p:cBhvr>
                                        <p:cTn id="7" dur="500"/>
                                        <p:tgtEl>
                                          <p:spTgt spid="79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linds(horizontal)">
                                      <p:cBhvr>
                                        <p:cTn id="12" dur="500"/>
                                        <p:tgtEl>
                                          <p:spTgt spid="79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linds(horizontal)">
                                      <p:cBhvr>
                                        <p:cTn id="17" dur="500"/>
                                        <p:tgtEl>
                                          <p:spTgt spid="79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6675">
                                            <p:txEl>
                                              <p:pRg st="3" end="3"/>
                                            </p:txEl>
                                          </p:spTgt>
                                        </p:tgtEl>
                                        <p:attrNameLst>
                                          <p:attrName>style.visibility</p:attrName>
                                        </p:attrNameLst>
                                      </p:cBhvr>
                                      <p:to>
                                        <p:strVal val="visible"/>
                                      </p:to>
                                    </p:set>
                                    <p:animEffect transition="in" filter="blinds(horizontal)">
                                      <p:cBhvr>
                                        <p:cTn id="22" dur="500"/>
                                        <p:tgtEl>
                                          <p:spTgt spid="79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6676"/>
                                        </p:tgtEl>
                                        <p:attrNameLst>
                                          <p:attrName>style.visibility</p:attrName>
                                        </p:attrNameLst>
                                      </p:cBhvr>
                                      <p:to>
                                        <p:strVal val="visible"/>
                                      </p:to>
                                    </p:set>
                                    <p:animEffect transition="in" filter="blinds(horizontal)">
                                      <p:cBhvr>
                                        <p:cTn id="32" dur="500"/>
                                        <p:tgtEl>
                                          <p:spTgt spid="7966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6689"/>
                                        </p:tgtEl>
                                        <p:attrNameLst>
                                          <p:attrName>style.visibility</p:attrName>
                                        </p:attrNameLst>
                                      </p:cBhvr>
                                      <p:to>
                                        <p:strVal val="visible"/>
                                      </p:to>
                                    </p:set>
                                    <p:animEffect transition="in" filter="blinds(horizontal)">
                                      <p:cBhvr>
                                        <p:cTn id="37" dur="500"/>
                                        <p:tgtEl>
                                          <p:spTgt spid="79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p:bldP spid="7966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ACA8A67-B628-4CC7-BD68-7A4D5E35BFE5}"/>
              </a:ext>
            </a:extLst>
          </p:cNvPr>
          <p:cNvSpPr>
            <a:spLocks noChangeArrowheads="1"/>
          </p:cNvSpPr>
          <p:nvPr/>
        </p:nvSpPr>
        <p:spPr bwMode="auto">
          <a:xfrm>
            <a:off x="6526081" y="1889600"/>
            <a:ext cx="2831225" cy="7252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sp>
        <p:nvSpPr>
          <p:cNvPr id="22531" name="Rectangle 1">
            <a:extLst>
              <a:ext uri="{FF2B5EF4-FFF2-40B4-BE49-F238E27FC236}">
                <a16:creationId xmlns:a16="http://schemas.microsoft.com/office/drawing/2014/main" id="{FEEE1451-88E6-4612-8E5B-4DB7B315E2D0}"/>
              </a:ext>
            </a:extLst>
          </p:cNvPr>
          <p:cNvSpPr>
            <a:spLocks noGrp="1" noChangeArrowheads="1"/>
          </p:cNvSpPr>
          <p:nvPr>
            <p:ph type="title" idx="4294967295"/>
          </p:nvPr>
        </p:nvSpPr>
        <p:spPr>
          <a:xfrm>
            <a:off x="1952317" y="1059"/>
            <a:ext cx="8714272" cy="617348"/>
          </a:xfrm>
        </p:spPr>
        <p:txBody>
          <a:bodyPr/>
          <a:lstStyle/>
          <a:p>
            <a:pPr marL="119028" indent="-119028">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a:t>可执行文件的存储器映像</a:t>
            </a:r>
          </a:p>
        </p:txBody>
      </p:sp>
      <p:sp>
        <p:nvSpPr>
          <p:cNvPr id="22532" name="Text Box 12">
            <a:extLst>
              <a:ext uri="{FF2B5EF4-FFF2-40B4-BE49-F238E27FC236}">
                <a16:creationId xmlns:a16="http://schemas.microsoft.com/office/drawing/2014/main" id="{78EB21C4-6500-42BC-846C-10F4F912A6D3}"/>
              </a:ext>
            </a:extLst>
          </p:cNvPr>
          <p:cNvSpPr txBox="1">
            <a:spLocks noChangeArrowheads="1"/>
          </p:cNvSpPr>
          <p:nvPr/>
        </p:nvSpPr>
        <p:spPr bwMode="auto">
          <a:xfrm>
            <a:off x="4705781" y="1576960"/>
            <a:ext cx="322164" cy="36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0</a:t>
            </a:r>
          </a:p>
        </p:txBody>
      </p:sp>
      <p:sp>
        <p:nvSpPr>
          <p:cNvPr id="22533" name="Text Box 25">
            <a:extLst>
              <a:ext uri="{FF2B5EF4-FFF2-40B4-BE49-F238E27FC236}">
                <a16:creationId xmlns:a16="http://schemas.microsoft.com/office/drawing/2014/main" id="{6E0495B3-7226-496F-8A77-EB715E559CFD}"/>
              </a:ext>
            </a:extLst>
          </p:cNvPr>
          <p:cNvSpPr txBox="1">
            <a:spLocks noChangeArrowheads="1"/>
          </p:cNvSpPr>
          <p:nvPr/>
        </p:nvSpPr>
        <p:spPr bwMode="auto">
          <a:xfrm>
            <a:off x="9787386" y="1735662"/>
            <a:ext cx="731612" cy="62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785" rIns="0"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4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%esp </a:t>
            </a:r>
          </a:p>
          <a:p>
            <a:pP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a:t>
            </a:r>
            <a:r>
              <a:rPr lang="zh-CN" altLang="en-GB" sz="1800">
                <a:solidFill>
                  <a:srgbClr val="000000"/>
                </a:solidFill>
                <a:latin typeface="微软雅黑" panose="020B0503020204020204" pitchFamily="34" charset="-122"/>
                <a:ea typeface="微软雅黑" panose="020B0503020204020204" pitchFamily="34" charset="-122"/>
                <a:cs typeface="msgothic"/>
              </a:rPr>
              <a:t>栈顶</a:t>
            </a:r>
            <a:r>
              <a:rPr lang="en-GB" altLang="zh-CN" sz="1800">
                <a:solidFill>
                  <a:srgbClr val="000000"/>
                </a:solidFill>
                <a:latin typeface="微软雅黑" panose="020B0503020204020204" pitchFamily="34" charset="-122"/>
                <a:ea typeface="微软雅黑" panose="020B0503020204020204" pitchFamily="34" charset="-122"/>
                <a:cs typeface="msgothic"/>
              </a:rPr>
              <a:t>)</a:t>
            </a:r>
          </a:p>
        </p:txBody>
      </p:sp>
      <p:sp>
        <p:nvSpPr>
          <p:cNvPr id="22534" name="Line 26">
            <a:extLst>
              <a:ext uri="{FF2B5EF4-FFF2-40B4-BE49-F238E27FC236}">
                <a16:creationId xmlns:a16="http://schemas.microsoft.com/office/drawing/2014/main" id="{1396E030-5C91-4B67-B1CF-0446FE26AEDB}"/>
              </a:ext>
            </a:extLst>
          </p:cNvPr>
          <p:cNvSpPr>
            <a:spLocks noChangeShapeType="1"/>
          </p:cNvSpPr>
          <p:nvPr/>
        </p:nvSpPr>
        <p:spPr bwMode="auto">
          <a:xfrm flipH="1">
            <a:off x="9408091" y="1903884"/>
            <a:ext cx="384056"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35" name="Line 28">
            <a:extLst>
              <a:ext uri="{FF2B5EF4-FFF2-40B4-BE49-F238E27FC236}">
                <a16:creationId xmlns:a16="http://schemas.microsoft.com/office/drawing/2014/main" id="{5A486B70-C3B8-47DD-BEF6-69DA058EE6CC}"/>
              </a:ext>
            </a:extLst>
          </p:cNvPr>
          <p:cNvSpPr>
            <a:spLocks noChangeShapeType="1"/>
          </p:cNvSpPr>
          <p:nvPr/>
        </p:nvSpPr>
        <p:spPr bwMode="auto">
          <a:xfrm flipV="1">
            <a:off x="9496964" y="831066"/>
            <a:ext cx="1587" cy="460233"/>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36" name="Text Box 29">
            <a:extLst>
              <a:ext uri="{FF2B5EF4-FFF2-40B4-BE49-F238E27FC236}">
                <a16:creationId xmlns:a16="http://schemas.microsoft.com/office/drawing/2014/main" id="{B923483A-2A5A-46E1-85B4-56B3429BF25C}"/>
              </a:ext>
            </a:extLst>
          </p:cNvPr>
          <p:cNvSpPr txBox="1">
            <a:spLocks noChangeArrowheads="1"/>
          </p:cNvSpPr>
          <p:nvPr/>
        </p:nvSpPr>
        <p:spPr bwMode="auto">
          <a:xfrm>
            <a:off x="9811191" y="3959062"/>
            <a:ext cx="592070" cy="36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4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900">
                <a:solidFill>
                  <a:srgbClr val="000000"/>
                </a:solidFill>
                <a:latin typeface="微软雅黑" panose="020B0503020204020204" pitchFamily="34" charset="-122"/>
                <a:ea typeface="微软雅黑" panose="020B0503020204020204" pitchFamily="34" charset="-122"/>
                <a:cs typeface="msgothic"/>
              </a:rPr>
              <a:t>brk</a:t>
            </a:r>
          </a:p>
        </p:txBody>
      </p:sp>
      <p:sp>
        <p:nvSpPr>
          <p:cNvPr id="22537" name="Line 30">
            <a:extLst>
              <a:ext uri="{FF2B5EF4-FFF2-40B4-BE49-F238E27FC236}">
                <a16:creationId xmlns:a16="http://schemas.microsoft.com/office/drawing/2014/main" id="{312F5EFB-AEED-4DE4-98EF-A3504B4E22AF}"/>
              </a:ext>
            </a:extLst>
          </p:cNvPr>
          <p:cNvSpPr>
            <a:spLocks noChangeShapeType="1"/>
          </p:cNvSpPr>
          <p:nvPr/>
        </p:nvSpPr>
        <p:spPr bwMode="auto">
          <a:xfrm flipH="1">
            <a:off x="9427135" y="4125699"/>
            <a:ext cx="384056"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38" name="Text Box 31">
            <a:extLst>
              <a:ext uri="{FF2B5EF4-FFF2-40B4-BE49-F238E27FC236}">
                <a16:creationId xmlns:a16="http://schemas.microsoft.com/office/drawing/2014/main" id="{19B1CE1E-DE2D-41E0-8443-A0236FB8B8E2}"/>
              </a:ext>
            </a:extLst>
          </p:cNvPr>
          <p:cNvSpPr txBox="1">
            <a:spLocks noChangeArrowheads="1"/>
          </p:cNvSpPr>
          <p:nvPr/>
        </p:nvSpPr>
        <p:spPr bwMode="auto">
          <a:xfrm>
            <a:off x="5054922" y="1077051"/>
            <a:ext cx="1579520" cy="32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4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600">
                <a:solidFill>
                  <a:srgbClr val="000000"/>
                </a:solidFill>
                <a:latin typeface="微软雅黑" panose="020B0503020204020204" pitchFamily="34" charset="-122"/>
                <a:ea typeface="微软雅黑" panose="020B0503020204020204" pitchFamily="34" charset="-122"/>
                <a:cs typeface="msgothic"/>
              </a:rPr>
              <a:t>0xC00000000</a:t>
            </a:r>
          </a:p>
        </p:txBody>
      </p:sp>
      <p:sp>
        <p:nvSpPr>
          <p:cNvPr id="22539" name="Text Box 32">
            <a:extLst>
              <a:ext uri="{FF2B5EF4-FFF2-40B4-BE49-F238E27FC236}">
                <a16:creationId xmlns:a16="http://schemas.microsoft.com/office/drawing/2014/main" id="{B2CEA507-9A77-4C0C-B4F2-4CF3977792EB}"/>
              </a:ext>
            </a:extLst>
          </p:cNvPr>
          <p:cNvSpPr txBox="1">
            <a:spLocks noChangeArrowheads="1"/>
          </p:cNvSpPr>
          <p:nvPr/>
        </p:nvSpPr>
        <p:spPr bwMode="auto">
          <a:xfrm>
            <a:off x="5173948" y="5915846"/>
            <a:ext cx="1441662" cy="325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4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600">
                <a:solidFill>
                  <a:srgbClr val="000000"/>
                </a:solidFill>
                <a:latin typeface="微软雅黑" panose="020B0503020204020204" pitchFamily="34" charset="-122"/>
                <a:ea typeface="微软雅黑" panose="020B0503020204020204" pitchFamily="34" charset="-122"/>
                <a:cs typeface="msgothic"/>
              </a:rPr>
              <a:t>0x08048000</a:t>
            </a:r>
          </a:p>
        </p:txBody>
      </p:sp>
      <p:sp>
        <p:nvSpPr>
          <p:cNvPr id="22540" name="Rectangle 14">
            <a:extLst>
              <a:ext uri="{FF2B5EF4-FFF2-40B4-BE49-F238E27FC236}">
                <a16:creationId xmlns:a16="http://schemas.microsoft.com/office/drawing/2014/main" id="{4F6A4A70-E8F4-4EAB-B507-DC700BF6243D}"/>
              </a:ext>
            </a:extLst>
          </p:cNvPr>
          <p:cNvSpPr>
            <a:spLocks noChangeArrowheads="1"/>
          </p:cNvSpPr>
          <p:nvPr/>
        </p:nvSpPr>
        <p:spPr bwMode="auto">
          <a:xfrm>
            <a:off x="6527667" y="815196"/>
            <a:ext cx="2829640" cy="517365"/>
          </a:xfrm>
          <a:prstGeom prst="rect">
            <a:avLst/>
          </a:prstGeom>
          <a:solidFill>
            <a:srgbClr val="F1C7C7"/>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000000"/>
                </a:solidFill>
                <a:latin typeface="微软雅黑" panose="020B0503020204020204" pitchFamily="34" charset="-122"/>
                <a:ea typeface="微软雅黑" panose="020B0503020204020204" pitchFamily="34" charset="-122"/>
                <a:cs typeface="msgothic"/>
              </a:rPr>
              <a:t>内核虚存区</a:t>
            </a:r>
          </a:p>
        </p:txBody>
      </p:sp>
      <p:sp>
        <p:nvSpPr>
          <p:cNvPr id="22541" name="Rectangle 15">
            <a:extLst>
              <a:ext uri="{FF2B5EF4-FFF2-40B4-BE49-F238E27FC236}">
                <a16:creationId xmlns:a16="http://schemas.microsoft.com/office/drawing/2014/main" id="{F54DAC0E-7DCA-4ADB-A900-15C8839565F0}"/>
              </a:ext>
            </a:extLst>
          </p:cNvPr>
          <p:cNvSpPr>
            <a:spLocks noChangeArrowheads="1"/>
          </p:cNvSpPr>
          <p:nvPr/>
        </p:nvSpPr>
        <p:spPr bwMode="auto">
          <a:xfrm>
            <a:off x="6527667" y="2622799"/>
            <a:ext cx="2829640" cy="710980"/>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000000"/>
                </a:solidFill>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E259D348-DCD8-4506-8D02-4AA4293F1E3B}"/>
              </a:ext>
            </a:extLst>
          </p:cNvPr>
          <p:cNvSpPr>
            <a:spLocks noChangeArrowheads="1"/>
          </p:cNvSpPr>
          <p:nvPr/>
        </p:nvSpPr>
        <p:spPr bwMode="auto">
          <a:xfrm>
            <a:off x="6527667" y="3329020"/>
            <a:ext cx="2829640" cy="768113"/>
          </a:xfrm>
          <a:prstGeom prst="rect">
            <a:avLst/>
          </a:prstGeom>
          <a:solidFill>
            <a:schemeClr val="bg1"/>
          </a:solidFill>
          <a:ln w="3302">
            <a:solidFill>
              <a:schemeClr val="tx1"/>
            </a:solidFill>
            <a:miter lim="800000"/>
            <a:headEnd/>
            <a:tailEnd/>
          </a:ln>
        </p:spPr>
        <p:txBody>
          <a:bodyPr wrap="none" anchor="ctr"/>
          <a:lstStyle/>
          <a:p>
            <a:pPr defTabSz="914133" eaLnBrk="0" fontAlgn="base" hangingPunct="0">
              <a:spcBef>
                <a:spcPct val="0"/>
              </a:spcBef>
              <a:spcAft>
                <a:spcPct val="0"/>
              </a:spcAft>
              <a:defRPr/>
            </a:pPr>
            <a:endParaRPr lang="en-US" sz="2400" b="1">
              <a:solidFill>
                <a:srgbClr val="000000"/>
              </a:solidFill>
              <a:latin typeface="Arial Narrow" pitchFamily="34" charset="0"/>
              <a:ea typeface="宋体"/>
            </a:endParaRPr>
          </a:p>
        </p:txBody>
      </p:sp>
      <p:sp>
        <p:nvSpPr>
          <p:cNvPr id="22543" name="Rectangle 17">
            <a:extLst>
              <a:ext uri="{FF2B5EF4-FFF2-40B4-BE49-F238E27FC236}">
                <a16:creationId xmlns:a16="http://schemas.microsoft.com/office/drawing/2014/main" id="{F5EC81F0-B7E6-4EA0-B26F-2ECB1469C9DB}"/>
              </a:ext>
            </a:extLst>
          </p:cNvPr>
          <p:cNvSpPr>
            <a:spLocks noChangeArrowheads="1"/>
          </p:cNvSpPr>
          <p:nvPr/>
        </p:nvSpPr>
        <p:spPr bwMode="auto">
          <a:xfrm>
            <a:off x="6527667" y="4095545"/>
            <a:ext cx="2829640" cy="710980"/>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000000"/>
                </a:solidFill>
                <a:latin typeface="微软雅黑" panose="020B0503020204020204" pitchFamily="34" charset="-122"/>
                <a:ea typeface="微软雅黑" panose="020B0503020204020204" pitchFamily="34" charset="-122"/>
                <a:cs typeface="msgothic"/>
              </a:rPr>
              <a:t>堆（</a:t>
            </a:r>
            <a:r>
              <a:rPr lang="en-GB" altLang="zh-CN" sz="2000">
                <a:solidFill>
                  <a:srgbClr val="000000"/>
                </a:solidFill>
                <a:latin typeface="微软雅黑" panose="020B0503020204020204" pitchFamily="34" charset="-122"/>
                <a:ea typeface="微软雅黑" panose="020B0503020204020204" pitchFamily="34" charset="-122"/>
                <a:cs typeface="msgothic"/>
              </a:rPr>
              <a:t>heap</a:t>
            </a:r>
            <a:r>
              <a:rPr lang="zh-CN" altLang="en-GB" sz="2000">
                <a:solidFill>
                  <a:srgbClr val="000000"/>
                </a:solidFill>
                <a:latin typeface="微软雅黑" panose="020B0503020204020204" pitchFamily="34" charset="-122"/>
                <a:ea typeface="微软雅黑" panose="020B0503020204020204" pitchFamily="34" charset="-122"/>
                <a:cs typeface="msgothic"/>
              </a:rPr>
              <a:t>）</a:t>
            </a:r>
          </a:p>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a:solidFill>
                  <a:srgbClr val="000000"/>
                </a:solidFill>
                <a:latin typeface="微软雅黑" panose="020B0503020204020204" pitchFamily="34" charset="-122"/>
                <a:ea typeface="微软雅黑" panose="020B0503020204020204" pitchFamily="34" charset="-122"/>
                <a:cs typeface="msgothic"/>
              </a:rPr>
              <a:t>(</a:t>
            </a:r>
            <a:r>
              <a:rPr lang="zh-CN" altLang="en-GB" sz="2000">
                <a:solidFill>
                  <a:srgbClr val="000000"/>
                </a:solidFill>
                <a:latin typeface="微软雅黑" panose="020B0503020204020204" pitchFamily="34" charset="-122"/>
                <a:ea typeface="微软雅黑" panose="020B0503020204020204" pitchFamily="34" charset="-122"/>
                <a:cs typeface="msgothic"/>
              </a:rPr>
              <a:t>由</a:t>
            </a:r>
            <a:r>
              <a:rPr lang="en-GB" altLang="zh-CN" sz="2000">
                <a:solidFill>
                  <a:srgbClr val="000000"/>
                </a:solidFill>
                <a:latin typeface="微软雅黑" panose="020B0503020204020204" pitchFamily="34" charset="-122"/>
                <a:ea typeface="微软雅黑" panose="020B0503020204020204" pitchFamily="34" charset="-122"/>
                <a:cs typeface="msgothic"/>
              </a:rPr>
              <a:t>malloc</a:t>
            </a:r>
            <a:r>
              <a:rPr lang="zh-CN" altLang="en-GB" sz="2000">
                <a:solidFill>
                  <a:srgbClr val="000000"/>
                </a:solidFill>
                <a:latin typeface="微软雅黑" panose="020B0503020204020204" pitchFamily="34" charset="-122"/>
                <a:ea typeface="微软雅黑" panose="020B0503020204020204" pitchFamily="34" charset="-122"/>
                <a:cs typeface="msgothic"/>
              </a:rPr>
              <a:t>动态生成</a:t>
            </a:r>
            <a:r>
              <a:rPr lang="en-GB" altLang="zh-CN" sz="2000">
                <a:solidFill>
                  <a:srgbClr val="000000"/>
                </a:solidFill>
                <a:latin typeface="Calibri" panose="020F0502020204030204" pitchFamily="34" charset="0"/>
                <a:ea typeface="微软雅黑" panose="020B0503020204020204" pitchFamily="34" charset="-122"/>
                <a:cs typeface="msgothic"/>
              </a:rPr>
              <a:t>)</a:t>
            </a:r>
          </a:p>
        </p:txBody>
      </p:sp>
      <p:sp>
        <p:nvSpPr>
          <p:cNvPr id="22544" name="Line 19">
            <a:extLst>
              <a:ext uri="{FF2B5EF4-FFF2-40B4-BE49-F238E27FC236}">
                <a16:creationId xmlns:a16="http://schemas.microsoft.com/office/drawing/2014/main" id="{5A8D1A74-C6BA-4F90-8C7C-FBA6795AF66E}"/>
              </a:ext>
            </a:extLst>
          </p:cNvPr>
          <p:cNvSpPr>
            <a:spLocks noChangeShapeType="1"/>
          </p:cNvSpPr>
          <p:nvPr/>
        </p:nvSpPr>
        <p:spPr bwMode="auto">
          <a:xfrm flipV="1">
            <a:off x="7938520" y="3678162"/>
            <a:ext cx="1587" cy="407861"/>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45" name="Rectangle 20">
            <a:extLst>
              <a:ext uri="{FF2B5EF4-FFF2-40B4-BE49-F238E27FC236}">
                <a16:creationId xmlns:a16="http://schemas.microsoft.com/office/drawing/2014/main" id="{F62C1883-9739-4B78-A6C7-CBB2DE56DC42}"/>
              </a:ext>
            </a:extLst>
          </p:cNvPr>
          <p:cNvSpPr>
            <a:spLocks noChangeArrowheads="1"/>
          </p:cNvSpPr>
          <p:nvPr/>
        </p:nvSpPr>
        <p:spPr bwMode="auto">
          <a:xfrm>
            <a:off x="6527667" y="1300821"/>
            <a:ext cx="2829640" cy="598303"/>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1800">
                <a:solidFill>
                  <a:srgbClr val="000000"/>
                </a:solidFill>
                <a:latin typeface="微软雅黑" panose="020B0503020204020204" pitchFamily="34" charset="-122"/>
                <a:ea typeface="微软雅黑" panose="020B0503020204020204" pitchFamily="34" charset="-122"/>
                <a:cs typeface="msgothic"/>
              </a:rPr>
              <a:t>用户栈（</a:t>
            </a:r>
            <a:r>
              <a:rPr lang="en-GB" altLang="zh-CN" sz="1800">
                <a:solidFill>
                  <a:srgbClr val="000000"/>
                </a:solidFill>
                <a:latin typeface="微软雅黑" panose="020B0503020204020204" pitchFamily="34" charset="-122"/>
                <a:ea typeface="微软雅黑" panose="020B0503020204020204" pitchFamily="34" charset="-122"/>
                <a:cs typeface="msgothic"/>
              </a:rPr>
              <a:t>User stack</a:t>
            </a:r>
            <a:r>
              <a:rPr lang="zh-CN" altLang="en-GB" sz="1800">
                <a:solidFill>
                  <a:srgbClr val="000000"/>
                </a:solidFill>
                <a:latin typeface="微软雅黑" panose="020B0503020204020204" pitchFamily="34" charset="-122"/>
                <a:ea typeface="微软雅黑" panose="020B0503020204020204" pitchFamily="34" charset="-122"/>
                <a:cs typeface="msgothic"/>
              </a:rPr>
              <a:t>）</a:t>
            </a:r>
          </a:p>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000000"/>
                </a:solidFill>
                <a:latin typeface="Calibri" panose="020F0502020204030204" pitchFamily="34" charset="0"/>
                <a:ea typeface="微软雅黑" panose="020B0503020204020204" pitchFamily="34" charset="-122"/>
                <a:cs typeface="msgothic"/>
              </a:rPr>
              <a:t>动态生成</a:t>
            </a:r>
          </a:p>
        </p:txBody>
      </p:sp>
      <p:sp>
        <p:nvSpPr>
          <p:cNvPr id="22546" name="Line 21">
            <a:extLst>
              <a:ext uri="{FF2B5EF4-FFF2-40B4-BE49-F238E27FC236}">
                <a16:creationId xmlns:a16="http://schemas.microsoft.com/office/drawing/2014/main" id="{B0BB8AE6-B551-417A-9B20-38AD7EB8C6E8}"/>
              </a:ext>
            </a:extLst>
          </p:cNvPr>
          <p:cNvSpPr>
            <a:spLocks noChangeShapeType="1"/>
          </p:cNvSpPr>
          <p:nvPr/>
        </p:nvSpPr>
        <p:spPr bwMode="auto">
          <a:xfrm flipV="1">
            <a:off x="7938520" y="2383160"/>
            <a:ext cx="1587" cy="245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47" name="Line 22">
            <a:extLst>
              <a:ext uri="{FF2B5EF4-FFF2-40B4-BE49-F238E27FC236}">
                <a16:creationId xmlns:a16="http://schemas.microsoft.com/office/drawing/2014/main" id="{41C2DA16-9779-4F6E-A776-7255E8A534AB}"/>
              </a:ext>
            </a:extLst>
          </p:cNvPr>
          <p:cNvSpPr>
            <a:spLocks noChangeShapeType="1"/>
          </p:cNvSpPr>
          <p:nvPr/>
        </p:nvSpPr>
        <p:spPr bwMode="auto">
          <a:xfrm>
            <a:off x="7938520" y="1899123"/>
            <a:ext cx="1587" cy="242813"/>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33815" name="Rectangle 23">
            <a:extLst>
              <a:ext uri="{FF2B5EF4-FFF2-40B4-BE49-F238E27FC236}">
                <a16:creationId xmlns:a16="http://schemas.microsoft.com/office/drawing/2014/main" id="{37D6EBC6-F8FB-44CE-9F15-6A656D5C5ECB}"/>
              </a:ext>
            </a:extLst>
          </p:cNvPr>
          <p:cNvSpPr>
            <a:spLocks noChangeArrowheads="1"/>
          </p:cNvSpPr>
          <p:nvPr/>
        </p:nvSpPr>
        <p:spPr bwMode="auto">
          <a:xfrm>
            <a:off x="6527667" y="6179290"/>
            <a:ext cx="2829640" cy="422145"/>
          </a:xfrm>
          <a:prstGeom prst="rect">
            <a:avLst/>
          </a:prstGeom>
          <a:solidFill>
            <a:schemeClr val="bg1">
              <a:lumMod val="75000"/>
            </a:schemeClr>
          </a:solidFill>
          <a:ln w="324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zh-CN" altLang="en-GB" b="1">
                <a:solidFill>
                  <a:srgbClr val="000000"/>
                </a:solidFill>
                <a:latin typeface="微软雅黑" panose="020B0503020204020204" pitchFamily="34" charset="-122"/>
                <a:ea typeface="微软雅黑" panose="020B0503020204020204" pitchFamily="34" charset="-122"/>
                <a:cs typeface="msgothic"/>
              </a:rPr>
              <a:t>未使用</a:t>
            </a:r>
          </a:p>
        </p:txBody>
      </p:sp>
      <p:sp>
        <p:nvSpPr>
          <p:cNvPr id="22549" name="Text Box 24">
            <a:extLst>
              <a:ext uri="{FF2B5EF4-FFF2-40B4-BE49-F238E27FC236}">
                <a16:creationId xmlns:a16="http://schemas.microsoft.com/office/drawing/2014/main" id="{60700C03-F9F4-4280-80E0-3DCE6595FA9F}"/>
              </a:ext>
            </a:extLst>
          </p:cNvPr>
          <p:cNvSpPr txBox="1">
            <a:spLocks noChangeArrowheads="1"/>
          </p:cNvSpPr>
          <p:nvPr/>
        </p:nvSpPr>
        <p:spPr bwMode="auto">
          <a:xfrm>
            <a:off x="6259463" y="6410994"/>
            <a:ext cx="317957" cy="335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600">
                <a:solidFill>
                  <a:srgbClr val="000000"/>
                </a:solidFill>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B0C4A3A6-174E-4F04-A882-219959BF03F5}"/>
              </a:ext>
            </a:extLst>
          </p:cNvPr>
          <p:cNvSpPr>
            <a:spLocks noChangeArrowheads="1"/>
          </p:cNvSpPr>
          <p:nvPr/>
        </p:nvSpPr>
        <p:spPr bwMode="auto">
          <a:xfrm>
            <a:off x="6527667" y="4803351"/>
            <a:ext cx="2829640" cy="712568"/>
          </a:xfrm>
          <a:prstGeom prst="rect">
            <a:avLst/>
          </a:prstGeom>
          <a:solidFill>
            <a:schemeClr val="accent2">
              <a:lumMod val="20000"/>
              <a:lumOff val="80000"/>
            </a:schemeClr>
          </a:solidFill>
          <a:ln w="324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zh-CN" altLang="en-GB" sz="2000" b="1">
                <a:solidFill>
                  <a:srgbClr val="000000"/>
                </a:solidFill>
                <a:latin typeface="微软雅黑" panose="020B0503020204020204" pitchFamily="34" charset="-122"/>
                <a:ea typeface="微软雅黑" panose="020B0503020204020204" pitchFamily="34" charset="-122"/>
                <a:cs typeface="msgothic"/>
              </a:rPr>
              <a:t>读写数据段</a:t>
            </a:r>
          </a:p>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(.data, .bss)</a:t>
            </a:r>
          </a:p>
        </p:txBody>
      </p:sp>
      <p:sp>
        <p:nvSpPr>
          <p:cNvPr id="22551" name="Rectangle 35">
            <a:extLst>
              <a:ext uri="{FF2B5EF4-FFF2-40B4-BE49-F238E27FC236}">
                <a16:creationId xmlns:a16="http://schemas.microsoft.com/office/drawing/2014/main" id="{4C0C1D96-BD4C-4585-BD11-ED639C4ED539}"/>
              </a:ext>
            </a:extLst>
          </p:cNvPr>
          <p:cNvSpPr>
            <a:spLocks noChangeArrowheads="1"/>
          </p:cNvSpPr>
          <p:nvPr/>
        </p:nvSpPr>
        <p:spPr bwMode="auto">
          <a:xfrm>
            <a:off x="6527667" y="5468309"/>
            <a:ext cx="2829640" cy="710980"/>
          </a:xfrm>
          <a:prstGeom prst="rect">
            <a:avLst/>
          </a:prstGeom>
          <a:solidFill>
            <a:srgbClr val="F6F5BD"/>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000000"/>
                </a:solidFill>
                <a:latin typeface="微软雅黑" panose="020B0503020204020204" pitchFamily="34" charset="-122"/>
                <a:ea typeface="微软雅黑" panose="020B0503020204020204" pitchFamily="34" charset="-122"/>
                <a:cs typeface="msgothic"/>
              </a:rPr>
              <a:t>只读代码段</a:t>
            </a:r>
          </a:p>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(.init, .text</a:t>
            </a:r>
            <a:r>
              <a:rPr lang="en-GB" altLang="zh-CN" sz="1600">
                <a:solidFill>
                  <a:srgbClr val="000000"/>
                </a:solidFill>
                <a:latin typeface="Calibri" panose="020F0502020204030204" pitchFamily="34" charset="0"/>
                <a:ea typeface="微软雅黑" panose="020B0503020204020204" pitchFamily="34" charset="-122"/>
                <a:cs typeface="msgothic"/>
              </a:rPr>
              <a:t>, </a:t>
            </a:r>
            <a:r>
              <a:rPr lang="en-GB" altLang="zh-CN" sz="1800">
                <a:solidFill>
                  <a:srgbClr val="000000"/>
                </a:solidFill>
                <a:latin typeface="微软雅黑" panose="020B0503020204020204" pitchFamily="34" charset="-122"/>
                <a:ea typeface="微软雅黑" panose="020B0503020204020204" pitchFamily="34" charset="-122"/>
                <a:cs typeface="msgothic"/>
              </a:rPr>
              <a:t>.rodata</a:t>
            </a:r>
            <a:r>
              <a:rPr lang="en-GB" altLang="zh-CN" sz="1600">
                <a:solidFill>
                  <a:srgbClr val="000000"/>
                </a:solidFill>
                <a:latin typeface="Calibri" panose="020F0502020204030204" pitchFamily="34" charset="0"/>
                <a:ea typeface="微软雅黑" panose="020B0503020204020204" pitchFamily="34" charset="-122"/>
                <a:cs typeface="msgothic"/>
              </a:rPr>
              <a:t>)</a:t>
            </a:r>
          </a:p>
        </p:txBody>
      </p:sp>
      <p:grpSp>
        <p:nvGrpSpPr>
          <p:cNvPr id="22552" name="Group 24">
            <a:extLst>
              <a:ext uri="{FF2B5EF4-FFF2-40B4-BE49-F238E27FC236}">
                <a16:creationId xmlns:a16="http://schemas.microsoft.com/office/drawing/2014/main" id="{953B244B-9B6A-43CC-9A90-095CD99973E8}"/>
              </a:ext>
            </a:extLst>
          </p:cNvPr>
          <p:cNvGrpSpPr>
            <a:grpSpLocks/>
          </p:cNvGrpSpPr>
          <p:nvPr/>
        </p:nvGrpSpPr>
        <p:grpSpPr bwMode="auto">
          <a:xfrm>
            <a:off x="9390633" y="4879529"/>
            <a:ext cx="1071232" cy="1326740"/>
            <a:chOff x="4956" y="3074"/>
            <a:chExt cx="675" cy="836"/>
          </a:xfrm>
        </p:grpSpPr>
        <p:sp>
          <p:nvSpPr>
            <p:cNvPr id="22572" name="AutoShape 36">
              <a:extLst>
                <a:ext uri="{FF2B5EF4-FFF2-40B4-BE49-F238E27FC236}">
                  <a16:creationId xmlns:a16="http://schemas.microsoft.com/office/drawing/2014/main" id="{65332CC7-23D8-43A7-8C92-777F85238CE9}"/>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100000"/>
                </a:lnSpc>
                <a:spcBef>
                  <a:spcPct val="0"/>
                </a:spcBef>
                <a:spcAft>
                  <a:spcPct val="0"/>
                </a:spcAft>
                <a:buNone/>
              </a:pPr>
              <a:endParaRPr lang="en-US" altLang="zh-CN">
                <a:solidFill>
                  <a:srgbClr val="000000"/>
                </a:solidFill>
                <a:latin typeface="Arial Narrow" panose="020B0606020202030204" pitchFamily="34" charset="0"/>
              </a:endParaRPr>
            </a:p>
          </p:txBody>
        </p:sp>
        <p:sp>
          <p:nvSpPr>
            <p:cNvPr id="22573" name="Text Box 37">
              <a:extLst>
                <a:ext uri="{FF2B5EF4-FFF2-40B4-BE49-F238E27FC236}">
                  <a16:creationId xmlns:a16="http://schemas.microsoft.com/office/drawing/2014/main" id="{5D9490E1-AE41-4458-81A4-9714A2E07DE4}"/>
                </a:ext>
              </a:extLst>
            </p:cNvPr>
            <p:cNvSpPr txBox="1">
              <a:spLocks noChangeArrowheads="1"/>
            </p:cNvSpPr>
            <p:nvPr/>
          </p:nvSpPr>
          <p:spPr bwMode="auto">
            <a:xfrm>
              <a:off x="5161" y="3074"/>
              <a:ext cx="470"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22553" name="Text Box 27">
            <a:extLst>
              <a:ext uri="{FF2B5EF4-FFF2-40B4-BE49-F238E27FC236}">
                <a16:creationId xmlns:a16="http://schemas.microsoft.com/office/drawing/2014/main" id="{5D1F554A-E5CA-4467-B462-965DC28796DB}"/>
              </a:ext>
            </a:extLst>
          </p:cNvPr>
          <p:cNvSpPr txBox="1">
            <a:spLocks noChangeArrowheads="1"/>
          </p:cNvSpPr>
          <p:nvPr/>
        </p:nvSpPr>
        <p:spPr bwMode="auto">
          <a:xfrm>
            <a:off x="1817422" y="827891"/>
            <a:ext cx="3267655"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zh-CN" altLang="en-US" sz="1900">
                <a:solidFill>
                  <a:srgbClr val="FF0000"/>
                </a:solidFill>
                <a:latin typeface="微软雅黑" panose="020B0503020204020204" pitchFamily="34" charset="-122"/>
                <a:ea typeface="微软雅黑" panose="020B0503020204020204" pitchFamily="34" charset="-122"/>
              </a:rPr>
              <a:t>程序</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段</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a:extLst>
              <a:ext uri="{FF2B5EF4-FFF2-40B4-BE49-F238E27FC236}">
                <a16:creationId xmlns:a16="http://schemas.microsoft.com/office/drawing/2014/main" id="{64E6D3EB-6789-42D7-A2FF-B39AEA0E10F5}"/>
              </a:ext>
            </a:extLst>
          </p:cNvPr>
          <p:cNvSpPr>
            <a:spLocks noChangeArrowheads="1"/>
          </p:cNvSpPr>
          <p:nvPr/>
        </p:nvSpPr>
        <p:spPr bwMode="auto">
          <a:xfrm>
            <a:off x="1772985" y="1554742"/>
            <a:ext cx="2970883" cy="434841"/>
          </a:xfrm>
          <a:prstGeom prst="rect">
            <a:avLst/>
          </a:prstGeom>
          <a:solidFill>
            <a:schemeClr val="bg1">
              <a:lumMod val="95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ELF </a:t>
            </a:r>
            <a:r>
              <a:rPr lang="zh-CN" altLang="en-GB" b="1">
                <a:solidFill>
                  <a:srgbClr val="000000"/>
                </a:solidFill>
                <a:latin typeface="微软雅黑" panose="020B0503020204020204" pitchFamily="34" charset="-122"/>
                <a:ea typeface="微软雅黑" panose="020B0503020204020204" pitchFamily="34" charset="-122"/>
                <a:cs typeface="msgothic"/>
              </a:rPr>
              <a:t>头</a:t>
            </a:r>
          </a:p>
        </p:txBody>
      </p:sp>
      <p:sp>
        <p:nvSpPr>
          <p:cNvPr id="22555" name="Rectangle 3">
            <a:extLst>
              <a:ext uri="{FF2B5EF4-FFF2-40B4-BE49-F238E27FC236}">
                <a16:creationId xmlns:a16="http://schemas.microsoft.com/office/drawing/2014/main" id="{ED11FA62-8ACB-49AC-B21C-36E34BC86D8A}"/>
              </a:ext>
            </a:extLst>
          </p:cNvPr>
          <p:cNvSpPr>
            <a:spLocks noChangeArrowheads="1"/>
          </p:cNvSpPr>
          <p:nvPr/>
        </p:nvSpPr>
        <p:spPr bwMode="auto">
          <a:xfrm>
            <a:off x="1772985" y="1989583"/>
            <a:ext cx="2970883" cy="695111"/>
          </a:xfrm>
          <a:prstGeom prst="rect">
            <a:avLst/>
          </a:prstGeom>
          <a:solidFill>
            <a:srgbClr val="993366">
              <a:alpha val="9019"/>
            </a:srgbClr>
          </a:solidFill>
          <a:ln w="25527">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sz="2000">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22556" name="Rectangle 4">
            <a:extLst>
              <a:ext uri="{FF2B5EF4-FFF2-40B4-BE49-F238E27FC236}">
                <a16:creationId xmlns:a16="http://schemas.microsoft.com/office/drawing/2014/main" id="{125C86CF-3D6E-4EEA-8D2B-1401BFD25D42}"/>
              </a:ext>
            </a:extLst>
          </p:cNvPr>
          <p:cNvSpPr>
            <a:spLocks noChangeArrowheads="1"/>
          </p:cNvSpPr>
          <p:nvPr/>
        </p:nvSpPr>
        <p:spPr bwMode="auto">
          <a:xfrm>
            <a:off x="1772985" y="3119534"/>
            <a:ext cx="2970883" cy="434841"/>
          </a:xfrm>
          <a:prstGeom prst="rect">
            <a:avLst/>
          </a:prstGeom>
          <a:solidFill>
            <a:srgbClr val="F6F5BD"/>
          </a:solidFill>
          <a:ln w="2556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.text </a:t>
            </a:r>
            <a:r>
              <a:rPr lang="zh-CN" altLang="en-GB" sz="1800">
                <a:solidFill>
                  <a:srgbClr val="000000"/>
                </a:solidFill>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DCD66796-3522-4F89-85A1-8BAE96F8DB20}"/>
              </a:ext>
            </a:extLst>
          </p:cNvPr>
          <p:cNvSpPr>
            <a:spLocks noChangeArrowheads="1"/>
          </p:cNvSpPr>
          <p:nvPr/>
        </p:nvSpPr>
        <p:spPr bwMode="auto">
          <a:xfrm>
            <a:off x="1772985" y="3989216"/>
            <a:ext cx="2970883" cy="434841"/>
          </a:xfrm>
          <a:prstGeom prst="rect">
            <a:avLst/>
          </a:prstGeom>
          <a:solidFill>
            <a:schemeClr val="accent2">
              <a:lumMod val="20000"/>
              <a:lumOff val="80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.data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FCEB7E19-3137-46C1-9181-F82AF170B087}"/>
              </a:ext>
            </a:extLst>
          </p:cNvPr>
          <p:cNvSpPr>
            <a:spLocks noChangeArrowheads="1"/>
          </p:cNvSpPr>
          <p:nvPr/>
        </p:nvSpPr>
        <p:spPr bwMode="auto">
          <a:xfrm>
            <a:off x="1772985" y="4424056"/>
            <a:ext cx="2970883" cy="433253"/>
          </a:xfrm>
          <a:prstGeom prst="rect">
            <a:avLst/>
          </a:prstGeom>
          <a:solidFill>
            <a:schemeClr val="accent2">
              <a:lumMod val="20000"/>
              <a:lumOff val="80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.bss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FAA5A220-53F4-4BB8-A161-994AB8ED7983}"/>
              </a:ext>
            </a:extLst>
          </p:cNvPr>
          <p:cNvSpPr>
            <a:spLocks noChangeArrowheads="1"/>
          </p:cNvSpPr>
          <p:nvPr/>
        </p:nvSpPr>
        <p:spPr bwMode="auto">
          <a:xfrm>
            <a:off x="1772985" y="4857310"/>
            <a:ext cx="2970883" cy="434841"/>
          </a:xfrm>
          <a:prstGeom prst="rect">
            <a:avLst/>
          </a:prstGeom>
          <a:solidFill>
            <a:schemeClr val="bg1">
              <a:lumMod val="95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.symtab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9803EF17-160D-4CFD-BC96-32AE21D18B9C}"/>
              </a:ext>
            </a:extLst>
          </p:cNvPr>
          <p:cNvSpPr>
            <a:spLocks noChangeArrowheads="1"/>
          </p:cNvSpPr>
          <p:nvPr/>
        </p:nvSpPr>
        <p:spPr bwMode="auto">
          <a:xfrm>
            <a:off x="1772985" y="5292150"/>
            <a:ext cx="2970883" cy="434841"/>
          </a:xfrm>
          <a:prstGeom prst="rect">
            <a:avLst/>
          </a:prstGeom>
          <a:solidFill>
            <a:schemeClr val="bg1">
              <a:lumMod val="95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.debug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sp>
        <p:nvSpPr>
          <p:cNvPr id="22561" name="Rectangle 5">
            <a:extLst>
              <a:ext uri="{FF2B5EF4-FFF2-40B4-BE49-F238E27FC236}">
                <a16:creationId xmlns:a16="http://schemas.microsoft.com/office/drawing/2014/main" id="{D50B8374-1396-4D37-9BDD-8034B6095885}"/>
              </a:ext>
            </a:extLst>
          </p:cNvPr>
          <p:cNvSpPr>
            <a:spLocks noChangeArrowheads="1"/>
          </p:cNvSpPr>
          <p:nvPr/>
        </p:nvSpPr>
        <p:spPr bwMode="auto">
          <a:xfrm>
            <a:off x="1772985" y="3554376"/>
            <a:ext cx="2970883" cy="434841"/>
          </a:xfrm>
          <a:prstGeom prst="rect">
            <a:avLst/>
          </a:prstGeom>
          <a:solidFill>
            <a:srgbClr val="F6F5BD"/>
          </a:solidFill>
          <a:ln w="2556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.rodata </a:t>
            </a:r>
            <a:r>
              <a:rPr lang="zh-CN" altLang="en-GB" sz="1800">
                <a:solidFill>
                  <a:srgbClr val="000000"/>
                </a:solidFill>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BA702D9F-37FF-46AD-9F19-99DCBB4A1C34}"/>
              </a:ext>
            </a:extLst>
          </p:cNvPr>
          <p:cNvSpPr>
            <a:spLocks noChangeArrowheads="1"/>
          </p:cNvSpPr>
          <p:nvPr/>
        </p:nvSpPr>
        <p:spPr bwMode="auto">
          <a:xfrm>
            <a:off x="1772985" y="5726992"/>
            <a:ext cx="2970883" cy="434841"/>
          </a:xfrm>
          <a:prstGeom prst="rect">
            <a:avLst/>
          </a:prstGeom>
          <a:solidFill>
            <a:schemeClr val="bg1">
              <a:lumMod val="95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.line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sp>
        <p:nvSpPr>
          <p:cNvPr id="22563" name="Rectangle 4">
            <a:extLst>
              <a:ext uri="{FF2B5EF4-FFF2-40B4-BE49-F238E27FC236}">
                <a16:creationId xmlns:a16="http://schemas.microsoft.com/office/drawing/2014/main" id="{836B2957-959A-485E-8148-55C843CEC672}"/>
              </a:ext>
            </a:extLst>
          </p:cNvPr>
          <p:cNvSpPr>
            <a:spLocks noChangeArrowheads="1"/>
          </p:cNvSpPr>
          <p:nvPr/>
        </p:nvSpPr>
        <p:spPr bwMode="auto">
          <a:xfrm>
            <a:off x="1772985" y="2684694"/>
            <a:ext cx="2970883" cy="434841"/>
          </a:xfrm>
          <a:prstGeom prst="rect">
            <a:avLst/>
          </a:prstGeom>
          <a:solidFill>
            <a:srgbClr val="F6F5BD"/>
          </a:solidFill>
          <a:ln w="2556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defTabSz="914133" eaLnBrk="0" fontAlgn="base" hangingPunct="0">
              <a:lnSpc>
                <a:spcPct val="98000"/>
              </a:lnSpc>
              <a:spcBef>
                <a:spcPct val="0"/>
              </a:spcBef>
              <a:spcAft>
                <a:spcPct val="0"/>
              </a:spcAft>
              <a:buNone/>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1800">
                <a:solidFill>
                  <a:srgbClr val="000000"/>
                </a:solidFill>
                <a:latin typeface="微软雅黑" panose="020B0503020204020204" pitchFamily="34" charset="-122"/>
                <a:ea typeface="微软雅黑" panose="020B0503020204020204" pitchFamily="34" charset="-122"/>
                <a:cs typeface="msgothic"/>
              </a:rPr>
              <a:t>.init </a:t>
            </a:r>
            <a:r>
              <a:rPr lang="zh-CN" altLang="en-GB" sz="1800">
                <a:solidFill>
                  <a:srgbClr val="000000"/>
                </a:solidFill>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36D02FF5-7DB8-46EA-B1EF-89A05DA31157}"/>
              </a:ext>
            </a:extLst>
          </p:cNvPr>
          <p:cNvSpPr>
            <a:spLocks noChangeArrowheads="1"/>
          </p:cNvSpPr>
          <p:nvPr/>
        </p:nvSpPr>
        <p:spPr bwMode="auto">
          <a:xfrm>
            <a:off x="1772985" y="6161833"/>
            <a:ext cx="2970883" cy="434841"/>
          </a:xfrm>
          <a:prstGeom prst="rect">
            <a:avLst/>
          </a:prstGeom>
          <a:solidFill>
            <a:schemeClr val="bg1">
              <a:lumMod val="95000"/>
            </a:schemeClr>
          </a:solidFill>
          <a:ln w="2556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defTabSz="914133" fontAlgn="base">
              <a:lnSpc>
                <a:spcPct val="98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defRPr/>
            </a:pPr>
            <a:r>
              <a:rPr lang="en-GB" altLang="zh-CN" b="1">
                <a:solidFill>
                  <a:srgbClr val="000000"/>
                </a:solidFill>
                <a:latin typeface="微软雅黑" panose="020B0503020204020204" pitchFamily="34" charset="-122"/>
                <a:ea typeface="微软雅黑" panose="020B0503020204020204" pitchFamily="34" charset="-122"/>
                <a:cs typeface="msgothic"/>
              </a:rPr>
              <a:t>.strtab </a:t>
            </a:r>
            <a:r>
              <a:rPr lang="zh-CN" altLang="en-GB" b="1">
                <a:solidFill>
                  <a:srgbClr val="000000"/>
                </a:solidFill>
                <a:latin typeface="微软雅黑" panose="020B0503020204020204" pitchFamily="34" charset="-122"/>
                <a:ea typeface="微软雅黑" panose="020B0503020204020204" pitchFamily="34" charset="-122"/>
                <a:cs typeface="msgothic"/>
              </a:rPr>
              <a:t>节</a:t>
            </a:r>
          </a:p>
        </p:txBody>
      </p:sp>
      <p:grpSp>
        <p:nvGrpSpPr>
          <p:cNvPr id="22565" name="Group 39">
            <a:extLst>
              <a:ext uri="{FF2B5EF4-FFF2-40B4-BE49-F238E27FC236}">
                <a16:creationId xmlns:a16="http://schemas.microsoft.com/office/drawing/2014/main" id="{0C8F21E2-9269-4A27-ACE2-7F77B09ED2CF}"/>
              </a:ext>
            </a:extLst>
          </p:cNvPr>
          <p:cNvGrpSpPr>
            <a:grpSpLocks/>
          </p:cNvGrpSpPr>
          <p:nvPr/>
        </p:nvGrpSpPr>
        <p:grpSpPr bwMode="auto">
          <a:xfrm>
            <a:off x="4847024" y="3990802"/>
            <a:ext cx="1652077" cy="1214063"/>
            <a:chOff x="2039" y="2533"/>
            <a:chExt cx="1114" cy="746"/>
          </a:xfrm>
        </p:grpSpPr>
        <p:sp>
          <p:nvSpPr>
            <p:cNvPr id="22570" name="Line 40">
              <a:extLst>
                <a:ext uri="{FF2B5EF4-FFF2-40B4-BE49-F238E27FC236}">
                  <a16:creationId xmlns:a16="http://schemas.microsoft.com/office/drawing/2014/main" id="{EDBB603B-4C3F-4FD3-AA47-1DF696ED7B29}"/>
                </a:ext>
              </a:extLst>
            </p:cNvPr>
            <p:cNvSpPr>
              <a:spLocks noChangeShapeType="1"/>
            </p:cNvSpPr>
            <p:nvPr/>
          </p:nvSpPr>
          <p:spPr bwMode="auto">
            <a:xfrm>
              <a:off x="2257" y="2823"/>
              <a:ext cx="896" cy="456"/>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71" name="AutoShape 41">
              <a:extLst>
                <a:ext uri="{FF2B5EF4-FFF2-40B4-BE49-F238E27FC236}">
                  <a16:creationId xmlns:a16="http://schemas.microsoft.com/office/drawing/2014/main" id="{E14D730C-F394-4BBC-9E75-CE6E3C712B34}"/>
                </a:ext>
              </a:extLst>
            </p:cNvPr>
            <p:cNvSpPr>
              <a:spLocks/>
            </p:cNvSpPr>
            <p:nvPr/>
          </p:nvSpPr>
          <p:spPr bwMode="auto">
            <a:xfrm>
              <a:off x="2039" y="2533"/>
              <a:ext cx="192" cy="539"/>
            </a:xfrm>
            <a:prstGeom prst="rightBrace">
              <a:avLst>
                <a:gd name="adj1" fmla="val 23394"/>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grpSp>
      <p:grpSp>
        <p:nvGrpSpPr>
          <p:cNvPr id="22566" name="Group 42">
            <a:extLst>
              <a:ext uri="{FF2B5EF4-FFF2-40B4-BE49-F238E27FC236}">
                <a16:creationId xmlns:a16="http://schemas.microsoft.com/office/drawing/2014/main" id="{54FE05D2-C3FE-4FF8-AE07-F8BEA7722855}"/>
              </a:ext>
            </a:extLst>
          </p:cNvPr>
          <p:cNvGrpSpPr>
            <a:grpSpLocks/>
          </p:cNvGrpSpPr>
          <p:nvPr/>
        </p:nvGrpSpPr>
        <p:grpSpPr bwMode="auto">
          <a:xfrm>
            <a:off x="4948592" y="1699160"/>
            <a:ext cx="1580661" cy="4121465"/>
            <a:chOff x="2157" y="1070"/>
            <a:chExt cx="996" cy="2597"/>
          </a:xfrm>
        </p:grpSpPr>
        <p:sp>
          <p:nvSpPr>
            <p:cNvPr id="22568" name="Line 43">
              <a:extLst>
                <a:ext uri="{FF2B5EF4-FFF2-40B4-BE49-F238E27FC236}">
                  <a16:creationId xmlns:a16="http://schemas.microsoft.com/office/drawing/2014/main" id="{AF947B65-7DAE-4954-A3D8-D4A8BDD78543}"/>
                </a:ext>
              </a:extLst>
            </p:cNvPr>
            <p:cNvSpPr>
              <a:spLocks noChangeShapeType="1"/>
            </p:cNvSpPr>
            <p:nvPr/>
          </p:nvSpPr>
          <p:spPr bwMode="auto">
            <a:xfrm>
              <a:off x="2313" y="1790"/>
              <a:ext cx="840" cy="1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133" eaLnBrk="0" fontAlgn="base" hangingPunct="0">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22569" name="AutoShape 44">
              <a:extLst>
                <a:ext uri="{FF2B5EF4-FFF2-40B4-BE49-F238E27FC236}">
                  <a16:creationId xmlns:a16="http://schemas.microsoft.com/office/drawing/2014/main" id="{CAB156DA-776E-4ED2-9FB7-82F749CCE033}"/>
                </a:ext>
              </a:extLst>
            </p:cNvPr>
            <p:cNvSpPr>
              <a:spLocks/>
            </p:cNvSpPr>
            <p:nvPr/>
          </p:nvSpPr>
          <p:spPr bwMode="auto">
            <a:xfrm>
              <a:off x="2157" y="1070"/>
              <a:ext cx="129" cy="141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0"/>
                </a:spcBef>
                <a:spcAft>
                  <a:spcPct val="0"/>
                </a:spcAft>
                <a:buNone/>
              </a:pPr>
              <a:endParaRPr lang="zh-CN" altLang="en-US" sz="1800" b="0">
                <a:solidFill>
                  <a:srgbClr val="000000"/>
                </a:solidFill>
              </a:endParaRPr>
            </a:p>
          </p:txBody>
        </p:sp>
      </p:grpSp>
      <p:sp>
        <p:nvSpPr>
          <p:cNvPr id="22567" name="Text Box 46">
            <a:extLst>
              <a:ext uri="{FF2B5EF4-FFF2-40B4-BE49-F238E27FC236}">
                <a16:creationId xmlns:a16="http://schemas.microsoft.com/office/drawing/2014/main" id="{53D4A833-C923-4AF2-A0A4-77879825DB3E}"/>
              </a:ext>
            </a:extLst>
          </p:cNvPr>
          <p:cNvSpPr txBox="1">
            <a:spLocks noChangeArrowheads="1"/>
          </p:cNvSpPr>
          <p:nvPr/>
        </p:nvSpPr>
        <p:spPr bwMode="auto">
          <a:xfrm>
            <a:off x="9549335" y="899307"/>
            <a:ext cx="8411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defTabSz="914133" fontAlgn="base">
              <a:lnSpc>
                <a:spcPct val="100000"/>
              </a:lnSpc>
              <a:spcBef>
                <a:spcPct val="50000"/>
              </a:spcBef>
              <a:spcAft>
                <a:spcPct val="0"/>
              </a:spcAft>
              <a:buNone/>
            </a:pPr>
            <a:r>
              <a:rPr lang="en-US" altLang="zh-CN" sz="2000">
                <a:solidFill>
                  <a:srgbClr val="000000"/>
                </a:solidFill>
                <a:latin typeface="微软雅黑" panose="020B0503020204020204" pitchFamily="34" charset="-122"/>
                <a:ea typeface="微软雅黑" panose="020B0503020204020204" pitchFamily="34" charset="-122"/>
              </a:rPr>
              <a:t>1GB</a:t>
            </a:r>
          </a:p>
        </p:txBody>
      </p:sp>
    </p:spTree>
    <p:extLst>
      <p:ext uri="{BB962C8B-B14F-4D97-AF65-F5344CB8AC3E}">
        <p14:creationId xmlns:p14="http://schemas.microsoft.com/office/powerpoint/2010/main" val="2239039533"/>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第四章 程序的链接</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3401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384753D-D606-4C1E-8118-32FA71E8D54E}"/>
              </a:ext>
            </a:extLst>
          </p:cNvPr>
          <p:cNvSpPr>
            <a:spLocks noGrp="1" noChangeArrowheads="1"/>
          </p:cNvSpPr>
          <p:nvPr>
            <p:ph type="title" idx="4294967295"/>
          </p:nvPr>
        </p:nvSpPr>
        <p:spPr>
          <a:xfrm>
            <a:off x="1866621" y="1059"/>
            <a:ext cx="7589081" cy="761765"/>
          </a:xfrm>
        </p:spPr>
        <p:txBody>
          <a:bodyPr/>
          <a:lstStyle/>
          <a:p>
            <a:r>
              <a:rPr lang="zh-CN" altLang="en-US"/>
              <a:t>一个</a:t>
            </a:r>
            <a:r>
              <a:rPr lang="en-US" altLang="zh-CN"/>
              <a:t>C</a:t>
            </a:r>
            <a:r>
              <a:rPr lang="zh-CN" altLang="en-US"/>
              <a:t>语言程序举例</a:t>
            </a:r>
          </a:p>
        </p:txBody>
      </p:sp>
      <p:sp>
        <p:nvSpPr>
          <p:cNvPr id="6147" name="Rectangle 3">
            <a:extLst>
              <a:ext uri="{FF2B5EF4-FFF2-40B4-BE49-F238E27FC236}">
                <a16:creationId xmlns:a16="http://schemas.microsoft.com/office/drawing/2014/main" id="{A639C6CA-F970-4C1D-8B38-766EAE5A4AA9}"/>
              </a:ext>
            </a:extLst>
          </p:cNvPr>
          <p:cNvSpPr>
            <a:spLocks noChangeArrowheads="1"/>
          </p:cNvSpPr>
          <p:nvPr/>
        </p:nvSpPr>
        <p:spPr bwMode="auto">
          <a:xfrm>
            <a:off x="2322091" y="1446825"/>
            <a:ext cx="2739789" cy="2807948"/>
          </a:xfrm>
          <a:prstGeom prst="rect">
            <a:avLst/>
          </a:prstGeom>
          <a:solidFill>
            <a:srgbClr val="F7F5CD"/>
          </a:solidFill>
          <a:ln w="3175">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int </a:t>
            </a:r>
            <a:r>
              <a:rPr lang="en-US" altLang="zh-CN" sz="2000" b="1" dirty="0" err="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buf</a:t>
            </a: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[2] = {1, 2};</a:t>
            </a:r>
          </a:p>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extern void swap(); </a:t>
            </a:r>
          </a:p>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int main()  {</a:t>
            </a:r>
          </a:p>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swap();</a:t>
            </a:r>
          </a:p>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return 0;</a:t>
            </a:r>
          </a:p>
          <a:p>
            <a:pPr defTabSz="1219170" fontAlgn="base">
              <a:lnSpc>
                <a:spcPct val="150000"/>
              </a:lnSpc>
              <a:spcBef>
                <a:spcPct val="0"/>
              </a:spcBef>
              <a:spcAft>
                <a:spcPct val="0"/>
              </a:spcAft>
            </a:pPr>
            <a:r>
              <a:rPr lang="en-US" altLang="zh-CN" sz="2000" b="1" dirty="0">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6148" name="Rectangle 4">
            <a:extLst>
              <a:ext uri="{FF2B5EF4-FFF2-40B4-BE49-F238E27FC236}">
                <a16:creationId xmlns:a16="http://schemas.microsoft.com/office/drawing/2014/main" id="{8B88C885-957C-446D-9CFE-BF62FB5F00BB}"/>
              </a:ext>
            </a:extLst>
          </p:cNvPr>
          <p:cNvSpPr>
            <a:spLocks noChangeArrowheads="1"/>
          </p:cNvSpPr>
          <p:nvPr/>
        </p:nvSpPr>
        <p:spPr bwMode="auto">
          <a:xfrm>
            <a:off x="2287177" y="878676"/>
            <a:ext cx="1202573" cy="46166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0"/>
              </a:spcBef>
              <a:spcAft>
                <a:spcPct val="0"/>
              </a:spcAft>
            </a:pPr>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6149" name="Rectangle 5">
            <a:extLst>
              <a:ext uri="{FF2B5EF4-FFF2-40B4-BE49-F238E27FC236}">
                <a16:creationId xmlns:a16="http://schemas.microsoft.com/office/drawing/2014/main" id="{433006AD-FA96-4FC6-962B-A33060B7B9C9}"/>
              </a:ext>
            </a:extLst>
          </p:cNvPr>
          <p:cNvSpPr>
            <a:spLocks noChangeArrowheads="1"/>
          </p:cNvSpPr>
          <p:nvPr/>
        </p:nvSpPr>
        <p:spPr bwMode="auto">
          <a:xfrm>
            <a:off x="6172178" y="792977"/>
            <a:ext cx="1229824" cy="46166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spcBef>
                <a:spcPct val="0"/>
              </a:spcBef>
              <a:spcAft>
                <a:spcPct val="0"/>
              </a:spcAft>
            </a:pPr>
            <a:r>
              <a:rPr lang="en-US" altLang="zh-CN" sz="2400" b="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swap.c</a:t>
            </a:r>
          </a:p>
        </p:txBody>
      </p:sp>
      <p:sp>
        <p:nvSpPr>
          <p:cNvPr id="6150" name="Rectangle 6">
            <a:extLst>
              <a:ext uri="{FF2B5EF4-FFF2-40B4-BE49-F238E27FC236}">
                <a16:creationId xmlns:a16="http://schemas.microsoft.com/office/drawing/2014/main" id="{3AED9129-A602-4D62-AD52-5C89BE676A0B}"/>
              </a:ext>
            </a:extLst>
          </p:cNvPr>
          <p:cNvSpPr>
            <a:spLocks noChangeArrowheads="1"/>
          </p:cNvSpPr>
          <p:nvPr/>
        </p:nvSpPr>
        <p:spPr bwMode="auto">
          <a:xfrm>
            <a:off x="6059500" y="1289711"/>
            <a:ext cx="3664405" cy="4654608"/>
          </a:xfrm>
          <a:prstGeom prst="rect">
            <a:avLst/>
          </a:prstGeom>
          <a:solidFill>
            <a:srgbClr val="DBF2DA"/>
          </a:solidFill>
          <a:ln w="3175">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extern int buf[]; </a:t>
            </a:r>
            <a:endParaRPr lang="en-US" altLang="zh-CN" sz="1000" b="1">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int *bufp0 = &amp;buf[0];</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static int *bufp1;</a:t>
            </a:r>
            <a:endParaRPr lang="en-US" altLang="zh-CN" sz="1000" b="1">
              <a:solidFill>
                <a:srgbClr val="F7F5CD"/>
              </a:solidFill>
              <a:latin typeface="微软雅黑" panose="020B0503020204020204" pitchFamily="34" charset="-122"/>
              <a:ea typeface="微软雅黑" panose="020B0503020204020204" pitchFamily="34" charset="-122"/>
              <a:cs typeface="Courier New" panose="02070309020205020404" pitchFamily="49" charset="0"/>
            </a:endParaRP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void swap() {</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int temp;</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bufp1 = &amp;buf[1];</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temp = *bufp0;</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*bufp0 = *bufp1;</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   *bufp1 = temp;</a:t>
            </a:r>
          </a:p>
          <a:p>
            <a:pPr defTabSz="1219170" fontAlgn="base">
              <a:lnSpc>
                <a:spcPct val="150000"/>
              </a:lnSpc>
              <a:spcBef>
                <a:spcPct val="0"/>
              </a:spcBef>
              <a:spcAft>
                <a:spcPct val="0"/>
              </a:spcAft>
            </a:pPr>
            <a:r>
              <a:rPr lang="en-US" altLang="zh-CN" sz="2000" b="1">
                <a:solidFill>
                  <a:prstClr val="black"/>
                </a:solidFill>
                <a:latin typeface="微软雅黑" panose="020B0503020204020204" pitchFamily="34" charset="-122"/>
                <a:ea typeface="微软雅黑" panose="020B0503020204020204" pitchFamily="34" charset="-122"/>
                <a:cs typeface="Courier New" panose="02070309020205020404" pitchFamily="49"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982471" y="99454"/>
            <a:ext cx="8227060" cy="561801"/>
          </a:xfrm>
        </p:spPr>
        <p:txBody>
          <a:bodyPr/>
          <a:lstStyle/>
          <a:p>
            <a:r>
              <a:rPr lang="zh-CN" altLang="en-US" sz="3199"/>
              <a:t>主要内容</a:t>
            </a:r>
          </a:p>
        </p:txBody>
      </p:sp>
      <p:sp>
        <p:nvSpPr>
          <p:cNvPr id="39939" name="Rectangle 3"/>
          <p:cNvSpPr>
            <a:spLocks noGrp="1" noChangeArrowheads="1"/>
          </p:cNvSpPr>
          <p:nvPr>
            <p:ph type="body" idx="4294967295"/>
          </p:nvPr>
        </p:nvSpPr>
        <p:spPr>
          <a:xfrm>
            <a:off x="1957079" y="999289"/>
            <a:ext cx="8368304" cy="5624364"/>
          </a:xfrm>
        </p:spPr>
        <p:txBody>
          <a:bodyPr/>
          <a:lstStyle/>
          <a:p>
            <a:pPr>
              <a:spcBef>
                <a:spcPts val="1600"/>
              </a:spcBef>
            </a:pPr>
            <a:r>
              <a:rPr lang="zh-CN" altLang="en-US" sz="2799">
                <a:ea typeface="黑体" panose="02010609060101010101" pitchFamily="49" charset="-122"/>
              </a:rPr>
              <a:t>硬件和软件的基本组成</a:t>
            </a:r>
          </a:p>
          <a:p>
            <a:pPr>
              <a:spcBef>
                <a:spcPts val="1600"/>
              </a:spcBef>
            </a:pPr>
            <a:r>
              <a:rPr lang="zh-CN" altLang="en-US" sz="2799">
                <a:ea typeface="黑体" panose="02010609060101010101" pitchFamily="49" charset="-122"/>
              </a:rPr>
              <a:t>程序的开发和执行过程</a:t>
            </a:r>
          </a:p>
          <a:p>
            <a:pPr>
              <a:spcBef>
                <a:spcPts val="1600"/>
              </a:spcBef>
            </a:pPr>
            <a:r>
              <a:rPr lang="zh-CN" altLang="en-US" sz="2799">
                <a:ea typeface="黑体" panose="02010609060101010101" pitchFamily="49" charset="-122"/>
              </a:rPr>
              <a:t>计算机系统层次结构</a:t>
            </a:r>
          </a:p>
          <a:p>
            <a:pPr>
              <a:spcBef>
                <a:spcPts val="1600"/>
              </a:spcBef>
            </a:pPr>
            <a:r>
              <a:rPr lang="zh-CN" altLang="en-US" sz="2799">
                <a:solidFill>
                  <a:srgbClr val="FF0000"/>
                </a:solidFill>
                <a:ea typeface="黑体" panose="02010609060101010101" pitchFamily="49" charset="-122"/>
              </a:rPr>
              <a:t>计算机性能评价</a:t>
            </a:r>
          </a:p>
        </p:txBody>
      </p:sp>
    </p:spTree>
    <p:extLst>
      <p:ext uri="{BB962C8B-B14F-4D97-AF65-F5344CB8AC3E}">
        <p14:creationId xmlns:p14="http://schemas.microsoft.com/office/powerpoint/2010/main" val="21133945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05427A99-7373-4508-90C3-569FE0F09924}"/>
              </a:ext>
            </a:extLst>
          </p:cNvPr>
          <p:cNvSpPr>
            <a:spLocks noGrp="1" noChangeArrowheads="1"/>
          </p:cNvSpPr>
          <p:nvPr>
            <p:ph type="title" idx="4294967295"/>
          </p:nvPr>
        </p:nvSpPr>
        <p:spPr>
          <a:xfrm>
            <a:off x="1952317" y="1059"/>
            <a:ext cx="8714272" cy="782396"/>
          </a:xfrm>
        </p:spPr>
        <p:txBody>
          <a:bodyPr/>
          <a:lstStyle/>
          <a:p>
            <a:pPr marL="119028" indent="-119028">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US"/>
              <a:t>符号和符号解析</a:t>
            </a:r>
            <a:endParaRPr lang="zh-CN" altLang="en-GB"/>
          </a:p>
        </p:txBody>
      </p:sp>
      <p:sp>
        <p:nvSpPr>
          <p:cNvPr id="615427" name="Rectangle 2">
            <a:extLst>
              <a:ext uri="{FF2B5EF4-FFF2-40B4-BE49-F238E27FC236}">
                <a16:creationId xmlns:a16="http://schemas.microsoft.com/office/drawing/2014/main" id="{9C7AB48A-08D5-495E-A9DC-EC2F03A5F887}"/>
              </a:ext>
            </a:extLst>
          </p:cNvPr>
          <p:cNvSpPr>
            <a:spLocks noGrp="1" noChangeArrowheads="1"/>
          </p:cNvSpPr>
          <p:nvPr>
            <p:ph type="body" idx="4294967295"/>
          </p:nvPr>
        </p:nvSpPr>
        <p:spPr>
          <a:xfrm>
            <a:off x="1525411" y="639036"/>
            <a:ext cx="8772992" cy="5992549"/>
          </a:xfrm>
        </p:spPr>
        <p:txBody>
          <a:bodyPr/>
          <a:lstStyle/>
          <a:p>
            <a:pPr>
              <a:lnSpc>
                <a:spcPct val="11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t>   </a:t>
            </a:r>
            <a:r>
              <a:rPr lang="zh-CN" altLang="en-GB">
                <a:latin typeface="微软雅黑" panose="020B0503020204020204" pitchFamily="34" charset="-122"/>
                <a:ea typeface="微软雅黑" panose="020B0503020204020204" pitchFamily="34" charset="-122"/>
              </a:rPr>
              <a:t> </a:t>
            </a:r>
            <a:r>
              <a:rPr lang="zh-CN" altLang="en-GB" sz="2000">
                <a:latin typeface="微软雅黑" panose="020B0503020204020204" pitchFamily="34" charset="-122"/>
                <a:ea typeface="微软雅黑" panose="020B0503020204020204" pitchFamily="34" charset="-122"/>
              </a:rPr>
              <a:t>每个</a:t>
            </a:r>
            <a:r>
              <a:rPr lang="zh-CN" altLang="en-GB" sz="2000">
                <a:solidFill>
                  <a:srgbClr val="FF0000"/>
                </a:solidFill>
                <a:latin typeface="微软雅黑" panose="020B0503020204020204" pitchFamily="34" charset="-122"/>
                <a:ea typeface="微软雅黑" panose="020B0503020204020204" pitchFamily="34" charset="-122"/>
              </a:rPr>
              <a:t>可重定位目标模块</a:t>
            </a:r>
            <a:r>
              <a:rPr lang="en-GB" altLang="zh-CN" sz="2000">
                <a:solidFill>
                  <a:srgbClr val="FF0000"/>
                </a:solidFill>
                <a:latin typeface="微软雅黑" panose="020B0503020204020204" pitchFamily="34" charset="-122"/>
                <a:ea typeface="微软雅黑" panose="020B0503020204020204" pitchFamily="34" charset="-122"/>
              </a:rPr>
              <a:t>m</a:t>
            </a:r>
            <a:r>
              <a:rPr lang="zh-CN" altLang="en-GB" sz="2000">
                <a:latin typeface="微软雅黑" panose="020B0503020204020204" pitchFamily="34" charset="-122"/>
                <a:ea typeface="微软雅黑" panose="020B0503020204020204" pitchFamily="34" charset="-122"/>
              </a:rPr>
              <a:t>都有一个符号表，它包含了在</a:t>
            </a:r>
            <a:r>
              <a:rPr lang="en-GB" altLang="zh-CN" sz="2000">
                <a:latin typeface="微软雅黑" panose="020B0503020204020204" pitchFamily="34" charset="-122"/>
                <a:ea typeface="微软雅黑" panose="020B0503020204020204" pitchFamily="34" charset="-122"/>
              </a:rPr>
              <a:t>m</a:t>
            </a:r>
            <a:r>
              <a:rPr lang="zh-CN" altLang="en-GB" sz="2000">
                <a:latin typeface="微软雅黑" panose="020B0503020204020204" pitchFamily="34" charset="-122"/>
                <a:ea typeface="微软雅黑" panose="020B0503020204020204" pitchFamily="34" charset="-122"/>
              </a:rPr>
              <a:t>中定义的符号。有三种链接器符号：</a:t>
            </a:r>
          </a:p>
          <a:p>
            <a:pPr>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000">
                <a:solidFill>
                  <a:srgbClr val="FF0000"/>
                </a:solidFill>
                <a:latin typeface="微软雅黑" panose="020B0503020204020204" pitchFamily="34" charset="-122"/>
                <a:ea typeface="微软雅黑" panose="020B0503020204020204" pitchFamily="34" charset="-122"/>
              </a:rPr>
              <a:t>Global symbols</a:t>
            </a:r>
            <a:r>
              <a:rPr lang="zh-CN" altLang="en-GB" sz="2000">
                <a:latin typeface="微软雅黑" panose="020B0503020204020204" pitchFamily="34" charset="-122"/>
                <a:ea typeface="微软雅黑" panose="020B0503020204020204" pitchFamily="34" charset="-122"/>
              </a:rPr>
              <a:t>（模块内部定义的</a:t>
            </a:r>
            <a:r>
              <a:rPr lang="zh-CN" altLang="en-GB" sz="2000">
                <a:solidFill>
                  <a:srgbClr val="FF0000"/>
                </a:solidFill>
                <a:latin typeface="微软雅黑" panose="020B0503020204020204" pitchFamily="34" charset="-122"/>
                <a:ea typeface="微软雅黑" panose="020B0503020204020204" pitchFamily="34" charset="-122"/>
              </a:rPr>
              <a:t>全局符号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由模块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定义并能被其他模块引用的符号。例如，非</a:t>
            </a:r>
            <a:r>
              <a:rPr lang="en-GB" altLang="zh-CN">
                <a:latin typeface="微软雅黑" panose="020B0503020204020204" pitchFamily="34" charset="-122"/>
                <a:ea typeface="微软雅黑" panose="020B0503020204020204" pitchFamily="34" charset="-122"/>
              </a:rPr>
              <a:t>static </a:t>
            </a:r>
            <a:r>
              <a:rPr lang="zh-CN" altLang="en-GB">
                <a:latin typeface="微软雅黑" panose="020B0503020204020204" pitchFamily="34" charset="-122"/>
                <a:ea typeface="微软雅黑" panose="020B0503020204020204" pitchFamily="34" charset="-122"/>
              </a:rPr>
              <a:t>函数和非</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的全局变量（指不带</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的全局变量）</a:t>
            </a:r>
          </a:p>
          <a:p>
            <a:pPr lvl="1">
              <a:lnSpc>
                <a:spcPct val="11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    </a:t>
            </a:r>
            <a:r>
              <a:rPr lang="zh-CN" altLang="en-GB">
                <a:solidFill>
                  <a:srgbClr val="009242"/>
                </a:solidFill>
                <a:latin typeface="微软雅黑" panose="020B0503020204020204" pitchFamily="34" charset="-122"/>
                <a:ea typeface="微软雅黑" panose="020B0503020204020204" pitchFamily="34" charset="-122"/>
              </a:rPr>
              <a:t>如，</a:t>
            </a:r>
            <a:r>
              <a:rPr lang="en-GB" altLang="zh-CN">
                <a:solidFill>
                  <a:srgbClr val="009242"/>
                </a:solidFill>
                <a:latin typeface="微软雅黑" panose="020B0503020204020204" pitchFamily="34" charset="-122"/>
                <a:ea typeface="微软雅黑" panose="020B0503020204020204" pitchFamily="34" charset="-122"/>
              </a:rPr>
              <a:t>main.c </a:t>
            </a:r>
            <a:r>
              <a:rPr lang="zh-CN" altLang="en-GB">
                <a:solidFill>
                  <a:srgbClr val="009242"/>
                </a:solidFill>
                <a:latin typeface="微软雅黑" panose="020B0503020204020204" pitchFamily="34" charset="-122"/>
                <a:ea typeface="微软雅黑" panose="020B0503020204020204" pitchFamily="34" charset="-122"/>
              </a:rPr>
              <a:t>中的全局变量名</a:t>
            </a:r>
            <a:r>
              <a:rPr lang="en-GB" altLang="zh-CN">
                <a:solidFill>
                  <a:srgbClr val="009242"/>
                </a:solidFill>
                <a:latin typeface="微软雅黑" panose="020B0503020204020204" pitchFamily="34" charset="-122"/>
                <a:ea typeface="微软雅黑" panose="020B0503020204020204" pitchFamily="34" charset="-122"/>
              </a:rPr>
              <a:t>buf</a:t>
            </a:r>
            <a:endParaRPr lang="zh-CN" altLang="en-GB">
              <a:solidFill>
                <a:srgbClr val="009242"/>
              </a:solidFill>
              <a:latin typeface="微软雅黑" panose="020B0503020204020204" pitchFamily="34" charset="-122"/>
              <a:ea typeface="微软雅黑" panose="020B0503020204020204" pitchFamily="34" charset="-122"/>
            </a:endParaRPr>
          </a:p>
          <a:p>
            <a:pPr>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000">
                <a:solidFill>
                  <a:srgbClr val="FF0000"/>
                </a:solidFill>
                <a:latin typeface="微软雅黑" panose="020B0503020204020204" pitchFamily="34" charset="-122"/>
                <a:ea typeface="微软雅黑" panose="020B0503020204020204" pitchFamily="34" charset="-122"/>
              </a:rPr>
              <a:t>External symbols</a:t>
            </a:r>
            <a:r>
              <a:rPr lang="zh-CN" altLang="en-GB" sz="2000">
                <a:latin typeface="微软雅黑" panose="020B0503020204020204" pitchFamily="34" charset="-122"/>
                <a:ea typeface="微软雅黑" panose="020B0503020204020204" pitchFamily="34" charset="-122"/>
              </a:rPr>
              <a:t>（外部定义的</a:t>
            </a:r>
            <a:r>
              <a:rPr lang="zh-CN" altLang="en-GB" sz="2000">
                <a:solidFill>
                  <a:srgbClr val="FF0000"/>
                </a:solidFill>
                <a:latin typeface="微软雅黑" panose="020B0503020204020204" pitchFamily="34" charset="-122"/>
                <a:ea typeface="微软雅黑" panose="020B0503020204020204" pitchFamily="34" charset="-122"/>
              </a:rPr>
              <a:t>全局符号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由其他模块定义并被模块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引用的全局符号</a:t>
            </a:r>
          </a:p>
          <a:p>
            <a:pPr lvl="1">
              <a:lnSpc>
                <a:spcPct val="11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  </a:t>
            </a:r>
            <a:r>
              <a:rPr lang="zh-CN" altLang="en-GB">
                <a:solidFill>
                  <a:srgbClr val="009242"/>
                </a:solidFill>
                <a:latin typeface="微软雅黑" panose="020B0503020204020204" pitchFamily="34" charset="-122"/>
                <a:ea typeface="微软雅黑" panose="020B0503020204020204" pitchFamily="34" charset="-122"/>
              </a:rPr>
              <a:t> 如，</a:t>
            </a:r>
            <a:r>
              <a:rPr lang="en-GB" altLang="zh-CN">
                <a:solidFill>
                  <a:srgbClr val="009242"/>
                </a:solidFill>
                <a:latin typeface="微软雅黑" panose="020B0503020204020204" pitchFamily="34" charset="-122"/>
                <a:ea typeface="微软雅黑" panose="020B0503020204020204" pitchFamily="34" charset="-122"/>
              </a:rPr>
              <a:t>main.c </a:t>
            </a:r>
            <a:r>
              <a:rPr lang="zh-CN" altLang="en-GB">
                <a:solidFill>
                  <a:srgbClr val="009242"/>
                </a:solidFill>
                <a:latin typeface="微软雅黑" panose="020B0503020204020204" pitchFamily="34" charset="-122"/>
                <a:ea typeface="微软雅黑" panose="020B0503020204020204" pitchFamily="34" charset="-122"/>
              </a:rPr>
              <a:t>中的函数名</a:t>
            </a:r>
            <a:r>
              <a:rPr lang="en-GB" altLang="zh-CN">
                <a:solidFill>
                  <a:srgbClr val="009242"/>
                </a:solidFill>
                <a:latin typeface="微软雅黑" panose="020B0503020204020204" pitchFamily="34" charset="-122"/>
                <a:ea typeface="微软雅黑" panose="020B0503020204020204" pitchFamily="34" charset="-122"/>
              </a:rPr>
              <a:t>swap</a:t>
            </a:r>
            <a:endParaRPr lang="zh-CN" altLang="en-GB">
              <a:solidFill>
                <a:srgbClr val="009242"/>
              </a:solidFill>
              <a:latin typeface="微软雅黑" panose="020B0503020204020204" pitchFamily="34" charset="-122"/>
              <a:ea typeface="微软雅黑" panose="020B0503020204020204" pitchFamily="34" charset="-122"/>
            </a:endParaRPr>
          </a:p>
          <a:p>
            <a:pPr>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000">
                <a:solidFill>
                  <a:srgbClr val="FF0000"/>
                </a:solidFill>
                <a:latin typeface="微软雅黑" panose="020B0503020204020204" pitchFamily="34" charset="-122"/>
                <a:ea typeface="微软雅黑" panose="020B0503020204020204" pitchFamily="34" charset="-122"/>
              </a:rPr>
              <a:t>Local symbols</a:t>
            </a:r>
            <a:r>
              <a:rPr lang="zh-CN" altLang="en-GB" sz="2000">
                <a:latin typeface="微软雅黑" panose="020B0503020204020204" pitchFamily="34" charset="-122"/>
                <a:ea typeface="微软雅黑" panose="020B0503020204020204" pitchFamily="34" charset="-122"/>
              </a:rPr>
              <a:t>（本模块的</a:t>
            </a:r>
            <a:r>
              <a:rPr lang="zh-CN" altLang="en-GB" sz="2000">
                <a:solidFill>
                  <a:srgbClr val="FF0000"/>
                </a:solidFill>
                <a:latin typeface="微软雅黑" panose="020B0503020204020204" pitchFamily="34" charset="-122"/>
                <a:ea typeface="微软雅黑" panose="020B0503020204020204" pitchFamily="34" charset="-122"/>
              </a:rPr>
              <a:t>局部符号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仅由模块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定义和引用的本地符号。例如，在模块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中定义的带</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的函数和全局变量</a:t>
            </a:r>
          </a:p>
          <a:p>
            <a:pPr lvl="1">
              <a:lnSpc>
                <a:spcPct val="11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solidFill>
                  <a:srgbClr val="009242"/>
                </a:solidFill>
                <a:latin typeface="微软雅黑" panose="020B0503020204020204" pitchFamily="34" charset="-122"/>
                <a:ea typeface="微软雅黑" panose="020B0503020204020204" pitchFamily="34" charset="-122"/>
              </a:rPr>
              <a:t>如，</a:t>
            </a:r>
            <a:r>
              <a:rPr lang="en-GB" altLang="zh-CN">
                <a:solidFill>
                  <a:srgbClr val="009242"/>
                </a:solidFill>
                <a:latin typeface="微软雅黑" panose="020B0503020204020204" pitchFamily="34" charset="-122"/>
                <a:ea typeface="微软雅黑" panose="020B0503020204020204" pitchFamily="34" charset="-122"/>
              </a:rPr>
              <a:t>swap.c </a:t>
            </a:r>
            <a:r>
              <a:rPr lang="zh-CN" altLang="en-GB">
                <a:solidFill>
                  <a:srgbClr val="009242"/>
                </a:solidFill>
                <a:latin typeface="微软雅黑" panose="020B0503020204020204" pitchFamily="34" charset="-122"/>
                <a:ea typeface="微软雅黑" panose="020B0503020204020204" pitchFamily="34" charset="-122"/>
              </a:rPr>
              <a:t>中的</a:t>
            </a:r>
            <a:r>
              <a:rPr lang="en-GB" altLang="zh-CN">
                <a:solidFill>
                  <a:srgbClr val="009242"/>
                </a:solidFill>
                <a:latin typeface="微软雅黑" panose="020B0503020204020204" pitchFamily="34" charset="-122"/>
                <a:ea typeface="微软雅黑" panose="020B0503020204020204" pitchFamily="34" charset="-122"/>
              </a:rPr>
              <a:t>static</a:t>
            </a:r>
            <a:r>
              <a:rPr lang="zh-CN" altLang="en-GB">
                <a:solidFill>
                  <a:srgbClr val="009242"/>
                </a:solidFill>
                <a:latin typeface="微软雅黑" panose="020B0503020204020204" pitchFamily="34" charset="-122"/>
                <a:ea typeface="微软雅黑" panose="020B0503020204020204" pitchFamily="34" charset="-122"/>
              </a:rPr>
              <a:t>变量名</a:t>
            </a:r>
            <a:r>
              <a:rPr lang="en-GB" altLang="zh-CN">
                <a:solidFill>
                  <a:srgbClr val="009242"/>
                </a:solidFill>
                <a:latin typeface="微软雅黑" panose="020B0503020204020204" pitchFamily="34" charset="-122"/>
                <a:ea typeface="微软雅黑" panose="020B0503020204020204" pitchFamily="34" charset="-122"/>
              </a:rPr>
              <a:t>bufp1</a:t>
            </a:r>
            <a:endParaRPr lang="zh-CN" altLang="en-GB">
              <a:latin typeface="微软雅黑" panose="020B0503020204020204" pitchFamily="34" charset="-122"/>
              <a:ea typeface="微软雅黑" panose="020B0503020204020204" pitchFamily="34" charset="-122"/>
            </a:endParaRPr>
          </a:p>
          <a:p>
            <a:pPr lvl="2">
              <a:lnSpc>
                <a:spcPct val="11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solidFill>
                  <a:srgbClr val="CC3300"/>
                </a:solidFill>
                <a:latin typeface="微软雅黑" panose="020B0503020204020204" pitchFamily="34" charset="-122"/>
                <a:ea typeface="微软雅黑" panose="020B0503020204020204" pitchFamily="34" charset="-122"/>
              </a:rPr>
              <a:t>   </a:t>
            </a:r>
            <a:r>
              <a:rPr lang="zh-CN" altLang="en-GB" sz="2200">
                <a:solidFill>
                  <a:srgbClr val="CC3300"/>
                </a:solidFill>
                <a:latin typeface="微软雅黑" panose="020B0503020204020204" pitchFamily="34" charset="-122"/>
                <a:ea typeface="微软雅黑" panose="020B0503020204020204" pitchFamily="34" charset="-122"/>
              </a:rPr>
              <a:t>链接器</a:t>
            </a:r>
            <a:r>
              <a:rPr lang="zh-CN" altLang="en-GB" sz="2200">
                <a:solidFill>
                  <a:srgbClr val="FF0000"/>
                </a:solidFill>
                <a:latin typeface="微软雅黑" panose="020B0503020204020204" pitchFamily="34" charset="-122"/>
                <a:ea typeface="微软雅黑" panose="020B0503020204020204" pitchFamily="34" charset="-122"/>
              </a:rPr>
              <a:t>局部符号</a:t>
            </a:r>
            <a:r>
              <a:rPr lang="zh-CN" altLang="en-GB" sz="2200">
                <a:solidFill>
                  <a:srgbClr val="CC3300"/>
                </a:solidFill>
                <a:latin typeface="微软雅黑" panose="020B0503020204020204" pitchFamily="34" charset="-122"/>
                <a:ea typeface="微软雅黑" panose="020B0503020204020204" pitchFamily="34" charset="-122"/>
              </a:rPr>
              <a:t>不是指程序中的</a:t>
            </a:r>
            <a:r>
              <a:rPr lang="zh-CN" altLang="en-GB" sz="2200">
                <a:solidFill>
                  <a:srgbClr val="FF0000"/>
                </a:solidFill>
                <a:latin typeface="微软雅黑" panose="020B0503020204020204" pitchFamily="34" charset="-122"/>
                <a:ea typeface="微软雅黑" panose="020B0503020204020204" pitchFamily="34" charset="-122"/>
              </a:rPr>
              <a:t>局部变量</a:t>
            </a:r>
            <a:r>
              <a:rPr lang="zh-CN" altLang="en-GB" sz="2200">
                <a:solidFill>
                  <a:srgbClr val="CC3300"/>
                </a:solidFill>
                <a:latin typeface="微软雅黑" panose="020B0503020204020204" pitchFamily="34" charset="-122"/>
                <a:ea typeface="微软雅黑" panose="020B0503020204020204" pitchFamily="34" charset="-122"/>
              </a:rPr>
              <a:t>（分配在栈中的临时性变量）</a:t>
            </a:r>
            <a:r>
              <a:rPr lang="en-GB" altLang="zh-CN" sz="2200">
                <a:solidFill>
                  <a:srgbClr val="CC3300"/>
                </a:solidFill>
                <a:latin typeface="微软雅黑" panose="020B0503020204020204" pitchFamily="34" charset="-122"/>
                <a:ea typeface="微软雅黑" panose="020B0503020204020204" pitchFamily="34" charset="-122"/>
              </a:rPr>
              <a:t>,</a:t>
            </a:r>
            <a:r>
              <a:rPr lang="zh-CN" altLang="en-GB" sz="2200">
                <a:solidFill>
                  <a:srgbClr val="CC3300"/>
                </a:solidFill>
                <a:latin typeface="微软雅黑" panose="020B0503020204020204" pitchFamily="34" charset="-122"/>
                <a:ea typeface="微软雅黑" panose="020B0503020204020204" pitchFamily="34" charset="-122"/>
              </a:rPr>
              <a:t>链接器不关心这种局部变量</a:t>
            </a:r>
          </a:p>
        </p:txBody>
      </p:sp>
      <p:sp>
        <p:nvSpPr>
          <p:cNvPr id="615429" name="Line 5">
            <a:extLst>
              <a:ext uri="{FF2B5EF4-FFF2-40B4-BE49-F238E27FC236}">
                <a16:creationId xmlns:a16="http://schemas.microsoft.com/office/drawing/2014/main" id="{12EF9E3C-0753-4F77-A942-5EDD093FF01A}"/>
              </a:ext>
            </a:extLst>
          </p:cNvPr>
          <p:cNvSpPr>
            <a:spLocks noChangeShapeType="1"/>
          </p:cNvSpPr>
          <p:nvPr/>
        </p:nvSpPr>
        <p:spPr bwMode="auto">
          <a:xfrm flipH="1">
            <a:off x="4645472" y="4512929"/>
            <a:ext cx="1029971" cy="126326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D9A24CD4-C783-4D80-8999-1A091AB461C3}"/>
              </a:ext>
            </a:extLst>
          </p:cNvPr>
          <p:cNvSpPr>
            <a:spLocks noGrp="1" noChangeArrowheads="1"/>
          </p:cNvSpPr>
          <p:nvPr>
            <p:ph type="title" idx="4294967295"/>
          </p:nvPr>
        </p:nvSpPr>
        <p:spPr>
          <a:xfrm>
            <a:off x="1866619" y="-52899"/>
            <a:ext cx="8714272" cy="782396"/>
          </a:xfrm>
        </p:spPr>
        <p:txBody>
          <a:bodyPr/>
          <a:lstStyle/>
          <a:p>
            <a:pPr marL="119028" indent="-119028">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US"/>
              <a:t>符号和符号解析</a:t>
            </a:r>
            <a:endParaRPr lang="en-GB" altLang="zh-CN"/>
          </a:p>
        </p:txBody>
      </p:sp>
      <p:sp>
        <p:nvSpPr>
          <p:cNvPr id="24579" name="Rectangle 2">
            <a:extLst>
              <a:ext uri="{FF2B5EF4-FFF2-40B4-BE49-F238E27FC236}">
                <a16:creationId xmlns:a16="http://schemas.microsoft.com/office/drawing/2014/main" id="{44E7673F-FEE3-41FC-ADC0-E1AF1D7C299E}"/>
              </a:ext>
            </a:extLst>
          </p:cNvPr>
          <p:cNvSpPr>
            <a:spLocks noChangeArrowheads="1"/>
          </p:cNvSpPr>
          <p:nvPr/>
        </p:nvSpPr>
        <p:spPr bwMode="auto">
          <a:xfrm>
            <a:off x="2044365" y="1059596"/>
            <a:ext cx="2659880" cy="2810099"/>
          </a:xfrm>
          <a:prstGeom prst="rect">
            <a:avLst/>
          </a:prstGeom>
          <a:solidFill>
            <a:srgbClr val="F7F5CD"/>
          </a:solidFill>
          <a:ln w="3240">
            <a:solidFill>
              <a:srgbClr val="000066"/>
            </a:solidFill>
            <a:miter lim="800000"/>
            <a:headEnd/>
            <a:tailEnd/>
          </a:ln>
        </p:spPr>
        <p:txBody>
          <a:bodyPr wrap="none"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buf[2] = {1, 2};</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e</a:t>
            </a:r>
            <a:r>
              <a:rPr lang="en-US" altLang="zh-CN" sz="2000" b="1">
                <a:solidFill>
                  <a:srgbClr val="000000"/>
                </a:solidFill>
                <a:latin typeface="微软雅黑" panose="020B0503020204020204" pitchFamily="34" charset="-122"/>
                <a:ea typeface="微软雅黑" panose="020B0503020204020204" pitchFamily="34" charset="-122"/>
                <a:cs typeface="msgothic"/>
              </a:rPr>
              <a:t>xtern void swap();</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main()  {</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swap();</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return 0;</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a:t>
            </a:r>
          </a:p>
        </p:txBody>
      </p:sp>
      <p:sp>
        <p:nvSpPr>
          <p:cNvPr id="24580" name="Rectangle 3">
            <a:extLst>
              <a:ext uri="{FF2B5EF4-FFF2-40B4-BE49-F238E27FC236}">
                <a16:creationId xmlns:a16="http://schemas.microsoft.com/office/drawing/2014/main" id="{1135E327-F069-47AB-8033-1545D6B45EA1}"/>
              </a:ext>
            </a:extLst>
          </p:cNvPr>
          <p:cNvSpPr>
            <a:spLocks noChangeArrowheads="1"/>
          </p:cNvSpPr>
          <p:nvPr/>
        </p:nvSpPr>
        <p:spPr bwMode="auto">
          <a:xfrm>
            <a:off x="2106257" y="691408"/>
            <a:ext cx="1182323" cy="4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fontAlgn="base">
              <a:lnSpc>
                <a:spcPct val="94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200" b="1" dirty="0" err="1">
                <a:solidFill>
                  <a:srgbClr val="0066CC"/>
                </a:solidFill>
                <a:latin typeface="微软雅黑" panose="020B0503020204020204" pitchFamily="34" charset="-122"/>
                <a:ea typeface="微软雅黑" panose="020B0503020204020204" pitchFamily="34" charset="-122"/>
                <a:cs typeface="msgothic"/>
              </a:rPr>
              <a:t>main.c</a:t>
            </a:r>
            <a:endParaRPr lang="en-GB" altLang="zh-CN" sz="2200" b="1" dirty="0">
              <a:solidFill>
                <a:srgbClr val="0066CC"/>
              </a:solidFill>
              <a:latin typeface="微软雅黑" panose="020B0503020204020204" pitchFamily="34" charset="-122"/>
              <a:ea typeface="微软雅黑" panose="020B0503020204020204" pitchFamily="34" charset="-122"/>
              <a:cs typeface="msgothic"/>
            </a:endParaRPr>
          </a:p>
        </p:txBody>
      </p:sp>
      <p:sp>
        <p:nvSpPr>
          <p:cNvPr id="24581" name="Rectangle 5">
            <a:extLst>
              <a:ext uri="{FF2B5EF4-FFF2-40B4-BE49-F238E27FC236}">
                <a16:creationId xmlns:a16="http://schemas.microsoft.com/office/drawing/2014/main" id="{9E732201-DD1A-497F-AAF5-ED8A6ED3D7F6}"/>
              </a:ext>
            </a:extLst>
          </p:cNvPr>
          <p:cNvSpPr>
            <a:spLocks noChangeArrowheads="1"/>
          </p:cNvSpPr>
          <p:nvPr/>
        </p:nvSpPr>
        <p:spPr bwMode="auto">
          <a:xfrm>
            <a:off x="5997606" y="1040551"/>
            <a:ext cx="2961308" cy="4656758"/>
          </a:xfrm>
          <a:prstGeom prst="rect">
            <a:avLst/>
          </a:prstGeom>
          <a:solidFill>
            <a:srgbClr val="D5F1CF"/>
          </a:solidFill>
          <a:ln w="3240">
            <a:solidFill>
              <a:srgbClr val="000066"/>
            </a:solidFill>
            <a:miter lim="800000"/>
            <a:headEnd/>
            <a:tailEnd/>
          </a:ln>
        </p:spPr>
        <p:txBody>
          <a:bodyPr wrap="none"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extern int buf[]; </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*bufp0 = &amp;buf[0];</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static int *bufp1;</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void swap() {</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int temp;</a:t>
            </a:r>
            <a:endParaRPr lang="en-GB" altLang="zh-CN" sz="2000" b="1">
              <a:solidFill>
                <a:srgbClr val="DBF2DA"/>
              </a:solidFill>
              <a:latin typeface="微软雅黑" panose="020B0503020204020204" pitchFamily="34" charset="-122"/>
              <a:ea typeface="微软雅黑" panose="020B0503020204020204" pitchFamily="34" charset="-122"/>
              <a:cs typeface="msgothic"/>
            </a:endParaRP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bufp1 = &amp;buf[1];</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temp = *bufp0;</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*bufp0 = *bufp1;</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*bufp1 = temp;</a:t>
            </a:r>
          </a:p>
          <a:p>
            <a:pPr defTabSz="914133" fontAlgn="base">
              <a:lnSpc>
                <a:spcPct val="150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a:t>
            </a:r>
          </a:p>
        </p:txBody>
      </p:sp>
      <p:sp>
        <p:nvSpPr>
          <p:cNvPr id="24582" name="Rectangle 4">
            <a:extLst>
              <a:ext uri="{FF2B5EF4-FFF2-40B4-BE49-F238E27FC236}">
                <a16:creationId xmlns:a16="http://schemas.microsoft.com/office/drawing/2014/main" id="{600A5056-5BF7-4E5E-A648-68BDF82BFA56}"/>
              </a:ext>
            </a:extLst>
          </p:cNvPr>
          <p:cNvSpPr>
            <a:spLocks noChangeArrowheads="1"/>
          </p:cNvSpPr>
          <p:nvPr/>
        </p:nvSpPr>
        <p:spPr bwMode="auto">
          <a:xfrm>
            <a:off x="6054737" y="672364"/>
            <a:ext cx="1333088" cy="4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fontAlgn="base">
              <a:lnSpc>
                <a:spcPct val="94000"/>
              </a:lnSpc>
              <a:spcBef>
                <a:spcPct val="0"/>
              </a:spcBef>
              <a:spcAft>
                <a:spcPct val="0"/>
              </a:spcAft>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200" b="1">
                <a:solidFill>
                  <a:srgbClr val="0066CC"/>
                </a:solidFill>
                <a:latin typeface="微软雅黑" panose="020B0503020204020204" pitchFamily="34" charset="-122"/>
                <a:ea typeface="微软雅黑" panose="020B0503020204020204" pitchFamily="34" charset="-122"/>
                <a:cs typeface="msgothic"/>
              </a:rPr>
              <a:t>swap.c</a:t>
            </a:r>
          </a:p>
        </p:txBody>
      </p:sp>
      <p:sp>
        <p:nvSpPr>
          <p:cNvPr id="617496" name="Text Box 24">
            <a:extLst>
              <a:ext uri="{FF2B5EF4-FFF2-40B4-BE49-F238E27FC236}">
                <a16:creationId xmlns:a16="http://schemas.microsoft.com/office/drawing/2014/main" id="{1BBAD2A8-8F0F-4F27-B237-C361F1740B43}"/>
              </a:ext>
            </a:extLst>
          </p:cNvPr>
          <p:cNvSpPr txBox="1">
            <a:spLocks noChangeArrowheads="1"/>
          </p:cNvSpPr>
          <p:nvPr/>
        </p:nvSpPr>
        <p:spPr bwMode="auto">
          <a:xfrm>
            <a:off x="2834695" y="5942825"/>
            <a:ext cx="74843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fontAlgn="base" hangingPunct="1">
              <a:spcBef>
                <a:spcPct val="50000"/>
              </a:spcBef>
              <a:spcAft>
                <a:spcPct val="0"/>
              </a:spcAft>
            </a:pPr>
            <a:r>
              <a:rPr lang="zh-CN" altLang="en-US" sz="2200" b="1">
                <a:solidFill>
                  <a:srgbClr val="000000"/>
                </a:solidFill>
                <a:ea typeface="微软雅黑" panose="020B0503020204020204" pitchFamily="34" charset="-122"/>
              </a:rPr>
              <a:t>哪些是</a:t>
            </a:r>
            <a:r>
              <a:rPr lang="zh-CN" altLang="en-US" sz="2200" b="1">
                <a:solidFill>
                  <a:srgbClr val="FF0000"/>
                </a:solidFill>
                <a:ea typeface="微软雅黑" panose="020B0503020204020204" pitchFamily="34" charset="-122"/>
              </a:rPr>
              <a:t>全局符号</a:t>
            </a:r>
            <a:r>
              <a:rPr lang="zh-CN" altLang="en-US" sz="2200" b="1">
                <a:solidFill>
                  <a:srgbClr val="000000"/>
                </a:solidFill>
                <a:ea typeface="微软雅黑" panose="020B0503020204020204" pitchFamily="34" charset="-122"/>
              </a:rPr>
              <a:t>？哪些是</a:t>
            </a:r>
            <a:r>
              <a:rPr lang="zh-CN" altLang="en-US" sz="2200" b="1">
                <a:solidFill>
                  <a:srgbClr val="FF0000"/>
                </a:solidFill>
                <a:ea typeface="微软雅黑" panose="020B0503020204020204" pitchFamily="34" charset="-122"/>
              </a:rPr>
              <a:t>外部符号</a:t>
            </a:r>
            <a:r>
              <a:rPr lang="zh-CN" altLang="en-US" sz="2200" b="1">
                <a:solidFill>
                  <a:srgbClr val="000000"/>
                </a:solidFill>
                <a:ea typeface="微软雅黑" panose="020B0503020204020204" pitchFamily="34" charset="-122"/>
              </a:rPr>
              <a:t>？哪些是</a:t>
            </a:r>
            <a:r>
              <a:rPr lang="zh-CN" altLang="en-US" sz="2200" b="1">
                <a:solidFill>
                  <a:srgbClr val="FF0000"/>
                </a:solidFill>
                <a:ea typeface="微软雅黑" panose="020B0503020204020204" pitchFamily="34" charset="-122"/>
              </a:rPr>
              <a:t>本地符号</a:t>
            </a:r>
            <a:r>
              <a:rPr lang="zh-CN" altLang="en-US" sz="2200" b="1">
                <a:solidFill>
                  <a:srgbClr val="000000"/>
                </a:solidFill>
                <a:ea typeface="微软雅黑" panose="020B0503020204020204" pitchFamily="34" charset="-122"/>
              </a:rPr>
              <a:t>？</a:t>
            </a:r>
          </a:p>
        </p:txBody>
      </p:sp>
      <p:sp>
        <p:nvSpPr>
          <p:cNvPr id="617497" name="Line 25">
            <a:extLst>
              <a:ext uri="{FF2B5EF4-FFF2-40B4-BE49-F238E27FC236}">
                <a16:creationId xmlns:a16="http://schemas.microsoft.com/office/drawing/2014/main" id="{E9FC847F-8CBC-4B31-B56A-5B02032C8F36}"/>
              </a:ext>
            </a:extLst>
          </p:cNvPr>
          <p:cNvSpPr>
            <a:spLocks noChangeShapeType="1"/>
          </p:cNvSpPr>
          <p:nvPr/>
        </p:nvSpPr>
        <p:spPr bwMode="auto">
          <a:xfrm flipH="1" flipV="1">
            <a:off x="2879132" y="1621398"/>
            <a:ext cx="1429896" cy="4337297"/>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498" name="Line 26">
            <a:extLst>
              <a:ext uri="{FF2B5EF4-FFF2-40B4-BE49-F238E27FC236}">
                <a16:creationId xmlns:a16="http://schemas.microsoft.com/office/drawing/2014/main" id="{A85BB9C1-C2BD-41E7-AC78-479BB617B0E8}"/>
              </a:ext>
            </a:extLst>
          </p:cNvPr>
          <p:cNvSpPr>
            <a:spLocks noChangeShapeType="1"/>
          </p:cNvSpPr>
          <p:nvPr/>
        </p:nvSpPr>
        <p:spPr bwMode="auto">
          <a:xfrm flipH="1" flipV="1">
            <a:off x="2868024" y="2511708"/>
            <a:ext cx="1241041" cy="3427941"/>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499" name="Line 27">
            <a:extLst>
              <a:ext uri="{FF2B5EF4-FFF2-40B4-BE49-F238E27FC236}">
                <a16:creationId xmlns:a16="http://schemas.microsoft.com/office/drawing/2014/main" id="{7190BA7E-CD0E-4EF1-9E1D-A45DC41B95AF}"/>
              </a:ext>
            </a:extLst>
          </p:cNvPr>
          <p:cNvSpPr>
            <a:spLocks noChangeShapeType="1"/>
          </p:cNvSpPr>
          <p:nvPr/>
        </p:nvSpPr>
        <p:spPr bwMode="auto">
          <a:xfrm flipV="1">
            <a:off x="4418531" y="1956255"/>
            <a:ext cx="2521759" cy="391198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500" name="Line 28">
            <a:extLst>
              <a:ext uri="{FF2B5EF4-FFF2-40B4-BE49-F238E27FC236}">
                <a16:creationId xmlns:a16="http://schemas.microsoft.com/office/drawing/2014/main" id="{39DF9FB4-130D-4442-AAF1-54023351B9B0}"/>
              </a:ext>
            </a:extLst>
          </p:cNvPr>
          <p:cNvSpPr>
            <a:spLocks noChangeShapeType="1"/>
          </p:cNvSpPr>
          <p:nvPr/>
        </p:nvSpPr>
        <p:spPr bwMode="auto">
          <a:xfrm flipV="1">
            <a:off x="4562948" y="2859265"/>
            <a:ext cx="2436061" cy="305182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501" name="Line 29">
            <a:extLst>
              <a:ext uri="{FF2B5EF4-FFF2-40B4-BE49-F238E27FC236}">
                <a16:creationId xmlns:a16="http://schemas.microsoft.com/office/drawing/2014/main" id="{B26759DB-9263-4485-8165-2E90B1CF5C48}"/>
              </a:ext>
            </a:extLst>
          </p:cNvPr>
          <p:cNvSpPr>
            <a:spLocks noChangeShapeType="1"/>
          </p:cNvSpPr>
          <p:nvPr/>
        </p:nvSpPr>
        <p:spPr bwMode="auto">
          <a:xfrm flipH="1" flipV="1">
            <a:off x="3978928" y="2014976"/>
            <a:ext cx="2509064" cy="3915153"/>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502" name="Line 30">
            <a:extLst>
              <a:ext uri="{FF2B5EF4-FFF2-40B4-BE49-F238E27FC236}">
                <a16:creationId xmlns:a16="http://schemas.microsoft.com/office/drawing/2014/main" id="{BD53DFAB-4D87-47CF-9FCD-04D5A2667883}"/>
              </a:ext>
            </a:extLst>
          </p:cNvPr>
          <p:cNvSpPr>
            <a:spLocks noChangeShapeType="1"/>
          </p:cNvSpPr>
          <p:nvPr/>
        </p:nvSpPr>
        <p:spPr bwMode="auto">
          <a:xfrm flipV="1">
            <a:off x="6575278" y="1538872"/>
            <a:ext cx="1044252" cy="4365864"/>
          </a:xfrm>
          <a:prstGeom prst="line">
            <a:avLst/>
          </a:prstGeom>
          <a:noFill/>
          <a:ln w="28575">
            <a:solidFill>
              <a:srgbClr val="3366FF"/>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
        <p:nvSpPr>
          <p:cNvPr id="617503" name="Line 31">
            <a:extLst>
              <a:ext uri="{FF2B5EF4-FFF2-40B4-BE49-F238E27FC236}">
                <a16:creationId xmlns:a16="http://schemas.microsoft.com/office/drawing/2014/main" id="{AE109273-C2A1-46A4-A79E-26BC5B69A25B}"/>
              </a:ext>
            </a:extLst>
          </p:cNvPr>
          <p:cNvSpPr>
            <a:spLocks noChangeShapeType="1"/>
          </p:cNvSpPr>
          <p:nvPr/>
        </p:nvSpPr>
        <p:spPr bwMode="auto">
          <a:xfrm flipH="1" flipV="1">
            <a:off x="7794101" y="2467273"/>
            <a:ext cx="956968" cy="3439051"/>
          </a:xfrm>
          <a:prstGeom prst="line">
            <a:avLst/>
          </a:prstGeom>
          <a:noFill/>
          <a:ln w="28575">
            <a:solidFill>
              <a:srgbClr val="009242"/>
            </a:solidFill>
            <a:round/>
            <a:headEnd/>
            <a:tailEnd type="triangle" w="med" len="med"/>
          </a:ln>
          <a:extLst>
            <a:ext uri="{909E8E84-426E-40DD-AFC4-6F175D3DCCD1}">
              <a14:hiddenFill xmlns:a14="http://schemas.microsoft.com/office/drawing/2010/main">
                <a:noFill/>
              </a14:hiddenFill>
            </a:ext>
          </a:extLst>
        </p:spPr>
        <p:txBody>
          <a:bodyPr/>
          <a:lstStyle/>
          <a:p>
            <a:pPr defTabSz="914133" fontAlgn="base">
              <a:spcBef>
                <a:spcPct val="0"/>
              </a:spcBef>
              <a:spcAft>
                <a:spcPct val="0"/>
              </a:spcAft>
            </a:pPr>
            <a:endParaRPr lang="zh-CN" altLang="en-US">
              <a:solidFill>
                <a:srgbClr val="000000"/>
              </a:solidFill>
              <a:latin typeface="Arial" panose="020B0604020202020204" pitchFamily="34"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7CDE234-842A-4670-8827-CBD3CDB1B11F}"/>
              </a:ext>
            </a:extLst>
          </p:cNvPr>
          <p:cNvSpPr>
            <a:spLocks noGrp="1" noChangeArrowheads="1"/>
          </p:cNvSpPr>
          <p:nvPr>
            <p:ph type="title"/>
          </p:nvPr>
        </p:nvSpPr>
        <p:spPr/>
        <p:txBody>
          <a:bodyPr/>
          <a:lstStyle/>
          <a:p>
            <a:r>
              <a:rPr lang="zh-CN" altLang="en-US"/>
              <a:t>全局符号的符号解析</a:t>
            </a:r>
          </a:p>
        </p:txBody>
      </p:sp>
      <p:sp>
        <p:nvSpPr>
          <p:cNvPr id="61443" name="Rectangle 3">
            <a:extLst>
              <a:ext uri="{FF2B5EF4-FFF2-40B4-BE49-F238E27FC236}">
                <a16:creationId xmlns:a16="http://schemas.microsoft.com/office/drawing/2014/main" id="{E5F48932-79BC-4F64-9F8F-C90545109446}"/>
              </a:ext>
            </a:extLst>
          </p:cNvPr>
          <p:cNvSpPr>
            <a:spLocks noGrp="1" noChangeArrowheads="1"/>
          </p:cNvSpPr>
          <p:nvPr>
            <p:ph type="body" idx="1"/>
          </p:nvPr>
        </p:nvSpPr>
        <p:spPr/>
        <p:txBody>
          <a:bodyPr/>
          <a:lstStyle/>
          <a:p>
            <a:pPr marL="457067" indent="-457067"/>
            <a:r>
              <a:rPr lang="zh-CN" altLang="en-US">
                <a:latin typeface="微软雅黑" panose="020B0503020204020204" pitchFamily="34" charset="-122"/>
                <a:ea typeface="微软雅黑" panose="020B0503020204020204" pitchFamily="34" charset="-122"/>
              </a:rPr>
              <a:t>全局符号的强</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弱特性</a:t>
            </a:r>
          </a:p>
          <a:p>
            <a:pPr marL="837955" lvl="1" indent="-380889"/>
            <a:r>
              <a:rPr lang="zh-CN" altLang="en-US" sz="2300">
                <a:ea typeface="微软雅黑" panose="020B0503020204020204" pitchFamily="34" charset="-122"/>
              </a:rPr>
              <a:t>函数名和已初始化的全局变量名是</a:t>
            </a:r>
            <a:r>
              <a:rPr lang="zh-CN" altLang="en-US" sz="2300">
                <a:solidFill>
                  <a:srgbClr val="FF0000"/>
                </a:solidFill>
                <a:ea typeface="微软雅黑" panose="020B0503020204020204" pitchFamily="34" charset="-122"/>
              </a:rPr>
              <a:t>强符号</a:t>
            </a:r>
          </a:p>
          <a:p>
            <a:pPr marL="837955" lvl="1" indent="-380889"/>
            <a:r>
              <a:rPr lang="zh-CN" altLang="en-US" sz="2300">
                <a:ea typeface="微软雅黑" panose="020B0503020204020204" pitchFamily="34" charset="-122"/>
              </a:rPr>
              <a:t>未初始化的全局变量名是</a:t>
            </a:r>
            <a:r>
              <a:rPr lang="zh-CN" altLang="en-US" sz="2300">
                <a:solidFill>
                  <a:srgbClr val="FF0000"/>
                </a:solidFill>
                <a:ea typeface="微软雅黑" panose="020B0503020204020204" pitchFamily="34" charset="-122"/>
              </a:rPr>
              <a:t>弱符号</a:t>
            </a:r>
            <a:r>
              <a:rPr lang="zh-CN" altLang="en-US" sz="2300"/>
              <a:t> </a:t>
            </a:r>
          </a:p>
        </p:txBody>
      </p:sp>
      <p:sp>
        <p:nvSpPr>
          <p:cNvPr id="61444" name="Rectangle 3">
            <a:extLst>
              <a:ext uri="{FF2B5EF4-FFF2-40B4-BE49-F238E27FC236}">
                <a16:creationId xmlns:a16="http://schemas.microsoft.com/office/drawing/2014/main" id="{61336EDF-C22C-4F20-BF1C-164ADCE460CF}"/>
              </a:ext>
            </a:extLst>
          </p:cNvPr>
          <p:cNvSpPr>
            <a:spLocks noChangeArrowheads="1"/>
          </p:cNvSpPr>
          <p:nvPr/>
        </p:nvSpPr>
        <p:spPr bwMode="auto">
          <a:xfrm>
            <a:off x="3863078" y="4358989"/>
            <a:ext cx="2010741" cy="1830215"/>
          </a:xfrm>
          <a:prstGeom prst="rect">
            <a:avLst/>
          </a:prstGeom>
          <a:solidFill>
            <a:srgbClr val="F6F5BD"/>
          </a:solidFill>
          <a:ln w="3240">
            <a:solidFill>
              <a:schemeClr val="tx1"/>
            </a:solidFill>
            <a:miter lim="800000"/>
            <a:headEnd/>
            <a:tailEnd/>
          </a:ln>
        </p:spPr>
        <p:txBody>
          <a:bodyPr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int var=5;</a:t>
            </a:r>
          </a:p>
          <a:p>
            <a:pPr>
              <a:lnSpc>
                <a:spcPct val="94000"/>
              </a:lnSpc>
              <a:spcBef>
                <a:spcPct val="0"/>
              </a:spcBef>
              <a:buFontTx/>
              <a:buNone/>
            </a:pPr>
            <a:endParaRPr lang="en-GB" altLang="zh-CN">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p1() {</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p:txBody>
      </p:sp>
      <p:sp>
        <p:nvSpPr>
          <p:cNvPr id="61445" name="Rectangle 4">
            <a:extLst>
              <a:ext uri="{FF2B5EF4-FFF2-40B4-BE49-F238E27FC236}">
                <a16:creationId xmlns:a16="http://schemas.microsoft.com/office/drawing/2014/main" id="{C6CD5983-BACC-44A1-883B-95718AE2C5B8}"/>
              </a:ext>
            </a:extLst>
          </p:cNvPr>
          <p:cNvSpPr>
            <a:spLocks noChangeArrowheads="1"/>
          </p:cNvSpPr>
          <p:nvPr/>
        </p:nvSpPr>
        <p:spPr bwMode="auto">
          <a:xfrm>
            <a:off x="6505450" y="4358989"/>
            <a:ext cx="1273410" cy="1830215"/>
          </a:xfrm>
          <a:prstGeom prst="rect">
            <a:avLst/>
          </a:prstGeom>
          <a:solidFill>
            <a:srgbClr val="F6F5BD"/>
          </a:solidFill>
          <a:ln w="3240">
            <a:solidFill>
              <a:schemeClr val="tx1"/>
            </a:solidFill>
            <a:miter lim="800000"/>
            <a:headEnd/>
            <a:tailEnd/>
          </a:ln>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int var;</a:t>
            </a:r>
          </a:p>
          <a:p>
            <a:pPr>
              <a:lnSpc>
                <a:spcPct val="94000"/>
              </a:lnSpc>
              <a:spcBef>
                <a:spcPct val="0"/>
              </a:spcBef>
              <a:buFontTx/>
              <a:buNone/>
            </a:pPr>
            <a:endParaRPr lang="en-GB" altLang="zh-CN">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p2() {</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p:txBody>
      </p:sp>
      <p:sp>
        <p:nvSpPr>
          <p:cNvPr id="61446" name="Rectangle 5">
            <a:extLst>
              <a:ext uri="{FF2B5EF4-FFF2-40B4-BE49-F238E27FC236}">
                <a16:creationId xmlns:a16="http://schemas.microsoft.com/office/drawing/2014/main" id="{9B7C052F-22C4-4896-BDB2-D9D41C19B3A2}"/>
              </a:ext>
            </a:extLst>
          </p:cNvPr>
          <p:cNvSpPr>
            <a:spLocks noChangeArrowheads="1"/>
          </p:cNvSpPr>
          <p:nvPr/>
        </p:nvSpPr>
        <p:spPr bwMode="auto">
          <a:xfrm>
            <a:off x="3972582" y="3801948"/>
            <a:ext cx="822902" cy="441630"/>
          </a:xfrm>
          <a:prstGeom prst="rect">
            <a:avLst/>
          </a:prstGeom>
          <a:noFill/>
          <a:ln w="324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solidFill>
                  <a:srgbClr val="000000"/>
                </a:solidFill>
                <a:latin typeface="微软雅黑" panose="020B0503020204020204" pitchFamily="34" charset="-122"/>
                <a:ea typeface="微软雅黑" panose="020B0503020204020204" pitchFamily="34" charset="-122"/>
                <a:cs typeface="msgothic"/>
              </a:rPr>
              <a:t>p1.c</a:t>
            </a:r>
          </a:p>
        </p:txBody>
      </p:sp>
      <p:sp>
        <p:nvSpPr>
          <p:cNvPr id="61447" name="Rectangle 6">
            <a:extLst>
              <a:ext uri="{FF2B5EF4-FFF2-40B4-BE49-F238E27FC236}">
                <a16:creationId xmlns:a16="http://schemas.microsoft.com/office/drawing/2014/main" id="{798E5918-E0FB-41CD-A951-361DC71FA755}"/>
              </a:ext>
            </a:extLst>
          </p:cNvPr>
          <p:cNvSpPr>
            <a:spLocks noChangeArrowheads="1"/>
          </p:cNvSpPr>
          <p:nvPr/>
        </p:nvSpPr>
        <p:spPr bwMode="auto">
          <a:xfrm>
            <a:off x="6632410" y="3743228"/>
            <a:ext cx="822902" cy="441630"/>
          </a:xfrm>
          <a:prstGeom prst="rect">
            <a:avLst/>
          </a:prstGeom>
          <a:noFill/>
          <a:ln w="324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solidFill>
                  <a:srgbClr val="000000"/>
                </a:solidFill>
                <a:latin typeface="微软雅黑" panose="020B0503020204020204" pitchFamily="34" charset="-122"/>
                <a:ea typeface="微软雅黑" panose="020B0503020204020204" pitchFamily="34" charset="-122"/>
                <a:cs typeface="msgothic"/>
              </a:rPr>
              <a:t>p2.c</a:t>
            </a:r>
          </a:p>
        </p:txBody>
      </p:sp>
      <p:sp>
        <p:nvSpPr>
          <p:cNvPr id="61448" name="Text Box 17">
            <a:extLst>
              <a:ext uri="{FF2B5EF4-FFF2-40B4-BE49-F238E27FC236}">
                <a16:creationId xmlns:a16="http://schemas.microsoft.com/office/drawing/2014/main" id="{0D5D7673-F632-45AF-B6BE-4BA124E635EB}"/>
              </a:ext>
            </a:extLst>
          </p:cNvPr>
          <p:cNvSpPr txBox="1">
            <a:spLocks noChangeArrowheads="1"/>
          </p:cNvSpPr>
          <p:nvPr/>
        </p:nvSpPr>
        <p:spPr bwMode="auto">
          <a:xfrm>
            <a:off x="2193543" y="2684693"/>
            <a:ext cx="6370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ea typeface="微软雅黑" panose="020B0503020204020204" pitchFamily="34" charset="-122"/>
              </a:rPr>
              <a:t>以下符号哪些是</a:t>
            </a:r>
            <a:r>
              <a:rPr lang="zh-CN" altLang="en-US">
                <a:solidFill>
                  <a:srgbClr val="FF0000"/>
                </a:solidFill>
                <a:ea typeface="微软雅黑" panose="020B0503020204020204" pitchFamily="34" charset="-122"/>
              </a:rPr>
              <a:t>强符号</a:t>
            </a:r>
            <a:r>
              <a:rPr lang="zh-CN" altLang="en-US">
                <a:ea typeface="微软雅黑" panose="020B0503020204020204" pitchFamily="34" charset="-122"/>
              </a:rPr>
              <a:t>？哪些是</a:t>
            </a:r>
            <a:r>
              <a:rPr lang="zh-CN" altLang="en-US">
                <a:solidFill>
                  <a:srgbClr val="FF0000"/>
                </a:solidFill>
                <a:ea typeface="微软雅黑" panose="020B0503020204020204" pitchFamily="34" charset="-122"/>
              </a:rPr>
              <a:t>弱符号</a:t>
            </a:r>
            <a:r>
              <a:rPr lang="zh-CN" altLang="en-US">
                <a:ea typeface="微软雅黑" panose="020B0503020204020204" pitchFamily="34" charset="-122"/>
              </a:rPr>
              <a:t>？</a:t>
            </a:r>
          </a:p>
        </p:txBody>
      </p:sp>
      <p:sp>
        <p:nvSpPr>
          <p:cNvPr id="710678" name="Line 22">
            <a:extLst>
              <a:ext uri="{FF2B5EF4-FFF2-40B4-BE49-F238E27FC236}">
                <a16:creationId xmlns:a16="http://schemas.microsoft.com/office/drawing/2014/main" id="{E30A4B3A-CDA4-4383-97F2-982F38854104}"/>
              </a:ext>
            </a:extLst>
          </p:cNvPr>
          <p:cNvSpPr>
            <a:spLocks noChangeShapeType="1"/>
          </p:cNvSpPr>
          <p:nvPr/>
        </p:nvSpPr>
        <p:spPr bwMode="auto">
          <a:xfrm flipH="1">
            <a:off x="4789892" y="3075098"/>
            <a:ext cx="115851" cy="1336263"/>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10679" name="Line 23">
            <a:extLst>
              <a:ext uri="{FF2B5EF4-FFF2-40B4-BE49-F238E27FC236}">
                <a16:creationId xmlns:a16="http://schemas.microsoft.com/office/drawing/2014/main" id="{C81D9FAB-0791-4F02-9461-526BE43C9E88}"/>
              </a:ext>
            </a:extLst>
          </p:cNvPr>
          <p:cNvSpPr>
            <a:spLocks noChangeShapeType="1"/>
          </p:cNvSpPr>
          <p:nvPr/>
        </p:nvSpPr>
        <p:spPr bwMode="auto">
          <a:xfrm flipH="1">
            <a:off x="4140804" y="3081446"/>
            <a:ext cx="552280" cy="2031373"/>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10680" name="Line 24">
            <a:extLst>
              <a:ext uri="{FF2B5EF4-FFF2-40B4-BE49-F238E27FC236}">
                <a16:creationId xmlns:a16="http://schemas.microsoft.com/office/drawing/2014/main" id="{2883EA02-B155-4317-998B-7EE6D6633E50}"/>
              </a:ext>
            </a:extLst>
          </p:cNvPr>
          <p:cNvSpPr>
            <a:spLocks noChangeShapeType="1"/>
          </p:cNvSpPr>
          <p:nvPr/>
        </p:nvSpPr>
        <p:spPr bwMode="auto">
          <a:xfrm>
            <a:off x="5121577" y="3135405"/>
            <a:ext cx="1594945" cy="2017089"/>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10681" name="Line 25">
            <a:extLst>
              <a:ext uri="{FF2B5EF4-FFF2-40B4-BE49-F238E27FC236}">
                <a16:creationId xmlns:a16="http://schemas.microsoft.com/office/drawing/2014/main" id="{A852C2DC-C35A-4348-9DF7-990F35249E55}"/>
              </a:ext>
            </a:extLst>
          </p:cNvPr>
          <p:cNvSpPr>
            <a:spLocks noChangeShapeType="1"/>
          </p:cNvSpPr>
          <p:nvPr/>
        </p:nvSpPr>
        <p:spPr bwMode="auto">
          <a:xfrm>
            <a:off x="7083122" y="3033836"/>
            <a:ext cx="449124" cy="1421961"/>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0679"/>
                                        </p:tgtEl>
                                        <p:attrNameLst>
                                          <p:attrName>style.visibility</p:attrName>
                                        </p:attrNameLst>
                                      </p:cBhvr>
                                      <p:to>
                                        <p:strVal val="visible"/>
                                      </p:to>
                                    </p:set>
                                    <p:animEffect transition="in" filter="blinds(horizontal)">
                                      <p:cBhvr>
                                        <p:cTn id="7" dur="500"/>
                                        <p:tgtEl>
                                          <p:spTgt spid="7106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0678"/>
                                        </p:tgtEl>
                                        <p:attrNameLst>
                                          <p:attrName>style.visibility</p:attrName>
                                        </p:attrNameLst>
                                      </p:cBhvr>
                                      <p:to>
                                        <p:strVal val="visible"/>
                                      </p:to>
                                    </p:set>
                                    <p:animEffect transition="in" filter="blinds(horizontal)">
                                      <p:cBhvr>
                                        <p:cTn id="12" dur="500"/>
                                        <p:tgtEl>
                                          <p:spTgt spid="710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0680"/>
                                        </p:tgtEl>
                                        <p:attrNameLst>
                                          <p:attrName>style.visibility</p:attrName>
                                        </p:attrNameLst>
                                      </p:cBhvr>
                                      <p:to>
                                        <p:strVal val="visible"/>
                                      </p:to>
                                    </p:set>
                                    <p:animEffect transition="in" filter="blinds(horizontal)">
                                      <p:cBhvr>
                                        <p:cTn id="17" dur="500"/>
                                        <p:tgtEl>
                                          <p:spTgt spid="7106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0681"/>
                                        </p:tgtEl>
                                        <p:attrNameLst>
                                          <p:attrName>style.visibility</p:attrName>
                                        </p:attrNameLst>
                                      </p:cBhvr>
                                      <p:to>
                                        <p:strVal val="visible"/>
                                      </p:to>
                                    </p:set>
                                    <p:animEffect transition="in" filter="blinds(horizontal)">
                                      <p:cBhvr>
                                        <p:cTn id="22" dur="500"/>
                                        <p:tgtEl>
                                          <p:spTgt spid="710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37D3560-20F6-4AF4-9ACB-8BA958BE5E26}"/>
              </a:ext>
            </a:extLst>
          </p:cNvPr>
          <p:cNvSpPr>
            <a:spLocks noGrp="1" noChangeArrowheads="1"/>
          </p:cNvSpPr>
          <p:nvPr>
            <p:ph type="title"/>
          </p:nvPr>
        </p:nvSpPr>
        <p:spPr/>
        <p:txBody>
          <a:bodyPr/>
          <a:lstStyle/>
          <a:p>
            <a:r>
              <a:rPr lang="zh-CN" altLang="en-US"/>
              <a:t>全局符号的符号解析</a:t>
            </a:r>
          </a:p>
        </p:txBody>
      </p:sp>
      <p:sp>
        <p:nvSpPr>
          <p:cNvPr id="30723" name="Rectangle 2">
            <a:extLst>
              <a:ext uri="{FF2B5EF4-FFF2-40B4-BE49-F238E27FC236}">
                <a16:creationId xmlns:a16="http://schemas.microsoft.com/office/drawing/2014/main" id="{B62939B7-DAE1-4EE0-9A99-C598F9897DFB}"/>
              </a:ext>
            </a:extLst>
          </p:cNvPr>
          <p:cNvSpPr>
            <a:spLocks noChangeArrowheads="1"/>
          </p:cNvSpPr>
          <p:nvPr/>
        </p:nvSpPr>
        <p:spPr bwMode="auto">
          <a:xfrm>
            <a:off x="2044365" y="2322856"/>
            <a:ext cx="2496437" cy="2810099"/>
          </a:xfrm>
          <a:prstGeom prst="rect">
            <a:avLst/>
          </a:prstGeom>
          <a:solidFill>
            <a:srgbClr val="F7F5CD"/>
          </a:solidFill>
          <a:ln w="3240">
            <a:solidFill>
              <a:srgbClr val="000066"/>
            </a:solidFill>
            <a:miter lim="800000"/>
            <a:headEnd/>
            <a:tailEnd/>
          </a:ln>
        </p:spPr>
        <p:txBody>
          <a:bodyPr wrap="none"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buf[2] = {1, 2};</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US" altLang="zh-CN" sz="2000" b="1">
                <a:solidFill>
                  <a:srgbClr val="000000"/>
                </a:solidFill>
                <a:latin typeface="微软雅黑" panose="020B0503020204020204" pitchFamily="34" charset="-122"/>
                <a:ea typeface="微软雅黑" panose="020B0503020204020204" pitchFamily="34" charset="-122"/>
                <a:cs typeface="msgothic"/>
              </a:rPr>
              <a:t>void swap();</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main()  {</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swap();</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return 0;</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a:t>
            </a:r>
          </a:p>
        </p:txBody>
      </p:sp>
      <p:sp>
        <p:nvSpPr>
          <p:cNvPr id="30724" name="Rectangle 3">
            <a:extLst>
              <a:ext uri="{FF2B5EF4-FFF2-40B4-BE49-F238E27FC236}">
                <a16:creationId xmlns:a16="http://schemas.microsoft.com/office/drawing/2014/main" id="{53208047-E489-458C-8833-3051C5C6111B}"/>
              </a:ext>
            </a:extLst>
          </p:cNvPr>
          <p:cNvSpPr>
            <a:spLocks noChangeArrowheads="1"/>
          </p:cNvSpPr>
          <p:nvPr/>
        </p:nvSpPr>
        <p:spPr bwMode="auto">
          <a:xfrm>
            <a:off x="2047540" y="1948321"/>
            <a:ext cx="1182321" cy="38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a:lnSpc>
                <a:spcPct val="94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main.c</a:t>
            </a:r>
          </a:p>
        </p:txBody>
      </p:sp>
      <p:sp>
        <p:nvSpPr>
          <p:cNvPr id="30725" name="Rectangle 5">
            <a:extLst>
              <a:ext uri="{FF2B5EF4-FFF2-40B4-BE49-F238E27FC236}">
                <a16:creationId xmlns:a16="http://schemas.microsoft.com/office/drawing/2014/main" id="{B7531916-82EA-46EC-B785-9310E7A1FA6E}"/>
              </a:ext>
            </a:extLst>
          </p:cNvPr>
          <p:cNvSpPr>
            <a:spLocks noChangeArrowheads="1"/>
          </p:cNvSpPr>
          <p:nvPr/>
        </p:nvSpPr>
        <p:spPr bwMode="auto">
          <a:xfrm>
            <a:off x="6011890" y="2057824"/>
            <a:ext cx="2961308" cy="4656758"/>
          </a:xfrm>
          <a:prstGeom prst="rect">
            <a:avLst/>
          </a:prstGeom>
          <a:solidFill>
            <a:srgbClr val="D5F1CF"/>
          </a:solidFill>
          <a:ln w="3240">
            <a:solidFill>
              <a:srgbClr val="000066"/>
            </a:solidFill>
            <a:miter lim="800000"/>
            <a:headEnd/>
            <a:tailEnd/>
          </a:ln>
        </p:spPr>
        <p:txBody>
          <a:bodyPr wrap="none"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extern int buf[]; </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int *bufp0 = &amp;buf[0];</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static int *bufp1;</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void swap() {</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int temp;</a:t>
            </a:r>
            <a:endParaRPr lang="en-GB" altLang="zh-CN" sz="2000" b="1">
              <a:solidFill>
                <a:srgbClr val="DBF2DA"/>
              </a:solidFill>
              <a:latin typeface="微软雅黑" panose="020B0503020204020204" pitchFamily="34" charset="-122"/>
              <a:ea typeface="微软雅黑" panose="020B0503020204020204" pitchFamily="34" charset="-122"/>
              <a:cs typeface="msgothic"/>
            </a:endParaRP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bufp1 = &amp;buf[1];</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temp = *bufp0;</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*bufp0 = *bufp1;</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  *bufp1 = temp;</a:t>
            </a:r>
          </a:p>
          <a:p>
            <a:pPr defTabSz="914133">
              <a:lnSpc>
                <a:spcPct val="150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0000"/>
                </a:solidFill>
                <a:latin typeface="微软雅黑" panose="020B0503020204020204" pitchFamily="34" charset="-122"/>
                <a:ea typeface="微软雅黑" panose="020B0503020204020204" pitchFamily="34" charset="-122"/>
                <a:cs typeface="msgothic"/>
              </a:rPr>
              <a:t>}</a:t>
            </a:r>
          </a:p>
        </p:txBody>
      </p:sp>
      <p:sp>
        <p:nvSpPr>
          <p:cNvPr id="30726" name="Rectangle 4">
            <a:extLst>
              <a:ext uri="{FF2B5EF4-FFF2-40B4-BE49-F238E27FC236}">
                <a16:creationId xmlns:a16="http://schemas.microsoft.com/office/drawing/2014/main" id="{606BBECA-6F13-4BC1-913E-26B407DD437A}"/>
              </a:ext>
            </a:extLst>
          </p:cNvPr>
          <p:cNvSpPr>
            <a:spLocks noChangeArrowheads="1"/>
          </p:cNvSpPr>
          <p:nvPr/>
        </p:nvSpPr>
        <p:spPr bwMode="auto">
          <a:xfrm>
            <a:off x="6115044" y="1678530"/>
            <a:ext cx="1333088" cy="38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89972" tIns="46785" rIns="89972" bIns="46785">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defTabSz="914133">
              <a:lnSpc>
                <a:spcPct val="94000"/>
              </a:lnSpc>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en-GB" altLang="zh-CN" sz="2000" b="1">
                <a:solidFill>
                  <a:srgbClr val="0066CC"/>
                </a:solidFill>
                <a:latin typeface="微软雅黑" panose="020B0503020204020204" pitchFamily="34" charset="-122"/>
                <a:ea typeface="微软雅黑" panose="020B0503020204020204" pitchFamily="34" charset="-122"/>
                <a:cs typeface="msgothic"/>
              </a:rPr>
              <a:t>swap.c</a:t>
            </a:r>
          </a:p>
        </p:txBody>
      </p:sp>
      <p:sp>
        <p:nvSpPr>
          <p:cNvPr id="14" name="TextBox 13">
            <a:extLst>
              <a:ext uri="{FF2B5EF4-FFF2-40B4-BE49-F238E27FC236}">
                <a16:creationId xmlns:a16="http://schemas.microsoft.com/office/drawing/2014/main" id="{01A52391-C8FD-4C5E-B795-D09EAD27EA08}"/>
              </a:ext>
            </a:extLst>
          </p:cNvPr>
          <p:cNvSpPr txBox="1">
            <a:spLocks noChangeArrowheads="1"/>
          </p:cNvSpPr>
          <p:nvPr/>
        </p:nvSpPr>
        <p:spPr bwMode="auto">
          <a:xfrm>
            <a:off x="1926925" y="538895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r>
              <a:rPr lang="zh-CN" altLang="en-US" sz="2000" b="1">
                <a:solidFill>
                  <a:srgbClr val="CC0066"/>
                </a:solidFill>
                <a:latin typeface="微软雅黑" panose="020B0503020204020204" pitchFamily="34" charset="-122"/>
                <a:ea typeface="微软雅黑" panose="020B0503020204020204" pitchFamily="34" charset="-122"/>
              </a:rPr>
              <a:t>此处为引用</a:t>
            </a:r>
          </a:p>
        </p:txBody>
      </p:sp>
      <p:cxnSp>
        <p:nvCxnSpPr>
          <p:cNvPr id="15" name="Straight Arrow Connector 14">
            <a:extLst>
              <a:ext uri="{FF2B5EF4-FFF2-40B4-BE49-F238E27FC236}">
                <a16:creationId xmlns:a16="http://schemas.microsoft.com/office/drawing/2014/main" id="{228E8124-C27A-4C3A-A96B-2D89BC1ED74E}"/>
              </a:ext>
            </a:extLst>
          </p:cNvPr>
          <p:cNvCxnSpPr>
            <a:cxnSpLocks noChangeShapeType="1"/>
          </p:cNvCxnSpPr>
          <p:nvPr/>
        </p:nvCxnSpPr>
        <p:spPr bwMode="auto">
          <a:xfrm rot="16200000" flipV="1">
            <a:off x="2068963" y="4767643"/>
            <a:ext cx="1187084" cy="1588"/>
          </a:xfrm>
          <a:prstGeom prst="straightConnector1">
            <a:avLst/>
          </a:prstGeom>
          <a:noFill/>
          <a:ln w="25400" algn="ctr">
            <a:solidFill>
              <a:srgbClr val="009242"/>
            </a:solidFill>
            <a:round/>
            <a:headEnd/>
            <a:tailEnd type="arrow" w="med" len="med"/>
          </a:ln>
          <a:extLst>
            <a:ext uri="{909E8E84-426E-40DD-AFC4-6F175D3DCCD1}">
              <a14:hiddenFill xmlns:a14="http://schemas.microsoft.com/office/drawing/2010/main">
                <a:noFill/>
              </a14:hiddenFill>
            </a:ext>
          </a:extLst>
        </p:spPr>
      </p:cxnSp>
      <p:grpSp>
        <p:nvGrpSpPr>
          <p:cNvPr id="2" name="Group 32">
            <a:extLst>
              <a:ext uri="{FF2B5EF4-FFF2-40B4-BE49-F238E27FC236}">
                <a16:creationId xmlns:a16="http://schemas.microsoft.com/office/drawing/2014/main" id="{9C3140BD-CCA6-46C0-86EE-15846D79FBA2}"/>
              </a:ext>
            </a:extLst>
          </p:cNvPr>
          <p:cNvGrpSpPr>
            <a:grpSpLocks/>
          </p:cNvGrpSpPr>
          <p:nvPr/>
        </p:nvGrpSpPr>
        <p:grpSpPr bwMode="auto">
          <a:xfrm>
            <a:off x="7924236" y="1726140"/>
            <a:ext cx="2683635" cy="1456875"/>
            <a:chOff x="4032" y="1087"/>
            <a:chExt cx="1691" cy="918"/>
          </a:xfrm>
        </p:grpSpPr>
        <p:sp>
          <p:nvSpPr>
            <p:cNvPr id="30740" name="TextBox 17">
              <a:extLst>
                <a:ext uri="{FF2B5EF4-FFF2-40B4-BE49-F238E27FC236}">
                  <a16:creationId xmlns:a16="http://schemas.microsoft.com/office/drawing/2014/main" id="{B8876484-25F6-41FF-A576-378EE86EA152}"/>
                </a:ext>
              </a:extLst>
            </p:cNvPr>
            <p:cNvSpPr txBox="1">
              <a:spLocks noChangeArrowheads="1"/>
            </p:cNvSpPr>
            <p:nvPr/>
          </p:nvSpPr>
          <p:spPr bwMode="auto">
            <a:xfrm>
              <a:off x="4492" y="1087"/>
              <a:ext cx="1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r>
                <a:rPr lang="zh-CN" altLang="en-US" sz="2000" b="1" dirty="0">
                  <a:solidFill>
                    <a:srgbClr val="CC0066"/>
                  </a:solidFill>
                  <a:latin typeface="微软雅黑" panose="020B0503020204020204" pitchFamily="34" charset="-122"/>
                  <a:ea typeface="微软雅黑" panose="020B0503020204020204" pitchFamily="34" charset="-122"/>
                </a:rPr>
                <a:t>本地局部符号</a:t>
              </a:r>
            </a:p>
          </p:txBody>
        </p:sp>
        <p:cxnSp>
          <p:nvCxnSpPr>
            <p:cNvPr id="30741" name="Straight Arrow Connector 21">
              <a:extLst>
                <a:ext uri="{FF2B5EF4-FFF2-40B4-BE49-F238E27FC236}">
                  <a16:creationId xmlns:a16="http://schemas.microsoft.com/office/drawing/2014/main" id="{74F01B12-E1B2-47C8-BB78-5E7FA0D16ADD}"/>
                </a:ext>
              </a:extLst>
            </p:cNvPr>
            <p:cNvCxnSpPr>
              <a:cxnSpLocks noChangeShapeType="1"/>
            </p:cNvCxnSpPr>
            <p:nvPr/>
          </p:nvCxnSpPr>
          <p:spPr bwMode="auto">
            <a:xfrm flipH="1">
              <a:off x="4032" y="1356"/>
              <a:ext cx="838" cy="649"/>
            </a:xfrm>
            <a:prstGeom prst="straightConnector1">
              <a:avLst/>
            </a:prstGeom>
            <a:noFill/>
            <a:ln w="25400" algn="ctr">
              <a:solidFill>
                <a:srgbClr val="990000"/>
              </a:solidFill>
              <a:round/>
              <a:headEnd/>
              <a:tailEnd type="arrow" w="med" len="med"/>
            </a:ln>
            <a:extLst>
              <a:ext uri="{909E8E84-426E-40DD-AFC4-6F175D3DCCD1}">
                <a14:hiddenFill xmlns:a14="http://schemas.microsoft.com/office/drawing/2010/main">
                  <a:noFill/>
                </a14:hiddenFill>
              </a:ext>
            </a:extLst>
          </p:spPr>
        </p:cxnSp>
      </p:grpSp>
      <p:grpSp>
        <p:nvGrpSpPr>
          <p:cNvPr id="3" name="Group 33">
            <a:extLst>
              <a:ext uri="{FF2B5EF4-FFF2-40B4-BE49-F238E27FC236}">
                <a16:creationId xmlns:a16="http://schemas.microsoft.com/office/drawing/2014/main" id="{8A1C0420-3784-4C5A-9F20-B0906BF943D8}"/>
              </a:ext>
            </a:extLst>
          </p:cNvPr>
          <p:cNvGrpSpPr>
            <a:grpSpLocks/>
          </p:cNvGrpSpPr>
          <p:nvPr/>
        </p:nvGrpSpPr>
        <p:grpSpPr bwMode="auto">
          <a:xfrm>
            <a:off x="7635400" y="4009858"/>
            <a:ext cx="2731245" cy="399928"/>
            <a:chOff x="817" y="3131"/>
            <a:chExt cx="1721" cy="252"/>
          </a:xfrm>
        </p:grpSpPr>
        <p:sp>
          <p:nvSpPr>
            <p:cNvPr id="30738" name="TextBox 27">
              <a:extLst>
                <a:ext uri="{FF2B5EF4-FFF2-40B4-BE49-F238E27FC236}">
                  <a16:creationId xmlns:a16="http://schemas.microsoft.com/office/drawing/2014/main" id="{5E67D295-6AD5-4FCC-8E32-EADFA71EE139}"/>
                </a:ext>
              </a:extLst>
            </p:cNvPr>
            <p:cNvSpPr txBox="1">
              <a:spLocks noChangeArrowheads="1"/>
            </p:cNvSpPr>
            <p:nvPr/>
          </p:nvSpPr>
          <p:spPr bwMode="auto">
            <a:xfrm>
              <a:off x="1775" y="3131"/>
              <a:ext cx="76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914133"/>
              <a:r>
                <a:rPr lang="zh-CN" altLang="en-US" sz="2000" b="1">
                  <a:solidFill>
                    <a:srgbClr val="004821"/>
                  </a:solidFill>
                  <a:latin typeface="微软雅黑" panose="020B0503020204020204" pitchFamily="34" charset="-122"/>
                  <a:ea typeface="微软雅黑" panose="020B0503020204020204" pitchFamily="34" charset="-122"/>
                </a:rPr>
                <a:t>局部变量</a:t>
              </a:r>
            </a:p>
          </p:txBody>
        </p:sp>
        <p:cxnSp>
          <p:nvCxnSpPr>
            <p:cNvPr id="30739" name="Straight Arrow Connector 31">
              <a:extLst>
                <a:ext uri="{FF2B5EF4-FFF2-40B4-BE49-F238E27FC236}">
                  <a16:creationId xmlns:a16="http://schemas.microsoft.com/office/drawing/2014/main" id="{E8A7FA2E-9313-4DC1-AF99-A15FF2F8CA24}"/>
                </a:ext>
              </a:extLst>
            </p:cNvPr>
            <p:cNvCxnSpPr>
              <a:cxnSpLocks noChangeShapeType="1"/>
            </p:cNvCxnSpPr>
            <p:nvPr/>
          </p:nvCxnSpPr>
          <p:spPr bwMode="auto">
            <a:xfrm flipV="1">
              <a:off x="817" y="3250"/>
              <a:ext cx="998" cy="0"/>
            </a:xfrm>
            <a:prstGeom prst="straightConnector1">
              <a:avLst/>
            </a:prstGeom>
            <a:noFill/>
            <a:ln w="25400" algn="ctr">
              <a:solidFill>
                <a:srgbClr val="0A6A0A"/>
              </a:solidFill>
              <a:round/>
              <a:headEnd type="arrow" w="med" len="med"/>
              <a:tailEnd/>
            </a:ln>
            <a:extLst>
              <a:ext uri="{909E8E84-426E-40DD-AFC4-6F175D3DCCD1}">
                <a14:hiddenFill xmlns:a14="http://schemas.microsoft.com/office/drawing/2010/main">
                  <a:noFill/>
                </a14:hiddenFill>
              </a:ext>
            </a:extLst>
          </p:spPr>
        </p:cxnSp>
      </p:grpSp>
      <p:sp>
        <p:nvSpPr>
          <p:cNvPr id="30731" name="Text Box 25">
            <a:extLst>
              <a:ext uri="{FF2B5EF4-FFF2-40B4-BE49-F238E27FC236}">
                <a16:creationId xmlns:a16="http://schemas.microsoft.com/office/drawing/2014/main" id="{3F014C6F-5439-4EF5-BD76-7AED9F54F29B}"/>
              </a:ext>
            </a:extLst>
          </p:cNvPr>
          <p:cNvSpPr txBox="1">
            <a:spLocks noChangeArrowheads="1"/>
          </p:cNvSpPr>
          <p:nvPr/>
        </p:nvSpPr>
        <p:spPr bwMode="auto">
          <a:xfrm>
            <a:off x="3260013" y="916764"/>
            <a:ext cx="63702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400" b="1">
                <a:solidFill>
                  <a:srgbClr val="000000"/>
                </a:solidFill>
                <a:ea typeface="微软雅黑" panose="020B0503020204020204" pitchFamily="34" charset="-122"/>
              </a:rPr>
              <a:t>哪些是</a:t>
            </a:r>
            <a:r>
              <a:rPr lang="zh-CN" altLang="en-US" sz="2400" b="1">
                <a:solidFill>
                  <a:srgbClr val="FF0000"/>
                </a:solidFill>
                <a:ea typeface="微软雅黑" panose="020B0503020204020204" pitchFamily="34" charset="-122"/>
              </a:rPr>
              <a:t>强符号</a:t>
            </a:r>
            <a:r>
              <a:rPr lang="zh-CN" altLang="en-US" sz="2400" b="1">
                <a:solidFill>
                  <a:srgbClr val="000000"/>
                </a:solidFill>
                <a:ea typeface="微软雅黑" panose="020B0503020204020204" pitchFamily="34" charset="-122"/>
              </a:rPr>
              <a:t>？哪些是</a:t>
            </a:r>
            <a:r>
              <a:rPr lang="zh-CN" altLang="en-US" sz="2400" b="1">
                <a:solidFill>
                  <a:srgbClr val="FF0000"/>
                </a:solidFill>
                <a:ea typeface="微软雅黑" panose="020B0503020204020204" pitchFamily="34" charset="-122"/>
              </a:rPr>
              <a:t>弱符号</a:t>
            </a:r>
            <a:r>
              <a:rPr lang="zh-CN" altLang="en-US" sz="2400" b="1">
                <a:solidFill>
                  <a:srgbClr val="000000"/>
                </a:solidFill>
                <a:ea typeface="微软雅黑" panose="020B0503020204020204" pitchFamily="34" charset="-122"/>
              </a:rPr>
              <a:t>？</a:t>
            </a:r>
          </a:p>
        </p:txBody>
      </p:sp>
      <p:sp>
        <p:nvSpPr>
          <p:cNvPr id="711706" name="Line 26">
            <a:extLst>
              <a:ext uri="{FF2B5EF4-FFF2-40B4-BE49-F238E27FC236}">
                <a16:creationId xmlns:a16="http://schemas.microsoft.com/office/drawing/2014/main" id="{F7D9843C-99F3-400C-8886-5EF6DB165CEC}"/>
              </a:ext>
            </a:extLst>
          </p:cNvPr>
          <p:cNvSpPr>
            <a:spLocks noChangeShapeType="1"/>
          </p:cNvSpPr>
          <p:nvPr/>
        </p:nvSpPr>
        <p:spPr bwMode="auto">
          <a:xfrm flipH="1">
            <a:off x="2971177" y="1334147"/>
            <a:ext cx="1629859" cy="2102789"/>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1708" name="Line 28">
            <a:extLst>
              <a:ext uri="{FF2B5EF4-FFF2-40B4-BE49-F238E27FC236}">
                <a16:creationId xmlns:a16="http://schemas.microsoft.com/office/drawing/2014/main" id="{694CAE0A-030D-433C-85F2-2DFC152BD071}"/>
              </a:ext>
            </a:extLst>
          </p:cNvPr>
          <p:cNvSpPr>
            <a:spLocks noChangeShapeType="1"/>
          </p:cNvSpPr>
          <p:nvPr/>
        </p:nvSpPr>
        <p:spPr bwMode="auto">
          <a:xfrm flipH="1">
            <a:off x="2787086" y="1338910"/>
            <a:ext cx="1733015" cy="119660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1709" name="Line 29">
            <a:extLst>
              <a:ext uri="{FF2B5EF4-FFF2-40B4-BE49-F238E27FC236}">
                <a16:creationId xmlns:a16="http://schemas.microsoft.com/office/drawing/2014/main" id="{55E9CFA7-B693-413F-943B-429A31361181}"/>
              </a:ext>
            </a:extLst>
          </p:cNvPr>
          <p:cNvSpPr>
            <a:spLocks noChangeShapeType="1"/>
          </p:cNvSpPr>
          <p:nvPr/>
        </p:nvSpPr>
        <p:spPr bwMode="auto">
          <a:xfrm>
            <a:off x="4866069" y="1354779"/>
            <a:ext cx="2039308" cy="1353719"/>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1710" name="Line 30">
            <a:extLst>
              <a:ext uri="{FF2B5EF4-FFF2-40B4-BE49-F238E27FC236}">
                <a16:creationId xmlns:a16="http://schemas.microsoft.com/office/drawing/2014/main" id="{0E112BAA-6AED-4DF6-AD95-4DD2CDC7B0AC}"/>
              </a:ext>
            </a:extLst>
          </p:cNvPr>
          <p:cNvSpPr>
            <a:spLocks noChangeShapeType="1"/>
          </p:cNvSpPr>
          <p:nvPr/>
        </p:nvSpPr>
        <p:spPr bwMode="auto">
          <a:xfrm>
            <a:off x="4707367" y="1397629"/>
            <a:ext cx="2302751" cy="228370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1711" name="Line 31">
            <a:extLst>
              <a:ext uri="{FF2B5EF4-FFF2-40B4-BE49-F238E27FC236}">
                <a16:creationId xmlns:a16="http://schemas.microsoft.com/office/drawing/2014/main" id="{F0D97749-950E-46D9-96CA-4B9408AF616C}"/>
              </a:ext>
            </a:extLst>
          </p:cNvPr>
          <p:cNvSpPr>
            <a:spLocks noChangeShapeType="1"/>
          </p:cNvSpPr>
          <p:nvPr/>
        </p:nvSpPr>
        <p:spPr bwMode="auto">
          <a:xfrm>
            <a:off x="6751437" y="1370648"/>
            <a:ext cx="883964" cy="874443"/>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1714" name="Line 34">
            <a:extLst>
              <a:ext uri="{FF2B5EF4-FFF2-40B4-BE49-F238E27FC236}">
                <a16:creationId xmlns:a16="http://schemas.microsoft.com/office/drawing/2014/main" id="{E356B152-5E36-4385-B8BD-0AA4B11D6DED}"/>
              </a:ext>
            </a:extLst>
          </p:cNvPr>
          <p:cNvSpPr>
            <a:spLocks noChangeShapeType="1"/>
          </p:cNvSpPr>
          <p:nvPr/>
        </p:nvSpPr>
        <p:spPr bwMode="auto">
          <a:xfrm flipH="1">
            <a:off x="3156857" y="1350016"/>
            <a:ext cx="3548555" cy="1671123"/>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1708"/>
                                        </p:tgtEl>
                                        <p:attrNameLst>
                                          <p:attrName>style.visibility</p:attrName>
                                        </p:attrNameLst>
                                      </p:cBhvr>
                                      <p:to>
                                        <p:strVal val="visible"/>
                                      </p:to>
                                    </p:set>
                                    <p:animEffect transition="in" filter="blinds(horizontal)">
                                      <p:cBhvr>
                                        <p:cTn id="7" dur="500"/>
                                        <p:tgtEl>
                                          <p:spTgt spid="711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1706"/>
                                        </p:tgtEl>
                                        <p:attrNameLst>
                                          <p:attrName>style.visibility</p:attrName>
                                        </p:attrNameLst>
                                      </p:cBhvr>
                                      <p:to>
                                        <p:strVal val="visible"/>
                                      </p:to>
                                    </p:set>
                                    <p:animEffect transition="in" filter="blinds(horizontal)">
                                      <p:cBhvr>
                                        <p:cTn id="12" dur="500"/>
                                        <p:tgtEl>
                                          <p:spTgt spid="711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1710"/>
                                        </p:tgtEl>
                                        <p:attrNameLst>
                                          <p:attrName>style.visibility</p:attrName>
                                        </p:attrNameLst>
                                      </p:cBhvr>
                                      <p:to>
                                        <p:strVal val="visible"/>
                                      </p:to>
                                    </p:set>
                                    <p:animEffect transition="in" filter="blinds(horizontal)">
                                      <p:cBhvr>
                                        <p:cTn id="17" dur="500"/>
                                        <p:tgtEl>
                                          <p:spTgt spid="7117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1709"/>
                                        </p:tgtEl>
                                        <p:attrNameLst>
                                          <p:attrName>style.visibility</p:attrName>
                                        </p:attrNameLst>
                                      </p:cBhvr>
                                      <p:to>
                                        <p:strVal val="visible"/>
                                      </p:to>
                                    </p:set>
                                    <p:animEffect transition="in" filter="blinds(horizontal)">
                                      <p:cBhvr>
                                        <p:cTn id="22" dur="500"/>
                                        <p:tgtEl>
                                          <p:spTgt spid="7117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1714"/>
                                        </p:tgtEl>
                                        <p:attrNameLst>
                                          <p:attrName>style.visibility</p:attrName>
                                        </p:attrNameLst>
                                      </p:cBhvr>
                                      <p:to>
                                        <p:strVal val="visible"/>
                                      </p:to>
                                    </p:set>
                                    <p:animEffect transition="in" filter="blinds(horizontal)">
                                      <p:cBhvr>
                                        <p:cTn id="27" dur="500"/>
                                        <p:tgtEl>
                                          <p:spTgt spid="7117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1711"/>
                                        </p:tgtEl>
                                        <p:attrNameLst>
                                          <p:attrName>style.visibility</p:attrName>
                                        </p:attrNameLst>
                                      </p:cBhvr>
                                      <p:to>
                                        <p:strVal val="visible"/>
                                      </p:to>
                                    </p:set>
                                    <p:animEffect transition="in" filter="blinds(horizontal)">
                                      <p:cBhvr>
                                        <p:cTn id="32" dur="500"/>
                                        <p:tgtEl>
                                          <p:spTgt spid="7117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par>
                                <p:cTn id="43" presetID="3" presetClass="entr" presetSubtype="1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0312B24-CF1D-4E9B-9CD2-12C56DA9B28D}"/>
              </a:ext>
            </a:extLst>
          </p:cNvPr>
          <p:cNvSpPr>
            <a:spLocks noGrp="1" noChangeArrowheads="1"/>
          </p:cNvSpPr>
          <p:nvPr>
            <p:ph type="title" idx="4294967295"/>
          </p:nvPr>
        </p:nvSpPr>
        <p:spPr>
          <a:xfrm>
            <a:off x="2047540" y="45497"/>
            <a:ext cx="7428793" cy="684001"/>
          </a:xfrm>
        </p:spPr>
        <p:txBody>
          <a:bodyPr/>
          <a:lstStyle/>
          <a:p>
            <a:pPr marL="119028" indent="-119028">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a:t>链接器对符号的解析规则</a:t>
            </a:r>
          </a:p>
        </p:txBody>
      </p:sp>
      <p:sp>
        <p:nvSpPr>
          <p:cNvPr id="25602" name="Rectangle 2">
            <a:extLst>
              <a:ext uri="{FF2B5EF4-FFF2-40B4-BE49-F238E27FC236}">
                <a16:creationId xmlns:a16="http://schemas.microsoft.com/office/drawing/2014/main" id="{45EE05D5-AB0B-433D-AA35-46804FFBCA33}"/>
              </a:ext>
            </a:extLst>
          </p:cNvPr>
          <p:cNvSpPr>
            <a:spLocks noGrp="1" noChangeArrowheads="1"/>
          </p:cNvSpPr>
          <p:nvPr>
            <p:ph type="body" idx="4294967295"/>
          </p:nvPr>
        </p:nvSpPr>
        <p:spPr>
          <a:xfrm>
            <a:off x="1911057" y="1459521"/>
            <a:ext cx="8304823" cy="4943536"/>
          </a:xfrm>
        </p:spPr>
        <p:txBody>
          <a:bodyPr/>
          <a:lstStyle/>
          <a:p>
            <a:pPr>
              <a:lnSpc>
                <a:spcPct val="13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US">
                <a:solidFill>
                  <a:srgbClr val="FF0000"/>
                </a:solidFill>
                <a:ea typeface="微软雅黑" panose="020B0503020204020204" pitchFamily="34" charset="-122"/>
              </a:rPr>
              <a:t>多重定义</a:t>
            </a:r>
            <a:r>
              <a:rPr lang="zh-CN" altLang="en-US">
                <a:ea typeface="微软雅黑" panose="020B0503020204020204" pitchFamily="34" charset="-122"/>
              </a:rPr>
              <a:t>符号的处理规则</a:t>
            </a:r>
            <a:endParaRPr lang="en-GB" altLang="zh-CN">
              <a:latin typeface="微软雅黑" panose="020B0503020204020204" pitchFamily="34" charset="-122"/>
              <a:ea typeface="微软雅黑" panose="020B0503020204020204" pitchFamily="34" charset="-122"/>
            </a:endParaRPr>
          </a:p>
          <a:p>
            <a:pPr>
              <a:lnSpc>
                <a:spcPct val="13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300">
                <a:latin typeface="微软雅黑" panose="020B0503020204020204" pitchFamily="34" charset="-122"/>
                <a:ea typeface="微软雅黑" panose="020B0503020204020204" pitchFamily="34" charset="-122"/>
              </a:rPr>
              <a:t>    Rule 1</a:t>
            </a:r>
            <a:r>
              <a:rPr lang="zh-CN" altLang="en-US" sz="2300">
                <a:latin typeface="微软雅黑" panose="020B0503020204020204" pitchFamily="34" charset="-122"/>
                <a:ea typeface="微软雅黑" panose="020B0503020204020204" pitchFamily="34" charset="-122"/>
              </a:rPr>
              <a:t>：</a:t>
            </a:r>
            <a:r>
              <a:rPr lang="zh-CN" altLang="en-US" sz="2300">
                <a:solidFill>
                  <a:srgbClr val="CC3300"/>
                </a:solidFill>
                <a:latin typeface="微软雅黑" panose="020B0503020204020204" pitchFamily="34" charset="-122"/>
                <a:ea typeface="微软雅黑" panose="020B0503020204020204" pitchFamily="34" charset="-122"/>
              </a:rPr>
              <a:t>一个</a:t>
            </a:r>
            <a:r>
              <a:rPr lang="zh-CN" altLang="en-GB" sz="2300">
                <a:solidFill>
                  <a:srgbClr val="CC3300"/>
                </a:solidFill>
                <a:latin typeface="微软雅黑" panose="020B0503020204020204" pitchFamily="34" charset="-122"/>
                <a:ea typeface="微软雅黑" panose="020B0503020204020204" pitchFamily="34" charset="-122"/>
              </a:rPr>
              <a:t>符号不</a:t>
            </a:r>
            <a:r>
              <a:rPr lang="zh-CN" altLang="en-US" sz="2300">
                <a:solidFill>
                  <a:srgbClr val="CC3300"/>
                </a:solidFill>
                <a:latin typeface="微软雅黑" panose="020B0503020204020204" pitchFamily="34" charset="-122"/>
                <a:ea typeface="微软雅黑" panose="020B0503020204020204" pitchFamily="34" charset="-122"/>
              </a:rPr>
              <a:t>允许被</a:t>
            </a:r>
            <a:r>
              <a:rPr lang="zh-CN" altLang="en-GB" sz="2300">
                <a:solidFill>
                  <a:srgbClr val="CC3300"/>
                </a:solidFill>
                <a:latin typeface="微软雅黑" panose="020B0503020204020204" pitchFamily="34" charset="-122"/>
                <a:ea typeface="微软雅黑" panose="020B0503020204020204" pitchFamily="34" charset="-122"/>
              </a:rPr>
              <a:t>多次定义</a:t>
            </a:r>
            <a:r>
              <a:rPr lang="zh-CN" altLang="en-US" sz="2300">
                <a:solidFill>
                  <a:srgbClr val="CC3300"/>
                </a:solidFill>
                <a:latin typeface="微软雅黑" panose="020B0503020204020204" pitchFamily="34" charset="-122"/>
                <a:ea typeface="微软雅黑" panose="020B0503020204020204" pitchFamily="34" charset="-122"/>
              </a:rPr>
              <a:t>为强符号</a:t>
            </a:r>
            <a:endParaRPr lang="zh-CN" altLang="en-GB" sz="2300">
              <a:solidFill>
                <a:srgbClr val="CC3300"/>
              </a:solidFill>
              <a:latin typeface="微软雅黑" panose="020B0503020204020204" pitchFamily="34" charset="-122"/>
              <a:ea typeface="微软雅黑" panose="020B0503020204020204" pitchFamily="34" charset="-122"/>
            </a:endParaRPr>
          </a:p>
          <a:p>
            <a:pPr lvl="1">
              <a:lnSpc>
                <a:spcPct val="13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sz="2300">
                <a:latin typeface="微软雅黑" panose="020B0503020204020204" pitchFamily="34" charset="-122"/>
                <a:ea typeface="微软雅黑" panose="020B0503020204020204" pitchFamily="34" charset="-122"/>
              </a:rPr>
              <a:t>强符号只能被定义一次，否则链接错误</a:t>
            </a:r>
            <a:r>
              <a:rPr lang="en-US" altLang="zh-CN" sz="2300">
                <a:latin typeface="微软雅黑" panose="020B0503020204020204" pitchFamily="34" charset="-122"/>
                <a:ea typeface="微软雅黑" panose="020B0503020204020204" pitchFamily="34" charset="-122"/>
              </a:rPr>
              <a:t>(error)</a:t>
            </a:r>
            <a:endParaRPr lang="en-GB" altLang="zh-CN" sz="2300">
              <a:latin typeface="微软雅黑" panose="020B0503020204020204" pitchFamily="34" charset="-122"/>
              <a:ea typeface="微软雅黑" panose="020B0503020204020204" pitchFamily="34" charset="-122"/>
            </a:endParaRPr>
          </a:p>
          <a:p>
            <a:pPr>
              <a:lnSpc>
                <a:spcPct val="13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300">
                <a:latin typeface="微软雅黑" panose="020B0503020204020204" pitchFamily="34" charset="-122"/>
                <a:ea typeface="微软雅黑" panose="020B0503020204020204" pitchFamily="34" charset="-122"/>
              </a:rPr>
              <a:t>    Rule 2</a:t>
            </a:r>
            <a:r>
              <a:rPr lang="zh-CN" altLang="en-US" sz="2300">
                <a:latin typeface="微软雅黑" panose="020B0503020204020204" pitchFamily="34" charset="-122"/>
                <a:ea typeface="微软雅黑" panose="020B0503020204020204" pitchFamily="34" charset="-122"/>
              </a:rPr>
              <a:t>：</a:t>
            </a:r>
            <a:r>
              <a:rPr lang="zh-CN" altLang="en-GB" sz="2300">
                <a:solidFill>
                  <a:srgbClr val="CC3300"/>
                </a:solidFill>
                <a:latin typeface="微软雅黑" panose="020B0503020204020204" pitchFamily="34" charset="-122"/>
                <a:ea typeface="微软雅黑" panose="020B0503020204020204" pitchFamily="34" charset="-122"/>
              </a:rPr>
              <a:t>若一个符号被定义为一次强符号</a:t>
            </a:r>
            <a:r>
              <a:rPr lang="zh-CN" altLang="en-US" sz="2300">
                <a:solidFill>
                  <a:srgbClr val="CC3300"/>
                </a:solidFill>
                <a:latin typeface="微软雅黑" panose="020B0503020204020204" pitchFamily="34" charset="-122"/>
                <a:ea typeface="微软雅黑" panose="020B0503020204020204" pitchFamily="34" charset="-122"/>
              </a:rPr>
              <a:t>、</a:t>
            </a:r>
            <a:r>
              <a:rPr lang="zh-CN" altLang="en-GB" sz="2300">
                <a:solidFill>
                  <a:srgbClr val="CC3300"/>
                </a:solidFill>
                <a:latin typeface="微软雅黑" panose="020B0503020204020204" pitchFamily="34" charset="-122"/>
                <a:ea typeface="微软雅黑" panose="020B0503020204020204" pitchFamily="34" charset="-122"/>
              </a:rPr>
              <a:t>多次弱符号，</a:t>
            </a:r>
            <a:r>
              <a:rPr lang="zh-CN" altLang="en-US" sz="2300">
                <a:solidFill>
                  <a:srgbClr val="CC3300"/>
                </a:solidFill>
                <a:latin typeface="微软雅黑" panose="020B0503020204020204" pitchFamily="34" charset="-122"/>
                <a:ea typeface="微软雅黑" panose="020B0503020204020204" pitchFamily="34" charset="-122"/>
              </a:rPr>
              <a:t>只认定</a:t>
            </a:r>
            <a:r>
              <a:rPr lang="zh-CN" altLang="en-GB" sz="2300">
                <a:solidFill>
                  <a:srgbClr val="CC3300"/>
                </a:solidFill>
                <a:latin typeface="微软雅黑" panose="020B0503020204020204" pitchFamily="34" charset="-122"/>
                <a:ea typeface="微软雅黑" panose="020B0503020204020204" pitchFamily="34" charset="-122"/>
              </a:rPr>
              <a:t>强定义</a:t>
            </a:r>
          </a:p>
          <a:p>
            <a:pPr lvl="1">
              <a:lnSpc>
                <a:spcPct val="13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sz="2300">
                <a:latin typeface="微软雅黑" panose="020B0503020204020204" pitchFamily="34" charset="-122"/>
                <a:ea typeface="微软雅黑" panose="020B0503020204020204" pitchFamily="34" charset="-122"/>
              </a:rPr>
              <a:t>弱符号的引用</a:t>
            </a:r>
            <a:r>
              <a:rPr lang="zh-CN" altLang="en-US" sz="2300">
                <a:latin typeface="微软雅黑" panose="020B0503020204020204" pitchFamily="34" charset="-122"/>
                <a:ea typeface="微软雅黑" panose="020B0503020204020204" pitchFamily="34" charset="-122"/>
              </a:rPr>
              <a:t>将</a:t>
            </a:r>
            <a:r>
              <a:rPr lang="zh-CN" altLang="en-GB" sz="2300">
                <a:latin typeface="微软雅黑" panose="020B0503020204020204" pitchFamily="34" charset="-122"/>
                <a:ea typeface="微软雅黑" panose="020B0503020204020204" pitchFamily="34" charset="-122"/>
              </a:rPr>
              <a:t>被解析为其强定义符号</a:t>
            </a:r>
            <a:endParaRPr lang="en-GB" altLang="zh-CN" sz="2300">
              <a:latin typeface="微软雅黑" panose="020B0503020204020204" pitchFamily="34" charset="-122"/>
              <a:ea typeface="微软雅黑" panose="020B0503020204020204" pitchFamily="34" charset="-122"/>
            </a:endParaRPr>
          </a:p>
          <a:p>
            <a:pPr>
              <a:lnSpc>
                <a:spcPct val="130000"/>
              </a:lnSpc>
              <a:buNone/>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300">
                <a:latin typeface="微软雅黑" panose="020B0503020204020204" pitchFamily="34" charset="-122"/>
                <a:ea typeface="微软雅黑" panose="020B0503020204020204" pitchFamily="34" charset="-122"/>
              </a:rPr>
              <a:t>    Rule 3</a:t>
            </a:r>
            <a:r>
              <a:rPr lang="zh-CN" altLang="en-US" sz="2300">
                <a:latin typeface="微软雅黑" panose="020B0503020204020204" pitchFamily="34" charset="-122"/>
                <a:ea typeface="微软雅黑" panose="020B0503020204020204" pitchFamily="34" charset="-122"/>
              </a:rPr>
              <a:t>：</a:t>
            </a:r>
            <a:r>
              <a:rPr lang="zh-CN" altLang="en-GB" sz="2300">
                <a:solidFill>
                  <a:srgbClr val="CC3300"/>
                </a:solidFill>
                <a:latin typeface="微软雅黑" panose="020B0503020204020204" pitchFamily="34" charset="-122"/>
                <a:ea typeface="微软雅黑" panose="020B0503020204020204" pitchFamily="34" charset="-122"/>
              </a:rPr>
              <a:t>若有多个弱符号定义，则任选其中一个</a:t>
            </a:r>
          </a:p>
          <a:p>
            <a:pPr lvl="1">
              <a:lnSpc>
                <a:spcPct val="130000"/>
              </a:lnSpc>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en-GB" altLang="zh-CN" sz="2300">
                <a:latin typeface="微软雅黑" panose="020B0503020204020204" pitchFamily="34" charset="-122"/>
                <a:ea typeface="微软雅黑" panose="020B0503020204020204" pitchFamily="34" charset="-122"/>
              </a:rPr>
              <a:t>gcc –fno –common</a:t>
            </a:r>
            <a:r>
              <a:rPr lang="zh-CN" altLang="en-US" sz="2300">
                <a:latin typeface="微软雅黑" panose="020B0503020204020204" pitchFamily="34" charset="-122"/>
                <a:ea typeface="微软雅黑" panose="020B0503020204020204" pitchFamily="34" charset="-122"/>
              </a:rPr>
              <a:t>：</a:t>
            </a:r>
            <a:r>
              <a:rPr lang="zh-CN" altLang="en-GB" sz="2300">
                <a:latin typeface="微软雅黑" panose="020B0503020204020204" pitchFamily="34" charset="-122"/>
                <a:ea typeface="微软雅黑" panose="020B0503020204020204" pitchFamily="34" charset="-122"/>
              </a:rPr>
              <a:t>链接</a:t>
            </a:r>
            <a:r>
              <a:rPr lang="zh-CN" altLang="en-US" sz="2300">
                <a:latin typeface="微软雅黑" panose="020B0503020204020204" pitchFamily="34" charset="-122"/>
                <a:ea typeface="微软雅黑" panose="020B0503020204020204" pitchFamily="34" charset="-122"/>
              </a:rPr>
              <a:t>时，若</a:t>
            </a:r>
            <a:r>
              <a:rPr lang="zh-CN" altLang="en-GB" sz="2300">
                <a:latin typeface="微软雅黑" panose="020B0503020204020204" pitchFamily="34" charset="-122"/>
                <a:ea typeface="微软雅黑" panose="020B0503020204020204" pitchFamily="34" charset="-122"/>
              </a:rPr>
              <a:t>遇到</a:t>
            </a:r>
            <a:r>
              <a:rPr lang="zh-CN" altLang="en-US" sz="2300">
                <a:latin typeface="微软雅黑" panose="020B0503020204020204" pitchFamily="34" charset="-122"/>
                <a:ea typeface="微软雅黑" panose="020B0503020204020204" pitchFamily="34" charset="-122"/>
              </a:rPr>
              <a:t>有</a:t>
            </a:r>
            <a:r>
              <a:rPr lang="zh-CN" altLang="en-GB" sz="2300">
                <a:latin typeface="微软雅黑" panose="020B0503020204020204" pitchFamily="34" charset="-122"/>
                <a:ea typeface="微软雅黑" panose="020B0503020204020204" pitchFamily="34" charset="-122"/>
              </a:rPr>
              <a:t>多个弱定义的全局符号</a:t>
            </a:r>
            <a:r>
              <a:rPr lang="zh-CN" altLang="en-US" sz="2300">
                <a:latin typeface="微软雅黑" panose="020B0503020204020204" pitchFamily="34" charset="-122"/>
                <a:ea typeface="微软雅黑" panose="020B0503020204020204" pitchFamily="34" charset="-122"/>
              </a:rPr>
              <a:t>，则</a:t>
            </a:r>
            <a:r>
              <a:rPr lang="zh-CN" altLang="en-GB" sz="2300">
                <a:latin typeface="微软雅黑" panose="020B0503020204020204" pitchFamily="34" charset="-122"/>
                <a:ea typeface="微软雅黑" panose="020B0503020204020204" pitchFamily="34" charset="-122"/>
              </a:rPr>
              <a:t>输出一条警告</a:t>
            </a:r>
            <a:r>
              <a:rPr lang="en-US" altLang="zh-CN" sz="2300">
                <a:latin typeface="微软雅黑" panose="020B0503020204020204" pitchFamily="34" charset="-122"/>
                <a:ea typeface="微软雅黑" panose="020B0503020204020204" pitchFamily="34" charset="-122"/>
              </a:rPr>
              <a:t>(warning)</a:t>
            </a:r>
            <a:endParaRPr lang="en-GB" altLang="zh-CN" sz="2200">
              <a:latin typeface="微软雅黑" panose="020B0503020204020204" pitchFamily="34" charset="-122"/>
              <a:ea typeface="微软雅黑" panose="020B0503020204020204" pitchFamily="34" charset="-122"/>
            </a:endParaRPr>
          </a:p>
        </p:txBody>
      </p:sp>
      <p:sp>
        <p:nvSpPr>
          <p:cNvPr id="635909" name="Text Box 5">
            <a:extLst>
              <a:ext uri="{FF2B5EF4-FFF2-40B4-BE49-F238E27FC236}">
                <a16:creationId xmlns:a16="http://schemas.microsoft.com/office/drawing/2014/main" id="{14E5A4EA-1E41-4202-8271-AB16FAD0B8DB}"/>
              </a:ext>
            </a:extLst>
          </p:cNvPr>
          <p:cNvSpPr txBox="1">
            <a:spLocks noChangeArrowheads="1"/>
          </p:cNvSpPr>
          <p:nvPr/>
        </p:nvSpPr>
        <p:spPr bwMode="auto">
          <a:xfrm>
            <a:off x="1733311" y="885023"/>
            <a:ext cx="86793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400" b="1">
                <a:solidFill>
                  <a:srgbClr val="FF0000"/>
                </a:solidFill>
                <a:ea typeface="微软雅黑" panose="020B0503020204020204" pitchFamily="34" charset="-122"/>
              </a:rPr>
              <a:t>符号解析时：只认定一个定义，即每个符号仅占一处存储空间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blinds(horizontal)">
                                      <p:cBhvr>
                                        <p:cTn id="7" dur="500"/>
                                        <p:tgtEl>
                                          <p:spTgt spid="635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12" dur="500"/>
                                        <p:tgtEl>
                                          <p:spTgt spid="2560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5" dur="500"/>
                                        <p:tgtEl>
                                          <p:spTgt spid="2560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560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5602">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1F2D08-DE59-451B-807F-564518B54027}"/>
              </a:ext>
            </a:extLst>
          </p:cNvPr>
          <p:cNvSpPr>
            <a:spLocks noGrp="1" noChangeArrowheads="1"/>
          </p:cNvSpPr>
          <p:nvPr>
            <p:ph type="title"/>
          </p:nvPr>
        </p:nvSpPr>
        <p:spPr/>
        <p:txBody>
          <a:bodyPr/>
          <a:lstStyle/>
          <a:p>
            <a:r>
              <a:rPr lang="zh-CN" altLang="en-US"/>
              <a:t>多重定义符号的解析举例</a:t>
            </a:r>
          </a:p>
        </p:txBody>
      </p:sp>
      <p:sp>
        <p:nvSpPr>
          <p:cNvPr id="32771" name="Rectangle 4">
            <a:extLst>
              <a:ext uri="{FF2B5EF4-FFF2-40B4-BE49-F238E27FC236}">
                <a16:creationId xmlns:a16="http://schemas.microsoft.com/office/drawing/2014/main" id="{C3C7EBCF-2C8D-481F-8BF5-065D465C89C1}"/>
              </a:ext>
            </a:extLst>
          </p:cNvPr>
          <p:cNvSpPr>
            <a:spLocks noChangeArrowheads="1"/>
          </p:cNvSpPr>
          <p:nvPr/>
        </p:nvSpPr>
        <p:spPr bwMode="auto">
          <a:xfrm>
            <a:off x="1757115" y="1506074"/>
            <a:ext cx="1955196" cy="28079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x=10</a:t>
            </a:r>
            <a:r>
              <a:rPr lang="en-US" altLang="zh-CN" sz="2000" b="1">
                <a:solidFill>
                  <a:srgbClr val="000000"/>
                </a:solidFill>
                <a:latin typeface="微软雅黑" panose="020B0503020204020204" pitchFamily="34" charset="-122"/>
                <a:ea typeface="微软雅黑" panose="020B0503020204020204" pitchFamily="34" charset="-122"/>
              </a:rPr>
              <a:t>;</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solidFill>
                  <a:srgbClr val="000000"/>
                </a:solidFill>
                <a:latin typeface="微软雅黑" panose="020B0503020204020204" pitchFamily="34" charset="-122"/>
                <a:ea typeface="微软雅黑" panose="020B0503020204020204" pitchFamily="34" charset="-122"/>
              </a:rPr>
              <a:t>(void);</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solidFill>
                  <a:srgbClr val="000000"/>
                </a:solidFill>
                <a:latin typeface="微软雅黑" panose="020B0503020204020204" pitchFamily="34" charset="-122"/>
                <a:ea typeface="微软雅黑" panose="020B0503020204020204" pitchFamily="34" charset="-122"/>
              </a:rPr>
              <a:t>()   {  </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x=p1();</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return x;</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a:t>
            </a:r>
          </a:p>
        </p:txBody>
      </p:sp>
      <p:sp>
        <p:nvSpPr>
          <p:cNvPr id="32772" name="Text Box 5">
            <a:extLst>
              <a:ext uri="{FF2B5EF4-FFF2-40B4-BE49-F238E27FC236}">
                <a16:creationId xmlns:a16="http://schemas.microsoft.com/office/drawing/2014/main" id="{EA13F251-33FC-425F-84B8-D64038ACD06E}"/>
              </a:ext>
            </a:extLst>
          </p:cNvPr>
          <p:cNvSpPr txBox="1">
            <a:spLocks noChangeArrowheads="1"/>
          </p:cNvSpPr>
          <p:nvPr/>
        </p:nvSpPr>
        <p:spPr bwMode="auto">
          <a:xfrm>
            <a:off x="2207828" y="4344705"/>
            <a:ext cx="1202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32773" name="Rectangle 6">
            <a:extLst>
              <a:ext uri="{FF2B5EF4-FFF2-40B4-BE49-F238E27FC236}">
                <a16:creationId xmlns:a16="http://schemas.microsoft.com/office/drawing/2014/main" id="{0AC55E3F-3C44-4B7A-836D-0B28CDECF8D0}"/>
              </a:ext>
            </a:extLst>
          </p:cNvPr>
          <p:cNvSpPr>
            <a:spLocks noChangeArrowheads="1"/>
          </p:cNvSpPr>
          <p:nvPr/>
        </p:nvSpPr>
        <p:spPr bwMode="auto">
          <a:xfrm>
            <a:off x="4097955" y="2362906"/>
            <a:ext cx="1853628" cy="188461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x=20</a:t>
            </a:r>
            <a:r>
              <a:rPr lang="en-US" altLang="zh-CN" sz="2000" b="1">
                <a:solidFill>
                  <a:srgbClr val="000000"/>
                </a:solidFill>
                <a:latin typeface="微软雅黑" panose="020B0503020204020204" pitchFamily="34" charset="-122"/>
                <a:ea typeface="微软雅黑" panose="020B0503020204020204" pitchFamily="34" charset="-122"/>
              </a:rPr>
              <a:t>; </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a:t>
            </a:r>
            <a:r>
              <a:rPr lang="en-US" altLang="zh-CN" sz="2000" b="1">
                <a:solidFill>
                  <a:srgbClr val="FF0000"/>
                </a:solidFill>
                <a:latin typeface="微软雅黑" panose="020B0503020204020204" pitchFamily="34" charset="-122"/>
                <a:ea typeface="微软雅黑" panose="020B0503020204020204" pitchFamily="34" charset="-122"/>
              </a:rPr>
              <a:t>  p1</a:t>
            </a:r>
            <a:r>
              <a:rPr lang="en-US" altLang="zh-CN" sz="2000" b="1">
                <a:solidFill>
                  <a:srgbClr val="000000"/>
                </a:solidFill>
                <a:latin typeface="微软雅黑" panose="020B0503020204020204" pitchFamily="34" charset="-122"/>
                <a:ea typeface="微软雅黑" panose="020B0503020204020204" pitchFamily="34" charset="-122"/>
              </a:rPr>
              <a:t>()   {</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return x;</a:t>
            </a:r>
          </a:p>
          <a:p>
            <a:pPr indent="114266"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a:t>
            </a:r>
          </a:p>
        </p:txBody>
      </p:sp>
      <p:sp>
        <p:nvSpPr>
          <p:cNvPr id="32774" name="Text Box 7">
            <a:extLst>
              <a:ext uri="{FF2B5EF4-FFF2-40B4-BE49-F238E27FC236}">
                <a16:creationId xmlns:a16="http://schemas.microsoft.com/office/drawing/2014/main" id="{B51F4C62-15CA-4C32-A1ED-A7048774E0C1}"/>
              </a:ext>
            </a:extLst>
          </p:cNvPr>
          <p:cNvSpPr txBox="1">
            <a:spLocks noChangeArrowheads="1"/>
          </p:cNvSpPr>
          <p:nvPr/>
        </p:nvSpPr>
        <p:spPr bwMode="auto">
          <a:xfrm>
            <a:off x="4537558" y="4316140"/>
            <a:ext cx="1202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2712" name="Rectangle 8">
            <a:extLst>
              <a:ext uri="{FF2B5EF4-FFF2-40B4-BE49-F238E27FC236}">
                <a16:creationId xmlns:a16="http://schemas.microsoft.com/office/drawing/2014/main" id="{6FDA0776-BDB4-45A2-96E4-AB1B4492BD26}"/>
              </a:ext>
            </a:extLst>
          </p:cNvPr>
          <p:cNvSpPr>
            <a:spLocks noChangeArrowheads="1"/>
          </p:cNvSpPr>
          <p:nvPr/>
        </p:nvSpPr>
        <p:spPr bwMode="auto">
          <a:xfrm>
            <a:off x="6084893" y="1637661"/>
            <a:ext cx="4188119" cy="15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30000"/>
              </a:lnSpc>
              <a:spcBef>
                <a:spcPct val="45000"/>
              </a:spcBef>
            </a:pPr>
            <a:r>
              <a:rPr lang="en-US" altLang="zh-CN" sz="2000" b="1">
                <a:solidFill>
                  <a:srgbClr val="000000"/>
                </a:solidFill>
                <a:latin typeface="微软雅黑" panose="020B0503020204020204" pitchFamily="34" charset="-122"/>
                <a:ea typeface="微软雅黑" panose="020B0503020204020204" pitchFamily="34" charset="-122"/>
              </a:rPr>
              <a:t>main</a:t>
            </a:r>
            <a:r>
              <a:rPr lang="zh-CN" altLang="en-US" sz="2000" b="1">
                <a:solidFill>
                  <a:srgbClr val="000000"/>
                </a:solidFill>
                <a:latin typeface="微软雅黑" panose="020B0503020204020204" pitchFamily="34" charset="-122"/>
                <a:ea typeface="微软雅黑" panose="020B0503020204020204" pitchFamily="34" charset="-122"/>
              </a:rPr>
              <a:t>：一次强定义</a:t>
            </a:r>
          </a:p>
          <a:p>
            <a:pPr defTabSz="914133">
              <a:lnSpc>
                <a:spcPct val="130000"/>
              </a:lnSpc>
              <a:spcBef>
                <a:spcPct val="45000"/>
              </a:spcBef>
            </a:pPr>
            <a:r>
              <a:rPr lang="en-US" altLang="zh-CN" sz="2000" b="1">
                <a:solidFill>
                  <a:srgbClr val="000000"/>
                </a:solidFill>
                <a:latin typeface="微软雅黑" panose="020B0503020204020204" pitchFamily="34" charset="-122"/>
                <a:ea typeface="微软雅黑" panose="020B0503020204020204" pitchFamily="34" charset="-122"/>
              </a:rPr>
              <a:t>p1</a:t>
            </a:r>
            <a:r>
              <a:rPr lang="zh-CN" altLang="en-US" sz="2000" b="1">
                <a:solidFill>
                  <a:srgbClr val="000000"/>
                </a:solidFill>
                <a:latin typeface="微软雅黑" panose="020B0503020204020204" pitchFamily="34" charset="-122"/>
                <a:ea typeface="微软雅黑" panose="020B0503020204020204" pitchFamily="34" charset="-122"/>
              </a:rPr>
              <a:t>：一次弱定义、一次强定义</a:t>
            </a:r>
          </a:p>
          <a:p>
            <a:pPr defTabSz="914133">
              <a:lnSpc>
                <a:spcPct val="130000"/>
              </a:lnSpc>
              <a:spcBef>
                <a:spcPct val="45000"/>
              </a:spcBef>
            </a:pPr>
            <a:r>
              <a:rPr lang="en-US" altLang="zh-CN" sz="2000" b="1">
                <a:solidFill>
                  <a:srgbClr val="000000"/>
                </a:solidFill>
                <a:latin typeface="微软雅黑" panose="020B0503020204020204" pitchFamily="34" charset="-122"/>
                <a:ea typeface="微软雅黑" panose="020B0503020204020204" pitchFamily="34" charset="-122"/>
              </a:rPr>
              <a:t>x</a:t>
            </a:r>
            <a:r>
              <a:rPr lang="zh-CN" altLang="en-US" sz="2000" b="1">
                <a:solidFill>
                  <a:srgbClr val="000000"/>
                </a:solidFill>
                <a:latin typeface="微软雅黑" panose="020B0503020204020204" pitchFamily="34" charset="-122"/>
                <a:ea typeface="微软雅黑" panose="020B0503020204020204" pitchFamily="34" charset="-122"/>
              </a:rPr>
              <a:t>：两次强定义！</a:t>
            </a:r>
            <a:r>
              <a:rPr lang="zh-CN" altLang="en-US" sz="2000" b="1">
                <a:solidFill>
                  <a:srgbClr val="FF0000"/>
                </a:solidFill>
                <a:latin typeface="微软雅黑" panose="020B0503020204020204" pitchFamily="34" charset="-122"/>
                <a:ea typeface="微软雅黑" panose="020B0503020204020204" pitchFamily="34" charset="-122"/>
              </a:rPr>
              <a:t>链接出错</a:t>
            </a:r>
          </a:p>
        </p:txBody>
      </p:sp>
      <p:sp>
        <p:nvSpPr>
          <p:cNvPr id="32776" name="Text Box 12">
            <a:extLst>
              <a:ext uri="{FF2B5EF4-FFF2-40B4-BE49-F238E27FC236}">
                <a16:creationId xmlns:a16="http://schemas.microsoft.com/office/drawing/2014/main" id="{4DC43DFA-423B-4F78-BBDE-E2EC431D77C2}"/>
              </a:ext>
            </a:extLst>
          </p:cNvPr>
          <p:cNvSpPr txBox="1">
            <a:spLocks noChangeArrowheads="1"/>
          </p:cNvSpPr>
          <p:nvPr/>
        </p:nvSpPr>
        <p:spPr bwMode="auto">
          <a:xfrm>
            <a:off x="1757115" y="900894"/>
            <a:ext cx="43230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400" b="1">
                <a:solidFill>
                  <a:srgbClr val="000000"/>
                </a:solidFill>
                <a:ea typeface="微软雅黑" panose="020B0503020204020204"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7" dur="500"/>
                                        <p:tgtEl>
                                          <p:spTgt spid="7127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2" dur="500"/>
                                        <p:tgtEl>
                                          <p:spTgt spid="7127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17"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BED5B61-A235-44F9-8664-99508735D916}"/>
              </a:ext>
            </a:extLst>
          </p:cNvPr>
          <p:cNvSpPr>
            <a:spLocks noGrp="1" noChangeArrowheads="1"/>
          </p:cNvSpPr>
          <p:nvPr>
            <p:ph type="title"/>
          </p:nvPr>
        </p:nvSpPr>
        <p:spPr/>
        <p:txBody>
          <a:bodyPr/>
          <a:lstStyle/>
          <a:p>
            <a:r>
              <a:rPr lang="zh-CN" altLang="en-US"/>
              <a:t>多重定义符号的解析举例</a:t>
            </a:r>
          </a:p>
        </p:txBody>
      </p:sp>
      <p:sp>
        <p:nvSpPr>
          <p:cNvPr id="33795" name="Text Box 3">
            <a:extLst>
              <a:ext uri="{FF2B5EF4-FFF2-40B4-BE49-F238E27FC236}">
                <a16:creationId xmlns:a16="http://schemas.microsoft.com/office/drawing/2014/main" id="{D2401498-5D43-4351-BBAD-FFF4C3F79EEA}"/>
              </a:ext>
            </a:extLst>
          </p:cNvPr>
          <p:cNvSpPr txBox="1">
            <a:spLocks noChangeArrowheads="1"/>
          </p:cNvSpPr>
          <p:nvPr/>
        </p:nvSpPr>
        <p:spPr bwMode="auto">
          <a:xfrm>
            <a:off x="8690763" y="2551384"/>
            <a:ext cx="782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4756" name="Rectangle 4">
            <a:extLst>
              <a:ext uri="{FF2B5EF4-FFF2-40B4-BE49-F238E27FC236}">
                <a16:creationId xmlns:a16="http://schemas.microsoft.com/office/drawing/2014/main" id="{EA47EAD7-3CF5-4635-BBBC-A8DB1ECFB1AC}"/>
              </a:ext>
            </a:extLst>
          </p:cNvPr>
          <p:cNvSpPr>
            <a:spLocks noChangeArrowheads="1"/>
          </p:cNvSpPr>
          <p:nvPr/>
        </p:nvSpPr>
        <p:spPr bwMode="auto">
          <a:xfrm>
            <a:off x="6580039" y="576725"/>
            <a:ext cx="3823107" cy="188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en-US" altLang="zh-CN" sz="2000" b="1">
                <a:solidFill>
                  <a:srgbClr val="0066FF"/>
                </a:solidFill>
                <a:latin typeface="微软雅黑" panose="020B0503020204020204" pitchFamily="34" charset="-122"/>
                <a:ea typeface="微软雅黑" panose="020B0503020204020204" pitchFamily="34" charset="-122"/>
              </a:rPr>
              <a:t>y</a:t>
            </a:r>
            <a:r>
              <a:rPr lang="zh-CN" altLang="en-US" sz="2000" b="1">
                <a:solidFill>
                  <a:srgbClr val="0066FF"/>
                </a:solidFill>
                <a:latin typeface="微软雅黑" panose="020B0503020204020204" pitchFamily="34" charset="-122"/>
                <a:ea typeface="微软雅黑" panose="020B0503020204020204" pitchFamily="34" charset="-122"/>
              </a:rPr>
              <a:t>：一次强定义、一次弱定义</a:t>
            </a:r>
          </a:p>
          <a:p>
            <a:pPr defTabSz="914133">
              <a:lnSpc>
                <a:spcPct val="150000"/>
              </a:lnSpc>
            </a:pPr>
            <a:r>
              <a:rPr lang="en-US" altLang="zh-CN" sz="2000" b="1">
                <a:solidFill>
                  <a:srgbClr val="FF0000"/>
                </a:solidFill>
                <a:latin typeface="微软雅黑" panose="020B0503020204020204" pitchFamily="34" charset="-122"/>
                <a:ea typeface="微软雅黑" panose="020B0503020204020204" pitchFamily="34" charset="-122"/>
              </a:rPr>
              <a:t>z</a:t>
            </a:r>
            <a:r>
              <a:rPr lang="zh-CN" altLang="en-US" sz="2000" b="1">
                <a:solidFill>
                  <a:srgbClr val="FF0000"/>
                </a:solidFill>
                <a:latin typeface="微软雅黑" panose="020B0503020204020204" pitchFamily="34" charset="-122"/>
                <a:ea typeface="微软雅黑" panose="020B0503020204020204" pitchFamily="34" charset="-122"/>
              </a:rPr>
              <a:t>：两次弱定义</a:t>
            </a:r>
          </a:p>
          <a:p>
            <a:pPr defTabSz="914133">
              <a:lnSpc>
                <a:spcPct val="150000"/>
              </a:lnSpc>
            </a:pPr>
            <a:r>
              <a:rPr lang="en-US" altLang="zh-CN" sz="2000" b="1">
                <a:solidFill>
                  <a:srgbClr val="0066FF"/>
                </a:solidFill>
                <a:latin typeface="微软雅黑" panose="020B0503020204020204" pitchFamily="34" charset="-122"/>
                <a:ea typeface="微软雅黑" panose="020B0503020204020204" pitchFamily="34" charset="-122"/>
              </a:rPr>
              <a:t>p1</a:t>
            </a:r>
            <a:r>
              <a:rPr lang="zh-CN" altLang="en-US" sz="2000" b="1">
                <a:solidFill>
                  <a:srgbClr val="0066FF"/>
                </a:solidFill>
                <a:latin typeface="微软雅黑" panose="020B0503020204020204" pitchFamily="34" charset="-122"/>
                <a:ea typeface="微软雅黑" panose="020B0503020204020204" pitchFamily="34" charset="-122"/>
              </a:rPr>
              <a:t>：一次弱定义、一次强定义</a:t>
            </a:r>
          </a:p>
          <a:p>
            <a:pPr defTabSz="914133">
              <a:lnSpc>
                <a:spcPct val="150000"/>
              </a:lnSpc>
            </a:pPr>
            <a:r>
              <a:rPr lang="en-US" altLang="zh-CN" sz="2000" b="1">
                <a:solidFill>
                  <a:srgbClr val="0066FF"/>
                </a:solidFill>
                <a:latin typeface="微软雅黑" panose="020B0503020204020204" pitchFamily="34" charset="-122"/>
                <a:ea typeface="微软雅黑" panose="020B0503020204020204" pitchFamily="34" charset="-122"/>
              </a:rPr>
              <a:t>main</a:t>
            </a:r>
            <a:r>
              <a:rPr lang="zh-CN" altLang="en-US" sz="2000" b="1">
                <a:solidFill>
                  <a:srgbClr val="0066FF"/>
                </a:solidFill>
                <a:latin typeface="微软雅黑" panose="020B0503020204020204" pitchFamily="34" charset="-122"/>
                <a:ea typeface="微软雅黑" panose="020B0503020204020204" pitchFamily="34" charset="-122"/>
              </a:rPr>
              <a:t>：一次强定义</a:t>
            </a:r>
          </a:p>
        </p:txBody>
      </p:sp>
      <p:sp>
        <p:nvSpPr>
          <p:cNvPr id="33797" name="Rectangle 5">
            <a:extLst>
              <a:ext uri="{FF2B5EF4-FFF2-40B4-BE49-F238E27FC236}">
                <a16:creationId xmlns:a16="http://schemas.microsoft.com/office/drawing/2014/main" id="{2705EA04-8905-409E-A8C9-809353357B3E}"/>
              </a:ext>
            </a:extLst>
          </p:cNvPr>
          <p:cNvSpPr>
            <a:spLocks noChangeArrowheads="1"/>
          </p:cNvSpPr>
          <p:nvPr/>
        </p:nvSpPr>
        <p:spPr bwMode="auto">
          <a:xfrm>
            <a:off x="1696809" y="1179461"/>
            <a:ext cx="4772140" cy="465460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include &lt;stdio.h&gt;</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y=100</a:t>
            </a:r>
            <a:r>
              <a:rPr lang="en-US" altLang="zh-CN" sz="2000" b="1">
                <a:solidFill>
                  <a:srgbClr val="000000"/>
                </a:solidFill>
                <a:latin typeface="微软雅黑" panose="020B0503020204020204" pitchFamily="34" charset="-122"/>
                <a:ea typeface="微软雅黑" panose="020B0503020204020204" pitchFamily="34" charset="-122"/>
              </a:rPr>
              <a:t>;</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solidFill>
                  <a:srgbClr val="000000"/>
                </a:solidFill>
                <a:latin typeface="微软雅黑" panose="020B0503020204020204" pitchFamily="34" charset="-122"/>
                <a:ea typeface="微软雅黑" panose="020B0503020204020204" pitchFamily="34" charset="-122"/>
              </a:rPr>
              <a:t>;</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solidFill>
                  <a:srgbClr val="000000"/>
                </a:solidFill>
                <a:latin typeface="微软雅黑" panose="020B0503020204020204" pitchFamily="34" charset="-122"/>
                <a:ea typeface="微软雅黑" panose="020B0503020204020204" pitchFamily="34" charset="-122"/>
              </a:rPr>
              <a:t>(void);</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solidFill>
                  <a:srgbClr val="000000"/>
                </a:solidFill>
                <a:latin typeface="微软雅黑" panose="020B0503020204020204" pitchFamily="34" charset="-122"/>
                <a:ea typeface="微软雅黑" panose="020B0503020204020204" pitchFamily="34" charset="-122"/>
              </a:rPr>
              <a:t>()  {  </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z=1000;</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p1( );</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printf(“y=%d, z=%d\n”, y, z);</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return 0;</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a:t>
            </a:r>
          </a:p>
        </p:txBody>
      </p:sp>
      <p:sp>
        <p:nvSpPr>
          <p:cNvPr id="33798" name="Text Box 6">
            <a:extLst>
              <a:ext uri="{FF2B5EF4-FFF2-40B4-BE49-F238E27FC236}">
                <a16:creationId xmlns:a16="http://schemas.microsoft.com/office/drawing/2014/main" id="{CC7F6868-57B1-445A-A904-4A3800A8B9A3}"/>
              </a:ext>
            </a:extLst>
          </p:cNvPr>
          <p:cNvSpPr txBox="1">
            <a:spLocks noChangeArrowheads="1"/>
          </p:cNvSpPr>
          <p:nvPr/>
        </p:nvSpPr>
        <p:spPr bwMode="auto">
          <a:xfrm>
            <a:off x="4612148" y="1251623"/>
            <a:ext cx="1202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33799" name="Rectangle 7">
            <a:extLst>
              <a:ext uri="{FF2B5EF4-FFF2-40B4-BE49-F238E27FC236}">
                <a16:creationId xmlns:a16="http://schemas.microsoft.com/office/drawing/2014/main" id="{A51DBC53-15D5-4BC0-B4F1-780AACE3F9EA}"/>
              </a:ext>
            </a:extLst>
          </p:cNvPr>
          <p:cNvSpPr>
            <a:spLocks noChangeArrowheads="1"/>
          </p:cNvSpPr>
          <p:nvPr/>
        </p:nvSpPr>
        <p:spPr bwMode="auto">
          <a:xfrm>
            <a:off x="7621118" y="2482878"/>
            <a:ext cx="2177377" cy="280794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indent="171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y</a:t>
            </a:r>
            <a:r>
              <a:rPr lang="en-US" altLang="zh-CN" sz="2000" b="1">
                <a:solidFill>
                  <a:srgbClr val="000000"/>
                </a:solidFill>
                <a:latin typeface="微软雅黑" panose="020B0503020204020204" pitchFamily="34" charset="-122"/>
                <a:ea typeface="微软雅黑" panose="020B0503020204020204" pitchFamily="34" charset="-122"/>
              </a:rPr>
              <a:t>;</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int  </a:t>
            </a:r>
            <a:r>
              <a:rPr lang="en-US" altLang="zh-CN" sz="2000" b="1">
                <a:solidFill>
                  <a:srgbClr val="3366FF"/>
                </a:solidFill>
                <a:latin typeface="微软雅黑" panose="020B0503020204020204" pitchFamily="34" charset="-122"/>
                <a:ea typeface="微软雅黑" panose="020B0503020204020204" pitchFamily="34" charset="-122"/>
              </a:rPr>
              <a:t>z</a:t>
            </a:r>
            <a:r>
              <a:rPr lang="en-US" altLang="zh-CN" sz="2000" b="1">
                <a:solidFill>
                  <a:srgbClr val="000000"/>
                </a:solidFill>
                <a:latin typeface="微软雅黑" panose="020B0503020204020204" pitchFamily="34" charset="-122"/>
                <a:ea typeface="微软雅黑" panose="020B0503020204020204" pitchFamily="34" charset="-122"/>
              </a:rPr>
              <a:t>;</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solidFill>
                  <a:srgbClr val="000000"/>
                </a:solidFill>
                <a:latin typeface="微软雅黑" panose="020B0503020204020204" pitchFamily="34" charset="-122"/>
                <a:ea typeface="微软雅黑" panose="020B0503020204020204" pitchFamily="34" charset="-122"/>
              </a:rPr>
              <a:t>( )  {</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y=200;</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     z=2000;</a:t>
            </a:r>
          </a:p>
          <a:p>
            <a:pPr indent="171400"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a:t>
            </a:r>
          </a:p>
        </p:txBody>
      </p:sp>
      <p:sp>
        <p:nvSpPr>
          <p:cNvPr id="714760" name="Text Box 8">
            <a:extLst>
              <a:ext uri="{FF2B5EF4-FFF2-40B4-BE49-F238E27FC236}">
                <a16:creationId xmlns:a16="http://schemas.microsoft.com/office/drawing/2014/main" id="{8C6A1A56-64F3-44B5-B5E7-952DEF24EE29}"/>
              </a:ext>
            </a:extLst>
          </p:cNvPr>
          <p:cNvSpPr txBox="1">
            <a:spLocks noChangeArrowheads="1"/>
          </p:cNvSpPr>
          <p:nvPr/>
        </p:nvSpPr>
        <p:spPr bwMode="auto">
          <a:xfrm>
            <a:off x="2185607" y="5401656"/>
            <a:ext cx="442617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200" b="1" dirty="0">
                <a:solidFill>
                  <a:srgbClr val="FF0000"/>
                </a:solidFill>
                <a:ea typeface="微软雅黑" panose="020B0503020204020204" pitchFamily="34" charset="-122"/>
              </a:rPr>
              <a:t>问题：打印结果是什么？</a:t>
            </a:r>
          </a:p>
          <a:p>
            <a:pPr defTabSz="914133" eaLnBrk="1" hangingPunct="1">
              <a:spcBef>
                <a:spcPct val="50000"/>
              </a:spcBef>
            </a:pPr>
            <a:r>
              <a:rPr lang="en-US" altLang="zh-CN" sz="2200" b="1" dirty="0">
                <a:solidFill>
                  <a:srgbClr val="000000"/>
                </a:solidFill>
                <a:ea typeface="微软雅黑" panose="020B0503020204020204" pitchFamily="34" charset="-122"/>
              </a:rPr>
              <a:t>y=200</a:t>
            </a:r>
            <a:r>
              <a:rPr lang="zh-CN" altLang="en-US" sz="2200" b="1" dirty="0">
                <a:solidFill>
                  <a:srgbClr val="000000"/>
                </a:solidFill>
                <a:ea typeface="微软雅黑" panose="020B0503020204020204" pitchFamily="34" charset="-122"/>
              </a:rPr>
              <a:t>，</a:t>
            </a:r>
            <a:r>
              <a:rPr lang="en-US" altLang="zh-CN" sz="2200" b="1" dirty="0">
                <a:solidFill>
                  <a:srgbClr val="000000"/>
                </a:solidFill>
                <a:ea typeface="微软雅黑" panose="020B0503020204020204" pitchFamily="34" charset="-122"/>
              </a:rPr>
              <a:t>z=2000</a:t>
            </a:r>
          </a:p>
        </p:txBody>
      </p:sp>
      <p:sp>
        <p:nvSpPr>
          <p:cNvPr id="714761" name="Text Box 9">
            <a:extLst>
              <a:ext uri="{FF2B5EF4-FFF2-40B4-BE49-F238E27FC236}">
                <a16:creationId xmlns:a16="http://schemas.microsoft.com/office/drawing/2014/main" id="{F929CE2A-DAC8-453F-801E-AD3D519F0737}"/>
              </a:ext>
            </a:extLst>
          </p:cNvPr>
          <p:cNvSpPr txBox="1">
            <a:spLocks noChangeArrowheads="1"/>
          </p:cNvSpPr>
          <p:nvPr/>
        </p:nvSpPr>
        <p:spPr bwMode="auto">
          <a:xfrm>
            <a:off x="1742833" y="715213"/>
            <a:ext cx="43230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400" b="1">
                <a:solidFill>
                  <a:srgbClr val="000000"/>
                </a:solidFill>
                <a:ea typeface="微软雅黑" panose="020B0503020204020204" pitchFamily="34" charset="-122"/>
              </a:rPr>
              <a:t>以下程序会发生链接出错吗？</a:t>
            </a:r>
          </a:p>
        </p:txBody>
      </p:sp>
      <p:sp>
        <p:nvSpPr>
          <p:cNvPr id="714762" name="Rectangle 10">
            <a:extLst>
              <a:ext uri="{FF2B5EF4-FFF2-40B4-BE49-F238E27FC236}">
                <a16:creationId xmlns:a16="http://schemas.microsoft.com/office/drawing/2014/main" id="{0270F5D5-D320-4DB9-9524-BCBEDB63B7A2}"/>
              </a:ext>
            </a:extLst>
          </p:cNvPr>
          <p:cNvSpPr>
            <a:spLocks noChangeArrowheads="1"/>
          </p:cNvSpPr>
          <p:nvPr/>
        </p:nvSpPr>
        <p:spPr bwMode="auto">
          <a:xfrm>
            <a:off x="7040272" y="5523280"/>
            <a:ext cx="4144293"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在两个不同模块定义相同变量名，很可能发生意想不到的结果 ！</a:t>
            </a:r>
          </a:p>
        </p:txBody>
      </p:sp>
      <p:sp>
        <p:nvSpPr>
          <p:cNvPr id="714763" name="Line 11">
            <a:extLst>
              <a:ext uri="{FF2B5EF4-FFF2-40B4-BE49-F238E27FC236}">
                <a16:creationId xmlns:a16="http://schemas.microsoft.com/office/drawing/2014/main" id="{63254F62-538F-4BD8-83F5-AF8B74A3EA3F}"/>
              </a:ext>
            </a:extLst>
          </p:cNvPr>
          <p:cNvSpPr>
            <a:spLocks noChangeShapeType="1"/>
          </p:cNvSpPr>
          <p:nvPr/>
        </p:nvSpPr>
        <p:spPr bwMode="auto">
          <a:xfrm flipH="1" flipV="1">
            <a:off x="3382213" y="1930863"/>
            <a:ext cx="4889579" cy="220118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4764" name="Line 12">
            <a:extLst>
              <a:ext uri="{FF2B5EF4-FFF2-40B4-BE49-F238E27FC236}">
                <a16:creationId xmlns:a16="http://schemas.microsoft.com/office/drawing/2014/main" id="{8DC2253D-D287-4904-B18B-34F8032AE863}"/>
              </a:ext>
            </a:extLst>
          </p:cNvPr>
          <p:cNvSpPr>
            <a:spLocks noChangeShapeType="1"/>
          </p:cNvSpPr>
          <p:nvPr/>
        </p:nvSpPr>
        <p:spPr bwMode="auto">
          <a:xfrm flipH="1" flipV="1">
            <a:off x="2706147" y="2419663"/>
            <a:ext cx="5484707" cy="2186900"/>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4765" name="Line 13">
            <a:extLst>
              <a:ext uri="{FF2B5EF4-FFF2-40B4-BE49-F238E27FC236}">
                <a16:creationId xmlns:a16="http://schemas.microsoft.com/office/drawing/2014/main" id="{AB0B3BB6-A0DF-409D-939F-7344AFAFC3D0}"/>
              </a:ext>
            </a:extLst>
          </p:cNvPr>
          <p:cNvSpPr>
            <a:spLocks noChangeShapeType="1"/>
          </p:cNvSpPr>
          <p:nvPr/>
        </p:nvSpPr>
        <p:spPr bwMode="auto">
          <a:xfrm flipV="1">
            <a:off x="2347483" y="2575189"/>
            <a:ext cx="201551" cy="1025208"/>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4766" name="Line 14">
            <a:extLst>
              <a:ext uri="{FF2B5EF4-FFF2-40B4-BE49-F238E27FC236}">
                <a16:creationId xmlns:a16="http://schemas.microsoft.com/office/drawing/2014/main" id="{7BCBD2A5-6A4B-4F43-AD77-CAEA72628863}"/>
              </a:ext>
            </a:extLst>
          </p:cNvPr>
          <p:cNvSpPr>
            <a:spLocks noChangeShapeType="1"/>
          </p:cNvSpPr>
          <p:nvPr/>
        </p:nvSpPr>
        <p:spPr bwMode="auto">
          <a:xfrm flipH="1" flipV="1">
            <a:off x="2563316" y="2538688"/>
            <a:ext cx="3427941" cy="1975827"/>
          </a:xfrm>
          <a:prstGeom prst="line">
            <a:avLst/>
          </a:prstGeom>
          <a:noFill/>
          <a:ln w="28575">
            <a:solidFill>
              <a:srgbClr val="3333CC"/>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714767" name="Line 15">
            <a:extLst>
              <a:ext uri="{FF2B5EF4-FFF2-40B4-BE49-F238E27FC236}">
                <a16:creationId xmlns:a16="http://schemas.microsoft.com/office/drawing/2014/main" id="{E0CB1FB0-7E55-4EF2-A661-880291423068}"/>
              </a:ext>
            </a:extLst>
          </p:cNvPr>
          <p:cNvSpPr>
            <a:spLocks noChangeShapeType="1"/>
          </p:cNvSpPr>
          <p:nvPr/>
        </p:nvSpPr>
        <p:spPr bwMode="auto">
          <a:xfrm flipH="1" flipV="1">
            <a:off x="3150511" y="1973712"/>
            <a:ext cx="2563021" cy="25519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4761"/>
                                        </p:tgtEl>
                                        <p:attrNameLst>
                                          <p:attrName>style.visibility</p:attrName>
                                        </p:attrNameLst>
                                      </p:cBhvr>
                                      <p:to>
                                        <p:strVal val="visible"/>
                                      </p:to>
                                    </p:set>
                                    <p:animEffect transition="in" filter="blinds(horizontal)">
                                      <p:cBhvr>
                                        <p:cTn id="7" dur="500"/>
                                        <p:tgtEl>
                                          <p:spTgt spid="7147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6"/>
                                        </p:tgtEl>
                                        <p:attrNameLst>
                                          <p:attrName>style.visibility</p:attrName>
                                        </p:attrNameLst>
                                      </p:cBhvr>
                                      <p:to>
                                        <p:strVal val="visible"/>
                                      </p:to>
                                    </p:set>
                                    <p:animEffect transition="in" filter="blinds(horizontal)">
                                      <p:cBhvr>
                                        <p:cTn id="12" dur="500"/>
                                        <p:tgtEl>
                                          <p:spTgt spid="7147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4760">
                                            <p:txEl>
                                              <p:pRg st="0" end="0"/>
                                            </p:txEl>
                                          </p:spTgt>
                                        </p:tgtEl>
                                        <p:attrNameLst>
                                          <p:attrName>style.visibility</p:attrName>
                                        </p:attrNameLst>
                                      </p:cBhvr>
                                      <p:to>
                                        <p:strVal val="visible"/>
                                      </p:to>
                                    </p:set>
                                    <p:animEffect transition="in" filter="blinds(horizontal)">
                                      <p:cBhvr>
                                        <p:cTn id="17" dur="500"/>
                                        <p:tgtEl>
                                          <p:spTgt spid="71476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4760">
                                            <p:txEl>
                                              <p:pRg st="1" end="1"/>
                                            </p:txEl>
                                          </p:spTgt>
                                        </p:tgtEl>
                                        <p:attrNameLst>
                                          <p:attrName>style.visibility</p:attrName>
                                        </p:attrNameLst>
                                      </p:cBhvr>
                                      <p:to>
                                        <p:strVal val="visible"/>
                                      </p:to>
                                    </p:set>
                                    <p:animEffect transition="in" filter="blinds(horizontal)">
                                      <p:cBhvr>
                                        <p:cTn id="22" dur="500"/>
                                        <p:tgtEl>
                                          <p:spTgt spid="71476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4763"/>
                                        </p:tgtEl>
                                        <p:attrNameLst>
                                          <p:attrName>style.visibility</p:attrName>
                                        </p:attrNameLst>
                                      </p:cBhvr>
                                      <p:to>
                                        <p:strVal val="visible"/>
                                      </p:to>
                                    </p:set>
                                    <p:animEffect transition="in" filter="blinds(horizontal)">
                                      <p:cBhvr>
                                        <p:cTn id="27" dur="500"/>
                                        <p:tgtEl>
                                          <p:spTgt spid="7147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4767"/>
                                        </p:tgtEl>
                                        <p:attrNameLst>
                                          <p:attrName>style.visibility</p:attrName>
                                        </p:attrNameLst>
                                      </p:cBhvr>
                                      <p:to>
                                        <p:strVal val="visible"/>
                                      </p:to>
                                    </p:set>
                                    <p:animEffect transition="in" filter="blinds(horizontal)">
                                      <p:cBhvr>
                                        <p:cTn id="32" dur="500"/>
                                        <p:tgtEl>
                                          <p:spTgt spid="7147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4765"/>
                                        </p:tgtEl>
                                        <p:attrNameLst>
                                          <p:attrName>style.visibility</p:attrName>
                                        </p:attrNameLst>
                                      </p:cBhvr>
                                      <p:to>
                                        <p:strVal val="visible"/>
                                      </p:to>
                                    </p:set>
                                    <p:animEffect transition="in" filter="blinds(horizontal)">
                                      <p:cBhvr>
                                        <p:cTn id="37" dur="500"/>
                                        <p:tgtEl>
                                          <p:spTgt spid="7147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4764"/>
                                        </p:tgtEl>
                                        <p:attrNameLst>
                                          <p:attrName>style.visibility</p:attrName>
                                        </p:attrNameLst>
                                      </p:cBhvr>
                                      <p:to>
                                        <p:strVal val="visible"/>
                                      </p:to>
                                    </p:set>
                                    <p:animEffect transition="in" filter="blinds(horizontal)">
                                      <p:cBhvr>
                                        <p:cTn id="42" dur="500"/>
                                        <p:tgtEl>
                                          <p:spTgt spid="7147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14766"/>
                                        </p:tgtEl>
                                        <p:attrNameLst>
                                          <p:attrName>style.visibility</p:attrName>
                                        </p:attrNameLst>
                                      </p:cBhvr>
                                      <p:to>
                                        <p:strVal val="visible"/>
                                      </p:to>
                                    </p:set>
                                    <p:animEffect transition="in" filter="blinds(horizontal)">
                                      <p:cBhvr>
                                        <p:cTn id="47" dur="500"/>
                                        <p:tgtEl>
                                          <p:spTgt spid="714766"/>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714762"/>
                                        </p:tgtEl>
                                        <p:attrNameLst>
                                          <p:attrName>style.visibility</p:attrName>
                                        </p:attrNameLst>
                                      </p:cBhvr>
                                      <p:to>
                                        <p:strVal val="visible"/>
                                      </p:to>
                                    </p:set>
                                    <p:animEffect transition="in" filter="wipe(down)">
                                      <p:cBhvr>
                                        <p:cTn id="52" dur="580">
                                          <p:stCondLst>
                                            <p:cond delay="0"/>
                                          </p:stCondLst>
                                        </p:cTn>
                                        <p:tgtEl>
                                          <p:spTgt spid="714762"/>
                                        </p:tgtEl>
                                      </p:cBhvr>
                                    </p:animEffect>
                                    <p:anim calcmode="lin" valueType="num">
                                      <p:cBhvr>
                                        <p:cTn id="53" dur="1822" tmFilter="0,0; 0.14,0.36; 0.43,0.73; 0.71,0.91; 1.0,1.0">
                                          <p:stCondLst>
                                            <p:cond delay="0"/>
                                          </p:stCondLst>
                                        </p:cTn>
                                        <p:tgtEl>
                                          <p:spTgt spid="71476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71476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71476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71476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714762"/>
                                        </p:tgtEl>
                                        <p:attrNameLst>
                                          <p:attrName>ppt_y</p:attrName>
                                        </p:attrNameLst>
                                      </p:cBhvr>
                                      <p:tavLst>
                                        <p:tav tm="0" fmla="#ppt_y-sin(pi*$)/81">
                                          <p:val>
                                            <p:fltVal val="0"/>
                                          </p:val>
                                        </p:tav>
                                        <p:tav tm="100000">
                                          <p:val>
                                            <p:fltVal val="1"/>
                                          </p:val>
                                        </p:tav>
                                      </p:tavLst>
                                    </p:anim>
                                    <p:animScale>
                                      <p:cBhvr>
                                        <p:cTn id="58" dur="26">
                                          <p:stCondLst>
                                            <p:cond delay="650"/>
                                          </p:stCondLst>
                                        </p:cTn>
                                        <p:tgtEl>
                                          <p:spTgt spid="714762"/>
                                        </p:tgtEl>
                                      </p:cBhvr>
                                      <p:to x="100000" y="60000"/>
                                    </p:animScale>
                                    <p:animScale>
                                      <p:cBhvr>
                                        <p:cTn id="59" dur="166" decel="50000">
                                          <p:stCondLst>
                                            <p:cond delay="676"/>
                                          </p:stCondLst>
                                        </p:cTn>
                                        <p:tgtEl>
                                          <p:spTgt spid="714762"/>
                                        </p:tgtEl>
                                      </p:cBhvr>
                                      <p:to x="100000" y="100000"/>
                                    </p:animScale>
                                    <p:animScale>
                                      <p:cBhvr>
                                        <p:cTn id="60" dur="26">
                                          <p:stCondLst>
                                            <p:cond delay="1312"/>
                                          </p:stCondLst>
                                        </p:cTn>
                                        <p:tgtEl>
                                          <p:spTgt spid="714762"/>
                                        </p:tgtEl>
                                      </p:cBhvr>
                                      <p:to x="100000" y="80000"/>
                                    </p:animScale>
                                    <p:animScale>
                                      <p:cBhvr>
                                        <p:cTn id="61" dur="166" decel="50000">
                                          <p:stCondLst>
                                            <p:cond delay="1338"/>
                                          </p:stCondLst>
                                        </p:cTn>
                                        <p:tgtEl>
                                          <p:spTgt spid="714762"/>
                                        </p:tgtEl>
                                      </p:cBhvr>
                                      <p:to x="100000" y="100000"/>
                                    </p:animScale>
                                    <p:animScale>
                                      <p:cBhvr>
                                        <p:cTn id="62" dur="26">
                                          <p:stCondLst>
                                            <p:cond delay="1642"/>
                                          </p:stCondLst>
                                        </p:cTn>
                                        <p:tgtEl>
                                          <p:spTgt spid="714762"/>
                                        </p:tgtEl>
                                      </p:cBhvr>
                                      <p:to x="100000" y="90000"/>
                                    </p:animScale>
                                    <p:animScale>
                                      <p:cBhvr>
                                        <p:cTn id="63" dur="166" decel="50000">
                                          <p:stCondLst>
                                            <p:cond delay="1668"/>
                                          </p:stCondLst>
                                        </p:cTn>
                                        <p:tgtEl>
                                          <p:spTgt spid="714762"/>
                                        </p:tgtEl>
                                      </p:cBhvr>
                                      <p:to x="100000" y="100000"/>
                                    </p:animScale>
                                    <p:animScale>
                                      <p:cBhvr>
                                        <p:cTn id="64" dur="26">
                                          <p:stCondLst>
                                            <p:cond delay="1808"/>
                                          </p:stCondLst>
                                        </p:cTn>
                                        <p:tgtEl>
                                          <p:spTgt spid="714762"/>
                                        </p:tgtEl>
                                      </p:cBhvr>
                                      <p:to x="100000" y="95000"/>
                                    </p:animScale>
                                    <p:animScale>
                                      <p:cBhvr>
                                        <p:cTn id="65" dur="166" decel="50000">
                                          <p:stCondLst>
                                            <p:cond delay="1834"/>
                                          </p:stCondLst>
                                        </p:cTn>
                                        <p:tgtEl>
                                          <p:spTgt spid="7147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p:bldP spid="714761" grpId="0"/>
      <p:bldP spid="71476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a:extLst>
              <a:ext uri="{FF2B5EF4-FFF2-40B4-BE49-F238E27FC236}">
                <a16:creationId xmlns:a16="http://schemas.microsoft.com/office/drawing/2014/main" id="{BBDB891B-9274-49B3-98B2-09E4FD4AA1EB}"/>
              </a:ext>
            </a:extLst>
          </p:cNvPr>
          <p:cNvSpPr>
            <a:spLocks noChangeArrowheads="1"/>
          </p:cNvSpPr>
          <p:nvPr/>
        </p:nvSpPr>
        <p:spPr bwMode="auto">
          <a:xfrm>
            <a:off x="1707918" y="1113523"/>
            <a:ext cx="4575227" cy="41929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1  #include &lt;stdio.h&gt;</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2  int </a:t>
            </a:r>
            <a:r>
              <a:rPr lang="en-US" altLang="zh-CN" sz="2000" b="1">
                <a:solidFill>
                  <a:srgbClr val="FF0000"/>
                </a:solidFill>
                <a:latin typeface="微软雅黑" panose="020B0503020204020204" pitchFamily="34" charset="-122"/>
                <a:ea typeface="微软雅黑" panose="020B0503020204020204" pitchFamily="34" charset="-122"/>
              </a:rPr>
              <a:t>d=100</a:t>
            </a:r>
            <a:r>
              <a:rPr lang="en-US" altLang="zh-CN" sz="2000" b="1">
                <a:solidFill>
                  <a:srgbClr val="000000"/>
                </a:solidFill>
                <a:latin typeface="微软雅黑" panose="020B0503020204020204" pitchFamily="34" charset="-122"/>
                <a:ea typeface="微软雅黑" panose="020B0503020204020204" pitchFamily="34" charset="-122"/>
              </a:rPr>
              <a:t>;</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3  int </a:t>
            </a:r>
            <a:r>
              <a:rPr lang="en-US" altLang="zh-CN" sz="2000" b="1">
                <a:solidFill>
                  <a:srgbClr val="FF0000"/>
                </a:solidFill>
                <a:latin typeface="微软雅黑" panose="020B0503020204020204" pitchFamily="34" charset="-122"/>
                <a:ea typeface="微软雅黑" panose="020B0503020204020204" pitchFamily="34" charset="-122"/>
              </a:rPr>
              <a:t>x=200</a:t>
            </a:r>
            <a:r>
              <a:rPr lang="en-US" altLang="zh-CN" sz="2000" b="1">
                <a:solidFill>
                  <a:srgbClr val="000000"/>
                </a:solidFill>
                <a:latin typeface="微软雅黑" panose="020B0503020204020204" pitchFamily="34" charset="-122"/>
                <a:ea typeface="微软雅黑" panose="020B0503020204020204" pitchFamily="34" charset="-122"/>
              </a:rPr>
              <a:t>;</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4  void </a:t>
            </a:r>
            <a:r>
              <a:rPr lang="en-US" altLang="zh-CN" sz="2000" b="1">
                <a:solidFill>
                  <a:srgbClr val="3366FF"/>
                </a:solidFill>
                <a:latin typeface="微软雅黑" panose="020B0503020204020204" pitchFamily="34" charset="-122"/>
                <a:ea typeface="微软雅黑" panose="020B0503020204020204" pitchFamily="34" charset="-122"/>
              </a:rPr>
              <a:t>p1</a:t>
            </a:r>
            <a:r>
              <a:rPr lang="en-US" altLang="zh-CN" sz="2000" b="1">
                <a:solidFill>
                  <a:srgbClr val="000000"/>
                </a:solidFill>
                <a:latin typeface="微软雅黑" panose="020B0503020204020204" pitchFamily="34" charset="-122"/>
                <a:ea typeface="微软雅黑" panose="020B0503020204020204" pitchFamily="34" charset="-122"/>
              </a:rPr>
              <a:t>(void);</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5  int </a:t>
            </a:r>
            <a:r>
              <a:rPr lang="en-US" altLang="zh-CN" sz="2000" b="1">
                <a:solidFill>
                  <a:srgbClr val="FF0000"/>
                </a:solidFill>
                <a:latin typeface="微软雅黑" panose="020B0503020204020204" pitchFamily="34" charset="-122"/>
                <a:ea typeface="微软雅黑" panose="020B0503020204020204" pitchFamily="34" charset="-122"/>
              </a:rPr>
              <a:t>main</a:t>
            </a:r>
            <a:r>
              <a:rPr lang="en-US" altLang="zh-CN" sz="2000" b="1">
                <a:solidFill>
                  <a:srgbClr val="000000"/>
                </a:solidFill>
                <a:latin typeface="微软雅黑" panose="020B0503020204020204" pitchFamily="34" charset="-122"/>
                <a:ea typeface="微软雅黑" panose="020B0503020204020204" pitchFamily="34" charset="-122"/>
              </a:rPr>
              <a:t>()  {  </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6     p1();</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7     printf(“d=%d,x=%d\n”,d,x);</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8     return 0;</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9  }</a:t>
            </a:r>
          </a:p>
        </p:txBody>
      </p:sp>
      <p:sp>
        <p:nvSpPr>
          <p:cNvPr id="34819" name="Rectangle 2">
            <a:extLst>
              <a:ext uri="{FF2B5EF4-FFF2-40B4-BE49-F238E27FC236}">
                <a16:creationId xmlns:a16="http://schemas.microsoft.com/office/drawing/2014/main" id="{9DB875CC-3B30-4D3E-B607-43F865350649}"/>
              </a:ext>
            </a:extLst>
          </p:cNvPr>
          <p:cNvSpPr>
            <a:spLocks noGrp="1" noChangeArrowheads="1"/>
          </p:cNvSpPr>
          <p:nvPr>
            <p:ph type="title"/>
          </p:nvPr>
        </p:nvSpPr>
        <p:spPr/>
        <p:txBody>
          <a:bodyPr/>
          <a:lstStyle/>
          <a:p>
            <a:r>
              <a:rPr lang="zh-CN" altLang="en-US"/>
              <a:t>多重定义符号的解析举例</a:t>
            </a:r>
          </a:p>
        </p:txBody>
      </p:sp>
      <p:sp>
        <p:nvSpPr>
          <p:cNvPr id="34820" name="Text Box 6">
            <a:extLst>
              <a:ext uri="{FF2B5EF4-FFF2-40B4-BE49-F238E27FC236}">
                <a16:creationId xmlns:a16="http://schemas.microsoft.com/office/drawing/2014/main" id="{E9A7AEAB-167F-482A-833B-559A3CDF5C07}"/>
              </a:ext>
            </a:extLst>
          </p:cNvPr>
          <p:cNvSpPr txBox="1">
            <a:spLocks noChangeArrowheads="1"/>
          </p:cNvSpPr>
          <p:nvPr/>
        </p:nvSpPr>
        <p:spPr bwMode="auto">
          <a:xfrm>
            <a:off x="8779635" y="1191316"/>
            <a:ext cx="782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p1.c</a:t>
            </a:r>
          </a:p>
        </p:txBody>
      </p:sp>
      <p:sp>
        <p:nvSpPr>
          <p:cNvPr id="713735" name="Rectangle 7">
            <a:extLst>
              <a:ext uri="{FF2B5EF4-FFF2-40B4-BE49-F238E27FC236}">
                <a16:creationId xmlns:a16="http://schemas.microsoft.com/office/drawing/2014/main" id="{44FF786E-C66D-420B-8AAD-BABF5231A223}"/>
              </a:ext>
            </a:extLst>
          </p:cNvPr>
          <p:cNvSpPr>
            <a:spLocks noChangeArrowheads="1"/>
          </p:cNvSpPr>
          <p:nvPr/>
        </p:nvSpPr>
        <p:spPr bwMode="auto">
          <a:xfrm>
            <a:off x="1698397" y="5851789"/>
            <a:ext cx="8817428" cy="58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zh-CN" altLang="en-US" sz="2400" b="1">
                <a:solidFill>
                  <a:srgbClr val="FF0000"/>
                </a:solidFill>
                <a:ea typeface="微软雅黑" panose="020B0503020204020204" pitchFamily="34" charset="-122"/>
              </a:rPr>
              <a:t>重复定义的变量具有不同类型时，更容易出现难以理解的结果 </a:t>
            </a:r>
            <a:r>
              <a:rPr lang="en-US" altLang="zh-CN" sz="2400" b="1">
                <a:solidFill>
                  <a:srgbClr val="FF0000"/>
                </a:solidFill>
                <a:ea typeface="微软雅黑" panose="020B0503020204020204" pitchFamily="34" charset="-122"/>
              </a:rPr>
              <a:t>!</a:t>
            </a:r>
            <a:r>
              <a:rPr lang="en-US" altLang="zh-CN" sz="2000">
                <a:solidFill>
                  <a:srgbClr val="FF0000"/>
                </a:solidFill>
              </a:rPr>
              <a:t> </a:t>
            </a:r>
          </a:p>
        </p:txBody>
      </p:sp>
      <p:sp>
        <p:nvSpPr>
          <p:cNvPr id="34822" name="Text Box 9">
            <a:extLst>
              <a:ext uri="{FF2B5EF4-FFF2-40B4-BE49-F238E27FC236}">
                <a16:creationId xmlns:a16="http://schemas.microsoft.com/office/drawing/2014/main" id="{5169F3FD-E0D6-4346-A628-52485E7AE27E}"/>
              </a:ext>
            </a:extLst>
          </p:cNvPr>
          <p:cNvSpPr txBox="1">
            <a:spLocks noChangeArrowheads="1"/>
          </p:cNvSpPr>
          <p:nvPr/>
        </p:nvSpPr>
        <p:spPr bwMode="auto">
          <a:xfrm>
            <a:off x="4637540" y="1245275"/>
            <a:ext cx="1202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3366FF"/>
                </a:solidFill>
                <a:latin typeface="微软雅黑" panose="020B0503020204020204" pitchFamily="34" charset="-122"/>
                <a:ea typeface="微软雅黑" panose="020B0503020204020204" pitchFamily="34" charset="-122"/>
              </a:rPr>
              <a:t>main.c</a:t>
            </a:r>
          </a:p>
        </p:txBody>
      </p:sp>
      <p:sp>
        <p:nvSpPr>
          <p:cNvPr id="713739" name="Text Box 11">
            <a:extLst>
              <a:ext uri="{FF2B5EF4-FFF2-40B4-BE49-F238E27FC236}">
                <a16:creationId xmlns:a16="http://schemas.microsoft.com/office/drawing/2014/main" id="{CFCE62FA-903E-4C07-8C25-94E9BDDB5124}"/>
              </a:ext>
            </a:extLst>
          </p:cNvPr>
          <p:cNvSpPr txBox="1">
            <a:spLocks noChangeArrowheads="1"/>
          </p:cNvSpPr>
          <p:nvPr/>
        </p:nvSpPr>
        <p:spPr bwMode="auto">
          <a:xfrm>
            <a:off x="2264959" y="4687500"/>
            <a:ext cx="3356527" cy="108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spcBef>
                <a:spcPct val="25000"/>
              </a:spcBef>
            </a:pPr>
            <a:r>
              <a:rPr lang="zh-CN" altLang="en-US" sz="2200" b="1">
                <a:solidFill>
                  <a:srgbClr val="FF0000"/>
                </a:solidFill>
                <a:ea typeface="微软雅黑" panose="020B0503020204020204" pitchFamily="34" charset="-122"/>
              </a:rPr>
              <a:t>问题：打印结果是什么？</a:t>
            </a:r>
          </a:p>
          <a:p>
            <a:pPr defTabSz="914133" eaLnBrk="1" hangingPunct="1">
              <a:lnSpc>
                <a:spcPct val="150000"/>
              </a:lnSpc>
              <a:spcBef>
                <a:spcPct val="25000"/>
              </a:spcBef>
            </a:pPr>
            <a:r>
              <a:rPr lang="en-US" altLang="zh-CN" sz="2000" b="1">
                <a:solidFill>
                  <a:srgbClr val="000000"/>
                </a:solidFill>
                <a:latin typeface="微软雅黑" panose="020B0503020204020204" pitchFamily="34" charset="-122"/>
                <a:ea typeface="微软雅黑" panose="020B0503020204020204" pitchFamily="34" charset="-122"/>
              </a:rPr>
              <a:t>d=0,x=1 072 693 248</a:t>
            </a:r>
            <a:r>
              <a:rPr lang="en-US" altLang="zh-CN">
                <a:solidFill>
                  <a:srgbClr val="000000"/>
                </a:solidFill>
              </a:rPr>
              <a:t> </a:t>
            </a:r>
          </a:p>
        </p:txBody>
      </p:sp>
      <p:sp>
        <p:nvSpPr>
          <p:cNvPr id="713740" name="Text Box 12">
            <a:extLst>
              <a:ext uri="{FF2B5EF4-FFF2-40B4-BE49-F238E27FC236}">
                <a16:creationId xmlns:a16="http://schemas.microsoft.com/office/drawing/2014/main" id="{5C7CC6DC-4510-4BF7-AF9A-38C21E64F184}"/>
              </a:ext>
            </a:extLst>
          </p:cNvPr>
          <p:cNvSpPr txBox="1">
            <a:spLocks noChangeArrowheads="1"/>
          </p:cNvSpPr>
          <p:nvPr/>
        </p:nvSpPr>
        <p:spPr bwMode="auto">
          <a:xfrm>
            <a:off x="1742833" y="715213"/>
            <a:ext cx="43230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zh-CN" altLang="en-US" sz="2400" b="1">
                <a:solidFill>
                  <a:srgbClr val="000000"/>
                </a:solidFill>
                <a:ea typeface="微软雅黑" panose="020B0503020204020204" pitchFamily="34" charset="-122"/>
              </a:rPr>
              <a:t>以下程序会发生链接出错吗？</a:t>
            </a:r>
          </a:p>
        </p:txBody>
      </p:sp>
      <p:sp>
        <p:nvSpPr>
          <p:cNvPr id="34825" name="Rectangle 14">
            <a:extLst>
              <a:ext uri="{FF2B5EF4-FFF2-40B4-BE49-F238E27FC236}">
                <a16:creationId xmlns:a16="http://schemas.microsoft.com/office/drawing/2014/main" id="{0B112D8A-9AF7-41F0-A019-783D2BFC24D0}"/>
              </a:ext>
            </a:extLst>
          </p:cNvPr>
          <p:cNvSpPr>
            <a:spLocks noChangeArrowheads="1"/>
          </p:cNvSpPr>
          <p:nvPr/>
        </p:nvSpPr>
        <p:spPr bwMode="auto">
          <a:xfrm>
            <a:off x="6640346" y="1115516"/>
            <a:ext cx="3446985" cy="18846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1  double </a:t>
            </a:r>
            <a:r>
              <a:rPr lang="en-US" altLang="zh-CN" sz="2000" b="1">
                <a:solidFill>
                  <a:srgbClr val="3366FF"/>
                </a:solidFill>
                <a:latin typeface="微软雅黑" panose="020B0503020204020204" pitchFamily="34" charset="-122"/>
                <a:ea typeface="微软雅黑" panose="020B0503020204020204" pitchFamily="34" charset="-122"/>
              </a:rPr>
              <a:t>d</a:t>
            </a:r>
            <a:r>
              <a:rPr lang="en-US" altLang="zh-CN" sz="2000" b="1">
                <a:solidFill>
                  <a:srgbClr val="000000"/>
                </a:solidFill>
                <a:latin typeface="微软雅黑" panose="020B0503020204020204" pitchFamily="34" charset="-122"/>
                <a:ea typeface="微软雅黑" panose="020B0503020204020204" pitchFamily="34" charset="-122"/>
              </a:rPr>
              <a:t>;</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2  void </a:t>
            </a:r>
            <a:r>
              <a:rPr lang="en-US" altLang="zh-CN" sz="2000" b="1">
                <a:solidFill>
                  <a:srgbClr val="FF0000"/>
                </a:solidFill>
                <a:latin typeface="微软雅黑" panose="020B0503020204020204" pitchFamily="34" charset="-122"/>
                <a:ea typeface="微软雅黑" panose="020B0503020204020204" pitchFamily="34" charset="-122"/>
              </a:rPr>
              <a:t>p1</a:t>
            </a:r>
            <a:r>
              <a:rPr lang="en-US" altLang="zh-CN" sz="2000" b="1">
                <a:solidFill>
                  <a:srgbClr val="000000"/>
                </a:solidFill>
                <a:latin typeface="微软雅黑" panose="020B0503020204020204" pitchFamily="34" charset="-122"/>
                <a:ea typeface="微软雅黑" panose="020B0503020204020204" pitchFamily="34" charset="-122"/>
              </a:rPr>
              <a:t>()   {</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3      d=1.0;</a:t>
            </a:r>
          </a:p>
          <a:p>
            <a:pPr defTabSz="914133" eaLnBrk="1" hangingPunct="1">
              <a:lnSpc>
                <a:spcPct val="150000"/>
              </a:lnSpc>
            </a:pPr>
            <a:r>
              <a:rPr lang="en-US" altLang="zh-CN" sz="2000" b="1">
                <a:solidFill>
                  <a:srgbClr val="000000"/>
                </a:solidFill>
                <a:latin typeface="微软雅黑" panose="020B0503020204020204" pitchFamily="34" charset="-122"/>
                <a:ea typeface="微软雅黑" panose="020B0503020204020204" pitchFamily="34" charset="-122"/>
              </a:rPr>
              <a:t>4  }</a:t>
            </a:r>
          </a:p>
        </p:txBody>
      </p:sp>
      <p:pic>
        <p:nvPicPr>
          <p:cNvPr id="713743" name="Picture 15">
            <a:extLst>
              <a:ext uri="{FF2B5EF4-FFF2-40B4-BE49-F238E27FC236}">
                <a16:creationId xmlns:a16="http://schemas.microsoft.com/office/drawing/2014/main" id="{A66737C7-7591-47E6-9E5B-059F0BE04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683" y="3359173"/>
            <a:ext cx="4276992" cy="190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3744" name="Text Box 16">
            <a:extLst>
              <a:ext uri="{FF2B5EF4-FFF2-40B4-BE49-F238E27FC236}">
                <a16:creationId xmlns:a16="http://schemas.microsoft.com/office/drawing/2014/main" id="{7C0743CA-61E5-4908-8C0C-382DEED6FAA4}"/>
              </a:ext>
            </a:extLst>
          </p:cNvPr>
          <p:cNvSpPr txBox="1">
            <a:spLocks noChangeArrowheads="1"/>
          </p:cNvSpPr>
          <p:nvPr/>
        </p:nvSpPr>
        <p:spPr bwMode="auto">
          <a:xfrm>
            <a:off x="6435621" y="3110012"/>
            <a:ext cx="394689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100" b="1">
                <a:solidFill>
                  <a:srgbClr val="009242"/>
                </a:solidFill>
                <a:latin typeface="微软雅黑" panose="020B0503020204020204" pitchFamily="34" charset="-122"/>
                <a:ea typeface="微软雅黑" panose="020B0503020204020204" pitchFamily="34" charset="-122"/>
              </a:rPr>
              <a:t>p1</a:t>
            </a:r>
            <a:r>
              <a:rPr lang="zh-CN" altLang="en-US" sz="2100" b="1">
                <a:solidFill>
                  <a:srgbClr val="009242"/>
                </a:solidFill>
                <a:latin typeface="微软雅黑" panose="020B0503020204020204" pitchFamily="34" charset="-122"/>
                <a:ea typeface="微软雅黑" panose="020B0503020204020204" pitchFamily="34" charset="-122"/>
              </a:rPr>
              <a:t>执行后 </a:t>
            </a:r>
            <a:r>
              <a:rPr lang="en-US" altLang="zh-CN" sz="2100" b="1">
                <a:solidFill>
                  <a:srgbClr val="009242"/>
                </a:solidFill>
                <a:latin typeface="微软雅黑" panose="020B0503020204020204" pitchFamily="34" charset="-122"/>
                <a:ea typeface="微软雅黑" panose="020B0503020204020204" pitchFamily="34" charset="-122"/>
              </a:rPr>
              <a:t>d </a:t>
            </a:r>
            <a:r>
              <a:rPr lang="zh-CN" altLang="en-US" sz="2100" b="1">
                <a:solidFill>
                  <a:srgbClr val="009242"/>
                </a:solidFill>
                <a:latin typeface="微软雅黑" panose="020B0503020204020204" pitchFamily="34" charset="-122"/>
                <a:ea typeface="微软雅黑" panose="020B0503020204020204" pitchFamily="34" charset="-122"/>
              </a:rPr>
              <a:t>和 </a:t>
            </a:r>
            <a:r>
              <a:rPr lang="en-US" altLang="zh-CN" sz="2100" b="1">
                <a:solidFill>
                  <a:srgbClr val="009242"/>
                </a:solidFill>
                <a:latin typeface="微软雅黑" panose="020B0503020204020204" pitchFamily="34" charset="-122"/>
                <a:ea typeface="微软雅黑" panose="020B0503020204020204" pitchFamily="34" charset="-122"/>
              </a:rPr>
              <a:t>x </a:t>
            </a:r>
            <a:r>
              <a:rPr lang="zh-CN" altLang="en-US" sz="2100" b="1">
                <a:solidFill>
                  <a:srgbClr val="009242"/>
                </a:solidFill>
                <a:latin typeface="微软雅黑" panose="020B0503020204020204" pitchFamily="34" charset="-122"/>
                <a:ea typeface="微软雅黑" panose="020B0503020204020204" pitchFamily="34" charset="-122"/>
              </a:rPr>
              <a:t>处内容是什么？</a:t>
            </a:r>
          </a:p>
        </p:txBody>
      </p:sp>
      <p:sp>
        <p:nvSpPr>
          <p:cNvPr id="713748" name="Text Box 20">
            <a:extLst>
              <a:ext uri="{FF2B5EF4-FFF2-40B4-BE49-F238E27FC236}">
                <a16:creationId xmlns:a16="http://schemas.microsoft.com/office/drawing/2014/main" id="{C248144F-8D38-44AF-B5C6-7F005BDB7859}"/>
              </a:ext>
            </a:extLst>
          </p:cNvPr>
          <p:cNvSpPr txBox="1">
            <a:spLocks noChangeArrowheads="1"/>
          </p:cNvSpPr>
          <p:nvPr/>
        </p:nvSpPr>
        <p:spPr bwMode="auto">
          <a:xfrm>
            <a:off x="6232483" y="5057272"/>
            <a:ext cx="43420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spcBef>
                <a:spcPct val="50000"/>
              </a:spcBef>
            </a:pPr>
            <a:r>
              <a:rPr lang="en-US" altLang="zh-CN" sz="2000" b="1">
                <a:solidFill>
                  <a:srgbClr val="000000"/>
                </a:solidFill>
                <a:latin typeface="微软雅黑" panose="020B0503020204020204" pitchFamily="34" charset="-122"/>
                <a:ea typeface="微软雅黑" panose="020B0503020204020204" pitchFamily="34" charset="-122"/>
              </a:rPr>
              <a:t>1.0:  001111111111000……000B</a:t>
            </a:r>
          </a:p>
          <a:p>
            <a:pPr defTabSz="914133" eaLnBrk="1" hangingPunct="1">
              <a:spcBef>
                <a:spcPct val="50000"/>
              </a:spcBef>
            </a:pPr>
            <a:r>
              <a:rPr lang="en-US" altLang="zh-CN" sz="2000" b="1">
                <a:solidFill>
                  <a:srgbClr val="000000"/>
                </a:solidFill>
                <a:latin typeface="微软雅黑" panose="020B0503020204020204" pitchFamily="34" charset="-122"/>
                <a:ea typeface="微软雅黑" panose="020B0503020204020204" pitchFamily="34" charset="-122"/>
              </a:rPr>
              <a:t>        </a:t>
            </a:r>
            <a:r>
              <a:rPr lang="en-US" altLang="zh-CN" sz="2000" b="1">
                <a:solidFill>
                  <a:srgbClr val="0066FF"/>
                </a:solidFill>
                <a:latin typeface="微软雅黑" panose="020B0503020204020204" pitchFamily="34" charset="-122"/>
                <a:ea typeface="微软雅黑" panose="020B0503020204020204" pitchFamily="34" charset="-122"/>
              </a:rPr>
              <a:t>3FF0 0000</a:t>
            </a:r>
            <a:r>
              <a:rPr lang="en-US" altLang="zh-CN" sz="2000" b="1">
                <a:solidFill>
                  <a:srgbClr val="000000"/>
                </a:solidFill>
                <a:latin typeface="微软雅黑" panose="020B0503020204020204" pitchFamily="34" charset="-122"/>
                <a:ea typeface="微软雅黑" panose="020B0503020204020204" pitchFamily="34" charset="-122"/>
              </a:rPr>
              <a:t> </a:t>
            </a:r>
            <a:r>
              <a:rPr lang="en-US" altLang="zh-CN" sz="2000" b="1">
                <a:solidFill>
                  <a:srgbClr val="C00000"/>
                </a:solidFill>
                <a:latin typeface="微软雅黑" panose="020B0503020204020204" pitchFamily="34" charset="-122"/>
                <a:ea typeface="微软雅黑" panose="020B0503020204020204" pitchFamily="34" charset="-122"/>
              </a:rPr>
              <a:t>0000 0000</a:t>
            </a:r>
            <a:r>
              <a:rPr lang="en-US" altLang="zh-CN" sz="2000" b="1">
                <a:solidFill>
                  <a:srgbClr val="000000"/>
                </a:solidFill>
                <a:latin typeface="微软雅黑" panose="020B0503020204020204" pitchFamily="34" charset="-122"/>
                <a:ea typeface="微软雅黑" panose="020B0503020204020204" pitchFamily="34" charset="-122"/>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0"/>
                                        </p:tgtEl>
                                        <p:attrNameLst>
                                          <p:attrName>style.visibility</p:attrName>
                                        </p:attrNameLst>
                                      </p:cBhvr>
                                      <p:to>
                                        <p:strVal val="visible"/>
                                      </p:to>
                                    </p:set>
                                    <p:animEffect transition="in" filter="blinds(horizontal)">
                                      <p:cBhvr>
                                        <p:cTn id="7" dur="500"/>
                                        <p:tgtEl>
                                          <p:spTgt spid="713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3739">
                                            <p:txEl>
                                              <p:pRg st="0" end="0"/>
                                            </p:txEl>
                                          </p:spTgt>
                                        </p:tgtEl>
                                        <p:attrNameLst>
                                          <p:attrName>style.visibility</p:attrName>
                                        </p:attrNameLst>
                                      </p:cBhvr>
                                      <p:to>
                                        <p:strVal val="visible"/>
                                      </p:to>
                                    </p:set>
                                    <p:animEffect transition="in" filter="blinds(horizontal)">
                                      <p:cBhvr>
                                        <p:cTn id="12" dur="500"/>
                                        <p:tgtEl>
                                          <p:spTgt spid="713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44"/>
                                        </p:tgtEl>
                                        <p:attrNameLst>
                                          <p:attrName>style.visibility</p:attrName>
                                        </p:attrNameLst>
                                      </p:cBhvr>
                                      <p:to>
                                        <p:strVal val="visible"/>
                                      </p:to>
                                    </p:set>
                                    <p:animEffect transition="in" filter="blinds(horizontal)">
                                      <p:cBhvr>
                                        <p:cTn id="17" dur="500"/>
                                        <p:tgtEl>
                                          <p:spTgt spid="7137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3748"/>
                                        </p:tgtEl>
                                        <p:attrNameLst>
                                          <p:attrName>style.visibility</p:attrName>
                                        </p:attrNameLst>
                                      </p:cBhvr>
                                      <p:to>
                                        <p:strVal val="visible"/>
                                      </p:to>
                                    </p:set>
                                    <p:animEffect transition="in" filter="blinds(horizontal)">
                                      <p:cBhvr>
                                        <p:cTn id="22" dur="500"/>
                                        <p:tgtEl>
                                          <p:spTgt spid="713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3743"/>
                                        </p:tgtEl>
                                        <p:attrNameLst>
                                          <p:attrName>style.visibility</p:attrName>
                                        </p:attrNameLst>
                                      </p:cBhvr>
                                      <p:to>
                                        <p:strVal val="visible"/>
                                      </p:to>
                                    </p:set>
                                    <p:animEffect transition="in" filter="blinds(horizontal)">
                                      <p:cBhvr>
                                        <p:cTn id="27" dur="500"/>
                                        <p:tgtEl>
                                          <p:spTgt spid="7137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3739">
                                            <p:txEl>
                                              <p:pRg st="1" end="1"/>
                                            </p:txEl>
                                          </p:spTgt>
                                        </p:tgtEl>
                                        <p:attrNameLst>
                                          <p:attrName>style.visibility</p:attrName>
                                        </p:attrNameLst>
                                      </p:cBhvr>
                                      <p:to>
                                        <p:strVal val="visible"/>
                                      </p:to>
                                    </p:set>
                                    <p:animEffect transition="in" filter="blinds(horizontal)">
                                      <p:cBhvr>
                                        <p:cTn id="32" dur="500"/>
                                        <p:tgtEl>
                                          <p:spTgt spid="71373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3735"/>
                                        </p:tgtEl>
                                        <p:attrNameLst>
                                          <p:attrName>style.visibility</p:attrName>
                                        </p:attrNameLst>
                                      </p:cBhvr>
                                      <p:to>
                                        <p:strVal val="visible"/>
                                      </p:to>
                                    </p:set>
                                    <p:animEffect transition="in" filter="blinds(horizontal)">
                                      <p:cBhvr>
                                        <p:cTn id="37"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0" grpId="0"/>
      <p:bldP spid="713744" grpId="0"/>
      <p:bldP spid="71374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0169ACE-18D5-45CF-B379-37AA7374DB95}"/>
              </a:ext>
            </a:extLst>
          </p:cNvPr>
          <p:cNvSpPr>
            <a:spLocks noGrp="1" noChangeArrowheads="1"/>
          </p:cNvSpPr>
          <p:nvPr>
            <p:ph type="title"/>
          </p:nvPr>
        </p:nvSpPr>
        <p:spPr>
          <a:xfrm>
            <a:off x="1982471" y="99454"/>
            <a:ext cx="8227060" cy="561801"/>
          </a:xfrm>
        </p:spPr>
        <p:txBody>
          <a:bodyPr/>
          <a:lstStyle/>
          <a:p>
            <a:r>
              <a:rPr lang="zh-CN" altLang="en-US"/>
              <a:t>多重定义符号的解析举例</a:t>
            </a:r>
          </a:p>
        </p:txBody>
      </p:sp>
      <p:sp>
        <p:nvSpPr>
          <p:cNvPr id="68611" name="Rectangle 3">
            <a:extLst>
              <a:ext uri="{FF2B5EF4-FFF2-40B4-BE49-F238E27FC236}">
                <a16:creationId xmlns:a16="http://schemas.microsoft.com/office/drawing/2014/main" id="{CB6D268E-ABE5-47A0-B8D9-C08BBFC8A3FC}"/>
              </a:ext>
            </a:extLst>
          </p:cNvPr>
          <p:cNvSpPr>
            <a:spLocks noGrp="1" noChangeArrowheads="1"/>
          </p:cNvSpPr>
          <p:nvPr>
            <p:ph type="body" idx="1"/>
          </p:nvPr>
        </p:nvSpPr>
        <p:spPr>
          <a:xfrm>
            <a:off x="6410229" y="5184234"/>
            <a:ext cx="3464444" cy="1385460"/>
          </a:xfrm>
        </p:spPr>
        <p:txBody>
          <a:bodyPr/>
          <a:lstStyle/>
          <a:p>
            <a:pPr>
              <a:spcBef>
                <a:spcPct val="0"/>
              </a:spcBef>
              <a:buFontTx/>
              <a:buNone/>
            </a:pPr>
            <a:r>
              <a:rPr lang="zh-CN" altLang="en-US" sz="2200">
                <a:latin typeface="微软雅黑" panose="020B0503020204020204" pitchFamily="34" charset="-122"/>
                <a:ea typeface="微软雅黑" panose="020B0503020204020204" pitchFamily="34" charset="-122"/>
              </a:rPr>
              <a:t>打印结果：</a:t>
            </a:r>
          </a:p>
          <a:p>
            <a:pPr>
              <a:spcBef>
                <a:spcPct val="0"/>
              </a:spcBef>
              <a:buFontTx/>
              <a:buNone/>
            </a:pPr>
            <a:r>
              <a:rPr lang="en-US" altLang="zh-CN" sz="2200">
                <a:latin typeface="微软雅黑" panose="020B0503020204020204" pitchFamily="34" charset="-122"/>
                <a:ea typeface="微软雅黑" panose="020B0503020204020204" pitchFamily="34" charset="-122"/>
              </a:rPr>
              <a:t>d=0</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x=1 072 693 248</a:t>
            </a:r>
            <a:endParaRPr lang="zh-CN" altLang="en-US" sz="2200">
              <a:latin typeface="微软雅黑" panose="020B0503020204020204" pitchFamily="34" charset="-122"/>
              <a:ea typeface="微软雅黑" panose="020B0503020204020204" pitchFamily="34" charset="-122"/>
            </a:endParaRPr>
          </a:p>
          <a:p>
            <a:pPr>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Why</a:t>
            </a:r>
            <a:r>
              <a:rPr lang="zh-CN" altLang="en-US" sz="2200">
                <a:solidFill>
                  <a:srgbClr val="FF0000"/>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 </a:t>
            </a:r>
          </a:p>
        </p:txBody>
      </p:sp>
      <p:sp>
        <p:nvSpPr>
          <p:cNvPr id="68612" name="Rectangle 3">
            <a:extLst>
              <a:ext uri="{FF2B5EF4-FFF2-40B4-BE49-F238E27FC236}">
                <a16:creationId xmlns:a16="http://schemas.microsoft.com/office/drawing/2014/main" id="{037B6747-7BA7-4E47-8316-FC7E89954022}"/>
              </a:ext>
            </a:extLst>
          </p:cNvPr>
          <p:cNvSpPr>
            <a:spLocks noChangeArrowheads="1"/>
          </p:cNvSpPr>
          <p:nvPr/>
        </p:nvSpPr>
        <p:spPr bwMode="auto">
          <a:xfrm>
            <a:off x="7625878" y="1043726"/>
            <a:ext cx="2115485" cy="198058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43" tIns="40221" rIns="80443" bIns="40221"/>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1  double d;</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2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3  void p1( )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4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5    d=1.0;</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6  }</a:t>
            </a:r>
            <a:endParaRPr lang="en-US" altLang="zh-CN" sz="2000">
              <a:latin typeface="微软雅黑" panose="020B0503020204020204" pitchFamily="34" charset="-122"/>
              <a:ea typeface="微软雅黑" panose="020B0503020204020204" pitchFamily="34" charset="-122"/>
            </a:endParaRPr>
          </a:p>
        </p:txBody>
      </p:sp>
      <p:sp>
        <p:nvSpPr>
          <p:cNvPr id="68613" name="Rectangle 3">
            <a:extLst>
              <a:ext uri="{FF2B5EF4-FFF2-40B4-BE49-F238E27FC236}">
                <a16:creationId xmlns:a16="http://schemas.microsoft.com/office/drawing/2014/main" id="{9EAC3809-7D90-45FF-AC93-9976553E9FAB}"/>
              </a:ext>
            </a:extLst>
          </p:cNvPr>
          <p:cNvSpPr>
            <a:spLocks noChangeArrowheads="1"/>
          </p:cNvSpPr>
          <p:nvPr/>
        </p:nvSpPr>
        <p:spPr bwMode="auto">
          <a:xfrm>
            <a:off x="1866619" y="1045313"/>
            <a:ext cx="4994320" cy="287883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43" tIns="40221" rIns="80443" bIns="40221"/>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1  int d=100;</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2  int x=200;</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3  int main()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4  {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5    p1(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6    printf (“d=%d, x=%d\n”, d, x );</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7    return 0;</a:t>
            </a:r>
          </a:p>
          <a:p>
            <a:pPr algn="just" eaLnBrk="1" hangingPunct="1">
              <a:lnSpc>
                <a:spcPct val="100000"/>
              </a:lnSpc>
              <a:spcBef>
                <a:spcPct val="0"/>
              </a:spcBef>
              <a:buFontTx/>
              <a:buNone/>
            </a:pPr>
            <a:r>
              <a:rPr lang="en-US" altLang="zh-CN" sz="2000">
                <a:solidFill>
                  <a:srgbClr val="000000"/>
                </a:solidFill>
                <a:latin typeface="微软雅黑" panose="020B0503020204020204" pitchFamily="34" charset="-122"/>
                <a:ea typeface="微软雅黑" panose="020B0503020204020204" pitchFamily="34" charset="-122"/>
              </a:rPr>
              <a:t>8  }</a:t>
            </a:r>
          </a:p>
          <a:p>
            <a:pPr eaLnBrk="1" hangingPunct="1">
              <a:lnSpc>
                <a:spcPct val="100000"/>
              </a:lnSpc>
              <a:spcBef>
                <a:spcPct val="0"/>
              </a:spcBef>
              <a:buFontTx/>
              <a:buNone/>
            </a:pPr>
            <a:endParaRPr lang="en-US" altLang="zh-CN" sz="2000">
              <a:latin typeface="微软雅黑" panose="020B0503020204020204" pitchFamily="34" charset="-122"/>
              <a:ea typeface="微软雅黑" panose="020B0503020204020204" pitchFamily="34" charset="-122"/>
            </a:endParaRPr>
          </a:p>
        </p:txBody>
      </p:sp>
      <p:sp>
        <p:nvSpPr>
          <p:cNvPr id="68614" name="Rectangle 6">
            <a:extLst>
              <a:ext uri="{FF2B5EF4-FFF2-40B4-BE49-F238E27FC236}">
                <a16:creationId xmlns:a16="http://schemas.microsoft.com/office/drawing/2014/main" id="{CF440004-AB21-42F7-8D20-AEA3349E19FE}"/>
              </a:ext>
            </a:extLst>
          </p:cNvPr>
          <p:cNvSpPr>
            <a:spLocks noChangeArrowheads="1"/>
          </p:cNvSpPr>
          <p:nvPr/>
        </p:nvSpPr>
        <p:spPr bwMode="auto">
          <a:xfrm>
            <a:off x="1957080" y="639037"/>
            <a:ext cx="7558929" cy="35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a:t>main.c                                                        p1.c</a:t>
            </a:r>
          </a:p>
        </p:txBody>
      </p:sp>
      <p:sp>
        <p:nvSpPr>
          <p:cNvPr id="754696" name="Rectangle 8">
            <a:extLst>
              <a:ext uri="{FF2B5EF4-FFF2-40B4-BE49-F238E27FC236}">
                <a16:creationId xmlns:a16="http://schemas.microsoft.com/office/drawing/2014/main" id="{06DCB561-38B5-4AB9-8466-AB79E27504B2}"/>
              </a:ext>
            </a:extLst>
          </p:cNvPr>
          <p:cNvSpPr>
            <a:spLocks noChangeArrowheads="1"/>
          </p:cNvSpPr>
          <p:nvPr/>
        </p:nvSpPr>
        <p:spPr bwMode="auto">
          <a:xfrm>
            <a:off x="6576054" y="3053321"/>
            <a:ext cx="371519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100" dirty="0">
                <a:solidFill>
                  <a:srgbClr val="FF0000"/>
                </a:solidFill>
                <a:latin typeface="微软雅黑" panose="020B0503020204020204" pitchFamily="34" charset="-122"/>
                <a:ea typeface="微软雅黑" panose="020B0503020204020204" pitchFamily="34" charset="-122"/>
              </a:rPr>
              <a:t>double</a:t>
            </a:r>
            <a:r>
              <a:rPr lang="zh-CN" altLang="en-US" sz="2100" dirty="0">
                <a:solidFill>
                  <a:srgbClr val="FF0000"/>
                </a:solidFill>
                <a:latin typeface="微软雅黑" panose="020B0503020204020204" pitchFamily="34" charset="-122"/>
                <a:ea typeface="微软雅黑" panose="020B0503020204020204" pitchFamily="34" charset="-122"/>
              </a:rPr>
              <a:t>型数</a:t>
            </a:r>
            <a:r>
              <a:rPr lang="en-US" altLang="zh-CN" sz="2100" dirty="0">
                <a:solidFill>
                  <a:srgbClr val="FF0000"/>
                </a:solidFill>
                <a:latin typeface="微软雅黑" panose="020B0503020204020204" pitchFamily="34" charset="-122"/>
                <a:ea typeface="微软雅黑" panose="020B0503020204020204" pitchFamily="34" charset="-122"/>
              </a:rPr>
              <a:t>1.0</a:t>
            </a:r>
            <a:r>
              <a:rPr lang="zh-CN" altLang="en-US" sz="2100" dirty="0">
                <a:solidFill>
                  <a:srgbClr val="FF0000"/>
                </a:solidFill>
                <a:latin typeface="微软雅黑" panose="020B0503020204020204" pitchFamily="34" charset="-122"/>
                <a:ea typeface="微软雅黑" panose="020B0503020204020204" pitchFamily="34" charset="-122"/>
              </a:rPr>
              <a:t>对应的机器数</a:t>
            </a:r>
            <a:r>
              <a:rPr lang="en-US" altLang="zh-CN" sz="2100" dirty="0">
                <a:solidFill>
                  <a:srgbClr val="FF0000"/>
                </a:solidFill>
                <a:latin typeface="微软雅黑" panose="020B0503020204020204" pitchFamily="34" charset="-122"/>
                <a:ea typeface="微软雅黑" panose="020B0503020204020204" pitchFamily="34" charset="-122"/>
              </a:rPr>
              <a:t>3FF0 0000 0000 0000H</a:t>
            </a:r>
            <a:r>
              <a:rPr lang="en-US" altLang="zh-CN" sz="2100" b="0" dirty="0">
                <a:solidFill>
                  <a:srgbClr val="FF0000"/>
                </a:solidFill>
                <a:latin typeface="微软雅黑" panose="020B0503020204020204" pitchFamily="34" charset="-122"/>
                <a:ea typeface="微软雅黑" panose="020B0503020204020204" pitchFamily="34" charset="-122"/>
              </a:rPr>
              <a:t> </a:t>
            </a:r>
          </a:p>
        </p:txBody>
      </p:sp>
      <p:pic>
        <p:nvPicPr>
          <p:cNvPr id="754697" name="Picture 9">
            <a:extLst>
              <a:ext uri="{FF2B5EF4-FFF2-40B4-BE49-F238E27FC236}">
                <a16:creationId xmlns:a16="http://schemas.microsoft.com/office/drawing/2014/main" id="{732A45B6-05E0-4E7E-B8BC-B719FF94A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106" y="4014608"/>
            <a:ext cx="4300797" cy="1125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4698" name="Group 10">
            <a:extLst>
              <a:ext uri="{FF2B5EF4-FFF2-40B4-BE49-F238E27FC236}">
                <a16:creationId xmlns:a16="http://schemas.microsoft.com/office/drawing/2014/main" id="{2D663386-FC43-44E7-AF5A-518CE15B64E6}"/>
              </a:ext>
            </a:extLst>
          </p:cNvPr>
          <p:cNvGrpSpPr>
            <a:grpSpLocks/>
          </p:cNvGrpSpPr>
          <p:nvPr/>
        </p:nvGrpSpPr>
        <p:grpSpPr bwMode="auto">
          <a:xfrm>
            <a:off x="10163509" y="3743232"/>
            <a:ext cx="503081" cy="1794910"/>
            <a:chOff x="5443" y="2358"/>
            <a:chExt cx="317" cy="1131"/>
          </a:xfrm>
        </p:grpSpPr>
        <p:sp>
          <p:nvSpPr>
            <p:cNvPr id="68633" name="Line 11">
              <a:extLst>
                <a:ext uri="{FF2B5EF4-FFF2-40B4-BE49-F238E27FC236}">
                  <a16:creationId xmlns:a16="http://schemas.microsoft.com/office/drawing/2014/main" id="{01D87862-C13D-4CA1-BDFC-FB4AA003CB28}"/>
                </a:ext>
              </a:extLst>
            </p:cNvPr>
            <p:cNvSpPr>
              <a:spLocks noChangeShapeType="1"/>
            </p:cNvSpPr>
            <p:nvPr/>
          </p:nvSpPr>
          <p:spPr bwMode="auto">
            <a:xfrm flipV="1">
              <a:off x="5602" y="2670"/>
              <a:ext cx="0" cy="511"/>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34" name="Text Box 12">
              <a:extLst>
                <a:ext uri="{FF2B5EF4-FFF2-40B4-BE49-F238E27FC236}">
                  <a16:creationId xmlns:a16="http://schemas.microsoft.com/office/drawing/2014/main" id="{B5FE77D1-20CF-43D2-B87E-72BBA07D7149}"/>
                </a:ext>
              </a:extLst>
            </p:cNvPr>
            <p:cNvSpPr txBox="1">
              <a:spLocks noChangeArrowheads="1"/>
            </p:cNvSpPr>
            <p:nvPr/>
          </p:nvSpPr>
          <p:spPr bwMode="auto">
            <a:xfrm>
              <a:off x="5443" y="3237"/>
              <a:ext cx="3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低</a:t>
              </a:r>
            </a:p>
          </p:txBody>
        </p:sp>
        <p:sp>
          <p:nvSpPr>
            <p:cNvPr id="68635" name="Text Box 13">
              <a:extLst>
                <a:ext uri="{FF2B5EF4-FFF2-40B4-BE49-F238E27FC236}">
                  <a16:creationId xmlns:a16="http://schemas.microsoft.com/office/drawing/2014/main" id="{6184B742-D42B-42E6-8A71-5977CA9C87CE}"/>
                </a:ext>
              </a:extLst>
            </p:cNvPr>
            <p:cNvSpPr txBox="1">
              <a:spLocks noChangeArrowheads="1"/>
            </p:cNvSpPr>
            <p:nvPr/>
          </p:nvSpPr>
          <p:spPr bwMode="auto">
            <a:xfrm>
              <a:off x="5460" y="2358"/>
              <a:ext cx="30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pitchFamily="34" charset="-122"/>
                </a:rPr>
                <a:t>高</a:t>
              </a:r>
            </a:p>
          </p:txBody>
        </p:sp>
      </p:grpSp>
      <p:grpSp>
        <p:nvGrpSpPr>
          <p:cNvPr id="754702" name="Group 14">
            <a:extLst>
              <a:ext uri="{FF2B5EF4-FFF2-40B4-BE49-F238E27FC236}">
                <a16:creationId xmlns:a16="http://schemas.microsoft.com/office/drawing/2014/main" id="{B72E53DB-BB90-41D8-8F45-857109E4E826}"/>
              </a:ext>
            </a:extLst>
          </p:cNvPr>
          <p:cNvGrpSpPr>
            <a:grpSpLocks/>
          </p:cNvGrpSpPr>
          <p:nvPr/>
        </p:nvGrpSpPr>
        <p:grpSpPr bwMode="auto">
          <a:xfrm>
            <a:off x="7040273" y="3654356"/>
            <a:ext cx="2610631" cy="1169627"/>
            <a:chOff x="3475" y="2302"/>
            <a:chExt cx="1645" cy="737"/>
          </a:xfrm>
        </p:grpSpPr>
        <p:sp>
          <p:nvSpPr>
            <p:cNvPr id="68625" name="Line 15">
              <a:extLst>
                <a:ext uri="{FF2B5EF4-FFF2-40B4-BE49-F238E27FC236}">
                  <a16:creationId xmlns:a16="http://schemas.microsoft.com/office/drawing/2014/main" id="{5F1B10B8-9AC5-47E7-A0D5-CA069A0BE14E}"/>
                </a:ext>
              </a:extLst>
            </p:cNvPr>
            <p:cNvSpPr>
              <a:spLocks noChangeShapeType="1"/>
            </p:cNvSpPr>
            <p:nvPr/>
          </p:nvSpPr>
          <p:spPr bwMode="auto">
            <a:xfrm flipH="1">
              <a:off x="3475" y="2330"/>
              <a:ext cx="1645" cy="7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26" name="Line 16">
              <a:extLst>
                <a:ext uri="{FF2B5EF4-FFF2-40B4-BE49-F238E27FC236}">
                  <a16:creationId xmlns:a16="http://schemas.microsoft.com/office/drawing/2014/main" id="{7DD6306F-D3A4-4AC9-BCFE-B55E09217D33}"/>
                </a:ext>
              </a:extLst>
            </p:cNvPr>
            <p:cNvSpPr>
              <a:spLocks noChangeShapeType="1"/>
            </p:cNvSpPr>
            <p:nvPr/>
          </p:nvSpPr>
          <p:spPr bwMode="auto">
            <a:xfrm flipH="1">
              <a:off x="4071" y="2330"/>
              <a:ext cx="822" cy="6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27" name="Line 17">
              <a:extLst>
                <a:ext uri="{FF2B5EF4-FFF2-40B4-BE49-F238E27FC236}">
                  <a16:creationId xmlns:a16="http://schemas.microsoft.com/office/drawing/2014/main" id="{E0EF6B13-4B06-4A91-87CD-B2BD5C727D68}"/>
                </a:ext>
              </a:extLst>
            </p:cNvPr>
            <p:cNvSpPr>
              <a:spLocks noChangeShapeType="1"/>
            </p:cNvSpPr>
            <p:nvPr/>
          </p:nvSpPr>
          <p:spPr bwMode="auto">
            <a:xfrm flipH="1">
              <a:off x="4609" y="2330"/>
              <a:ext cx="29" cy="7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28" name="Line 18">
              <a:extLst>
                <a:ext uri="{FF2B5EF4-FFF2-40B4-BE49-F238E27FC236}">
                  <a16:creationId xmlns:a16="http://schemas.microsoft.com/office/drawing/2014/main" id="{E4DD06C3-DA77-4CA8-B354-38A62D59517D}"/>
                </a:ext>
              </a:extLst>
            </p:cNvPr>
            <p:cNvSpPr>
              <a:spLocks noChangeShapeType="1"/>
            </p:cNvSpPr>
            <p:nvPr/>
          </p:nvSpPr>
          <p:spPr bwMode="auto">
            <a:xfrm>
              <a:off x="4411" y="2330"/>
              <a:ext cx="709" cy="7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29" name="Line 19">
              <a:extLst>
                <a:ext uri="{FF2B5EF4-FFF2-40B4-BE49-F238E27FC236}">
                  <a16:creationId xmlns:a16="http://schemas.microsoft.com/office/drawing/2014/main" id="{34FB2A76-0714-4452-9D87-C81B536B4DD1}"/>
                </a:ext>
              </a:extLst>
            </p:cNvPr>
            <p:cNvSpPr>
              <a:spLocks noChangeShapeType="1"/>
            </p:cNvSpPr>
            <p:nvPr/>
          </p:nvSpPr>
          <p:spPr bwMode="auto">
            <a:xfrm flipH="1">
              <a:off x="3504" y="2330"/>
              <a:ext cx="652" cy="4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30" name="Line 20">
              <a:extLst>
                <a:ext uri="{FF2B5EF4-FFF2-40B4-BE49-F238E27FC236}">
                  <a16:creationId xmlns:a16="http://schemas.microsoft.com/office/drawing/2014/main" id="{324D76CB-9B4E-4294-8171-1CC127CA79DA}"/>
                </a:ext>
              </a:extLst>
            </p:cNvPr>
            <p:cNvSpPr>
              <a:spLocks noChangeShapeType="1"/>
            </p:cNvSpPr>
            <p:nvPr/>
          </p:nvSpPr>
          <p:spPr bwMode="auto">
            <a:xfrm>
              <a:off x="3957" y="2302"/>
              <a:ext cx="5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31" name="Line 21">
              <a:extLst>
                <a:ext uri="{FF2B5EF4-FFF2-40B4-BE49-F238E27FC236}">
                  <a16:creationId xmlns:a16="http://schemas.microsoft.com/office/drawing/2014/main" id="{84E1A8E4-DE63-4443-91C1-6D3900AADB9E}"/>
                </a:ext>
              </a:extLst>
            </p:cNvPr>
            <p:cNvSpPr>
              <a:spLocks noChangeShapeType="1"/>
            </p:cNvSpPr>
            <p:nvPr/>
          </p:nvSpPr>
          <p:spPr bwMode="auto">
            <a:xfrm>
              <a:off x="3674" y="2330"/>
              <a:ext cx="850" cy="4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8632" name="Line 22">
              <a:extLst>
                <a:ext uri="{FF2B5EF4-FFF2-40B4-BE49-F238E27FC236}">
                  <a16:creationId xmlns:a16="http://schemas.microsoft.com/office/drawing/2014/main" id="{68815FBC-94F9-4F4B-A010-6E618E558E4A}"/>
                </a:ext>
              </a:extLst>
            </p:cNvPr>
            <p:cNvSpPr>
              <a:spLocks noChangeShapeType="1"/>
            </p:cNvSpPr>
            <p:nvPr/>
          </p:nvSpPr>
          <p:spPr bwMode="auto">
            <a:xfrm>
              <a:off x="3532" y="2358"/>
              <a:ext cx="1559"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754711" name="Text Box 23">
            <a:extLst>
              <a:ext uri="{FF2B5EF4-FFF2-40B4-BE49-F238E27FC236}">
                <a16:creationId xmlns:a16="http://schemas.microsoft.com/office/drawing/2014/main" id="{8EB67BCD-6DE2-43B2-8187-D7BEA74E1D2A}"/>
              </a:ext>
            </a:extLst>
          </p:cNvPr>
          <p:cNvSpPr txBox="1">
            <a:spLocks noChangeArrowheads="1"/>
          </p:cNvSpPr>
          <p:nvPr/>
        </p:nvSpPr>
        <p:spPr bwMode="auto">
          <a:xfrm>
            <a:off x="3201295" y="4422469"/>
            <a:ext cx="271378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a:solidFill>
                  <a:srgbClr val="3366FF"/>
                </a:solidFill>
                <a:latin typeface="微软雅黑" panose="020B0503020204020204" pitchFamily="34" charset="-122"/>
                <a:ea typeface="微软雅黑" panose="020B0503020204020204" pitchFamily="34" charset="-122"/>
              </a:rPr>
              <a:t>IA-32</a:t>
            </a:r>
            <a:r>
              <a:rPr lang="zh-CN" altLang="en-US" sz="2200">
                <a:solidFill>
                  <a:srgbClr val="3366FF"/>
                </a:solidFill>
                <a:latin typeface="微软雅黑" panose="020B0503020204020204" pitchFamily="34" charset="-122"/>
                <a:ea typeface="微软雅黑" panose="020B0503020204020204" pitchFamily="34" charset="-122"/>
              </a:rPr>
              <a:t>是小端方式</a:t>
            </a:r>
          </a:p>
        </p:txBody>
      </p:sp>
      <p:sp>
        <p:nvSpPr>
          <p:cNvPr id="754712" name="Line 24">
            <a:extLst>
              <a:ext uri="{FF2B5EF4-FFF2-40B4-BE49-F238E27FC236}">
                <a16:creationId xmlns:a16="http://schemas.microsoft.com/office/drawing/2014/main" id="{4D8788B5-DBF2-4864-9E44-B7026BE04FA1}"/>
              </a:ext>
            </a:extLst>
          </p:cNvPr>
          <p:cNvSpPr>
            <a:spLocks noChangeShapeType="1"/>
          </p:cNvSpPr>
          <p:nvPr/>
        </p:nvSpPr>
        <p:spPr bwMode="auto">
          <a:xfrm>
            <a:off x="6995836" y="3698792"/>
            <a:ext cx="1304523"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54713" name="Line 25">
            <a:extLst>
              <a:ext uri="{FF2B5EF4-FFF2-40B4-BE49-F238E27FC236}">
                <a16:creationId xmlns:a16="http://schemas.microsoft.com/office/drawing/2014/main" id="{ADEC18C7-F253-4709-A12F-1C17F4D7EE1B}"/>
              </a:ext>
            </a:extLst>
          </p:cNvPr>
          <p:cNvSpPr>
            <a:spLocks noChangeShapeType="1"/>
          </p:cNvSpPr>
          <p:nvPr/>
        </p:nvSpPr>
        <p:spPr bwMode="auto">
          <a:xfrm>
            <a:off x="7670314" y="3743229"/>
            <a:ext cx="1125191" cy="1890129"/>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54714" name="Line 26">
            <a:extLst>
              <a:ext uri="{FF2B5EF4-FFF2-40B4-BE49-F238E27FC236}">
                <a16:creationId xmlns:a16="http://schemas.microsoft.com/office/drawing/2014/main" id="{23DA50EE-38AE-4358-874E-8713033845C6}"/>
              </a:ext>
            </a:extLst>
          </p:cNvPr>
          <p:cNvSpPr>
            <a:spLocks noChangeShapeType="1"/>
          </p:cNvSpPr>
          <p:nvPr/>
        </p:nvSpPr>
        <p:spPr bwMode="auto">
          <a:xfrm flipH="1" flipV="1">
            <a:off x="3621852" y="1584895"/>
            <a:ext cx="4499173" cy="8538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54715" name="Line 27">
            <a:extLst>
              <a:ext uri="{FF2B5EF4-FFF2-40B4-BE49-F238E27FC236}">
                <a16:creationId xmlns:a16="http://schemas.microsoft.com/office/drawing/2014/main" id="{C78235C0-24EC-451B-A372-E80891B6B6AC}"/>
              </a:ext>
            </a:extLst>
          </p:cNvPr>
          <p:cNvSpPr>
            <a:spLocks noChangeShapeType="1"/>
          </p:cNvSpPr>
          <p:nvPr/>
        </p:nvSpPr>
        <p:spPr bwMode="auto">
          <a:xfrm flipV="1">
            <a:off x="8390817" y="1359539"/>
            <a:ext cx="630044" cy="94427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54716" name="Text Box 28">
            <a:extLst>
              <a:ext uri="{FF2B5EF4-FFF2-40B4-BE49-F238E27FC236}">
                <a16:creationId xmlns:a16="http://schemas.microsoft.com/office/drawing/2014/main" id="{A4A4B416-8891-4388-A2F5-B86946A9B411}"/>
              </a:ext>
            </a:extLst>
          </p:cNvPr>
          <p:cNvSpPr txBox="1">
            <a:spLocks noChangeArrowheads="1"/>
          </p:cNvSpPr>
          <p:nvPr/>
        </p:nvSpPr>
        <p:spPr bwMode="auto">
          <a:xfrm>
            <a:off x="1814247" y="5052512"/>
            <a:ext cx="32644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30</a:t>
            </a:r>
            <a:r>
              <a:rPr lang="en-US" altLang="zh-CN" sz="2200">
                <a:latin typeface="微软雅黑" panose="020B0503020204020204" pitchFamily="34" charset="-122"/>
                <a:ea typeface="微软雅黑" panose="020B0503020204020204" pitchFamily="34" charset="-122"/>
              </a:rPr>
              <a:t>-1-(2</a:t>
            </a:r>
            <a:r>
              <a:rPr lang="en-US" altLang="zh-CN" sz="2200" baseline="30000">
                <a:latin typeface="微软雅黑" panose="020B0503020204020204" pitchFamily="34" charset="-122"/>
                <a:ea typeface="微软雅黑" panose="020B0503020204020204" pitchFamily="34" charset="-122"/>
              </a:rPr>
              <a:t>20</a:t>
            </a:r>
            <a:r>
              <a:rPr lang="en-US" altLang="zh-CN" sz="2200">
                <a:latin typeface="微软雅黑" panose="020B0503020204020204" pitchFamily="34" charset="-122"/>
                <a:ea typeface="微软雅黑" panose="020B0503020204020204" pitchFamily="34" charset="-122"/>
              </a:rPr>
              <a:t>-1)=2</a:t>
            </a:r>
            <a:r>
              <a:rPr lang="en-US" altLang="zh-CN" sz="2200" baseline="30000">
                <a:latin typeface="微软雅黑" panose="020B0503020204020204" pitchFamily="34" charset="-122"/>
                <a:ea typeface="微软雅黑" panose="020B0503020204020204" pitchFamily="34" charset="-122"/>
              </a:rPr>
              <a:t>30</a:t>
            </a:r>
            <a:r>
              <a:rPr lang="en-US" altLang="zh-CN" sz="2200">
                <a:latin typeface="微软雅黑" panose="020B0503020204020204" pitchFamily="34" charset="-122"/>
                <a:ea typeface="微软雅黑" panose="020B0503020204020204" pitchFamily="34" charset="-122"/>
              </a:rPr>
              <a:t>-2</a:t>
            </a:r>
            <a:r>
              <a:rPr lang="en-US" altLang="zh-CN" sz="2200" baseline="30000">
                <a:latin typeface="微软雅黑" panose="020B0503020204020204" pitchFamily="34" charset="-122"/>
                <a:ea typeface="微软雅黑" panose="020B0503020204020204" pitchFamily="34" charset="-122"/>
              </a:rPr>
              <a:t>20</a:t>
            </a:r>
          </a:p>
          <a:p>
            <a:pPr eaLnBrk="1" hangingPunct="1">
              <a:lnSpc>
                <a:spcPct val="100000"/>
              </a:lnSpc>
              <a:spcBef>
                <a:spcPct val="50000"/>
              </a:spcBef>
              <a:buFontTx/>
              <a:buNone/>
            </a:pPr>
            <a:r>
              <a:rPr lang="en-US" altLang="zh-CN" sz="2200">
                <a:latin typeface="微软雅黑" panose="020B0503020204020204" pitchFamily="34" charset="-122"/>
                <a:ea typeface="微软雅黑" panose="020B0503020204020204" pitchFamily="34" charset="-122"/>
              </a:rPr>
              <a:t>=1024*1024*1023</a:t>
            </a:r>
          </a:p>
          <a:p>
            <a:pPr eaLnBrk="1" hangingPunct="1">
              <a:lnSpc>
                <a:spcPct val="100000"/>
              </a:lnSpc>
              <a:spcBef>
                <a:spcPct val="50000"/>
              </a:spcBef>
              <a:buFontTx/>
              <a:buNone/>
            </a:pPr>
            <a:r>
              <a:rPr lang="en-US" altLang="zh-CN" sz="2200">
                <a:latin typeface="微软雅黑" panose="020B0503020204020204" pitchFamily="34" charset="-122"/>
                <a:ea typeface="微软雅黑" panose="020B0503020204020204" pitchFamily="34" charset="-122"/>
              </a:rPr>
              <a:t>=1 072 693 248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4714"/>
                                        </p:tgtEl>
                                        <p:attrNameLst>
                                          <p:attrName>style.visibility</p:attrName>
                                        </p:attrNameLst>
                                      </p:cBhvr>
                                      <p:to>
                                        <p:strVal val="visible"/>
                                      </p:to>
                                    </p:set>
                                    <p:animEffect transition="in" filter="blinds(horizontal)">
                                      <p:cBhvr>
                                        <p:cTn id="7" dur="500"/>
                                        <p:tgtEl>
                                          <p:spTgt spid="754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754715"/>
                                        </p:tgtEl>
                                      </p:cBhvr>
                                    </p:animEffect>
                                    <p:set>
                                      <p:cBhvr>
                                        <p:cTn id="12" dur="1" fill="hold">
                                          <p:stCondLst>
                                            <p:cond delay="499"/>
                                          </p:stCondLst>
                                        </p:cTn>
                                        <p:tgtEl>
                                          <p:spTgt spid="75471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4696"/>
                                        </p:tgtEl>
                                        <p:attrNameLst>
                                          <p:attrName>style.visibility</p:attrName>
                                        </p:attrNameLst>
                                      </p:cBhvr>
                                      <p:to>
                                        <p:strVal val="visible"/>
                                      </p:to>
                                    </p:set>
                                    <p:animEffect transition="in" filter="blinds(horizontal)">
                                      <p:cBhvr>
                                        <p:cTn id="17" dur="500"/>
                                        <p:tgtEl>
                                          <p:spTgt spid="754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4697"/>
                                        </p:tgtEl>
                                        <p:attrNameLst>
                                          <p:attrName>style.visibility</p:attrName>
                                        </p:attrNameLst>
                                      </p:cBhvr>
                                      <p:to>
                                        <p:strVal val="visible"/>
                                      </p:to>
                                    </p:set>
                                    <p:animEffect transition="in" filter="blinds(horizontal)">
                                      <p:cBhvr>
                                        <p:cTn id="22" dur="500"/>
                                        <p:tgtEl>
                                          <p:spTgt spid="7546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4698"/>
                                        </p:tgtEl>
                                        <p:attrNameLst>
                                          <p:attrName>style.visibility</p:attrName>
                                        </p:attrNameLst>
                                      </p:cBhvr>
                                      <p:to>
                                        <p:strVal val="visible"/>
                                      </p:to>
                                    </p:set>
                                    <p:animEffect transition="in" filter="blinds(horizontal)">
                                      <p:cBhvr>
                                        <p:cTn id="27" dur="500"/>
                                        <p:tgtEl>
                                          <p:spTgt spid="7546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4711"/>
                                        </p:tgtEl>
                                        <p:attrNameLst>
                                          <p:attrName>style.visibility</p:attrName>
                                        </p:attrNameLst>
                                      </p:cBhvr>
                                      <p:to>
                                        <p:strVal val="visible"/>
                                      </p:to>
                                    </p:set>
                                    <p:animEffect transition="in" filter="blinds(horizontal)">
                                      <p:cBhvr>
                                        <p:cTn id="32" dur="500"/>
                                        <p:tgtEl>
                                          <p:spTgt spid="7547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54702"/>
                                        </p:tgtEl>
                                        <p:attrNameLst>
                                          <p:attrName>style.visibility</p:attrName>
                                        </p:attrNameLst>
                                      </p:cBhvr>
                                      <p:to>
                                        <p:strVal val="visible"/>
                                      </p:to>
                                    </p:set>
                                    <p:animEffect transition="in" filter="blinds(horizontal)">
                                      <p:cBhvr>
                                        <p:cTn id="37" dur="500"/>
                                        <p:tgtEl>
                                          <p:spTgt spid="7547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54712"/>
                                        </p:tgtEl>
                                        <p:attrNameLst>
                                          <p:attrName>style.visibility</p:attrName>
                                        </p:attrNameLst>
                                      </p:cBhvr>
                                      <p:to>
                                        <p:strVal val="visible"/>
                                      </p:to>
                                    </p:set>
                                    <p:animEffect transition="in" filter="blinds(horizontal)">
                                      <p:cBhvr>
                                        <p:cTn id="42" dur="500"/>
                                        <p:tgtEl>
                                          <p:spTgt spid="7547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54713"/>
                                        </p:tgtEl>
                                        <p:attrNameLst>
                                          <p:attrName>style.visibility</p:attrName>
                                        </p:attrNameLst>
                                      </p:cBhvr>
                                      <p:to>
                                        <p:strVal val="visible"/>
                                      </p:to>
                                    </p:set>
                                    <p:animEffect transition="in" filter="blinds(horizontal)">
                                      <p:cBhvr>
                                        <p:cTn id="47" dur="500"/>
                                        <p:tgtEl>
                                          <p:spTgt spid="7547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4716"/>
                                        </p:tgtEl>
                                        <p:attrNameLst>
                                          <p:attrName>style.visibility</p:attrName>
                                        </p:attrNameLst>
                                      </p:cBhvr>
                                      <p:to>
                                        <p:strVal val="visible"/>
                                      </p:to>
                                    </p:set>
                                    <p:animEffect transition="in" filter="blinds(horizontal)">
                                      <p:cBhvr>
                                        <p:cTn id="52" dur="500"/>
                                        <p:tgtEl>
                                          <p:spTgt spid="754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6" grpId="0"/>
      <p:bldP spid="754711" grpId="0"/>
      <p:bldP spid="75471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DCE79F6-3225-4AC4-BCCA-23BB320BE530}"/>
              </a:ext>
            </a:extLst>
          </p:cNvPr>
          <p:cNvSpPr>
            <a:spLocks noGrp="1" noChangeArrowheads="1"/>
          </p:cNvSpPr>
          <p:nvPr>
            <p:ph type="title"/>
          </p:nvPr>
        </p:nvSpPr>
        <p:spPr>
          <a:xfrm>
            <a:off x="1982471" y="97868"/>
            <a:ext cx="8227060" cy="561801"/>
          </a:xfrm>
        </p:spPr>
        <p:txBody>
          <a:bodyPr/>
          <a:lstStyle/>
          <a:p>
            <a:r>
              <a:rPr lang="zh-CN" altLang="en-US"/>
              <a:t>链接器中符号解析的全过程</a:t>
            </a:r>
            <a:r>
              <a:rPr lang="zh-CN" altLang="en-US" sz="3199"/>
              <a:t> </a:t>
            </a:r>
          </a:p>
        </p:txBody>
      </p:sp>
      <p:sp>
        <p:nvSpPr>
          <p:cNvPr id="722955" name="Rectangle 11">
            <a:extLst>
              <a:ext uri="{FF2B5EF4-FFF2-40B4-BE49-F238E27FC236}">
                <a16:creationId xmlns:a16="http://schemas.microsoft.com/office/drawing/2014/main" id="{07619EA6-59C6-4A53-AB45-0B0FB0A8EC60}"/>
              </a:ext>
            </a:extLst>
          </p:cNvPr>
          <p:cNvSpPr>
            <a:spLocks noChangeArrowheads="1"/>
          </p:cNvSpPr>
          <p:nvPr/>
        </p:nvSpPr>
        <p:spPr bwMode="auto">
          <a:xfrm>
            <a:off x="6599083" y="1686358"/>
            <a:ext cx="332655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zh-CN" altLang="en-US" sz="2400" b="1">
                <a:solidFill>
                  <a:srgbClr val="FF0000"/>
                </a:solidFill>
                <a:latin typeface="微软雅黑" panose="020B0503020204020204" pitchFamily="34" charset="-122"/>
                <a:ea typeface="微软雅黑" panose="020B0503020204020204" pitchFamily="34" charset="-122"/>
              </a:rPr>
              <a:t>被链接的 </a:t>
            </a:r>
            <a:r>
              <a:rPr lang="en-US" altLang="zh-CN" sz="2400" b="1">
                <a:solidFill>
                  <a:srgbClr val="FF0000"/>
                </a:solidFill>
                <a:latin typeface="微软雅黑" panose="020B0503020204020204" pitchFamily="34" charset="-122"/>
                <a:ea typeface="微软雅黑" panose="020B0503020204020204" pitchFamily="34" charset="-122"/>
              </a:rPr>
              <a:t>3 </a:t>
            </a:r>
            <a:r>
              <a:rPr lang="zh-CN" altLang="en-US" sz="2400" b="1">
                <a:solidFill>
                  <a:srgbClr val="FF0000"/>
                </a:solidFill>
                <a:latin typeface="微软雅黑" panose="020B0503020204020204" pitchFamily="34" charset="-122"/>
                <a:ea typeface="微软雅黑" panose="020B0503020204020204" pitchFamily="34" charset="-122"/>
              </a:rPr>
              <a:t>个目标文件</a:t>
            </a:r>
          </a:p>
        </p:txBody>
      </p:sp>
      <p:sp>
        <p:nvSpPr>
          <p:cNvPr id="43012" name="Rectangle 22">
            <a:extLst>
              <a:ext uri="{FF2B5EF4-FFF2-40B4-BE49-F238E27FC236}">
                <a16:creationId xmlns:a16="http://schemas.microsoft.com/office/drawing/2014/main" id="{30578F39-1C7A-4947-8E53-CD3AD9436541}"/>
              </a:ext>
            </a:extLst>
          </p:cNvPr>
          <p:cNvSpPr>
            <a:spLocks noChangeArrowheads="1"/>
          </p:cNvSpPr>
          <p:nvPr/>
        </p:nvSpPr>
        <p:spPr bwMode="auto">
          <a:xfrm>
            <a:off x="1649199" y="989767"/>
            <a:ext cx="8831711" cy="662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eaLnBrk="1" hangingPunct="1">
              <a:lnSpc>
                <a:spcPct val="150000"/>
              </a:lnSpc>
            </a:pPr>
            <a:r>
              <a:rPr lang="en-US" altLang="zh-CN" sz="2799" b="1">
                <a:solidFill>
                  <a:srgbClr val="000000"/>
                </a:solidFill>
                <a:latin typeface="微软雅黑" panose="020B0503020204020204" pitchFamily="34" charset="-122"/>
                <a:ea typeface="微软雅黑" panose="020B0503020204020204" pitchFamily="34" charset="-122"/>
              </a:rPr>
              <a:t>$ gcc –static –o myproc main.o  </a:t>
            </a:r>
            <a:r>
              <a:rPr lang="en-US" altLang="zh-CN" sz="2799" b="1">
                <a:solidFill>
                  <a:srgbClr val="FF0000"/>
                </a:solidFill>
                <a:latin typeface="微软雅黑" panose="020B0503020204020204" pitchFamily="34" charset="-122"/>
                <a:ea typeface="微软雅黑" panose="020B0503020204020204" pitchFamily="34" charset="-122"/>
              </a:rPr>
              <a:t>./mylib.a  </a:t>
            </a:r>
            <a:r>
              <a:rPr lang="en-US" altLang="zh-CN" sz="2799" b="1">
                <a:solidFill>
                  <a:srgbClr val="000000"/>
                </a:solidFill>
                <a:latin typeface="微软雅黑" panose="020B0503020204020204" pitchFamily="34" charset="-122"/>
                <a:ea typeface="微软雅黑" panose="020B0503020204020204" pitchFamily="34" charset="-122"/>
              </a:rPr>
              <a:t>(libc.a)</a:t>
            </a:r>
            <a:endParaRPr lang="en-US" altLang="zh-CN" sz="2799" b="1">
              <a:solidFill>
                <a:srgbClr val="FF0000"/>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78A51BC0-AF9F-4A10-8D2B-3F8E33643EA5}"/>
              </a:ext>
            </a:extLst>
          </p:cNvPr>
          <p:cNvSpPr/>
          <p:nvPr/>
        </p:nvSpPr>
        <p:spPr>
          <a:xfrm>
            <a:off x="6003954" y="1123075"/>
            <a:ext cx="4511871" cy="5332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133">
              <a:defRPr/>
            </a:pPr>
            <a:endParaRPr lang="zh-CN" altLang="en-US">
              <a:solidFill>
                <a:srgbClr val="FFFFFF"/>
              </a:solidFill>
              <a:latin typeface="Arial"/>
              <a:ea typeface="宋体"/>
            </a:endParaRPr>
          </a:p>
        </p:txBody>
      </p:sp>
      <p:sp>
        <p:nvSpPr>
          <p:cNvPr id="26" name="Rectangle 11">
            <a:extLst>
              <a:ext uri="{FF2B5EF4-FFF2-40B4-BE49-F238E27FC236}">
                <a16:creationId xmlns:a16="http://schemas.microsoft.com/office/drawing/2014/main" id="{47FBE43D-AB07-4A6D-98CD-9B58FCB803C1}"/>
              </a:ext>
            </a:extLst>
          </p:cNvPr>
          <p:cNvSpPr>
            <a:spLocks noChangeArrowheads="1"/>
          </p:cNvSpPr>
          <p:nvPr/>
        </p:nvSpPr>
        <p:spPr bwMode="auto">
          <a:xfrm>
            <a:off x="1880902" y="2257485"/>
            <a:ext cx="6009979"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pPr>
            <a:r>
              <a:rPr lang="zh-CN" altLang="en-US" sz="2400" b="1">
                <a:solidFill>
                  <a:srgbClr val="FF0000"/>
                </a:solidFill>
                <a:latin typeface="微软雅黑" panose="020B0503020204020204" pitchFamily="34" charset="-122"/>
                <a:ea typeface="微软雅黑" panose="020B0503020204020204" pitchFamily="34" charset="-122"/>
              </a:rPr>
              <a:t>定义 </a:t>
            </a:r>
            <a:r>
              <a:rPr lang="en-US" altLang="zh-CN" sz="2400" b="1">
                <a:solidFill>
                  <a:srgbClr val="FF0000"/>
                </a:solidFill>
                <a:latin typeface="微软雅黑" panose="020B0503020204020204" pitchFamily="34" charset="-122"/>
                <a:ea typeface="微软雅黑" panose="020B0503020204020204" pitchFamily="34" charset="-122"/>
              </a:rPr>
              <a:t>3 </a:t>
            </a:r>
            <a:r>
              <a:rPr lang="zh-CN" altLang="en-US" sz="2400" b="1">
                <a:solidFill>
                  <a:srgbClr val="FF0000"/>
                </a:solidFill>
                <a:latin typeface="微软雅黑" panose="020B0503020204020204" pitchFamily="34" charset="-122"/>
                <a:ea typeface="微软雅黑" panose="020B0503020204020204" pitchFamily="34" charset="-122"/>
              </a:rPr>
              <a:t>个集合</a:t>
            </a:r>
            <a:endParaRPr lang="en-US" altLang="zh-CN" sz="2400" b="1">
              <a:solidFill>
                <a:srgbClr val="FF0000"/>
              </a:solidFill>
              <a:latin typeface="微软雅黑" panose="020B0503020204020204" pitchFamily="34" charset="-122"/>
              <a:ea typeface="微软雅黑" panose="020B0503020204020204" pitchFamily="34" charset="-122"/>
            </a:endParaRPr>
          </a:p>
          <a:p>
            <a:pPr defTabSz="914133">
              <a:lnSpc>
                <a:spcPct val="150000"/>
              </a:lnSpc>
            </a:pPr>
            <a:r>
              <a:rPr lang="en-US" altLang="zh-CN" sz="2400" b="1">
                <a:solidFill>
                  <a:srgbClr val="000000"/>
                </a:solidFill>
                <a:latin typeface="微软雅黑" panose="020B0503020204020204" pitchFamily="34" charset="-122"/>
                <a:ea typeface="微软雅黑" panose="020B0503020204020204" pitchFamily="34" charset="-122"/>
              </a:rPr>
              <a:t>E = </a:t>
            </a:r>
            <a:r>
              <a:rPr lang="zh-CN" altLang="en-US" sz="2400" b="1">
                <a:solidFill>
                  <a:srgbClr val="000000"/>
                </a:solidFill>
                <a:latin typeface="微软雅黑" panose="020B0503020204020204" pitchFamily="34" charset="-122"/>
                <a:ea typeface="微软雅黑" panose="020B0503020204020204" pitchFamily="34" charset="-122"/>
              </a:rPr>
              <a:t>链接成可执行文件的所有目标文件集合</a:t>
            </a:r>
          </a:p>
          <a:p>
            <a:pPr defTabSz="914133">
              <a:lnSpc>
                <a:spcPct val="150000"/>
              </a:lnSpc>
            </a:pPr>
            <a:r>
              <a:rPr lang="en-US" altLang="zh-CN" sz="2400" b="1">
                <a:solidFill>
                  <a:srgbClr val="000000"/>
                </a:solidFill>
                <a:latin typeface="微软雅黑" panose="020B0503020204020204" pitchFamily="34" charset="-122"/>
                <a:ea typeface="微软雅黑" panose="020B0503020204020204" pitchFamily="34" charset="-122"/>
              </a:rPr>
              <a:t>U = </a:t>
            </a:r>
            <a:r>
              <a:rPr lang="zh-CN" altLang="en-US" sz="2400" b="1">
                <a:solidFill>
                  <a:srgbClr val="000000"/>
                </a:solidFill>
                <a:latin typeface="微软雅黑" panose="020B0503020204020204" pitchFamily="34" charset="-122"/>
                <a:ea typeface="微软雅黑" panose="020B0503020204020204" pitchFamily="34" charset="-122"/>
              </a:rPr>
              <a:t>当前所有未解析的符号引用集合</a:t>
            </a:r>
          </a:p>
          <a:p>
            <a:pPr defTabSz="914133">
              <a:lnSpc>
                <a:spcPct val="150000"/>
              </a:lnSpc>
            </a:pPr>
            <a:r>
              <a:rPr lang="en-US" altLang="zh-CN" sz="2400" b="1">
                <a:solidFill>
                  <a:srgbClr val="000000"/>
                </a:solidFill>
                <a:latin typeface="微软雅黑" panose="020B0503020204020204" pitchFamily="34" charset="-122"/>
                <a:ea typeface="微软雅黑" panose="020B0503020204020204" pitchFamily="34" charset="-122"/>
              </a:rPr>
              <a:t>D = </a:t>
            </a:r>
            <a:r>
              <a:rPr lang="zh-CN" altLang="en-US" sz="2400" b="1">
                <a:solidFill>
                  <a:srgbClr val="000000"/>
                </a:solidFill>
                <a:latin typeface="微软雅黑" panose="020B0503020204020204" pitchFamily="34" charset="-122"/>
                <a:ea typeface="微软雅黑" panose="020B0503020204020204" pitchFamily="34" charset="-122"/>
              </a:rPr>
              <a:t>当前所有定义符号的集合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22955"/>
                                        </p:tgtEl>
                                        <p:attrNameLst>
                                          <p:attrName>style.visibility</p:attrName>
                                        </p:attrNameLst>
                                      </p:cBhvr>
                                      <p:to>
                                        <p:strVal val="visible"/>
                                      </p:to>
                                    </p:set>
                                    <p:animEffect transition="in" filter="blinds(horizontal)">
                                      <p:cBhvr>
                                        <p:cTn id="11" dur="500"/>
                                        <p:tgtEl>
                                          <p:spTgt spid="7229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5" grpId="0"/>
      <p:bldP spid="25"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445878" y="99453"/>
            <a:ext cx="6440087" cy="543594"/>
          </a:xfrm>
          <a:noFill/>
        </p:spPr>
        <p:txBody>
          <a:bodyPr vert="horz" wrap="square" lIns="63480" tIns="25392" rIns="63480" bIns="25392" numCol="1" anchor="t" anchorCtr="0" compatLnSpc="1">
            <a:prstTxWarp prst="textNoShape">
              <a:avLst/>
            </a:prstTxWarp>
            <a:spAutoFit/>
          </a:bodyPr>
          <a:lstStyle/>
          <a:p>
            <a:r>
              <a:rPr lang="zh-CN" altLang="en-US" sz="3199"/>
              <a:t>用户 </a:t>
            </a:r>
            <a:r>
              <a:rPr lang="en-US" altLang="zh-CN" sz="3199"/>
              <a:t>CPU </a:t>
            </a:r>
            <a:r>
              <a:rPr lang="zh-CN" altLang="en-US" sz="3199"/>
              <a:t>时间的计算</a:t>
            </a:r>
          </a:p>
        </p:txBody>
      </p:sp>
      <p:sp>
        <p:nvSpPr>
          <p:cNvPr id="405512" name="Rectangle 8"/>
          <p:cNvSpPr>
            <a:spLocks noChangeArrowheads="1"/>
          </p:cNvSpPr>
          <p:nvPr/>
        </p:nvSpPr>
        <p:spPr bwMode="auto">
          <a:xfrm>
            <a:off x="2047540" y="864393"/>
            <a:ext cx="7512905" cy="175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lstStyle>
            <a:lvl1pPr marL="285750" indent="-285750" eaLnBrk="0" hangingPunct="0">
              <a:tabLst>
                <a:tab pos="22860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2860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2860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2860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286000" algn="l"/>
              </a:tabLst>
              <a:defRPr>
                <a:solidFill>
                  <a:schemeClr val="tx1"/>
                </a:solidFill>
                <a:latin typeface="Arial" panose="020B0604020202020204" pitchFamily="34" charset="0"/>
                <a:ea typeface="宋体" panose="02010600030101010101" pitchFamily="2" charset="-122"/>
              </a:defRPr>
            </a:lvl9pPr>
          </a:lstStyle>
          <a:p>
            <a:pPr marL="285666" indent="-285666" defTabSz="914133">
              <a:lnSpc>
                <a:spcPct val="150000"/>
              </a:lnSpc>
              <a:spcBef>
                <a:spcPct val="30000"/>
              </a:spcBef>
              <a:buFont typeface="Arial" panose="020B0604020202020204" pitchFamily="34" charset="0"/>
              <a:buChar char="•"/>
              <a:tabLst>
                <a:tab pos="2285334" algn="l"/>
              </a:tabLst>
            </a:pPr>
            <a:r>
              <a:rPr lang="zh-CN" altLang="en-US" sz="24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参数</a:t>
            </a:r>
            <a:endParaRPr lang="en-US" altLang="zh-CN" sz="2400" b="1">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742733" lvl="1" indent="-285666" defTabSz="914133">
              <a:lnSpc>
                <a:spcPct val="150000"/>
              </a:lnSpc>
              <a:spcBef>
                <a:spcPct val="30000"/>
              </a:spcBef>
              <a:buFont typeface="Arial" panose="020B0604020202020204" pitchFamily="34" charset="0"/>
              <a:buChar char="•"/>
              <a:tabLst>
                <a:tab pos="2285334" algn="l"/>
              </a:tabLst>
            </a:pPr>
            <a:r>
              <a:rPr lang="zh-CN" altLang="en-US"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时钟周期</a:t>
            </a:r>
            <a:r>
              <a:rPr lang="en-US" altLang="zh-CN"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1 / </a:t>
            </a:r>
            <a:r>
              <a:rPr lang="zh-CN" altLang="en-US"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时钟频率</a:t>
            </a:r>
            <a:r>
              <a:rPr lang="en-US" altLang="zh-CN"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(Hz)</a:t>
            </a:r>
          </a:p>
          <a:p>
            <a:pPr marL="742733" lvl="1" indent="-285666" defTabSz="914133">
              <a:lnSpc>
                <a:spcPct val="150000"/>
              </a:lnSpc>
              <a:spcBef>
                <a:spcPct val="30000"/>
              </a:spcBef>
              <a:buFont typeface="Arial" panose="020B0604020202020204" pitchFamily="34" charset="0"/>
              <a:buChar char="•"/>
              <a:tabLst>
                <a:tab pos="2285334" algn="l"/>
              </a:tabLst>
            </a:pPr>
            <a:r>
              <a:rPr lang="en-US" altLang="zh-CN"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CPI</a:t>
            </a:r>
            <a:r>
              <a:rPr lang="zh-CN" altLang="en-US" sz="20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：执行一条指令所需的周期数量</a:t>
            </a:r>
            <a:endParaRPr lang="en-US" altLang="zh-CN" sz="2400" b="1">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3"/>
          <p:cNvSpPr txBox="1">
            <a:spLocks noChangeArrowheads="1"/>
          </p:cNvSpPr>
          <p:nvPr/>
        </p:nvSpPr>
        <p:spPr bwMode="auto">
          <a:xfrm>
            <a:off x="2136411" y="2573603"/>
            <a:ext cx="8303236" cy="535195"/>
          </a:xfrm>
          <a:prstGeom prst="rect">
            <a:avLst/>
          </a:prstGeom>
          <a:noFill/>
          <a:ln w="9525">
            <a:noFill/>
            <a:miter lim="800000"/>
            <a:headEnd/>
            <a:tailEnd/>
          </a:ln>
        </p:spPr>
        <p:txBody>
          <a:bodyPr lIns="63480" tIns="25392" rIns="63480" bIns="25392">
            <a:spAutoFit/>
          </a:bodyPr>
          <a:lstStyle/>
          <a:p>
            <a:pPr marL="203140" indent="-203140" defTabSz="914133" eaLnBrk="0" hangingPunct="0">
              <a:lnSpc>
                <a:spcPct val="150000"/>
              </a:lnSpc>
              <a:spcBef>
                <a:spcPct val="30000"/>
              </a:spcBef>
              <a:defRPr/>
            </a:pPr>
            <a:r>
              <a:rPr lang="zh-CN" altLang="en-US" sz="2400" b="1" kern="0" dirty="0">
                <a:solidFill>
                  <a:srgbClr val="C00000"/>
                </a:solidFill>
                <a:latin typeface="Times New Roman" pitchFamily="18" charset="0"/>
                <a:ea typeface="黑体" pitchFamily="49" charset="-122"/>
                <a:cs typeface="Times New Roman" pitchFamily="18" charset="0"/>
              </a:rPr>
              <a:t>用户 </a:t>
            </a:r>
            <a:r>
              <a:rPr lang="en-US" altLang="zh-CN" sz="2400" b="1" kern="0" dirty="0">
                <a:solidFill>
                  <a:srgbClr val="C00000"/>
                </a:solidFill>
                <a:latin typeface="Times New Roman" pitchFamily="18" charset="0"/>
                <a:ea typeface="黑体" pitchFamily="49" charset="-122"/>
                <a:cs typeface="Times New Roman" pitchFamily="18" charset="0"/>
              </a:rPr>
              <a:t>CPU </a:t>
            </a:r>
            <a:r>
              <a:rPr lang="zh-CN" altLang="en-US" sz="2400" b="1" kern="0" dirty="0">
                <a:solidFill>
                  <a:srgbClr val="C00000"/>
                </a:solidFill>
                <a:latin typeface="Times New Roman" pitchFamily="18" charset="0"/>
                <a:ea typeface="黑体" pitchFamily="49" charset="-122"/>
                <a:cs typeface="Times New Roman" pitchFamily="18" charset="0"/>
              </a:rPr>
              <a:t>时间 </a:t>
            </a:r>
            <a:r>
              <a:rPr lang="en-US" altLang="zh-CN" sz="2400" b="1" kern="0" dirty="0">
                <a:solidFill>
                  <a:srgbClr val="C00000"/>
                </a:solidFill>
                <a:latin typeface="Times New Roman" pitchFamily="18" charset="0"/>
                <a:ea typeface="黑体" pitchFamily="49" charset="-122"/>
                <a:cs typeface="Times New Roman" pitchFamily="18" charset="0"/>
              </a:rPr>
              <a:t>= </a:t>
            </a:r>
            <a:r>
              <a:rPr lang="zh-CN" altLang="en-US" sz="2400" b="1" kern="0" dirty="0">
                <a:solidFill>
                  <a:srgbClr val="C00000"/>
                </a:solidFill>
                <a:latin typeface="Times New Roman" pitchFamily="18" charset="0"/>
                <a:ea typeface="黑体" pitchFamily="49" charset="-122"/>
                <a:cs typeface="Times New Roman" pitchFamily="18" charset="0"/>
              </a:rPr>
              <a:t>程序总指令条数 </a:t>
            </a:r>
            <a:r>
              <a:rPr lang="en-US" altLang="zh-CN" sz="2400" b="1" kern="0" dirty="0">
                <a:solidFill>
                  <a:srgbClr val="C00000"/>
                </a:solidFill>
                <a:latin typeface="Times New Roman" pitchFamily="18" charset="0"/>
                <a:ea typeface="黑体" pitchFamily="49" charset="-122"/>
                <a:cs typeface="Times New Roman" pitchFamily="18" charset="0"/>
              </a:rPr>
              <a:t>× CPI × </a:t>
            </a:r>
            <a:r>
              <a:rPr lang="zh-CN" altLang="en-US" sz="2400" b="1" kern="0" dirty="0">
                <a:solidFill>
                  <a:srgbClr val="C00000"/>
                </a:solidFill>
                <a:latin typeface="Times New Roman" pitchFamily="18" charset="0"/>
                <a:ea typeface="黑体" pitchFamily="49" charset="-122"/>
                <a:cs typeface="Times New Roman" pitchFamily="18" charset="0"/>
              </a:rPr>
              <a:t>时钟周期</a:t>
            </a:r>
          </a:p>
        </p:txBody>
      </p:sp>
      <p:sp>
        <p:nvSpPr>
          <p:cNvPr id="5" name="Rectangle 4"/>
          <p:cNvSpPr>
            <a:spLocks noChangeArrowheads="1"/>
          </p:cNvSpPr>
          <p:nvPr/>
        </p:nvSpPr>
        <p:spPr bwMode="auto">
          <a:xfrm>
            <a:off x="1776159" y="3203645"/>
            <a:ext cx="8573028" cy="150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067" defTabSz="914133">
              <a:lnSpc>
                <a:spcPct val="150000"/>
              </a:lnSpc>
              <a:spcBef>
                <a:spcPct val="30000"/>
              </a:spcBef>
              <a:buFont typeface="Arial" panose="020B0604020202020204" pitchFamily="34" charset="0"/>
              <a:buChar char="•"/>
            </a:pPr>
            <a:r>
              <a:rPr lang="zh-CN" altLang="en-US"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某一条特定指令，其 </a:t>
            </a:r>
            <a:r>
              <a:rPr lang="en-US" altLang="zh-CN"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CPI </a:t>
            </a:r>
            <a:r>
              <a:rPr lang="zh-CN" altLang="en-US"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一定是个确定的值</a:t>
            </a:r>
            <a:endParaRPr lang="en-US" altLang="zh-CN"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endParaRPr>
          </a:p>
          <a:p>
            <a:pPr indent="457067" defTabSz="914133">
              <a:lnSpc>
                <a:spcPct val="150000"/>
              </a:lnSpc>
              <a:spcBef>
                <a:spcPct val="30000"/>
              </a:spcBef>
              <a:buFont typeface="Arial" panose="020B0604020202020204" pitchFamily="34" charset="0"/>
              <a:buChar char="•"/>
            </a:pPr>
            <a:r>
              <a:rPr lang="zh-CN" altLang="en-US"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而某一个程序，其 </a:t>
            </a:r>
            <a:r>
              <a:rPr lang="en-US" altLang="zh-CN"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CPI </a:t>
            </a:r>
            <a:r>
              <a:rPr lang="zh-CN" altLang="en-US" sz="2000">
                <a:solidFill>
                  <a:srgbClr val="008000"/>
                </a:solidFill>
                <a:latin typeface="Times New Roman" panose="02020603050405020304" pitchFamily="18" charset="0"/>
                <a:ea typeface="黑体" panose="02010609060101010101" pitchFamily="49" charset="-122"/>
                <a:cs typeface="Times New Roman" panose="02020603050405020304" pitchFamily="18" charset="0"/>
              </a:rPr>
              <a:t>只能是个平均值：该程序中指令执行时，平均需要的时钟周期数量，即</a:t>
            </a:r>
            <a:r>
              <a:rPr lang="zh-CN" altLang="en-US" sz="2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综合 </a:t>
            </a:r>
            <a:r>
              <a:rPr lang="en-US" altLang="zh-CN" sz="2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CPI</a:t>
            </a:r>
            <a:endParaRPr lang="zh-CN" altLang="en-US" sz="200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 name="Group 94"/>
          <p:cNvGrpSpPr>
            <a:grpSpLocks/>
          </p:cNvGrpSpPr>
          <p:nvPr/>
        </p:nvGrpSpPr>
        <p:grpSpPr bwMode="auto">
          <a:xfrm>
            <a:off x="1866619" y="4947763"/>
            <a:ext cx="8549223" cy="1090275"/>
            <a:chOff x="198" y="3341"/>
            <a:chExt cx="5174" cy="687"/>
          </a:xfrm>
        </p:grpSpPr>
        <p:sp>
          <p:nvSpPr>
            <p:cNvPr id="44040" name="Rectangle 7"/>
            <p:cNvSpPr>
              <a:spLocks noChangeArrowheads="1"/>
            </p:cNvSpPr>
            <p:nvPr/>
          </p:nvSpPr>
          <p:spPr bwMode="auto">
            <a:xfrm>
              <a:off x="198" y="3341"/>
              <a:ext cx="517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85000"/>
                </a:lnSpc>
              </a:pPr>
              <a:r>
                <a:rPr lang="zh-CN" altLang="en-US"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假定</a:t>
              </a:r>
              <a:r>
                <a:rPr lang="en-US" altLang="zh-CN" sz="2000" b="1" i="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CPI</a:t>
              </a:r>
              <a:r>
                <a:rPr lang="en-US" altLang="zh-CN" sz="1400" b="1" i="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1" i="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i </a:t>
              </a:r>
              <a:r>
                <a:rPr lang="zh-CN" altLang="en-US"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是各指令的 </a:t>
              </a:r>
              <a:r>
                <a:rPr lang="en-US" altLang="zh-CN"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CPI </a:t>
              </a:r>
              <a:r>
                <a:rPr lang="zh-CN" altLang="en-US"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及其在程序中的出现频率，则综合 </a:t>
              </a:r>
              <a:r>
                <a:rPr lang="en-US" altLang="zh-CN"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CPI </a:t>
              </a:r>
              <a:r>
                <a:rPr lang="zh-CN" altLang="en-US"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为</a:t>
              </a:r>
              <a:r>
                <a:rPr lang="en-US" altLang="zh-CN" sz="2000" b="1">
                  <a:solidFill>
                    <a:srgbClr val="333399"/>
                  </a:solidFill>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44041" name="Group 75"/>
            <p:cNvGrpSpPr>
              <a:grpSpLocks/>
            </p:cNvGrpSpPr>
            <p:nvPr/>
          </p:nvGrpSpPr>
          <p:grpSpPr bwMode="auto">
            <a:xfrm>
              <a:off x="557" y="3505"/>
              <a:ext cx="4254" cy="523"/>
              <a:chOff x="768" y="2853"/>
              <a:chExt cx="4254" cy="523"/>
            </a:xfrm>
          </p:grpSpPr>
          <p:sp>
            <p:nvSpPr>
              <p:cNvPr id="44042" name="Rectangle 6"/>
              <p:cNvSpPr>
                <a:spLocks noChangeArrowheads="1"/>
              </p:cNvSpPr>
              <p:nvPr/>
            </p:nvSpPr>
            <p:spPr bwMode="auto">
              <a:xfrm>
                <a:off x="768" y="2943"/>
                <a:ext cx="61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85000"/>
                  </a:lnSpc>
                </a:pPr>
                <a:r>
                  <a:rPr lang="en-US" altLang="zh-CN" sz="2000" b="1">
                    <a:solidFill>
                      <a:srgbClr val="000000"/>
                    </a:solidFill>
                    <a:latin typeface="Times New Roman" panose="02020603050405020304" pitchFamily="18" charset="0"/>
                    <a:cs typeface="Times New Roman" panose="02020603050405020304" pitchFamily="18" charset="0"/>
                  </a:rPr>
                  <a:t>CPI  =</a:t>
                </a:r>
                <a:r>
                  <a:rPr lang="en-US" altLang="zh-CN">
                    <a:solidFill>
                      <a:srgbClr val="000000"/>
                    </a:solidFill>
                    <a:latin typeface="Times New Roman" panose="02020603050405020304" pitchFamily="18" charset="0"/>
                    <a:cs typeface="Times New Roman" panose="02020603050405020304" pitchFamily="18" charset="0"/>
                  </a:rPr>
                  <a:t> </a:t>
                </a:r>
                <a:r>
                  <a:rPr lang="en-US" altLang="zh-CN" sz="3599">
                    <a:solidFill>
                      <a:srgbClr val="000000"/>
                    </a:solidFill>
                    <a:latin typeface="Times New Roman" panose="02020603050405020304" pitchFamily="18" charset="0"/>
                    <a:cs typeface="Times New Roman" panose="02020603050405020304" pitchFamily="18" charset="0"/>
                  </a:rPr>
                  <a:t> </a:t>
                </a:r>
                <a:endParaRPr lang="en-US" altLang="zh-CN">
                  <a:solidFill>
                    <a:srgbClr val="000000"/>
                  </a:solidFill>
                  <a:latin typeface="Times New Roman" panose="02020603050405020304" pitchFamily="18" charset="0"/>
                  <a:cs typeface="Times New Roman" panose="02020603050405020304" pitchFamily="18" charset="0"/>
                </a:endParaRPr>
              </a:p>
            </p:txBody>
          </p:sp>
          <p:sp>
            <p:nvSpPr>
              <p:cNvPr id="44043" name="Rectangle 11"/>
              <p:cNvSpPr>
                <a:spLocks noChangeArrowheads="1"/>
              </p:cNvSpPr>
              <p:nvPr/>
            </p:nvSpPr>
            <p:spPr bwMode="auto">
              <a:xfrm>
                <a:off x="2622" y="2901"/>
                <a:ext cx="46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480" tIns="25392" rIns="63480" bIns="2539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85000"/>
                  </a:lnSpc>
                </a:pPr>
                <a:r>
                  <a:rPr lang="zh-CN" altLang="en-US" sz="2000">
                    <a:solidFill>
                      <a:srgbClr val="000000"/>
                    </a:solidFill>
                  </a:rPr>
                  <a:t>其中</a:t>
                </a:r>
                <a:r>
                  <a:rPr lang="en-US" altLang="zh-CN" sz="3599">
                    <a:solidFill>
                      <a:srgbClr val="000000"/>
                    </a:solidFill>
                  </a:rPr>
                  <a:t> </a:t>
                </a:r>
                <a:endParaRPr lang="en-US" altLang="zh-CN">
                  <a:solidFill>
                    <a:srgbClr val="000000"/>
                  </a:solidFill>
                </a:endParaRPr>
              </a:p>
            </p:txBody>
          </p:sp>
          <p:grpSp>
            <p:nvGrpSpPr>
              <p:cNvPr id="44044" name="Group 61"/>
              <p:cNvGrpSpPr>
                <a:grpSpLocks/>
              </p:cNvGrpSpPr>
              <p:nvPr/>
            </p:nvGrpSpPr>
            <p:grpSpPr bwMode="auto">
              <a:xfrm>
                <a:off x="1354" y="2938"/>
                <a:ext cx="985" cy="413"/>
                <a:chOff x="1750" y="2782"/>
                <a:chExt cx="985" cy="413"/>
              </a:xfrm>
            </p:grpSpPr>
            <p:sp>
              <p:nvSpPr>
                <p:cNvPr id="44056" name="Rectangle 48"/>
                <p:cNvSpPr>
                  <a:spLocks noChangeArrowheads="1"/>
                </p:cNvSpPr>
                <p:nvPr/>
              </p:nvSpPr>
              <p:spPr bwMode="auto">
                <a:xfrm>
                  <a:off x="1956" y="2813"/>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endParaRPr lang="zh-CN" altLang="en-US" sz="1400">
                    <a:solidFill>
                      <a:srgbClr val="000000"/>
                    </a:solidFill>
                    <a:latin typeface="Times New Roman" panose="02020603050405020304" pitchFamily="18" charset="0"/>
                  </a:endParaRPr>
                </a:p>
              </p:txBody>
            </p:sp>
            <p:sp>
              <p:nvSpPr>
                <p:cNvPr id="44057" name="Rectangle 49"/>
                <p:cNvSpPr>
                  <a:spLocks noChangeArrowheads="1"/>
                </p:cNvSpPr>
                <p:nvPr/>
              </p:nvSpPr>
              <p:spPr bwMode="auto">
                <a:xfrm>
                  <a:off x="1827" y="3059"/>
                  <a:ext cx="6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a:solidFill>
                        <a:srgbClr val="000000"/>
                      </a:solidFill>
                      <a:latin typeface="Times New Roman" panose="02020603050405020304" pitchFamily="18" charset="0"/>
                    </a:rPr>
                    <a:t>=</a:t>
                  </a:r>
                </a:p>
              </p:txBody>
            </p:sp>
            <p:sp>
              <p:nvSpPr>
                <p:cNvPr id="44058" name="Rectangle 50"/>
                <p:cNvSpPr>
                  <a:spLocks noChangeArrowheads="1"/>
                </p:cNvSpPr>
                <p:nvPr/>
              </p:nvSpPr>
              <p:spPr bwMode="auto">
                <a:xfrm>
                  <a:off x="2447" y="2866"/>
                  <a:ext cx="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600" b="1">
                      <a:solidFill>
                        <a:srgbClr val="000000"/>
                      </a:solidFill>
                      <a:latin typeface="Tahoma" panose="020B0604030504040204" pitchFamily="34" charset="0"/>
                    </a:rPr>
                    <a:t>x</a:t>
                  </a:r>
                </a:p>
              </p:txBody>
            </p:sp>
            <p:sp>
              <p:nvSpPr>
                <p:cNvPr id="44059" name="Rectangle 51"/>
                <p:cNvSpPr>
                  <a:spLocks noChangeArrowheads="1"/>
                </p:cNvSpPr>
                <p:nvPr/>
              </p:nvSpPr>
              <p:spPr bwMode="auto">
                <a:xfrm>
                  <a:off x="1750" y="2866"/>
                  <a:ext cx="1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a:solidFill>
                        <a:srgbClr val="000000"/>
                      </a:solidFill>
                      <a:latin typeface="宋体" panose="02010600030101010101" pitchFamily="2" charset="-122"/>
                    </a:rPr>
                    <a:t>∑</a:t>
                  </a:r>
                  <a:endParaRPr lang="en-US" altLang="zh-CN" sz="1400">
                    <a:solidFill>
                      <a:srgbClr val="000000"/>
                    </a:solidFill>
                    <a:latin typeface="宋体" panose="02010600030101010101" pitchFamily="2" charset="-122"/>
                  </a:endParaRPr>
                </a:p>
              </p:txBody>
            </p:sp>
            <p:sp>
              <p:nvSpPr>
                <p:cNvPr id="44060" name="Rectangle 52"/>
                <p:cNvSpPr>
                  <a:spLocks noChangeArrowheads="1"/>
                </p:cNvSpPr>
                <p:nvPr/>
              </p:nvSpPr>
              <p:spPr bwMode="auto">
                <a:xfrm>
                  <a:off x="1834" y="2782"/>
                  <a:ext cx="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n</a:t>
                  </a:r>
                  <a:endParaRPr lang="en-US" altLang="zh-CN" sz="1400">
                    <a:solidFill>
                      <a:srgbClr val="000000"/>
                    </a:solidFill>
                    <a:latin typeface="Times New Roman" panose="02020603050405020304" pitchFamily="18" charset="0"/>
                  </a:endParaRPr>
                </a:p>
              </p:txBody>
            </p:sp>
            <p:sp>
              <p:nvSpPr>
                <p:cNvPr id="44061" name="Rectangle 53"/>
                <p:cNvSpPr>
                  <a:spLocks noChangeArrowheads="1"/>
                </p:cNvSpPr>
                <p:nvPr/>
              </p:nvSpPr>
              <p:spPr bwMode="auto">
                <a:xfrm>
                  <a:off x="1776" y="3055"/>
                  <a:ext cx="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i</a:t>
                  </a:r>
                  <a:endParaRPr lang="en-US" altLang="zh-CN" sz="1400">
                    <a:solidFill>
                      <a:srgbClr val="000000"/>
                    </a:solidFill>
                    <a:latin typeface="Times New Roman" panose="02020603050405020304" pitchFamily="18" charset="0"/>
                  </a:endParaRPr>
                </a:p>
              </p:txBody>
            </p:sp>
            <p:sp>
              <p:nvSpPr>
                <p:cNvPr id="44062" name="Rectangle 54"/>
                <p:cNvSpPr>
                  <a:spLocks noChangeArrowheads="1"/>
                </p:cNvSpPr>
                <p:nvPr/>
              </p:nvSpPr>
              <p:spPr bwMode="auto">
                <a:xfrm>
                  <a:off x="2705" y="2979"/>
                  <a:ext cx="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i</a:t>
                  </a:r>
                  <a:endParaRPr lang="en-US" altLang="zh-CN" sz="1400">
                    <a:solidFill>
                      <a:srgbClr val="000000"/>
                    </a:solidFill>
                    <a:latin typeface="Times New Roman" panose="02020603050405020304" pitchFamily="18" charset="0"/>
                  </a:endParaRPr>
                </a:p>
              </p:txBody>
            </p:sp>
            <p:sp>
              <p:nvSpPr>
                <p:cNvPr id="44063" name="Rectangle 55"/>
                <p:cNvSpPr>
                  <a:spLocks noChangeArrowheads="1"/>
                </p:cNvSpPr>
                <p:nvPr/>
              </p:nvSpPr>
              <p:spPr bwMode="auto">
                <a:xfrm>
                  <a:off x="2356" y="2979"/>
                  <a:ext cx="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i</a:t>
                  </a:r>
                  <a:endParaRPr lang="en-US" altLang="zh-CN" sz="1400">
                    <a:solidFill>
                      <a:srgbClr val="000000"/>
                    </a:solidFill>
                    <a:latin typeface="Times New Roman" panose="02020603050405020304" pitchFamily="18" charset="0"/>
                  </a:endParaRPr>
                </a:p>
              </p:txBody>
            </p:sp>
            <p:sp>
              <p:nvSpPr>
                <p:cNvPr id="44064" name="Rectangle 56"/>
                <p:cNvSpPr>
                  <a:spLocks noChangeArrowheads="1"/>
                </p:cNvSpPr>
                <p:nvPr/>
              </p:nvSpPr>
              <p:spPr bwMode="auto">
                <a:xfrm>
                  <a:off x="2592" y="2860"/>
                  <a:ext cx="1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000" b="1" i="1">
                      <a:solidFill>
                        <a:srgbClr val="000000"/>
                      </a:solidFill>
                      <a:latin typeface="Times New Roman" panose="02020603050405020304" pitchFamily="18" charset="0"/>
                    </a:rPr>
                    <a:t>F</a:t>
                  </a:r>
                </a:p>
              </p:txBody>
            </p:sp>
            <p:sp>
              <p:nvSpPr>
                <p:cNvPr id="44065" name="Rectangle 57"/>
                <p:cNvSpPr>
                  <a:spLocks noChangeArrowheads="1"/>
                </p:cNvSpPr>
                <p:nvPr/>
              </p:nvSpPr>
              <p:spPr bwMode="auto">
                <a:xfrm>
                  <a:off x="2046" y="2860"/>
                  <a:ext cx="2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000" b="1" i="1">
                      <a:solidFill>
                        <a:srgbClr val="000000"/>
                      </a:solidFill>
                      <a:latin typeface="Times New Roman" panose="02020603050405020304" pitchFamily="18" charset="0"/>
                    </a:rPr>
                    <a:t>CPI</a:t>
                  </a:r>
                  <a:endParaRPr lang="en-US" altLang="zh-CN" sz="2000" b="1">
                    <a:solidFill>
                      <a:srgbClr val="000000"/>
                    </a:solidFill>
                    <a:latin typeface="Times New Roman" panose="02020603050405020304" pitchFamily="18" charset="0"/>
                  </a:endParaRPr>
                </a:p>
              </p:txBody>
            </p:sp>
            <p:sp>
              <p:nvSpPr>
                <p:cNvPr id="44066" name="Rectangle 59"/>
                <p:cNvSpPr>
                  <a:spLocks noChangeArrowheads="1"/>
                </p:cNvSpPr>
                <p:nvPr/>
              </p:nvSpPr>
              <p:spPr bwMode="auto">
                <a:xfrm>
                  <a:off x="1921" y="3055"/>
                  <a:ext cx="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a:solidFill>
                        <a:srgbClr val="000000"/>
                      </a:solidFill>
                      <a:latin typeface="Times New Roman" panose="02020603050405020304" pitchFamily="18" charset="0"/>
                    </a:rPr>
                    <a:t>1</a:t>
                  </a:r>
                </a:p>
              </p:txBody>
            </p:sp>
          </p:grpSp>
          <p:sp>
            <p:nvSpPr>
              <p:cNvPr id="44045" name="AutoShape 62"/>
              <p:cNvSpPr>
                <a:spLocks noChangeAspect="1" noChangeArrowheads="1" noTextEdit="1"/>
              </p:cNvSpPr>
              <p:nvPr/>
            </p:nvSpPr>
            <p:spPr bwMode="auto">
              <a:xfrm>
                <a:off x="3102" y="2853"/>
                <a:ext cx="192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133"/>
                <a:endParaRPr lang="zh-CN" altLang="en-US">
                  <a:solidFill>
                    <a:srgbClr val="000000"/>
                  </a:solidFill>
                  <a:latin typeface="Arial" panose="020B0604020202020204" pitchFamily="34" charset="0"/>
                </a:endParaRPr>
              </a:p>
            </p:txBody>
          </p:sp>
          <p:sp>
            <p:nvSpPr>
              <p:cNvPr id="44046" name="Line 64"/>
              <p:cNvSpPr>
                <a:spLocks noChangeShapeType="1"/>
              </p:cNvSpPr>
              <p:nvPr/>
            </p:nvSpPr>
            <p:spPr bwMode="auto">
              <a:xfrm>
                <a:off x="3487" y="3107"/>
                <a:ext cx="149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defTabSz="914133"/>
                <a:endParaRPr lang="zh-CN" altLang="en-US">
                  <a:solidFill>
                    <a:srgbClr val="000000"/>
                  </a:solidFill>
                  <a:latin typeface="Arial" panose="020B0604020202020204" pitchFamily="34" charset="0"/>
                </a:endParaRPr>
              </a:p>
            </p:txBody>
          </p:sp>
          <p:sp>
            <p:nvSpPr>
              <p:cNvPr id="44047" name="Rectangle 65"/>
              <p:cNvSpPr>
                <a:spLocks noChangeArrowheads="1"/>
              </p:cNvSpPr>
              <p:nvPr/>
            </p:nvSpPr>
            <p:spPr bwMode="auto">
              <a:xfrm>
                <a:off x="4533" y="3134"/>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b="1" i="1">
                    <a:solidFill>
                      <a:srgbClr val="000000"/>
                    </a:solidFill>
                    <a:latin typeface="Times New Roman" panose="02020603050405020304" pitchFamily="18" charset="0"/>
                  </a:rPr>
                  <a:t>Count</a:t>
                </a:r>
                <a:endParaRPr lang="en-US" altLang="zh-CN" sz="1400" b="1">
                  <a:solidFill>
                    <a:srgbClr val="000000"/>
                  </a:solidFill>
                  <a:latin typeface="Times New Roman" panose="02020603050405020304" pitchFamily="18" charset="0"/>
                </a:endParaRPr>
              </a:p>
            </p:txBody>
          </p:sp>
          <p:sp>
            <p:nvSpPr>
              <p:cNvPr id="44048" name="Rectangle 66"/>
              <p:cNvSpPr>
                <a:spLocks noChangeArrowheads="1"/>
              </p:cNvSpPr>
              <p:nvPr/>
            </p:nvSpPr>
            <p:spPr bwMode="auto">
              <a:xfrm>
                <a:off x="4281" y="3134"/>
                <a:ext cx="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b="1" i="1">
                    <a:solidFill>
                      <a:srgbClr val="000000"/>
                    </a:solidFill>
                    <a:latin typeface="Times New Roman" panose="02020603050405020304" pitchFamily="18" charset="0"/>
                  </a:rPr>
                  <a:t>n</a:t>
                </a:r>
                <a:endParaRPr lang="en-US" altLang="zh-CN" sz="1400" b="1">
                  <a:solidFill>
                    <a:srgbClr val="000000"/>
                  </a:solidFill>
                  <a:latin typeface="Times New Roman" panose="02020603050405020304" pitchFamily="18" charset="0"/>
                </a:endParaRPr>
              </a:p>
            </p:txBody>
          </p:sp>
          <p:sp>
            <p:nvSpPr>
              <p:cNvPr id="44049" name="Rectangle 67"/>
              <p:cNvSpPr>
                <a:spLocks noChangeArrowheads="1"/>
              </p:cNvSpPr>
              <p:nvPr/>
            </p:nvSpPr>
            <p:spPr bwMode="auto">
              <a:xfrm>
                <a:off x="3541" y="3134"/>
                <a:ext cx="7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b="1" i="1">
                    <a:solidFill>
                      <a:srgbClr val="000000"/>
                    </a:solidFill>
                    <a:latin typeface="Times New Roman" panose="02020603050405020304" pitchFamily="18" charset="0"/>
                  </a:rPr>
                  <a:t>Instructio</a:t>
                </a:r>
                <a:endParaRPr lang="en-US" altLang="zh-CN" sz="1400" b="1">
                  <a:solidFill>
                    <a:srgbClr val="000000"/>
                  </a:solidFill>
                  <a:latin typeface="Times New Roman" panose="02020603050405020304" pitchFamily="18" charset="0"/>
                </a:endParaRPr>
              </a:p>
            </p:txBody>
          </p:sp>
          <p:sp>
            <p:nvSpPr>
              <p:cNvPr id="44050" name="Rectangle 68"/>
              <p:cNvSpPr>
                <a:spLocks noChangeArrowheads="1"/>
              </p:cNvSpPr>
              <p:nvPr/>
            </p:nvSpPr>
            <p:spPr bwMode="auto">
              <a:xfrm>
                <a:off x="4184" y="2865"/>
                <a:ext cx="1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b="1" i="1">
                    <a:solidFill>
                      <a:srgbClr val="000000"/>
                    </a:solidFill>
                    <a:latin typeface="Times New Roman" panose="02020603050405020304" pitchFamily="18" charset="0"/>
                  </a:rPr>
                  <a:t>C</a:t>
                </a:r>
                <a:endParaRPr lang="en-US" altLang="zh-CN" sz="1400" b="1">
                  <a:solidFill>
                    <a:srgbClr val="000000"/>
                  </a:solidFill>
                  <a:latin typeface="Times New Roman" panose="02020603050405020304" pitchFamily="18" charset="0"/>
                </a:endParaRPr>
              </a:p>
            </p:txBody>
          </p:sp>
          <p:sp>
            <p:nvSpPr>
              <p:cNvPr id="44051" name="Rectangle 69"/>
              <p:cNvSpPr>
                <a:spLocks noChangeArrowheads="1"/>
              </p:cNvSpPr>
              <p:nvPr/>
            </p:nvSpPr>
            <p:spPr bwMode="auto">
              <a:xfrm>
                <a:off x="3178" y="2985"/>
                <a:ext cx="1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i="1">
                    <a:solidFill>
                      <a:srgbClr val="000000"/>
                    </a:solidFill>
                    <a:latin typeface="Times New Roman" panose="02020603050405020304" pitchFamily="18" charset="0"/>
                  </a:rPr>
                  <a:t>F</a:t>
                </a:r>
                <a:endParaRPr lang="en-US" altLang="zh-CN" sz="1400">
                  <a:solidFill>
                    <a:srgbClr val="000000"/>
                  </a:solidFill>
                  <a:latin typeface="Times New Roman" panose="02020603050405020304" pitchFamily="18" charset="0"/>
                </a:endParaRPr>
              </a:p>
            </p:txBody>
          </p:sp>
          <p:sp>
            <p:nvSpPr>
              <p:cNvPr id="44052" name="Rectangle 70"/>
              <p:cNvSpPr>
                <a:spLocks noChangeArrowheads="1"/>
              </p:cNvSpPr>
              <p:nvPr/>
            </p:nvSpPr>
            <p:spPr bwMode="auto">
              <a:xfrm>
                <a:off x="4294" y="2982"/>
                <a:ext cx="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i</a:t>
                </a:r>
                <a:endParaRPr lang="en-US" altLang="zh-CN" sz="1400">
                  <a:solidFill>
                    <a:srgbClr val="000000"/>
                  </a:solidFill>
                  <a:latin typeface="Times New Roman" panose="02020603050405020304" pitchFamily="18" charset="0"/>
                </a:endParaRPr>
              </a:p>
            </p:txBody>
          </p:sp>
          <p:sp>
            <p:nvSpPr>
              <p:cNvPr id="44053" name="Rectangle 71"/>
              <p:cNvSpPr>
                <a:spLocks noChangeArrowheads="1"/>
              </p:cNvSpPr>
              <p:nvPr/>
            </p:nvSpPr>
            <p:spPr bwMode="auto">
              <a:xfrm>
                <a:off x="3259" y="3103"/>
                <a:ext cx="3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1400" i="1">
                    <a:solidFill>
                      <a:srgbClr val="000000"/>
                    </a:solidFill>
                    <a:latin typeface="Times New Roman" panose="02020603050405020304" pitchFamily="18" charset="0"/>
                  </a:rPr>
                  <a:t>i</a:t>
                </a:r>
                <a:endParaRPr lang="en-US" altLang="zh-CN" sz="1400">
                  <a:solidFill>
                    <a:srgbClr val="000000"/>
                  </a:solidFill>
                  <a:latin typeface="Times New Roman" panose="02020603050405020304" pitchFamily="18" charset="0"/>
                </a:endParaRPr>
              </a:p>
            </p:txBody>
          </p:sp>
          <p:sp>
            <p:nvSpPr>
              <p:cNvPr id="44054" name="Rectangle 72"/>
              <p:cNvSpPr>
                <a:spLocks noChangeArrowheads="1"/>
              </p:cNvSpPr>
              <p:nvPr/>
            </p:nvSpPr>
            <p:spPr bwMode="auto">
              <a:xfrm>
                <a:off x="4413" y="3134"/>
                <a:ext cx="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a:solidFill>
                      <a:srgbClr val="000000"/>
                    </a:solidFill>
                    <a:latin typeface="Times New Roman" panose="02020603050405020304" pitchFamily="18" charset="0"/>
                  </a:rPr>
                  <a:t>_</a:t>
                </a:r>
                <a:endParaRPr lang="en-US" altLang="zh-CN" sz="1400">
                  <a:solidFill>
                    <a:srgbClr val="000000"/>
                  </a:solidFill>
                  <a:latin typeface="Times New Roman" panose="02020603050405020304" pitchFamily="18" charset="0"/>
                </a:endParaRPr>
              </a:p>
            </p:txBody>
          </p:sp>
          <p:sp>
            <p:nvSpPr>
              <p:cNvPr id="44055" name="Rectangle 73"/>
              <p:cNvSpPr>
                <a:spLocks noChangeArrowheads="1"/>
              </p:cNvSpPr>
              <p:nvPr/>
            </p:nvSpPr>
            <p:spPr bwMode="auto">
              <a:xfrm>
                <a:off x="3368" y="3000"/>
                <a:ext cx="1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133"/>
                <a:r>
                  <a:rPr lang="en-US" altLang="zh-CN" sz="2400">
                    <a:solidFill>
                      <a:srgbClr val="000000"/>
                    </a:solidFill>
                    <a:latin typeface="Symbol" panose="05050102010706020507" pitchFamily="18" charset="2"/>
                  </a:rPr>
                  <a:t>=</a:t>
                </a:r>
                <a:endParaRPr lang="en-US" altLang="zh-CN" sz="1400">
                  <a:solidFill>
                    <a:srgbClr val="000000"/>
                  </a:solidFill>
                  <a:latin typeface="Times New Roman" panose="02020603050405020304" pitchFamily="18" charset="0"/>
                </a:endParaRPr>
              </a:p>
            </p:txBody>
          </p:sp>
        </p:grpSp>
      </p:grpSp>
      <p:sp>
        <p:nvSpPr>
          <p:cNvPr id="34" name="Rectangle 4"/>
          <p:cNvSpPr>
            <a:spLocks noChangeArrowheads="1"/>
          </p:cNvSpPr>
          <p:nvPr/>
        </p:nvSpPr>
        <p:spPr bwMode="auto">
          <a:xfrm>
            <a:off x="5465959" y="908829"/>
            <a:ext cx="4768964" cy="4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60" tIns="44436" rIns="90460" bIns="4443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133">
              <a:lnSpc>
                <a:spcPct val="150000"/>
              </a:lnSpc>
              <a:spcBef>
                <a:spcPct val="30000"/>
              </a:spcBef>
            </a:pPr>
            <a:r>
              <a:rPr lang="zh-CN" altLang="en-US" sz="2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指令数量、时钟周期、</a:t>
            </a:r>
            <a:r>
              <a:rPr lang="en-US" altLang="zh-CN" sz="2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CPI </a:t>
            </a:r>
            <a:r>
              <a:rPr lang="zh-CN" altLang="en-US" sz="2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三者相互制约</a:t>
            </a:r>
          </a:p>
        </p:txBody>
      </p:sp>
    </p:spTree>
    <p:extLst>
      <p:ext uri="{BB962C8B-B14F-4D97-AF65-F5344CB8AC3E}">
        <p14:creationId xmlns:p14="http://schemas.microsoft.com/office/powerpoint/2010/main" val="2458449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55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55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55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linds(horizontal)">
                                      <p:cBhvr>
                                        <p:cTn id="19" dur="500"/>
                                        <p:tgtEl>
                                          <p:spTgt spid="4">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723F587D-2531-47C5-BD21-A3F65853470D}"/>
              </a:ext>
            </a:extLst>
          </p:cNvPr>
          <p:cNvSpPr>
            <a:spLocks noGrp="1" noChangeArrowheads="1"/>
          </p:cNvSpPr>
          <p:nvPr>
            <p:ph type="title" idx="4294967295"/>
          </p:nvPr>
        </p:nvSpPr>
        <p:spPr>
          <a:xfrm>
            <a:off x="1911056" y="55017"/>
            <a:ext cx="8323867" cy="630044"/>
          </a:xfrm>
        </p:spPr>
        <p:txBody>
          <a:bodyPr/>
          <a:lstStyle/>
          <a:p>
            <a:pPr marL="119028" indent="-119028">
              <a:tabLst>
                <a:tab pos="0" algn="l"/>
                <a:tab pos="914133" algn="l"/>
                <a:tab pos="1828266" algn="l"/>
                <a:tab pos="2742399" algn="l"/>
                <a:tab pos="3656533" algn="l"/>
                <a:tab pos="4570667" algn="l"/>
                <a:tab pos="5484800" algn="l"/>
                <a:tab pos="6398933" algn="l"/>
                <a:tab pos="7313067" algn="l"/>
                <a:tab pos="8227200" algn="l"/>
                <a:tab pos="9141333" algn="l"/>
                <a:tab pos="10055466" algn="l"/>
              </a:tabLst>
            </a:pPr>
            <a:r>
              <a:rPr lang="zh-CN" altLang="en-GB"/>
              <a:t>使用静态库</a:t>
            </a:r>
          </a:p>
        </p:txBody>
      </p:sp>
      <p:sp>
        <p:nvSpPr>
          <p:cNvPr id="791555" name="Rectangle 2">
            <a:extLst>
              <a:ext uri="{FF2B5EF4-FFF2-40B4-BE49-F238E27FC236}">
                <a16:creationId xmlns:a16="http://schemas.microsoft.com/office/drawing/2014/main" id="{680173AD-2E3D-4298-8080-F5BAFC2B08E7}"/>
              </a:ext>
            </a:extLst>
          </p:cNvPr>
          <p:cNvSpPr>
            <a:spLocks noGrp="1" noChangeArrowheads="1"/>
          </p:cNvSpPr>
          <p:nvPr>
            <p:ph type="body" idx="4294967295"/>
          </p:nvPr>
        </p:nvSpPr>
        <p:spPr>
          <a:xfrm>
            <a:off x="1780921" y="769173"/>
            <a:ext cx="8507960" cy="4797532"/>
          </a:xfrm>
        </p:spPr>
        <p:txBody>
          <a:bodyPr/>
          <a:lstStyle/>
          <a:p>
            <a:pPr>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链接器对外部引用的解析算法要点如下</a:t>
            </a:r>
            <a:r>
              <a:rPr lang="en-GB" altLang="zh-CN">
                <a:latin typeface="微软雅黑" panose="020B0503020204020204" pitchFamily="34" charset="-122"/>
                <a:ea typeface="微软雅黑" panose="020B0503020204020204" pitchFamily="34" charset="-122"/>
              </a:rPr>
              <a:t>:</a:t>
            </a: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按照命令行给出的</a:t>
            </a:r>
            <a:r>
              <a:rPr lang="zh-CN" altLang="en-GB">
                <a:solidFill>
                  <a:srgbClr val="FF0000"/>
                </a:solidFill>
                <a:latin typeface="微软雅黑" panose="020B0503020204020204" pitchFamily="34" charset="-122"/>
                <a:ea typeface="微软雅黑" panose="020B0503020204020204" pitchFamily="34" charset="-122"/>
              </a:rPr>
              <a:t>顺序扫描 </a:t>
            </a:r>
            <a:r>
              <a:rPr lang="en-GB" altLang="zh-CN">
                <a:latin typeface="微软雅黑" panose="020B0503020204020204" pitchFamily="34" charset="-122"/>
                <a:ea typeface="微软雅黑" panose="020B0503020204020204" pitchFamily="34" charset="-122"/>
              </a:rPr>
              <a:t>.o </a:t>
            </a:r>
            <a:r>
              <a:rPr lang="zh-CN" altLang="en-GB">
                <a:latin typeface="微软雅黑" panose="020B0503020204020204" pitchFamily="34" charset="-122"/>
                <a:ea typeface="微软雅黑" panose="020B0503020204020204" pitchFamily="34" charset="-122"/>
              </a:rPr>
              <a:t>和 </a:t>
            </a:r>
            <a:r>
              <a:rPr lang="en-GB" altLang="zh-CN">
                <a:latin typeface="微软雅黑" panose="020B0503020204020204" pitchFamily="34" charset="-122"/>
                <a:ea typeface="微软雅黑" panose="020B0503020204020204" pitchFamily="34" charset="-122"/>
              </a:rPr>
              <a:t>.a </a:t>
            </a:r>
            <a:r>
              <a:rPr lang="zh-CN" altLang="en-GB">
                <a:latin typeface="微软雅黑" panose="020B0503020204020204" pitchFamily="34" charset="-122"/>
                <a:ea typeface="微软雅黑" panose="020B0503020204020204" pitchFamily="34" charset="-122"/>
              </a:rPr>
              <a:t>文件</a:t>
            </a: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扫描期间将</a:t>
            </a:r>
            <a:r>
              <a:rPr lang="zh-CN" altLang="en-GB">
                <a:solidFill>
                  <a:srgbClr val="FF0000"/>
                </a:solidFill>
                <a:latin typeface="微软雅黑" panose="020B0503020204020204" pitchFamily="34" charset="-122"/>
                <a:ea typeface="微软雅黑" panose="020B0503020204020204" pitchFamily="34" charset="-122"/>
              </a:rPr>
              <a:t>当前未解析的引用</a:t>
            </a:r>
            <a:r>
              <a:rPr lang="zh-CN" altLang="en-GB">
                <a:latin typeface="微软雅黑" panose="020B0503020204020204" pitchFamily="34" charset="-122"/>
                <a:ea typeface="微软雅黑" panose="020B0503020204020204" pitchFamily="34" charset="-122"/>
              </a:rPr>
              <a:t>记录到列表 </a:t>
            </a:r>
            <a:r>
              <a:rPr lang="en-GB" altLang="zh-CN">
                <a:latin typeface="微软雅黑" panose="020B0503020204020204" pitchFamily="34" charset="-122"/>
                <a:ea typeface="微软雅黑" panose="020B0503020204020204" pitchFamily="34" charset="-122"/>
              </a:rPr>
              <a:t>U </a:t>
            </a:r>
            <a:r>
              <a:rPr lang="zh-CN" altLang="en-GB">
                <a:latin typeface="微软雅黑" panose="020B0503020204020204" pitchFamily="34" charset="-122"/>
                <a:ea typeface="微软雅黑" panose="020B0503020204020204" pitchFamily="34" charset="-122"/>
              </a:rPr>
              <a:t>中</a:t>
            </a:r>
            <a:endParaRPr lang="en-GB" altLang="zh-CN">
              <a:latin typeface="微软雅黑" panose="020B0503020204020204" pitchFamily="34" charset="-122"/>
              <a:ea typeface="微软雅黑" panose="020B0503020204020204" pitchFamily="34" charset="-122"/>
            </a:endParaRP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每遇到一个新的 </a:t>
            </a:r>
            <a:r>
              <a:rPr lang="en-GB" altLang="zh-CN">
                <a:latin typeface="微软雅黑" panose="020B0503020204020204" pitchFamily="34" charset="-122"/>
                <a:ea typeface="微软雅黑" panose="020B0503020204020204" pitchFamily="34" charset="-122"/>
              </a:rPr>
              <a:t>.o </a:t>
            </a:r>
            <a:r>
              <a:rPr lang="zh-CN" altLang="en-GB">
                <a:latin typeface="微软雅黑" panose="020B0503020204020204" pitchFamily="34" charset="-122"/>
                <a:ea typeface="微软雅黑" panose="020B0503020204020204" pitchFamily="34" charset="-122"/>
              </a:rPr>
              <a:t>或 </a:t>
            </a:r>
            <a:r>
              <a:rPr lang="en-GB" altLang="zh-CN">
                <a:latin typeface="微软雅黑" panose="020B0503020204020204" pitchFamily="34" charset="-122"/>
                <a:ea typeface="微软雅黑" panose="020B0503020204020204" pitchFamily="34" charset="-122"/>
              </a:rPr>
              <a:t>.a </a:t>
            </a:r>
            <a:r>
              <a:rPr lang="zh-CN" altLang="en-GB">
                <a:latin typeface="微软雅黑" panose="020B0503020204020204" pitchFamily="34" charset="-122"/>
                <a:ea typeface="微软雅黑" panose="020B0503020204020204" pitchFamily="34" charset="-122"/>
              </a:rPr>
              <a:t>中的模块，都试图用其来解析 </a:t>
            </a:r>
            <a:r>
              <a:rPr lang="en-GB" altLang="zh-CN">
                <a:latin typeface="微软雅黑" panose="020B0503020204020204" pitchFamily="34" charset="-122"/>
                <a:ea typeface="微软雅黑" panose="020B0503020204020204" pitchFamily="34" charset="-122"/>
              </a:rPr>
              <a:t>U </a:t>
            </a:r>
            <a:r>
              <a:rPr lang="zh-CN" altLang="en-GB">
                <a:latin typeface="微软雅黑" panose="020B0503020204020204" pitchFamily="34" charset="-122"/>
                <a:ea typeface="微软雅黑" panose="020B0503020204020204" pitchFamily="34" charset="-122"/>
              </a:rPr>
              <a:t>中符号</a:t>
            </a:r>
            <a:endParaRPr lang="en-GB" altLang="zh-CN">
              <a:latin typeface="微软雅黑" panose="020B0503020204020204" pitchFamily="34" charset="-122"/>
              <a:ea typeface="微软雅黑" panose="020B0503020204020204" pitchFamily="34" charset="-122"/>
            </a:endParaRP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如果扫描到最后，</a:t>
            </a:r>
            <a:r>
              <a:rPr lang="en-GB" altLang="zh-CN">
                <a:latin typeface="微软雅黑" panose="020B0503020204020204" pitchFamily="34" charset="-122"/>
                <a:ea typeface="微软雅黑" panose="020B0503020204020204" pitchFamily="34" charset="-122"/>
              </a:rPr>
              <a:t>U </a:t>
            </a:r>
            <a:r>
              <a:rPr lang="zh-CN" altLang="en-GB">
                <a:latin typeface="微软雅黑" panose="020B0503020204020204" pitchFamily="34" charset="-122"/>
                <a:ea typeface="微软雅黑" panose="020B0503020204020204" pitchFamily="34" charset="-122"/>
              </a:rPr>
              <a:t>中还有未被解析的符号，则发生</a:t>
            </a:r>
            <a:r>
              <a:rPr lang="zh-CN" altLang="en-US">
                <a:latin typeface="微软雅黑" panose="020B0503020204020204" pitchFamily="34" charset="-122"/>
                <a:ea typeface="微软雅黑" panose="020B0503020204020204" pitchFamily="34" charset="-122"/>
              </a:rPr>
              <a:t>链接</a:t>
            </a:r>
            <a:r>
              <a:rPr lang="zh-CN" altLang="en-GB">
                <a:latin typeface="微软雅黑" panose="020B0503020204020204" pitchFamily="34" charset="-122"/>
                <a:ea typeface="微软雅黑" panose="020B0503020204020204" pitchFamily="34" charset="-122"/>
              </a:rPr>
              <a:t>错误</a:t>
            </a:r>
            <a:endParaRPr lang="en-GB" altLang="zh-CN" sz="900">
              <a:latin typeface="微软雅黑" panose="020B0503020204020204" pitchFamily="34" charset="-122"/>
              <a:ea typeface="微软雅黑" panose="020B0503020204020204" pitchFamily="34" charset="-122"/>
            </a:endParaRPr>
          </a:p>
          <a:p>
            <a:pPr>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问题和对策</a:t>
            </a: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能否正确解析</a:t>
            </a:r>
            <a:r>
              <a:rPr lang="zh-CN" altLang="en-US">
                <a:latin typeface="微软雅黑" panose="020B0503020204020204" pitchFamily="34" charset="-122"/>
                <a:ea typeface="微软雅黑" panose="020B0503020204020204" pitchFamily="34" charset="-122"/>
              </a:rPr>
              <a:t>，</a:t>
            </a:r>
            <a:r>
              <a:rPr lang="zh-CN" altLang="en-GB">
                <a:latin typeface="微软雅黑" panose="020B0503020204020204" pitchFamily="34" charset="-122"/>
                <a:ea typeface="微软雅黑" panose="020B0503020204020204" pitchFamily="34" charset="-122"/>
              </a:rPr>
              <a:t>与命令行</a:t>
            </a:r>
            <a:r>
              <a:rPr lang="zh-CN" altLang="en-US">
                <a:latin typeface="微软雅黑" panose="020B0503020204020204" pitchFamily="34" charset="-122"/>
                <a:ea typeface="微软雅黑" panose="020B0503020204020204" pitchFamily="34" charset="-122"/>
              </a:rPr>
              <a:t>中目标模块</a:t>
            </a:r>
            <a:r>
              <a:rPr lang="zh-CN" altLang="en-GB">
                <a:latin typeface="微软雅黑" panose="020B0503020204020204" pitchFamily="34" charset="-122"/>
                <a:ea typeface="微软雅黑" panose="020B0503020204020204" pitchFamily="34" charset="-122"/>
              </a:rPr>
              <a:t>的</a:t>
            </a:r>
            <a:r>
              <a:rPr lang="zh-CN" altLang="en-US">
                <a:latin typeface="微软雅黑" panose="020B0503020204020204" pitchFamily="34" charset="-122"/>
                <a:ea typeface="微软雅黑" panose="020B0503020204020204" pitchFamily="34" charset="-122"/>
              </a:rPr>
              <a:t>书写</a:t>
            </a:r>
            <a:r>
              <a:rPr lang="zh-CN" altLang="en-GB">
                <a:latin typeface="微软雅黑" panose="020B0503020204020204" pitchFamily="34" charset="-122"/>
                <a:ea typeface="微软雅黑" panose="020B0503020204020204" pitchFamily="34" charset="-122"/>
              </a:rPr>
              <a:t>顺序有关</a:t>
            </a:r>
          </a:p>
          <a:p>
            <a:pPr lvl="1">
              <a:lnSpc>
                <a:spcPct val="150000"/>
              </a:lnSpc>
              <a:spcBef>
                <a:spcPct val="25000"/>
              </a:spcBef>
              <a:tabLst>
                <a:tab pos="318995" algn="l"/>
                <a:tab pos="845891" algn="l"/>
                <a:tab pos="1760024" algn="l"/>
                <a:tab pos="2674158" algn="l"/>
                <a:tab pos="3588292" algn="l"/>
                <a:tab pos="4502425" algn="l"/>
                <a:tab pos="5416558" algn="l"/>
                <a:tab pos="6330691" algn="l"/>
                <a:tab pos="7244824" algn="l"/>
                <a:tab pos="8158957" algn="l"/>
                <a:tab pos="9073091" algn="l"/>
                <a:tab pos="9987224" algn="l"/>
              </a:tabLst>
            </a:pPr>
            <a:r>
              <a:rPr lang="zh-CN" altLang="en-GB">
                <a:latin typeface="微软雅黑" panose="020B0503020204020204" pitchFamily="34" charset="-122"/>
                <a:ea typeface="微软雅黑" panose="020B0503020204020204" pitchFamily="34" charset="-122"/>
              </a:rPr>
              <a:t>好的做法：将静态库放在命令行的最后</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7" dur="500"/>
                                        <p:tgtEl>
                                          <p:spTgt spid="791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22" dur="500"/>
                                        <p:tgtEl>
                                          <p:spTgt spid="791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6" end="6"/>
                                            </p:txEl>
                                          </p:spTgt>
                                        </p:tgtEl>
                                        <p:attrNameLst>
                                          <p:attrName>style.visibility</p:attrName>
                                        </p:attrNameLst>
                                      </p:cBhvr>
                                      <p:to>
                                        <p:strVal val="visible"/>
                                      </p:to>
                                    </p:set>
                                    <p:animEffect transition="in" filter="blinds(horizontal)">
                                      <p:cBhvr>
                                        <p:cTn id="27" dur="500"/>
                                        <p:tgtEl>
                                          <p:spTgt spid="7915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32" dur="500"/>
                                        <p:tgtEl>
                                          <p:spTgt spid="7915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EA82008-D553-4A00-86BE-ECA02F3FC4FD}"/>
              </a:ext>
            </a:extLst>
          </p:cNvPr>
          <p:cNvSpPr>
            <a:spLocks noGrp="1" noChangeArrowheads="1"/>
          </p:cNvSpPr>
          <p:nvPr>
            <p:ph type="title"/>
          </p:nvPr>
        </p:nvSpPr>
        <p:spPr/>
        <p:txBody>
          <a:bodyPr/>
          <a:lstStyle/>
          <a:p>
            <a:r>
              <a:rPr lang="zh-CN" altLang="en-US"/>
              <a:t>链接顺序问题</a:t>
            </a:r>
          </a:p>
        </p:txBody>
      </p:sp>
      <p:sp>
        <p:nvSpPr>
          <p:cNvPr id="723971" name="Rectangle 3">
            <a:extLst>
              <a:ext uri="{FF2B5EF4-FFF2-40B4-BE49-F238E27FC236}">
                <a16:creationId xmlns:a16="http://schemas.microsoft.com/office/drawing/2014/main" id="{2BB8E626-987E-49FC-9955-44B24F54D2A2}"/>
              </a:ext>
            </a:extLst>
          </p:cNvPr>
          <p:cNvSpPr>
            <a:spLocks noGrp="1" noChangeArrowheads="1"/>
          </p:cNvSpPr>
          <p:nvPr>
            <p:ph type="body" idx="1"/>
          </p:nvPr>
        </p:nvSpPr>
        <p:spPr>
          <a:xfrm>
            <a:off x="1993581" y="837414"/>
            <a:ext cx="8227060" cy="5808457"/>
          </a:xfrm>
        </p:spPr>
        <p:txBody>
          <a:bodyPr/>
          <a:lstStyle/>
          <a:p>
            <a:pPr>
              <a:lnSpc>
                <a:spcPct val="105000"/>
              </a:lnSpc>
              <a:spcBef>
                <a:spcPct val="15000"/>
              </a:spcBef>
            </a:pPr>
            <a:r>
              <a:rPr lang="zh-CN" altLang="en-US">
                <a:latin typeface="微软雅黑" panose="020B0503020204020204" pitchFamily="34" charset="-122"/>
                <a:ea typeface="微软雅黑" panose="020B0503020204020204" pitchFamily="34" charset="-122"/>
              </a:rPr>
              <a:t>假设调用关系如下：</a:t>
            </a:r>
          </a:p>
          <a:p>
            <a:pPr>
              <a:lnSpc>
                <a:spcPct val="105000"/>
              </a:lnSpc>
              <a:spcBef>
                <a:spcPct val="15000"/>
              </a:spcBef>
              <a:buFontTx/>
              <a:buNone/>
            </a:pPr>
            <a:r>
              <a:rPr lang="en-US" altLang="zh-CN">
                <a:latin typeface="微软雅黑" panose="020B0503020204020204" pitchFamily="34" charset="-122"/>
                <a:ea typeface="微软雅黑" panose="020B0503020204020204" pitchFamily="34" charset="-122"/>
              </a:rPr>
              <a:t>     func.o </a:t>
            </a:r>
            <a:r>
              <a:rPr lang="en-US" altLang="zh-CN">
                <a:ea typeface="微软雅黑" panose="020B0503020204020204" pitchFamily="34" charset="-122"/>
                <a:cs typeface="Arial" panose="020B0604020202020204" pitchFamily="34" charset="0"/>
              </a:rPr>
              <a:t>→ </a:t>
            </a:r>
            <a:r>
              <a:rPr lang="en-US" altLang="zh-CN">
                <a:latin typeface="微软雅黑" panose="020B0503020204020204" pitchFamily="34" charset="-122"/>
                <a:ea typeface="微软雅黑" panose="020B0503020204020204" pitchFamily="34" charset="-122"/>
              </a:rPr>
              <a:t>libx.a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liby.a </a:t>
            </a:r>
            <a:r>
              <a:rPr lang="zh-CN" altLang="en-US">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libx.a </a:t>
            </a:r>
            <a:r>
              <a:rPr lang="en-US" altLang="zh-CN">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libz.a </a:t>
            </a:r>
            <a:r>
              <a:rPr lang="zh-CN" altLang="en-US">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libx.a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liby.a </a:t>
            </a:r>
            <a:r>
              <a:rPr lang="zh-CN" altLang="en-US">
                <a:latin typeface="微软雅黑" panose="020B0503020204020204" pitchFamily="34" charset="-122"/>
                <a:ea typeface="微软雅黑" panose="020B0503020204020204" pitchFamily="34" charset="-122"/>
              </a:rPr>
              <a:t>之间、</a:t>
            </a:r>
            <a:r>
              <a:rPr lang="en-US" altLang="zh-CN">
                <a:latin typeface="微软雅黑" panose="020B0503020204020204" pitchFamily="34" charset="-122"/>
                <a:ea typeface="微软雅黑" panose="020B0503020204020204" pitchFamily="34" charset="-122"/>
              </a:rPr>
              <a:t>liby.a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libz.a </a:t>
            </a:r>
            <a:r>
              <a:rPr lang="zh-CN" altLang="en-US">
                <a:latin typeface="微软雅黑" panose="020B0503020204020204" pitchFamily="34" charset="-122"/>
                <a:ea typeface="微软雅黑" panose="020B0503020204020204" pitchFamily="34" charset="-122"/>
              </a:rPr>
              <a:t>相互独立</a:t>
            </a:r>
          </a:p>
          <a:p>
            <a:pPr>
              <a:lnSpc>
                <a:spcPct val="105000"/>
              </a:lnSpc>
              <a:spcBef>
                <a:spcPct val="15000"/>
              </a:spcBef>
              <a:buFontTx/>
              <a:buNone/>
            </a:pPr>
            <a:r>
              <a:rPr lang="zh-CN" altLang="en-US">
                <a:latin typeface="微软雅黑" panose="020B0503020204020204" pitchFamily="34" charset="-122"/>
                <a:ea typeface="微软雅黑" panose="020B0503020204020204" pitchFamily="34" charset="-122"/>
              </a:rPr>
              <a:t>     则以下几个命令行都是可行的：</a:t>
            </a:r>
          </a:p>
          <a:p>
            <a:pPr lvl="1">
              <a:lnSpc>
                <a:spcPct val="105000"/>
              </a:lnSpc>
              <a:spcBef>
                <a:spcPct val="15000"/>
              </a:spcBef>
            </a:pPr>
            <a:r>
              <a:rPr lang="en-US" altLang="zh-CN" sz="2200">
                <a:latin typeface="微软雅黑" panose="020B0503020204020204" pitchFamily="34" charset="-122"/>
                <a:ea typeface="微软雅黑" panose="020B0503020204020204" pitchFamily="34" charset="-122"/>
              </a:rPr>
              <a:t>gcc -static –o myfunc func.o libx.a liby.a libz.a</a:t>
            </a:r>
          </a:p>
          <a:p>
            <a:pPr lvl="1">
              <a:lnSpc>
                <a:spcPct val="105000"/>
              </a:lnSpc>
              <a:spcBef>
                <a:spcPct val="15000"/>
              </a:spcBef>
            </a:pPr>
            <a:r>
              <a:rPr lang="en-US" altLang="zh-CN" sz="2200">
                <a:latin typeface="微软雅黑" panose="020B0503020204020204" pitchFamily="34" charset="-122"/>
                <a:ea typeface="微软雅黑" panose="020B0503020204020204" pitchFamily="34" charset="-122"/>
              </a:rPr>
              <a:t>gcc -static –o myfunc func.o liby.a libx.a libz.a</a:t>
            </a:r>
          </a:p>
          <a:p>
            <a:pPr lvl="1">
              <a:lnSpc>
                <a:spcPct val="105000"/>
              </a:lnSpc>
              <a:spcBef>
                <a:spcPct val="15000"/>
              </a:spcBef>
            </a:pPr>
            <a:r>
              <a:rPr lang="en-US" altLang="zh-CN" sz="2200">
                <a:latin typeface="微软雅黑" panose="020B0503020204020204" pitchFamily="34" charset="-122"/>
                <a:ea typeface="微软雅黑" panose="020B0503020204020204" pitchFamily="34" charset="-122"/>
              </a:rPr>
              <a:t>gcc -static –o myfunc func.o libx.a libz.a liby.a</a:t>
            </a:r>
          </a:p>
          <a:p>
            <a:pPr>
              <a:lnSpc>
                <a:spcPct val="105000"/>
              </a:lnSpc>
              <a:spcBef>
                <a:spcPct val="15000"/>
              </a:spcBef>
            </a:pPr>
            <a:r>
              <a:rPr lang="zh-CN" altLang="en-US">
                <a:latin typeface="微软雅黑" panose="020B0503020204020204" pitchFamily="34" charset="-122"/>
                <a:ea typeface="微软雅黑" panose="020B0503020204020204" pitchFamily="34" charset="-122"/>
              </a:rPr>
              <a:t>假设调用关系如下：</a:t>
            </a:r>
          </a:p>
          <a:p>
            <a:pPr>
              <a:lnSpc>
                <a:spcPct val="105000"/>
              </a:lnSpc>
              <a:spcBef>
                <a:spcPct val="15000"/>
              </a:spcBef>
              <a:buFontTx/>
              <a:buNone/>
            </a:pPr>
            <a:r>
              <a:rPr lang="en-US" altLang="zh-CN">
                <a:latin typeface="微软雅黑" panose="020B0503020204020204" pitchFamily="34" charset="-122"/>
                <a:ea typeface="微软雅黑" panose="020B0503020204020204" pitchFamily="34" charset="-122"/>
              </a:rPr>
              <a:t>     func.o </a:t>
            </a:r>
            <a:r>
              <a:rPr lang="en-US" altLang="zh-CN">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libx.a </a:t>
            </a:r>
            <a:r>
              <a:rPr lang="zh-CN" altLang="en-US">
                <a:latin typeface="微软雅黑" panose="020B0503020204020204" pitchFamily="34" charset="-122"/>
                <a:ea typeface="微软雅黑" panose="020B0503020204020204" pitchFamily="34" charset="-122"/>
              </a:rPr>
              <a:t>和 </a:t>
            </a:r>
            <a:r>
              <a:rPr lang="en-US" altLang="zh-CN">
                <a:latin typeface="微软雅黑" panose="020B0503020204020204" pitchFamily="34" charset="-122"/>
                <a:ea typeface="微软雅黑" panose="020B0503020204020204" pitchFamily="34" charset="-122"/>
              </a:rPr>
              <a:t>liby.a </a:t>
            </a:r>
            <a:r>
              <a:rPr lang="zh-CN" altLang="en-US">
                <a:latin typeface="微软雅黑" panose="020B0503020204020204" pitchFamily="34" charset="-122"/>
                <a:ea typeface="微软雅黑" panose="020B0503020204020204" pitchFamily="34" charset="-122"/>
              </a:rPr>
              <a:t>中的函数</a:t>
            </a:r>
          </a:p>
          <a:p>
            <a:pPr>
              <a:lnSpc>
                <a:spcPct val="105000"/>
              </a:lnSpc>
              <a:spcBef>
                <a:spcPct val="15000"/>
              </a:spcBef>
              <a:buFontTx/>
              <a:buNone/>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libx.a </a:t>
            </a:r>
            <a:r>
              <a:rPr lang="en-US" altLang="zh-CN">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liby.a </a:t>
            </a:r>
            <a:r>
              <a:rPr lang="zh-CN" altLang="en-US">
                <a:latin typeface="微软雅黑" panose="020B0503020204020204" pitchFamily="34" charset="-122"/>
                <a:ea typeface="微软雅黑" panose="020B0503020204020204" pitchFamily="34" charset="-122"/>
              </a:rPr>
              <a:t>同时 </a:t>
            </a:r>
            <a:r>
              <a:rPr lang="en-US" altLang="zh-CN">
                <a:latin typeface="微软雅黑" panose="020B0503020204020204" pitchFamily="34" charset="-122"/>
                <a:ea typeface="微软雅黑" panose="020B0503020204020204" pitchFamily="34" charset="-122"/>
              </a:rPr>
              <a:t>liby.a </a:t>
            </a:r>
            <a:r>
              <a:rPr lang="en-US" altLang="zh-CN">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 libx.a  </a:t>
            </a:r>
          </a:p>
          <a:p>
            <a:pPr>
              <a:lnSpc>
                <a:spcPct val="105000"/>
              </a:lnSpc>
              <a:spcBef>
                <a:spcPct val="15000"/>
              </a:spcBef>
              <a:buFontTx/>
              <a:buNone/>
            </a:pPr>
            <a:r>
              <a:rPr lang="zh-CN" altLang="en-US">
                <a:latin typeface="微软雅黑" panose="020B0503020204020204" pitchFamily="34" charset="-122"/>
                <a:ea typeface="微软雅黑" panose="020B0503020204020204" pitchFamily="34" charset="-122"/>
              </a:rPr>
              <a:t>     则以下命令行可行：</a:t>
            </a:r>
          </a:p>
          <a:p>
            <a:pPr lvl="1">
              <a:lnSpc>
                <a:spcPct val="105000"/>
              </a:lnSpc>
              <a:spcBef>
                <a:spcPct val="15000"/>
              </a:spcBef>
            </a:pPr>
            <a:r>
              <a:rPr lang="en-US" altLang="zh-CN" sz="2200">
                <a:latin typeface="微软雅黑" panose="020B0503020204020204" pitchFamily="34" charset="-122"/>
                <a:ea typeface="微软雅黑" panose="020B0503020204020204" pitchFamily="34" charset="-122"/>
              </a:rPr>
              <a:t>gcc -static –o myfunc func.o libx.a liby.a libx.a</a:t>
            </a:r>
            <a:endParaRPr lang="zh-CN" altLang="en-US"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blinds(horizontal)">
                                      <p:cBhvr>
                                        <p:cTn id="7" dur="500"/>
                                        <p:tgtEl>
                                          <p:spTgt spid="72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3971">
                                            <p:txEl>
                                              <p:pRg st="2" end="2"/>
                                            </p:txEl>
                                          </p:spTgt>
                                        </p:tgtEl>
                                        <p:attrNameLst>
                                          <p:attrName>style.visibility</p:attrName>
                                        </p:attrNameLst>
                                      </p:cBhvr>
                                      <p:to>
                                        <p:strVal val="visible"/>
                                      </p:to>
                                    </p:set>
                                    <p:animEffect transition="in" filter="blinds(horizontal)">
                                      <p:cBhvr>
                                        <p:cTn id="10" dur="500"/>
                                        <p:tgtEl>
                                          <p:spTgt spid="72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23971">
                                            <p:txEl>
                                              <p:pRg st="3" end="3"/>
                                            </p:txEl>
                                          </p:spTgt>
                                        </p:tgtEl>
                                        <p:attrNameLst>
                                          <p:attrName>style.visibility</p:attrName>
                                        </p:attrNameLst>
                                      </p:cBhvr>
                                      <p:to>
                                        <p:strVal val="visible"/>
                                      </p:to>
                                    </p:set>
                                    <p:animEffect transition="in" filter="blinds(horizontal)">
                                      <p:cBhvr>
                                        <p:cTn id="13" dur="500"/>
                                        <p:tgtEl>
                                          <p:spTgt spid="72397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23971">
                                            <p:txEl>
                                              <p:pRg st="4" end="4"/>
                                            </p:txEl>
                                          </p:spTgt>
                                        </p:tgtEl>
                                        <p:attrNameLst>
                                          <p:attrName>style.visibility</p:attrName>
                                        </p:attrNameLst>
                                      </p:cBhvr>
                                      <p:to>
                                        <p:strVal val="visible"/>
                                      </p:to>
                                    </p:set>
                                    <p:animEffect transition="in" filter="blinds(horizontal)">
                                      <p:cBhvr>
                                        <p:cTn id="18" dur="500"/>
                                        <p:tgtEl>
                                          <p:spTgt spid="7239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23971">
                                            <p:txEl>
                                              <p:pRg st="5" end="5"/>
                                            </p:txEl>
                                          </p:spTgt>
                                        </p:tgtEl>
                                        <p:attrNameLst>
                                          <p:attrName>style.visibility</p:attrName>
                                        </p:attrNameLst>
                                      </p:cBhvr>
                                      <p:to>
                                        <p:strVal val="visible"/>
                                      </p:to>
                                    </p:set>
                                    <p:animEffect transition="in" filter="blinds(horizontal)">
                                      <p:cBhvr>
                                        <p:cTn id="21" dur="500"/>
                                        <p:tgtEl>
                                          <p:spTgt spid="7239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23971">
                                            <p:txEl>
                                              <p:pRg st="6" end="6"/>
                                            </p:txEl>
                                          </p:spTgt>
                                        </p:tgtEl>
                                        <p:attrNameLst>
                                          <p:attrName>style.visibility</p:attrName>
                                        </p:attrNameLst>
                                      </p:cBhvr>
                                      <p:to>
                                        <p:strVal val="visible"/>
                                      </p:to>
                                    </p:set>
                                    <p:animEffect transition="in" filter="blinds(horizontal)">
                                      <p:cBhvr>
                                        <p:cTn id="24" dur="500"/>
                                        <p:tgtEl>
                                          <p:spTgt spid="7239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23971">
                                            <p:txEl>
                                              <p:pRg st="7" end="7"/>
                                            </p:txEl>
                                          </p:spTgt>
                                        </p:tgtEl>
                                        <p:attrNameLst>
                                          <p:attrName>style.visibility</p:attrName>
                                        </p:attrNameLst>
                                      </p:cBhvr>
                                      <p:to>
                                        <p:strVal val="visible"/>
                                      </p:to>
                                    </p:set>
                                    <p:animEffect transition="in" filter="blinds(horizontal)">
                                      <p:cBhvr>
                                        <p:cTn id="27" dur="500"/>
                                        <p:tgtEl>
                                          <p:spTgt spid="72397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3971">
                                            <p:txEl>
                                              <p:pRg st="9" end="9"/>
                                            </p:txEl>
                                          </p:spTgt>
                                        </p:tgtEl>
                                        <p:attrNameLst>
                                          <p:attrName>style.visibility</p:attrName>
                                        </p:attrNameLst>
                                      </p:cBhvr>
                                      <p:to>
                                        <p:strVal val="visible"/>
                                      </p:to>
                                    </p:set>
                                    <p:animEffect transition="in" filter="blinds(horizontal)">
                                      <p:cBhvr>
                                        <p:cTn id="32" dur="500"/>
                                        <p:tgtEl>
                                          <p:spTgt spid="72397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23971">
                                            <p:txEl>
                                              <p:pRg st="10" end="10"/>
                                            </p:txEl>
                                          </p:spTgt>
                                        </p:tgtEl>
                                        <p:attrNameLst>
                                          <p:attrName>style.visibility</p:attrName>
                                        </p:attrNameLst>
                                      </p:cBhvr>
                                      <p:to>
                                        <p:strVal val="visible"/>
                                      </p:to>
                                    </p:set>
                                    <p:animEffect transition="in" filter="blinds(horizontal)">
                                      <p:cBhvr>
                                        <p:cTn id="35" dur="500"/>
                                        <p:tgtEl>
                                          <p:spTgt spid="723971">
                                            <p:txEl>
                                              <p:pRg st="10" end="1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23971">
                                            <p:txEl>
                                              <p:pRg st="11" end="11"/>
                                            </p:txEl>
                                          </p:spTgt>
                                        </p:tgtEl>
                                        <p:attrNameLst>
                                          <p:attrName>style.visibility</p:attrName>
                                        </p:attrNameLst>
                                      </p:cBhvr>
                                      <p:to>
                                        <p:strVal val="visible"/>
                                      </p:to>
                                    </p:set>
                                    <p:animEffect transition="in" filter="blinds(horizontal)">
                                      <p:cBhvr>
                                        <p:cTn id="40" dur="500"/>
                                        <p:tgtEl>
                                          <p:spTgt spid="723971">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23971">
                                            <p:txEl>
                                              <p:pRg st="12" end="12"/>
                                            </p:txEl>
                                          </p:spTgt>
                                        </p:tgtEl>
                                        <p:attrNameLst>
                                          <p:attrName>style.visibility</p:attrName>
                                        </p:attrNameLst>
                                      </p:cBhvr>
                                      <p:to>
                                        <p:strVal val="visible"/>
                                      </p:to>
                                    </p:set>
                                    <p:animEffect transition="in" filter="blinds(horizontal)">
                                      <p:cBhvr>
                                        <p:cTn id="43" dur="500"/>
                                        <p:tgtEl>
                                          <p:spTgt spid="72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D020F30-BAE1-4D66-A3E6-1579AC062FC2}"/>
              </a:ext>
            </a:extLst>
          </p:cNvPr>
          <p:cNvSpPr>
            <a:spLocks noGrp="1" noChangeArrowheads="1"/>
          </p:cNvSpPr>
          <p:nvPr>
            <p:ph type="title"/>
          </p:nvPr>
        </p:nvSpPr>
        <p:spPr/>
        <p:txBody>
          <a:bodyPr/>
          <a:lstStyle/>
          <a:p>
            <a:r>
              <a:rPr lang="zh-CN" altLang="en-US"/>
              <a:t>重定位</a:t>
            </a:r>
          </a:p>
        </p:txBody>
      </p:sp>
      <p:sp>
        <p:nvSpPr>
          <p:cNvPr id="690179" name="Rectangle 3">
            <a:extLst>
              <a:ext uri="{FF2B5EF4-FFF2-40B4-BE49-F238E27FC236}">
                <a16:creationId xmlns:a16="http://schemas.microsoft.com/office/drawing/2014/main" id="{C3BA97C5-4D33-48FA-8C7E-9B3D987CB968}"/>
              </a:ext>
            </a:extLst>
          </p:cNvPr>
          <p:cNvSpPr>
            <a:spLocks noGrp="1" noChangeArrowheads="1"/>
          </p:cNvSpPr>
          <p:nvPr>
            <p:ph type="body" idx="1"/>
          </p:nvPr>
        </p:nvSpPr>
        <p:spPr>
          <a:xfrm>
            <a:off x="1525413" y="705691"/>
            <a:ext cx="9141177" cy="5937005"/>
          </a:xfrm>
        </p:spPr>
        <p:txBody>
          <a:bodyPr/>
          <a:lstStyle/>
          <a:p>
            <a:pPr>
              <a:lnSpc>
                <a:spcPct val="150000"/>
              </a:lnSpc>
            </a:pPr>
            <a:r>
              <a:rPr lang="zh-CN" altLang="en-US">
                <a:latin typeface="微软雅黑" panose="020B0503020204020204" pitchFamily="34" charset="-122"/>
                <a:ea typeface="微软雅黑" panose="020B0503020204020204" pitchFamily="34" charset="-122"/>
              </a:rPr>
              <a:t>合并相同的节</a:t>
            </a:r>
          </a:p>
          <a:p>
            <a:pPr lvl="1">
              <a:lnSpc>
                <a:spcPct val="150000"/>
              </a:lnSpc>
            </a:pPr>
            <a:r>
              <a:rPr lang="zh-CN" altLang="en-US" sz="2200">
                <a:latin typeface="微软雅黑" panose="020B0503020204020204" pitchFamily="34" charset="-122"/>
                <a:ea typeface="微软雅黑" panose="020B0503020204020204" pitchFamily="34" charset="-122"/>
              </a:rPr>
              <a:t>针对 </a:t>
            </a:r>
            <a:r>
              <a:rPr lang="en-US" altLang="zh-CN" sz="2200">
                <a:latin typeface="微软雅黑" panose="020B0503020204020204" pitchFamily="34" charset="-122"/>
                <a:ea typeface="微软雅黑" panose="020B0503020204020204" pitchFamily="34" charset="-122"/>
              </a:rPr>
              <a:t>E </a:t>
            </a:r>
            <a:r>
              <a:rPr lang="zh-CN" altLang="en-US" sz="2200">
                <a:latin typeface="微软雅黑" panose="020B0503020204020204" pitchFamily="34" charset="-122"/>
                <a:ea typeface="微软雅黑" panose="020B0503020204020204" pitchFamily="34" charset="-122"/>
              </a:rPr>
              <a:t>中所有目标模块，将相同的节合并</a:t>
            </a:r>
          </a:p>
          <a:p>
            <a:pPr lvl="1">
              <a:lnSpc>
                <a:spcPct val="150000"/>
              </a:lnSpc>
              <a:buFontTx/>
              <a:buNone/>
            </a:pPr>
            <a:r>
              <a:rPr lang="zh-CN" altLang="en-US" sz="2400">
                <a:solidFill>
                  <a:srgbClr val="CC3300"/>
                </a:solidFill>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所有 </a:t>
            </a:r>
            <a:r>
              <a:rPr lang="en-US" altLang="zh-CN" sz="2200">
                <a:solidFill>
                  <a:srgbClr val="CC3300"/>
                </a:solidFill>
                <a:latin typeface="微软雅黑" panose="020B0503020204020204" pitchFamily="34" charset="-122"/>
                <a:ea typeface="微软雅黑" panose="020B0503020204020204" pitchFamily="34" charset="-122"/>
              </a:rPr>
              <a:t>.text </a:t>
            </a:r>
            <a:r>
              <a:rPr lang="zh-CN" altLang="en-US" sz="2200">
                <a:solidFill>
                  <a:srgbClr val="CC3300"/>
                </a:solidFill>
                <a:latin typeface="微软雅黑" panose="020B0503020204020204" pitchFamily="34" charset="-122"/>
                <a:ea typeface="微软雅黑" panose="020B0503020204020204" pitchFamily="34" charset="-122"/>
              </a:rPr>
              <a:t>节合并后，作为可执行文件中的 </a:t>
            </a:r>
            <a:r>
              <a:rPr lang="en-US" altLang="zh-CN" sz="2200">
                <a:solidFill>
                  <a:srgbClr val="CC3300"/>
                </a:solidFill>
                <a:latin typeface="微软雅黑" panose="020B0503020204020204" pitchFamily="34" charset="-122"/>
                <a:ea typeface="微软雅黑" panose="020B0503020204020204" pitchFamily="34" charset="-122"/>
              </a:rPr>
              <a:t>.text </a:t>
            </a:r>
            <a:r>
              <a:rPr lang="zh-CN" altLang="en-US" sz="2200">
                <a:solidFill>
                  <a:srgbClr val="CC3300"/>
                </a:solidFill>
                <a:latin typeface="微软雅黑" panose="020B0503020204020204" pitchFamily="34" charset="-122"/>
                <a:ea typeface="微软雅黑" panose="020B0503020204020204" pitchFamily="34" charset="-122"/>
              </a:rPr>
              <a:t>节</a:t>
            </a:r>
          </a:p>
          <a:p>
            <a:pPr>
              <a:lnSpc>
                <a:spcPct val="150000"/>
              </a:lnSpc>
            </a:pPr>
            <a:r>
              <a:rPr lang="zh-CN" altLang="en-US">
                <a:latin typeface="微软雅黑" panose="020B0503020204020204" pitchFamily="34" charset="-122"/>
                <a:ea typeface="微软雅黑" panose="020B0503020204020204" pitchFamily="34" charset="-122"/>
              </a:rPr>
              <a:t>对</a:t>
            </a:r>
            <a:r>
              <a:rPr lang="zh-CN" altLang="en-US">
                <a:solidFill>
                  <a:srgbClr val="CC3300"/>
                </a:solidFill>
                <a:latin typeface="微软雅黑" panose="020B0503020204020204" pitchFamily="34" charset="-122"/>
                <a:ea typeface="微软雅黑" panose="020B0503020204020204" pitchFamily="34" charset="-122"/>
              </a:rPr>
              <a:t>定义符号</a:t>
            </a:r>
            <a:r>
              <a:rPr lang="zh-CN" altLang="en-US">
                <a:latin typeface="微软雅黑" panose="020B0503020204020204" pitchFamily="34" charset="-122"/>
                <a:ea typeface="微软雅黑" panose="020B0503020204020204" pitchFamily="34" charset="-122"/>
              </a:rPr>
              <a:t>进行重定位</a:t>
            </a:r>
            <a:r>
              <a:rPr lang="zh-CN" altLang="en-US">
                <a:solidFill>
                  <a:srgbClr val="FF0000"/>
                </a:solidFill>
                <a:latin typeface="微软雅黑" panose="020B0503020204020204" pitchFamily="34" charset="-122"/>
                <a:ea typeface="微软雅黑" panose="020B0503020204020204" pitchFamily="34" charset="-122"/>
              </a:rPr>
              <a:t>（确定地址）</a:t>
            </a:r>
          </a:p>
          <a:p>
            <a:pPr lvl="1">
              <a:lnSpc>
                <a:spcPct val="150000"/>
              </a:lnSpc>
            </a:pPr>
            <a:r>
              <a:rPr lang="zh-CN" altLang="en-US" sz="2200">
                <a:latin typeface="微软雅黑" panose="020B0503020204020204" pitchFamily="34" charset="-122"/>
                <a:ea typeface="微软雅黑" panose="020B0503020204020204" pitchFamily="34" charset="-122"/>
              </a:rPr>
              <a:t>针对合并节中所有定义符号，确定其在虚拟空间中的地址</a:t>
            </a:r>
          </a:p>
          <a:p>
            <a:pPr lvl="1">
              <a:lnSpc>
                <a:spcPct val="150000"/>
              </a:lnSpc>
              <a:buFontTx/>
              <a:buNone/>
            </a:pPr>
            <a:r>
              <a:rPr lang="zh-CN" altLang="en-US" sz="2200">
                <a:solidFill>
                  <a:srgbClr val="CC3300"/>
                </a:solidFill>
                <a:latin typeface="微软雅黑" panose="020B0503020204020204" pitchFamily="34" charset="-122"/>
                <a:ea typeface="微软雅黑" panose="020B0503020204020204" pitchFamily="34" charset="-122"/>
              </a:rPr>
              <a:t>   为函数确定首地址</a:t>
            </a:r>
            <a:r>
              <a:rPr lang="en-US" altLang="zh-CN" sz="2200">
                <a:solidFill>
                  <a:srgbClr val="CC3300"/>
                </a:solidFill>
                <a:latin typeface="微软雅黑" panose="020B0503020204020204" pitchFamily="34" charset="-122"/>
                <a:ea typeface="微软雅黑" panose="020B0503020204020204" pitchFamily="34" charset="-122"/>
              </a:rPr>
              <a:t>(</a:t>
            </a:r>
            <a:r>
              <a:rPr lang="zh-CN" altLang="en-US" sz="2200">
                <a:solidFill>
                  <a:srgbClr val="CC3300"/>
                </a:solidFill>
                <a:latin typeface="微软雅黑" panose="020B0503020204020204" pitchFamily="34" charset="-122"/>
                <a:ea typeface="微软雅黑" panose="020B0503020204020204" pitchFamily="34" charset="-122"/>
              </a:rPr>
              <a:t>进而确定每条指令的地址</a:t>
            </a:r>
            <a:r>
              <a:rPr lang="en-US" altLang="zh-CN" sz="2200">
                <a:solidFill>
                  <a:srgbClr val="CC3300"/>
                </a:solidFill>
                <a:latin typeface="微软雅黑" panose="020B0503020204020204" pitchFamily="34" charset="-122"/>
                <a:ea typeface="微软雅黑" panose="020B0503020204020204" pitchFamily="34" charset="-122"/>
              </a:rPr>
              <a:t>)</a:t>
            </a:r>
            <a:r>
              <a:rPr lang="zh-CN" altLang="en-US" sz="2200">
                <a:solidFill>
                  <a:srgbClr val="CC3300"/>
                </a:solidFill>
                <a:latin typeface="微软雅黑" panose="020B0503020204020204" pitchFamily="34" charset="-122"/>
                <a:ea typeface="微软雅黑" panose="020B0503020204020204" pitchFamily="34" charset="-122"/>
              </a:rPr>
              <a:t>，为变量确定首地址</a:t>
            </a:r>
          </a:p>
          <a:p>
            <a:pPr lvl="1">
              <a:lnSpc>
                <a:spcPct val="150000"/>
              </a:lnSpc>
            </a:pPr>
            <a:r>
              <a:rPr lang="zh-CN" altLang="en-US" sz="2200">
                <a:latin typeface="微软雅黑" panose="020B0503020204020204" pitchFamily="34" charset="-122"/>
                <a:ea typeface="微软雅黑" panose="020B0503020204020204" pitchFamily="34" charset="-122"/>
              </a:rPr>
              <a:t>完成这一步后，每条指令和每个全局变量都有了确定的地址</a:t>
            </a:r>
          </a:p>
          <a:p>
            <a:pPr>
              <a:lnSpc>
                <a:spcPct val="150000"/>
              </a:lnSpc>
            </a:pPr>
            <a:r>
              <a:rPr lang="zh-CN" altLang="en-US">
                <a:latin typeface="微软雅黑" panose="020B0503020204020204" pitchFamily="34" charset="-122"/>
                <a:ea typeface="微软雅黑" panose="020B0503020204020204" pitchFamily="34" charset="-122"/>
              </a:rPr>
              <a:t>对</a:t>
            </a:r>
            <a:r>
              <a:rPr lang="zh-CN" altLang="en-US">
                <a:solidFill>
                  <a:srgbClr val="CC3300"/>
                </a:solidFill>
                <a:latin typeface="微软雅黑" panose="020B0503020204020204" pitchFamily="34" charset="-122"/>
                <a:ea typeface="微软雅黑" panose="020B0503020204020204" pitchFamily="34" charset="-122"/>
              </a:rPr>
              <a:t>符号引用</a:t>
            </a:r>
            <a:r>
              <a:rPr lang="zh-CN" altLang="en-US">
                <a:latin typeface="微软雅黑" panose="020B0503020204020204" pitchFamily="34" charset="-122"/>
                <a:ea typeface="微软雅黑" panose="020B0503020204020204" pitchFamily="34" charset="-122"/>
              </a:rPr>
              <a:t>进行重定位</a:t>
            </a:r>
            <a:r>
              <a:rPr lang="zh-CN" altLang="en-US">
                <a:solidFill>
                  <a:srgbClr val="FF0000"/>
                </a:solidFill>
                <a:latin typeface="微软雅黑" panose="020B0503020204020204" pitchFamily="34" charset="-122"/>
                <a:ea typeface="微软雅黑" panose="020B0503020204020204" pitchFamily="34" charset="-122"/>
              </a:rPr>
              <a:t>（确定地址）</a:t>
            </a:r>
          </a:p>
          <a:p>
            <a:pPr lvl="1">
              <a:lnSpc>
                <a:spcPct val="150000"/>
              </a:lnSpc>
            </a:pPr>
            <a:r>
              <a:rPr lang="zh-CN" altLang="en-US" sz="2200">
                <a:latin typeface="微软雅黑" panose="020B0503020204020204" pitchFamily="34" charset="-122"/>
                <a:ea typeface="微软雅黑" panose="020B0503020204020204" pitchFamily="34" charset="-122"/>
              </a:rPr>
              <a:t>修改 </a:t>
            </a:r>
            <a:r>
              <a:rPr lang="en-US" altLang="zh-CN" sz="2200">
                <a:latin typeface="微软雅黑" panose="020B0503020204020204" pitchFamily="34" charset="-122"/>
                <a:ea typeface="微软雅黑" panose="020B0503020204020204" pitchFamily="34" charset="-122"/>
              </a:rPr>
              <a:t>.text</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.data </a:t>
            </a:r>
            <a:r>
              <a:rPr lang="zh-CN" altLang="en-US" sz="2200">
                <a:latin typeface="微软雅黑" panose="020B0503020204020204" pitchFamily="34" charset="-122"/>
                <a:ea typeface="微软雅黑" panose="020B0503020204020204" pitchFamily="34" charset="-122"/>
              </a:rPr>
              <a:t>中的每个符号引用（的地址）</a:t>
            </a:r>
          </a:p>
          <a:p>
            <a:pPr lvl="1">
              <a:lnSpc>
                <a:spcPct val="150000"/>
              </a:lnSpc>
              <a:buFontTx/>
              <a:buNone/>
            </a:pPr>
            <a:r>
              <a:rPr lang="zh-CN" altLang="en-US" sz="2200">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需用到在 </a:t>
            </a:r>
            <a:r>
              <a:rPr lang="en-US" altLang="zh-CN" sz="2200">
                <a:solidFill>
                  <a:srgbClr val="CC3300"/>
                </a:solidFill>
                <a:latin typeface="微软雅黑" panose="020B0503020204020204" pitchFamily="34" charset="-122"/>
                <a:ea typeface="微软雅黑" panose="020B0503020204020204" pitchFamily="34" charset="-122"/>
              </a:rPr>
              <a:t>.rel_data</a:t>
            </a:r>
            <a:r>
              <a:rPr lang="zh-CN" altLang="en-US" sz="2200">
                <a:solidFill>
                  <a:srgbClr val="CC3300"/>
                </a:solidFill>
                <a:latin typeface="微软雅黑" panose="020B0503020204020204" pitchFamily="34" charset="-122"/>
                <a:ea typeface="微软雅黑" panose="020B0503020204020204" pitchFamily="34" charset="-122"/>
              </a:rPr>
              <a:t>、</a:t>
            </a:r>
            <a:r>
              <a:rPr lang="en-US" altLang="zh-CN" sz="2200">
                <a:solidFill>
                  <a:srgbClr val="CC3300"/>
                </a:solidFill>
                <a:latin typeface="微软雅黑" panose="020B0503020204020204" pitchFamily="34" charset="-122"/>
                <a:ea typeface="微软雅黑" panose="020B0503020204020204" pitchFamily="34" charset="-122"/>
              </a:rPr>
              <a:t>.rel_text </a:t>
            </a:r>
            <a:r>
              <a:rPr lang="zh-CN" altLang="en-US" sz="2200">
                <a:solidFill>
                  <a:srgbClr val="CC3300"/>
                </a:solidFill>
                <a:latin typeface="微软雅黑" panose="020B0503020204020204" pitchFamily="34" charset="-122"/>
                <a:ea typeface="微软雅黑" panose="020B0503020204020204" pitchFamily="34" charset="-122"/>
              </a:rPr>
              <a:t>节中保存的重定位信息</a:t>
            </a:r>
          </a:p>
          <a:p>
            <a:pPr>
              <a:lnSpc>
                <a:spcPct val="150000"/>
              </a:lnSpc>
            </a:pPr>
            <a:endParaRPr lang="zh-CN" altLang="en-US" sz="2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2" dur="500"/>
                                        <p:tgtEl>
                                          <p:spTgt spid="69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17" dur="500"/>
                                        <p:tgtEl>
                                          <p:spTgt spid="6901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2" dur="500"/>
                                        <p:tgtEl>
                                          <p:spTgt spid="69017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27" dur="500"/>
                                        <p:tgtEl>
                                          <p:spTgt spid="69017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32" dur="500"/>
                                        <p:tgtEl>
                                          <p:spTgt spid="690179">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90179">
                                            <p:txEl>
                                              <p:pRg st="9" end="9"/>
                                            </p:txEl>
                                          </p:spTgt>
                                        </p:tgtEl>
                                        <p:attrNameLst>
                                          <p:attrName>style.visibility</p:attrName>
                                        </p:attrNameLst>
                                      </p:cBhvr>
                                      <p:to>
                                        <p:strVal val="visible"/>
                                      </p:to>
                                    </p:set>
                                    <p:animEffect transition="in" filter="blinds(horizontal)">
                                      <p:cBhvr>
                                        <p:cTn id="37" dur="500"/>
                                        <p:tgtEl>
                                          <p:spTgt spid="69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CD8D9DE-138C-499F-8C0B-34E269359940}"/>
              </a:ext>
            </a:extLst>
          </p:cNvPr>
          <p:cNvSpPr>
            <a:spLocks noGrp="1" noChangeArrowheads="1"/>
          </p:cNvSpPr>
          <p:nvPr>
            <p:ph type="title"/>
          </p:nvPr>
        </p:nvSpPr>
        <p:spPr/>
        <p:txBody>
          <a:bodyPr/>
          <a:lstStyle/>
          <a:p>
            <a:r>
              <a:rPr lang="zh-CN" altLang="en-US"/>
              <a:t>链接操作的步骤</a:t>
            </a:r>
          </a:p>
        </p:txBody>
      </p:sp>
      <p:sp>
        <p:nvSpPr>
          <p:cNvPr id="775175" name="AutoShape 7">
            <a:extLst>
              <a:ext uri="{FF2B5EF4-FFF2-40B4-BE49-F238E27FC236}">
                <a16:creationId xmlns:a16="http://schemas.microsoft.com/office/drawing/2014/main" id="{7EFF71FB-0D8F-407B-AF3F-5C20D8398A86}"/>
              </a:ext>
            </a:extLst>
          </p:cNvPr>
          <p:cNvSpPr>
            <a:spLocks noChangeArrowheads="1"/>
          </p:cNvSpPr>
          <p:nvPr/>
        </p:nvSpPr>
        <p:spPr bwMode="auto">
          <a:xfrm>
            <a:off x="3326669" y="3635311"/>
            <a:ext cx="450711" cy="680828"/>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nvGrpSpPr>
          <p:cNvPr id="775254" name="Group 86">
            <a:extLst>
              <a:ext uri="{FF2B5EF4-FFF2-40B4-BE49-F238E27FC236}">
                <a16:creationId xmlns:a16="http://schemas.microsoft.com/office/drawing/2014/main" id="{E1CA3AB8-3C25-4AF1-8F77-4AB5650377AD}"/>
              </a:ext>
            </a:extLst>
          </p:cNvPr>
          <p:cNvGrpSpPr>
            <a:grpSpLocks/>
          </p:cNvGrpSpPr>
          <p:nvPr/>
        </p:nvGrpSpPr>
        <p:grpSpPr bwMode="auto">
          <a:xfrm>
            <a:off x="3897992" y="1100857"/>
            <a:ext cx="2528107" cy="5508512"/>
            <a:chOff x="1495" y="693"/>
            <a:chExt cx="1593" cy="3471"/>
          </a:xfrm>
        </p:grpSpPr>
        <p:grpSp>
          <p:nvGrpSpPr>
            <p:cNvPr id="86075" name="Group 8">
              <a:extLst>
                <a:ext uri="{FF2B5EF4-FFF2-40B4-BE49-F238E27FC236}">
                  <a16:creationId xmlns:a16="http://schemas.microsoft.com/office/drawing/2014/main" id="{E67AE605-23C1-462A-B20A-4B0260DDA06C}"/>
                </a:ext>
              </a:extLst>
            </p:cNvPr>
            <p:cNvGrpSpPr>
              <a:grpSpLocks/>
            </p:cNvGrpSpPr>
            <p:nvPr/>
          </p:nvGrpSpPr>
          <p:grpSpPr bwMode="auto">
            <a:xfrm>
              <a:off x="2537" y="756"/>
              <a:ext cx="531" cy="2715"/>
              <a:chOff x="4818" y="847"/>
              <a:chExt cx="713" cy="2715"/>
            </a:xfrm>
          </p:grpSpPr>
          <p:sp>
            <p:nvSpPr>
              <p:cNvPr id="86084" name="AutoShape 9">
                <a:extLst>
                  <a:ext uri="{FF2B5EF4-FFF2-40B4-BE49-F238E27FC236}">
                    <a16:creationId xmlns:a16="http://schemas.microsoft.com/office/drawing/2014/main" id="{94097FA1-3A9D-446F-86F0-8020FBC7EC80}"/>
                  </a:ext>
                </a:extLst>
              </p:cNvPr>
              <p:cNvSpPr>
                <a:spLocks/>
              </p:cNvSpPr>
              <p:nvPr/>
            </p:nvSpPr>
            <p:spPr bwMode="auto">
              <a:xfrm>
                <a:off x="4818" y="847"/>
                <a:ext cx="275" cy="2715"/>
              </a:xfrm>
              <a:prstGeom prst="rightBrace">
                <a:avLst>
                  <a:gd name="adj1" fmla="val 82273"/>
                  <a:gd name="adj2" fmla="val 50000"/>
                </a:avLst>
              </a:prstGeom>
              <a:noFill/>
              <a:ln w="28575">
                <a:solidFill>
                  <a:srgbClr val="00924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85" name="Text Box 10">
                <a:extLst>
                  <a:ext uri="{FF2B5EF4-FFF2-40B4-BE49-F238E27FC236}">
                    <a16:creationId xmlns:a16="http://schemas.microsoft.com/office/drawing/2014/main" id="{DF7A4EBC-D95C-4F58-B09E-1808D3C459B3}"/>
                  </a:ext>
                </a:extLst>
              </p:cNvPr>
              <p:cNvSpPr txBox="1">
                <a:spLocks noChangeArrowheads="1"/>
              </p:cNvSpPr>
              <p:nvPr/>
            </p:nvSpPr>
            <p:spPr bwMode="auto">
              <a:xfrm>
                <a:off x="5129" y="1981"/>
                <a:ext cx="402"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ea typeface="微软雅黑" panose="020B0503020204020204" pitchFamily="34" charset="-122"/>
                  </a:rPr>
                  <a:t>代码</a:t>
                </a:r>
              </a:p>
            </p:txBody>
          </p:sp>
        </p:grpSp>
        <p:sp>
          <p:nvSpPr>
            <p:cNvPr id="86076" name="AutoShape 12">
              <a:extLst>
                <a:ext uri="{FF2B5EF4-FFF2-40B4-BE49-F238E27FC236}">
                  <a16:creationId xmlns:a16="http://schemas.microsoft.com/office/drawing/2014/main" id="{2AFDDFEA-DE3E-45F1-9DE1-7F8910B90502}"/>
                </a:ext>
              </a:extLst>
            </p:cNvPr>
            <p:cNvSpPr>
              <a:spLocks/>
            </p:cNvSpPr>
            <p:nvPr/>
          </p:nvSpPr>
          <p:spPr bwMode="auto">
            <a:xfrm>
              <a:off x="2531" y="3508"/>
              <a:ext cx="192" cy="567"/>
            </a:xfrm>
            <a:prstGeom prst="rightBrace">
              <a:avLst>
                <a:gd name="adj1" fmla="val 24609"/>
                <a:gd name="adj2" fmla="val 50000"/>
              </a:avLst>
            </a:prstGeom>
            <a:noFill/>
            <a:ln w="28575">
              <a:solidFill>
                <a:srgbClr val="00924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77" name="Text Box 13">
              <a:extLst>
                <a:ext uri="{FF2B5EF4-FFF2-40B4-BE49-F238E27FC236}">
                  <a16:creationId xmlns:a16="http://schemas.microsoft.com/office/drawing/2014/main" id="{7736FE6A-E361-493A-92B3-D3E6B1E66C61}"/>
                </a:ext>
              </a:extLst>
            </p:cNvPr>
            <p:cNvSpPr txBox="1">
              <a:spLocks noChangeArrowheads="1"/>
            </p:cNvSpPr>
            <p:nvPr/>
          </p:nvSpPr>
          <p:spPr bwMode="auto">
            <a:xfrm>
              <a:off x="2686" y="3539"/>
              <a:ext cx="402"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ea typeface="微软雅黑" panose="020B0503020204020204" pitchFamily="34" charset="-122"/>
                </a:rPr>
                <a:t>数据</a:t>
              </a:r>
            </a:p>
          </p:txBody>
        </p:sp>
        <p:sp>
          <p:nvSpPr>
            <p:cNvPr id="86078" name="Text Box 15">
              <a:extLst>
                <a:ext uri="{FF2B5EF4-FFF2-40B4-BE49-F238E27FC236}">
                  <a16:creationId xmlns:a16="http://schemas.microsoft.com/office/drawing/2014/main" id="{51155D54-EFD9-4F1A-ABB5-596AF0A6E0E6}"/>
                </a:ext>
              </a:extLst>
            </p:cNvPr>
            <p:cNvSpPr txBox="1">
              <a:spLocks noChangeArrowheads="1"/>
            </p:cNvSpPr>
            <p:nvPr/>
          </p:nvSpPr>
          <p:spPr bwMode="auto">
            <a:xfrm>
              <a:off x="1503" y="693"/>
              <a:ext cx="1180" cy="3471"/>
            </a:xfrm>
            <a:prstGeom prst="rect">
              <a:avLst/>
            </a:prstGeom>
            <a:noFill/>
            <a:ln>
              <a:noFill/>
            </a:ln>
            <a:effectLst/>
            <a:extLst>
              <a:ext uri="{909E8E84-426E-40DD-AFC4-6F175D3DCCD1}">
                <a14:hiddenFill xmlns:a14="http://schemas.microsoft.com/office/drawing/2010/main">
                  <a:solidFill>
                    <a:schemeClr val="accent2">
                      <a:alpha val="2901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P0</a:t>
              </a:r>
              <a:r>
                <a:rPr lang="en-US" altLang="zh-CN" sz="2200">
                  <a:latin typeface="微软雅黑" panose="020B0503020204020204" pitchFamily="34" charset="-122"/>
                  <a:ea typeface="微软雅黑" panose="020B0503020204020204" pitchFamily="34" charset="-122"/>
                </a:rPr>
                <a:t>: add </a:t>
              </a:r>
              <a:r>
                <a:rPr lang="en-US" altLang="zh-CN" sz="2200">
                  <a:solidFill>
                    <a:srgbClr val="CC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solidFill>
                    <a:srgbClr val="0A6A0A"/>
                  </a:solidFill>
                  <a:latin typeface="微软雅黑" panose="020B0503020204020204" pitchFamily="34" charset="-122"/>
                  <a:ea typeface="微软雅黑" panose="020B0503020204020204" pitchFamily="34" charset="-122"/>
                </a:rPr>
                <a:t>call</a:t>
              </a:r>
              <a:r>
                <a:rPr lang="en-US" altLang="zh-CN" sz="2200">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P1</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L0:  </a:t>
              </a:r>
              <a:r>
                <a:rPr lang="en-US" altLang="zh-CN" sz="2200">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C</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P1:  </a:t>
              </a:r>
              <a:r>
                <a:rPr lang="en-US" altLang="zh-CN" sz="2200">
                  <a:latin typeface="微软雅黑" panose="020B0503020204020204" pitchFamily="34" charset="-122"/>
                  <a:ea typeface="微软雅黑" panose="020B0503020204020204" pitchFamily="34" charset="-122"/>
                </a:rPr>
                <a:t>add </a:t>
              </a:r>
              <a:r>
                <a:rPr lang="en-US" altLang="zh-CN" sz="2200">
                  <a:solidFill>
                    <a:srgbClr val="CC3300"/>
                  </a:solidFill>
                  <a:latin typeface="微软雅黑" panose="020B0503020204020204" pitchFamily="34" charset="-122"/>
                  <a:ea typeface="微软雅黑" panose="020B0503020204020204" pitchFamily="34" charset="-122"/>
                </a:rPr>
                <a:t>A</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endParaRPr lang="en-US" altLang="zh-CN" sz="220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B</a:t>
              </a:r>
              <a:r>
                <a:rPr lang="en-US" altLang="zh-CN" sz="2200">
                  <a:latin typeface="微软雅黑" panose="020B0503020204020204" pitchFamily="34" charset="-122"/>
                  <a:ea typeface="微软雅黑" panose="020B0503020204020204" pitchFamily="34" charset="-122"/>
                </a:rPr>
                <a:t>:  </a:t>
              </a:r>
              <a:r>
                <a:rPr lang="en-US" altLang="zh-CN" sz="1800" b="0"/>
                <a:t>   </a:t>
              </a:r>
              <a:r>
                <a:rPr lang="en-US" altLang="zh-CN" sz="2200">
                  <a:latin typeface="微软雅黑" panose="020B0503020204020204" pitchFamily="34" charset="-122"/>
                  <a:ea typeface="微软雅黑" panose="020B0503020204020204" pitchFamily="34" charset="-122"/>
                </a:rPr>
                <a:t>10</a:t>
              </a: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20</a:t>
              </a: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A</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30</a:t>
              </a:r>
            </a:p>
          </p:txBody>
        </p:sp>
        <p:grpSp>
          <p:nvGrpSpPr>
            <p:cNvPr id="86079" name="Group 16">
              <a:extLst>
                <a:ext uri="{FF2B5EF4-FFF2-40B4-BE49-F238E27FC236}">
                  <a16:creationId xmlns:a16="http://schemas.microsoft.com/office/drawing/2014/main" id="{E6DE7BA9-42E1-4357-86B3-981645B58573}"/>
                </a:ext>
              </a:extLst>
            </p:cNvPr>
            <p:cNvGrpSpPr>
              <a:grpSpLocks/>
            </p:cNvGrpSpPr>
            <p:nvPr/>
          </p:nvGrpSpPr>
          <p:grpSpPr bwMode="auto">
            <a:xfrm>
              <a:off x="1495" y="718"/>
              <a:ext cx="1024" cy="3403"/>
              <a:chOff x="3705" y="841"/>
              <a:chExt cx="1024" cy="3403"/>
            </a:xfrm>
          </p:grpSpPr>
          <p:sp>
            <p:nvSpPr>
              <p:cNvPr id="86080" name="Rectangle 17">
                <a:extLst>
                  <a:ext uri="{FF2B5EF4-FFF2-40B4-BE49-F238E27FC236}">
                    <a16:creationId xmlns:a16="http://schemas.microsoft.com/office/drawing/2014/main" id="{4A9E3186-2667-469A-A380-9AF835ABB8B1}"/>
                  </a:ext>
                </a:extLst>
              </p:cNvPr>
              <p:cNvSpPr>
                <a:spLocks noChangeArrowheads="1"/>
              </p:cNvSpPr>
              <p:nvPr/>
            </p:nvSpPr>
            <p:spPr bwMode="auto">
              <a:xfrm>
                <a:off x="3715" y="841"/>
                <a:ext cx="1014" cy="1481"/>
              </a:xfrm>
              <a:prstGeom prst="rect">
                <a:avLst/>
              </a:prstGeom>
              <a:solidFill>
                <a:schemeClr val="accent2">
                  <a:alpha val="2392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81" name="Rectangle 18">
                <a:extLst>
                  <a:ext uri="{FF2B5EF4-FFF2-40B4-BE49-F238E27FC236}">
                    <a16:creationId xmlns:a16="http://schemas.microsoft.com/office/drawing/2014/main" id="{ACDFDF18-7FF0-4DA5-B468-8104C03ACC45}"/>
                  </a:ext>
                </a:extLst>
              </p:cNvPr>
              <p:cNvSpPr>
                <a:spLocks noChangeArrowheads="1"/>
              </p:cNvSpPr>
              <p:nvPr/>
            </p:nvSpPr>
            <p:spPr bwMode="auto">
              <a:xfrm>
                <a:off x="3709" y="2316"/>
                <a:ext cx="1014" cy="1271"/>
              </a:xfrm>
              <a:prstGeom prst="rect">
                <a:avLst/>
              </a:prstGeom>
              <a:solidFill>
                <a:srgbClr val="FF000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82" name="Rectangle 19">
                <a:extLst>
                  <a:ext uri="{FF2B5EF4-FFF2-40B4-BE49-F238E27FC236}">
                    <a16:creationId xmlns:a16="http://schemas.microsoft.com/office/drawing/2014/main" id="{209A64C4-3E97-42E2-925A-BB6CC4C860D7}"/>
                  </a:ext>
                </a:extLst>
              </p:cNvPr>
              <p:cNvSpPr>
                <a:spLocks noChangeArrowheads="1"/>
              </p:cNvSpPr>
              <p:nvPr/>
            </p:nvSpPr>
            <p:spPr bwMode="auto">
              <a:xfrm>
                <a:off x="3707" y="3586"/>
                <a:ext cx="1014" cy="412"/>
              </a:xfrm>
              <a:prstGeom prst="rect">
                <a:avLst/>
              </a:prstGeom>
              <a:solidFill>
                <a:srgbClr val="80008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83" name="Rectangle 20">
                <a:extLst>
                  <a:ext uri="{FF2B5EF4-FFF2-40B4-BE49-F238E27FC236}">
                    <a16:creationId xmlns:a16="http://schemas.microsoft.com/office/drawing/2014/main" id="{28036EE5-C053-4915-8E35-AC32F6BB6397}"/>
                  </a:ext>
                </a:extLst>
              </p:cNvPr>
              <p:cNvSpPr>
                <a:spLocks noChangeArrowheads="1"/>
              </p:cNvSpPr>
              <p:nvPr/>
            </p:nvSpPr>
            <p:spPr bwMode="auto">
              <a:xfrm>
                <a:off x="3705" y="3997"/>
                <a:ext cx="1014" cy="247"/>
              </a:xfrm>
              <a:prstGeom prst="rect">
                <a:avLst/>
              </a:prstGeom>
              <a:solidFill>
                <a:srgbClr val="008000">
                  <a:alpha val="2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grpSp>
      <p:grpSp>
        <p:nvGrpSpPr>
          <p:cNvPr id="775189" name="Group 21">
            <a:extLst>
              <a:ext uri="{FF2B5EF4-FFF2-40B4-BE49-F238E27FC236}">
                <a16:creationId xmlns:a16="http://schemas.microsoft.com/office/drawing/2014/main" id="{E2466671-4916-41EB-98F2-BB9C16DAEEB9}"/>
              </a:ext>
            </a:extLst>
          </p:cNvPr>
          <p:cNvGrpSpPr>
            <a:grpSpLocks/>
          </p:cNvGrpSpPr>
          <p:nvPr/>
        </p:nvGrpSpPr>
        <p:grpSpPr bwMode="auto">
          <a:xfrm>
            <a:off x="4083671" y="1365889"/>
            <a:ext cx="1263260" cy="4861012"/>
            <a:chOff x="2787" y="987"/>
            <a:chExt cx="759" cy="3063"/>
          </a:xfrm>
        </p:grpSpPr>
        <p:sp>
          <p:nvSpPr>
            <p:cNvPr id="86069" name="Line 22">
              <a:extLst>
                <a:ext uri="{FF2B5EF4-FFF2-40B4-BE49-F238E27FC236}">
                  <a16:creationId xmlns:a16="http://schemas.microsoft.com/office/drawing/2014/main" id="{765526D3-94E8-4829-A5FC-5FCFF85B8C39}"/>
                </a:ext>
              </a:extLst>
            </p:cNvPr>
            <p:cNvSpPr>
              <a:spLocks noChangeShapeType="1"/>
            </p:cNvSpPr>
            <p:nvPr/>
          </p:nvSpPr>
          <p:spPr bwMode="auto">
            <a:xfrm flipH="1">
              <a:off x="2787" y="987"/>
              <a:ext cx="658" cy="26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70" name="Line 23">
              <a:extLst>
                <a:ext uri="{FF2B5EF4-FFF2-40B4-BE49-F238E27FC236}">
                  <a16:creationId xmlns:a16="http://schemas.microsoft.com/office/drawing/2014/main" id="{0C7452C2-1035-4660-9E2E-77133041DF36}"/>
                </a:ext>
              </a:extLst>
            </p:cNvPr>
            <p:cNvSpPr>
              <a:spLocks noChangeShapeType="1"/>
            </p:cNvSpPr>
            <p:nvPr/>
          </p:nvSpPr>
          <p:spPr bwMode="auto">
            <a:xfrm flipH="1">
              <a:off x="2842" y="3346"/>
              <a:ext cx="631" cy="2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71" name="Line 24">
              <a:extLst>
                <a:ext uri="{FF2B5EF4-FFF2-40B4-BE49-F238E27FC236}">
                  <a16:creationId xmlns:a16="http://schemas.microsoft.com/office/drawing/2014/main" id="{07EEA1D4-4FBB-4ADA-9D51-627A798082DC}"/>
                </a:ext>
              </a:extLst>
            </p:cNvPr>
            <p:cNvSpPr>
              <a:spLocks noChangeShapeType="1"/>
            </p:cNvSpPr>
            <p:nvPr/>
          </p:nvSpPr>
          <p:spPr bwMode="auto">
            <a:xfrm flipH="1">
              <a:off x="2897" y="2496"/>
              <a:ext cx="649" cy="15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72" name="Line 25">
              <a:extLst>
                <a:ext uri="{FF2B5EF4-FFF2-40B4-BE49-F238E27FC236}">
                  <a16:creationId xmlns:a16="http://schemas.microsoft.com/office/drawing/2014/main" id="{0F47016C-9058-4449-A633-ED0C0B0435C2}"/>
                </a:ext>
              </a:extLst>
            </p:cNvPr>
            <p:cNvSpPr>
              <a:spLocks noChangeShapeType="1"/>
            </p:cNvSpPr>
            <p:nvPr/>
          </p:nvSpPr>
          <p:spPr bwMode="auto">
            <a:xfrm flipH="1">
              <a:off x="2887" y="2094"/>
              <a:ext cx="631" cy="17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73" name="Line 26">
              <a:extLst>
                <a:ext uri="{FF2B5EF4-FFF2-40B4-BE49-F238E27FC236}">
                  <a16:creationId xmlns:a16="http://schemas.microsoft.com/office/drawing/2014/main" id="{C20DF3D9-430D-4BA4-A838-C92EB62B784A}"/>
                </a:ext>
              </a:extLst>
            </p:cNvPr>
            <p:cNvSpPr>
              <a:spLocks noChangeShapeType="1"/>
            </p:cNvSpPr>
            <p:nvPr/>
          </p:nvSpPr>
          <p:spPr bwMode="auto">
            <a:xfrm flipH="1">
              <a:off x="2869" y="1253"/>
              <a:ext cx="658" cy="6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74" name="Line 27">
              <a:extLst>
                <a:ext uri="{FF2B5EF4-FFF2-40B4-BE49-F238E27FC236}">
                  <a16:creationId xmlns:a16="http://schemas.microsoft.com/office/drawing/2014/main" id="{865D3D2D-F9F3-4B1B-B46C-1FEF4C68F687}"/>
                </a:ext>
              </a:extLst>
            </p:cNvPr>
            <p:cNvSpPr>
              <a:spLocks noChangeShapeType="1"/>
            </p:cNvSpPr>
            <p:nvPr/>
          </p:nvSpPr>
          <p:spPr bwMode="auto">
            <a:xfrm flipH="1">
              <a:off x="2833" y="1691"/>
              <a:ext cx="649" cy="6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775216" name="Group 48">
            <a:extLst>
              <a:ext uri="{FF2B5EF4-FFF2-40B4-BE49-F238E27FC236}">
                <a16:creationId xmlns:a16="http://schemas.microsoft.com/office/drawing/2014/main" id="{342ED9BD-9957-4C59-8321-DCC545EA02F3}"/>
              </a:ext>
            </a:extLst>
          </p:cNvPr>
          <p:cNvGrpSpPr>
            <a:grpSpLocks/>
          </p:cNvGrpSpPr>
          <p:nvPr/>
        </p:nvGrpSpPr>
        <p:grpSpPr bwMode="auto">
          <a:xfrm>
            <a:off x="1655546" y="4336771"/>
            <a:ext cx="1740951" cy="2474149"/>
            <a:chOff x="154" y="2632"/>
            <a:chExt cx="1097" cy="1559"/>
          </a:xfrm>
        </p:grpSpPr>
        <p:sp>
          <p:nvSpPr>
            <p:cNvPr id="86066" name="Text Box 29">
              <a:extLst>
                <a:ext uri="{FF2B5EF4-FFF2-40B4-BE49-F238E27FC236}">
                  <a16:creationId xmlns:a16="http://schemas.microsoft.com/office/drawing/2014/main" id="{C1E3552A-0409-4568-8978-06AE883DC80B}"/>
                </a:ext>
              </a:extLst>
            </p:cNvPr>
            <p:cNvSpPr txBox="1">
              <a:spLocks noChangeArrowheads="1"/>
            </p:cNvSpPr>
            <p:nvPr/>
          </p:nvSpPr>
          <p:spPr bwMode="auto">
            <a:xfrm>
              <a:off x="154" y="2640"/>
              <a:ext cx="1097" cy="1551"/>
            </a:xfrm>
            <a:prstGeom prst="rect">
              <a:avLst/>
            </a:prstGeom>
            <a:noFill/>
            <a:ln>
              <a:noFill/>
            </a:ln>
            <a:effectLst/>
            <a:extLst>
              <a:ext uri="{909E8E84-426E-40DD-AFC4-6F175D3DCCD1}">
                <a14:hiddenFill xmlns:a14="http://schemas.microsoft.com/office/drawing/2010/main">
                  <a:solidFill>
                    <a:srgbClr val="FF0000">
                      <a:alpha val="1686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P1:  </a:t>
              </a:r>
              <a:r>
                <a:rPr lang="en-US" altLang="zh-CN" sz="2200">
                  <a:latin typeface="微软雅黑" panose="020B0503020204020204" pitchFamily="34" charset="-122"/>
                  <a:ea typeface="微软雅黑" panose="020B0503020204020204" pitchFamily="34" charset="-122"/>
                </a:rPr>
                <a:t>add </a:t>
              </a:r>
              <a:r>
                <a:rPr lang="en-US" altLang="zh-CN" sz="2200">
                  <a:solidFill>
                    <a:srgbClr val="CC3300"/>
                  </a:solidFill>
                  <a:latin typeface="微软雅黑" panose="020B0503020204020204" pitchFamily="34" charset="-122"/>
                  <a:ea typeface="微软雅黑" panose="020B0503020204020204" pitchFamily="34" charset="-122"/>
                </a:rPr>
                <a:t>A</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zh-CN" altLang="en-US" sz="2200">
                  <a:solidFill>
                    <a:srgbClr val="FF0000"/>
                  </a:solidFill>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A</a:t>
              </a:r>
              <a:r>
                <a:rPr lang="en-US" altLang="zh-CN" sz="22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30</a:t>
              </a:r>
            </a:p>
          </p:txBody>
        </p:sp>
        <p:sp>
          <p:nvSpPr>
            <p:cNvPr id="86067" name="Rectangle 30">
              <a:extLst>
                <a:ext uri="{FF2B5EF4-FFF2-40B4-BE49-F238E27FC236}">
                  <a16:creationId xmlns:a16="http://schemas.microsoft.com/office/drawing/2014/main" id="{E936187C-92C7-4354-9D43-89EAD7322D34}"/>
                </a:ext>
              </a:extLst>
            </p:cNvPr>
            <p:cNvSpPr>
              <a:spLocks noChangeArrowheads="1"/>
            </p:cNvSpPr>
            <p:nvPr/>
          </p:nvSpPr>
          <p:spPr bwMode="auto">
            <a:xfrm>
              <a:off x="177" y="2632"/>
              <a:ext cx="1014" cy="1280"/>
            </a:xfrm>
            <a:prstGeom prst="rect">
              <a:avLst/>
            </a:prstGeom>
            <a:solidFill>
              <a:srgbClr val="FF000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68" name="Rectangle 31">
              <a:extLst>
                <a:ext uri="{FF2B5EF4-FFF2-40B4-BE49-F238E27FC236}">
                  <a16:creationId xmlns:a16="http://schemas.microsoft.com/office/drawing/2014/main" id="{93A761CA-9653-4711-AB8F-7B5519C3E9AA}"/>
                </a:ext>
              </a:extLst>
            </p:cNvPr>
            <p:cNvSpPr>
              <a:spLocks noChangeArrowheads="1"/>
            </p:cNvSpPr>
            <p:nvPr/>
          </p:nvSpPr>
          <p:spPr bwMode="auto">
            <a:xfrm>
              <a:off x="172" y="3911"/>
              <a:ext cx="1014" cy="247"/>
            </a:xfrm>
            <a:prstGeom prst="rect">
              <a:avLst/>
            </a:prstGeom>
            <a:solidFill>
              <a:srgbClr val="008000">
                <a:alpha val="2901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grpSp>
        <p:nvGrpSpPr>
          <p:cNvPr id="775201" name="Group 33">
            <a:extLst>
              <a:ext uri="{FF2B5EF4-FFF2-40B4-BE49-F238E27FC236}">
                <a16:creationId xmlns:a16="http://schemas.microsoft.com/office/drawing/2014/main" id="{02605FA6-7A1E-43F6-B3BF-4EF7D3E5E09A}"/>
              </a:ext>
            </a:extLst>
          </p:cNvPr>
          <p:cNvGrpSpPr>
            <a:grpSpLocks/>
          </p:cNvGrpSpPr>
          <p:nvPr/>
        </p:nvGrpSpPr>
        <p:grpSpPr bwMode="auto">
          <a:xfrm>
            <a:off x="1763463" y="669191"/>
            <a:ext cx="1920283" cy="3696147"/>
            <a:chOff x="224" y="1731"/>
            <a:chExt cx="1210" cy="2329"/>
          </a:xfrm>
        </p:grpSpPr>
        <p:sp>
          <p:nvSpPr>
            <p:cNvPr id="86062" name="Text Box 34">
              <a:extLst>
                <a:ext uri="{FF2B5EF4-FFF2-40B4-BE49-F238E27FC236}">
                  <a16:creationId xmlns:a16="http://schemas.microsoft.com/office/drawing/2014/main" id="{ED1FA8E1-7548-4CBD-AFA9-2161E5006420}"/>
                </a:ext>
              </a:extLst>
            </p:cNvPr>
            <p:cNvSpPr txBox="1">
              <a:spLocks noChangeArrowheads="1"/>
            </p:cNvSpPr>
            <p:nvPr/>
          </p:nvSpPr>
          <p:spPr bwMode="auto">
            <a:xfrm>
              <a:off x="254" y="1731"/>
              <a:ext cx="1180" cy="1978"/>
            </a:xfrm>
            <a:prstGeom prst="rect">
              <a:avLst/>
            </a:prstGeom>
            <a:noFill/>
            <a:ln>
              <a:noFill/>
            </a:ln>
            <a:effectLst/>
            <a:extLst>
              <a:ext uri="{909E8E84-426E-40DD-AFC4-6F175D3DCCD1}">
                <a14:hiddenFill xmlns:a14="http://schemas.microsoft.com/office/drawing/2010/main">
                  <a:solidFill>
                    <a:schemeClr val="accent2">
                      <a:alpha val="29019"/>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P0</a:t>
              </a:r>
              <a:r>
                <a:rPr lang="en-US" altLang="zh-CN" sz="2200">
                  <a:latin typeface="微软雅黑" panose="020B0503020204020204" pitchFamily="34" charset="-122"/>
                  <a:ea typeface="微软雅黑" panose="020B0503020204020204" pitchFamily="34" charset="-122"/>
                </a:rPr>
                <a:t>: add </a:t>
              </a:r>
              <a:r>
                <a:rPr lang="en-US" altLang="zh-CN" sz="2200">
                  <a:solidFill>
                    <a:srgbClr val="CC33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solidFill>
                    <a:srgbClr val="0A6A0A"/>
                  </a:solidFill>
                  <a:latin typeface="微软雅黑" panose="020B0503020204020204" pitchFamily="34" charset="-122"/>
                  <a:ea typeface="微软雅黑" panose="020B0503020204020204" pitchFamily="34" charset="-122"/>
                </a:rPr>
                <a:t>call</a:t>
              </a:r>
              <a:r>
                <a:rPr lang="en-US" altLang="zh-CN" sz="2200">
                  <a:latin typeface="微软雅黑" panose="020B0503020204020204" pitchFamily="34" charset="-122"/>
                  <a:ea typeface="微软雅黑" panose="020B0503020204020204" pitchFamily="34" charset="-122"/>
                </a:rPr>
                <a:t> </a:t>
              </a:r>
              <a:r>
                <a:rPr lang="en-US" altLang="zh-CN" sz="2200">
                  <a:solidFill>
                    <a:srgbClr val="FF0000"/>
                  </a:solidFill>
                  <a:latin typeface="微软雅黑" panose="020B0503020204020204" pitchFamily="34" charset="-122"/>
                  <a:ea typeface="微软雅黑" panose="020B0503020204020204" pitchFamily="34" charset="-122"/>
                </a:rPr>
                <a:t>P1</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L0:  </a:t>
              </a:r>
              <a:r>
                <a:rPr lang="en-US" altLang="zh-CN" sz="2200">
                  <a:latin typeface="微软雅黑" panose="020B0503020204020204" pitchFamily="34" charset="-122"/>
                  <a:ea typeface="微软雅黑" panose="020B0503020204020204" pitchFamily="34" charset="-122"/>
                </a:rPr>
                <a:t>sub </a:t>
              </a:r>
              <a:r>
                <a:rPr lang="en-US" altLang="zh-CN" sz="2200">
                  <a:solidFill>
                    <a:srgbClr val="CC3300"/>
                  </a:solidFill>
                  <a:latin typeface="微软雅黑" panose="020B0503020204020204" pitchFamily="34" charset="-122"/>
                  <a:ea typeface="微软雅黑" panose="020B0503020204020204" pitchFamily="34" charset="-122"/>
                </a:rPr>
                <a:t>C</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B</a:t>
              </a:r>
              <a:r>
                <a:rPr lang="en-US" altLang="zh-CN" sz="2200">
                  <a:latin typeface="微软雅黑" panose="020B0503020204020204" pitchFamily="34" charset="-122"/>
                  <a:ea typeface="微软雅黑" panose="020B0503020204020204" pitchFamily="34" charset="-122"/>
                </a:rPr>
                <a:t>:  </a:t>
              </a:r>
              <a:r>
                <a:rPr lang="en-US" altLang="zh-CN" sz="1800" b="0"/>
                <a:t>   </a:t>
              </a:r>
              <a:r>
                <a:rPr lang="en-US" altLang="zh-CN" sz="2200">
                  <a:latin typeface="微软雅黑" panose="020B0503020204020204" pitchFamily="34" charset="-122"/>
                  <a:ea typeface="微软雅黑" panose="020B0503020204020204" pitchFamily="34" charset="-122"/>
                </a:rPr>
                <a:t>10</a:t>
              </a:r>
            </a:p>
            <a:p>
              <a:pPr eaLnBrk="1" hangingPunct="1">
                <a:lnSpc>
                  <a:spcPct val="10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C</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20</a:t>
              </a:r>
            </a:p>
          </p:txBody>
        </p:sp>
        <p:sp>
          <p:nvSpPr>
            <p:cNvPr id="86063" name="Rectangle 35">
              <a:extLst>
                <a:ext uri="{FF2B5EF4-FFF2-40B4-BE49-F238E27FC236}">
                  <a16:creationId xmlns:a16="http://schemas.microsoft.com/office/drawing/2014/main" id="{99CF4CD6-2C42-4BD5-ADA1-734EFAF73869}"/>
                </a:ext>
              </a:extLst>
            </p:cNvPr>
            <p:cNvSpPr>
              <a:spLocks noChangeArrowheads="1"/>
            </p:cNvSpPr>
            <p:nvPr/>
          </p:nvSpPr>
          <p:spPr bwMode="auto">
            <a:xfrm>
              <a:off x="229" y="1750"/>
              <a:ext cx="1014" cy="1481"/>
            </a:xfrm>
            <a:prstGeom prst="rect">
              <a:avLst/>
            </a:prstGeom>
            <a:solidFill>
              <a:schemeClr val="accent2">
                <a:alpha val="2392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64" name="Rectangle 36">
              <a:extLst>
                <a:ext uri="{FF2B5EF4-FFF2-40B4-BE49-F238E27FC236}">
                  <a16:creationId xmlns:a16="http://schemas.microsoft.com/office/drawing/2014/main" id="{134F8D9C-ACFE-4B2F-82ED-65755E5E0B83}"/>
                </a:ext>
              </a:extLst>
            </p:cNvPr>
            <p:cNvSpPr>
              <a:spLocks noChangeArrowheads="1"/>
            </p:cNvSpPr>
            <p:nvPr/>
          </p:nvSpPr>
          <p:spPr bwMode="auto">
            <a:xfrm>
              <a:off x="224" y="3225"/>
              <a:ext cx="1014" cy="412"/>
            </a:xfrm>
            <a:prstGeom prst="rect">
              <a:avLst/>
            </a:prstGeom>
            <a:solidFill>
              <a:srgbClr val="800080">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65" name="Text Box 37">
              <a:extLst>
                <a:ext uri="{FF2B5EF4-FFF2-40B4-BE49-F238E27FC236}">
                  <a16:creationId xmlns:a16="http://schemas.microsoft.com/office/drawing/2014/main" id="{46557A72-E922-49B5-9003-0E5BFCDAED2B}"/>
                </a:ext>
              </a:extLst>
            </p:cNvPr>
            <p:cNvSpPr txBox="1">
              <a:spLocks noChangeArrowheads="1"/>
            </p:cNvSpPr>
            <p:nvPr/>
          </p:nvSpPr>
          <p:spPr bwMode="auto">
            <a:xfrm>
              <a:off x="442" y="3788"/>
              <a:ext cx="58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200">
                <a:solidFill>
                  <a:schemeClr val="accent2"/>
                </a:solidFill>
                <a:latin typeface="微软雅黑" panose="020B0503020204020204" pitchFamily="34" charset="-122"/>
                <a:ea typeface="微软雅黑" panose="020B0503020204020204" pitchFamily="34" charset="-122"/>
              </a:endParaRPr>
            </a:p>
          </p:txBody>
        </p:sp>
      </p:grpSp>
      <p:grpSp>
        <p:nvGrpSpPr>
          <p:cNvPr id="775219" name="Group 51">
            <a:extLst>
              <a:ext uri="{FF2B5EF4-FFF2-40B4-BE49-F238E27FC236}">
                <a16:creationId xmlns:a16="http://schemas.microsoft.com/office/drawing/2014/main" id="{2E088FEA-9C4F-4609-8813-85A1FB21C514}"/>
              </a:ext>
            </a:extLst>
          </p:cNvPr>
          <p:cNvGrpSpPr>
            <a:grpSpLocks/>
          </p:cNvGrpSpPr>
          <p:nvPr/>
        </p:nvGrpSpPr>
        <p:grpSpPr bwMode="auto">
          <a:xfrm>
            <a:off x="2134824" y="3803535"/>
            <a:ext cx="580845" cy="491973"/>
            <a:chOff x="384" y="2396"/>
            <a:chExt cx="366" cy="310"/>
          </a:xfrm>
        </p:grpSpPr>
        <p:sp>
          <p:nvSpPr>
            <p:cNvPr id="86060" name="Line 49">
              <a:extLst>
                <a:ext uri="{FF2B5EF4-FFF2-40B4-BE49-F238E27FC236}">
                  <a16:creationId xmlns:a16="http://schemas.microsoft.com/office/drawing/2014/main" id="{24442304-06B1-46E9-9AAE-8B8F343FEE76}"/>
                </a:ext>
              </a:extLst>
            </p:cNvPr>
            <p:cNvSpPr>
              <a:spLocks noChangeShapeType="1"/>
            </p:cNvSpPr>
            <p:nvPr/>
          </p:nvSpPr>
          <p:spPr bwMode="auto">
            <a:xfrm>
              <a:off x="384" y="2532"/>
              <a:ext cx="366" cy="0"/>
            </a:xfrm>
            <a:prstGeom prst="line">
              <a:avLst/>
            </a:prstGeom>
            <a:noFill/>
            <a:ln w="57150">
              <a:solidFill>
                <a:srgbClr val="0092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61" name="Line 50">
              <a:extLst>
                <a:ext uri="{FF2B5EF4-FFF2-40B4-BE49-F238E27FC236}">
                  <a16:creationId xmlns:a16="http://schemas.microsoft.com/office/drawing/2014/main" id="{015D4ACD-761C-4DD8-9660-A21FE4C6DCC5}"/>
                </a:ext>
              </a:extLst>
            </p:cNvPr>
            <p:cNvSpPr>
              <a:spLocks noChangeShapeType="1"/>
            </p:cNvSpPr>
            <p:nvPr/>
          </p:nvSpPr>
          <p:spPr bwMode="auto">
            <a:xfrm>
              <a:off x="567" y="2396"/>
              <a:ext cx="0" cy="310"/>
            </a:xfrm>
            <a:prstGeom prst="line">
              <a:avLst/>
            </a:prstGeom>
            <a:noFill/>
            <a:ln w="57150">
              <a:solidFill>
                <a:srgbClr val="00924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775262" name="Group 94">
            <a:extLst>
              <a:ext uri="{FF2B5EF4-FFF2-40B4-BE49-F238E27FC236}">
                <a16:creationId xmlns:a16="http://schemas.microsoft.com/office/drawing/2014/main" id="{B6C18BD8-B17E-42CC-96C4-FFA5C822BCB2}"/>
              </a:ext>
            </a:extLst>
          </p:cNvPr>
          <p:cNvGrpSpPr>
            <a:grpSpLocks/>
          </p:cNvGrpSpPr>
          <p:nvPr/>
        </p:nvGrpSpPr>
        <p:grpSpPr bwMode="auto">
          <a:xfrm>
            <a:off x="6040456" y="958026"/>
            <a:ext cx="4583285" cy="5875113"/>
            <a:chOff x="2816" y="540"/>
            <a:chExt cx="2888" cy="3702"/>
          </a:xfrm>
        </p:grpSpPr>
        <p:sp>
          <p:nvSpPr>
            <p:cNvPr id="86036" name="Text Box 25">
              <a:extLst>
                <a:ext uri="{FF2B5EF4-FFF2-40B4-BE49-F238E27FC236}">
                  <a16:creationId xmlns:a16="http://schemas.microsoft.com/office/drawing/2014/main" id="{2AC9D630-B3F2-4948-A7D9-567048243FFA}"/>
                </a:ext>
              </a:extLst>
            </p:cNvPr>
            <p:cNvSpPr txBox="1">
              <a:spLocks noChangeArrowheads="1"/>
            </p:cNvSpPr>
            <p:nvPr/>
          </p:nvSpPr>
          <p:spPr bwMode="auto">
            <a:xfrm>
              <a:off x="5323" y="1102"/>
              <a:ext cx="38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46785" rIns="0" bIns="46785"/>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%esp </a:t>
              </a:r>
            </a:p>
          </p:txBody>
        </p:sp>
        <p:sp>
          <p:nvSpPr>
            <p:cNvPr id="86037" name="Line 26">
              <a:extLst>
                <a:ext uri="{FF2B5EF4-FFF2-40B4-BE49-F238E27FC236}">
                  <a16:creationId xmlns:a16="http://schemas.microsoft.com/office/drawing/2014/main" id="{BAD7A7F0-486E-40DB-9D58-9F9CA5C0DE06}"/>
                </a:ext>
              </a:extLst>
            </p:cNvPr>
            <p:cNvSpPr>
              <a:spLocks noChangeShapeType="1"/>
            </p:cNvSpPr>
            <p:nvPr/>
          </p:nvSpPr>
          <p:spPr bwMode="auto">
            <a:xfrm flipH="1">
              <a:off x="5138" y="1217"/>
              <a:ext cx="197" cy="1"/>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86038" name="Text Box 29">
              <a:extLst>
                <a:ext uri="{FF2B5EF4-FFF2-40B4-BE49-F238E27FC236}">
                  <a16:creationId xmlns:a16="http://schemas.microsoft.com/office/drawing/2014/main" id="{415E7D8F-F06E-47F2-97C9-896CEB2B8F41}"/>
                </a:ext>
              </a:extLst>
            </p:cNvPr>
            <p:cNvSpPr txBox="1">
              <a:spLocks noChangeArrowheads="1"/>
            </p:cNvSpPr>
            <p:nvPr/>
          </p:nvSpPr>
          <p:spPr bwMode="auto">
            <a:xfrm>
              <a:off x="5310" y="2502"/>
              <a:ext cx="37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900">
                  <a:latin typeface="微软雅黑" panose="020B0503020204020204" pitchFamily="34" charset="-122"/>
                  <a:ea typeface="微软雅黑" panose="020B0503020204020204" pitchFamily="34" charset="-122"/>
                  <a:cs typeface="msgothic"/>
                </a:rPr>
                <a:t>brk</a:t>
              </a:r>
            </a:p>
          </p:txBody>
        </p:sp>
        <p:sp>
          <p:nvSpPr>
            <p:cNvPr id="86039" name="Line 30">
              <a:extLst>
                <a:ext uri="{FF2B5EF4-FFF2-40B4-BE49-F238E27FC236}">
                  <a16:creationId xmlns:a16="http://schemas.microsoft.com/office/drawing/2014/main" id="{159B9A7D-6FDD-4C2C-A129-2294B674C4A3}"/>
                </a:ext>
              </a:extLst>
            </p:cNvPr>
            <p:cNvSpPr>
              <a:spLocks noChangeShapeType="1"/>
            </p:cNvSpPr>
            <p:nvPr/>
          </p:nvSpPr>
          <p:spPr bwMode="auto">
            <a:xfrm flipH="1">
              <a:off x="5150" y="2626"/>
              <a:ext cx="187" cy="1"/>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86040" name="Text Box 31">
              <a:extLst>
                <a:ext uri="{FF2B5EF4-FFF2-40B4-BE49-F238E27FC236}">
                  <a16:creationId xmlns:a16="http://schemas.microsoft.com/office/drawing/2014/main" id="{88980797-9821-4F42-BD2C-0D2390234008}"/>
                </a:ext>
              </a:extLst>
            </p:cNvPr>
            <p:cNvSpPr txBox="1">
              <a:spLocks noChangeArrowheads="1"/>
            </p:cNvSpPr>
            <p:nvPr/>
          </p:nvSpPr>
          <p:spPr bwMode="auto">
            <a:xfrm>
              <a:off x="2816" y="696"/>
              <a:ext cx="99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86041" name="Text Box 32">
              <a:extLst>
                <a:ext uri="{FF2B5EF4-FFF2-40B4-BE49-F238E27FC236}">
                  <a16:creationId xmlns:a16="http://schemas.microsoft.com/office/drawing/2014/main" id="{E1BD52A7-1E57-4173-B6A5-D1F6A5B7DEFA}"/>
                </a:ext>
              </a:extLst>
            </p:cNvPr>
            <p:cNvSpPr txBox="1">
              <a:spLocks noChangeArrowheads="1"/>
            </p:cNvSpPr>
            <p:nvPr/>
          </p:nvSpPr>
          <p:spPr bwMode="auto">
            <a:xfrm>
              <a:off x="2894" y="3755"/>
              <a:ext cx="90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0x08048000</a:t>
              </a:r>
            </a:p>
          </p:txBody>
        </p:sp>
        <p:sp>
          <p:nvSpPr>
            <p:cNvPr id="86042" name="Text Box 24">
              <a:extLst>
                <a:ext uri="{FF2B5EF4-FFF2-40B4-BE49-F238E27FC236}">
                  <a16:creationId xmlns:a16="http://schemas.microsoft.com/office/drawing/2014/main" id="{9F814E3D-4F63-46B9-BE4E-140AC8333418}"/>
                </a:ext>
              </a:extLst>
            </p:cNvPr>
            <p:cNvSpPr txBox="1">
              <a:spLocks noChangeArrowheads="1"/>
            </p:cNvSpPr>
            <p:nvPr/>
          </p:nvSpPr>
          <p:spPr bwMode="auto">
            <a:xfrm>
              <a:off x="3497" y="4030"/>
              <a:ext cx="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9972" tIns="46785" rIns="89972"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latin typeface="Arial Black" panose="020B0A04020102020204" pitchFamily="34" charset="0"/>
                  <a:ea typeface="msgothic"/>
                  <a:cs typeface="msgothic"/>
                </a:rPr>
                <a:t>0</a:t>
              </a:r>
            </a:p>
          </p:txBody>
        </p:sp>
        <p:grpSp>
          <p:nvGrpSpPr>
            <p:cNvPr id="86043" name="Group 83">
              <a:extLst>
                <a:ext uri="{FF2B5EF4-FFF2-40B4-BE49-F238E27FC236}">
                  <a16:creationId xmlns:a16="http://schemas.microsoft.com/office/drawing/2014/main" id="{DE76D44C-A36C-4EFB-A26E-EFA28F777CCA}"/>
                </a:ext>
              </a:extLst>
            </p:cNvPr>
            <p:cNvGrpSpPr>
              <a:grpSpLocks/>
            </p:cNvGrpSpPr>
            <p:nvPr/>
          </p:nvGrpSpPr>
          <p:grpSpPr bwMode="auto">
            <a:xfrm>
              <a:off x="3761" y="540"/>
              <a:ext cx="1434" cy="3646"/>
              <a:chOff x="3151" y="513"/>
              <a:chExt cx="1873" cy="3646"/>
            </a:xfrm>
          </p:grpSpPr>
          <p:sp>
            <p:nvSpPr>
              <p:cNvPr id="86047" name="Rectangle 52">
                <a:extLst>
                  <a:ext uri="{FF2B5EF4-FFF2-40B4-BE49-F238E27FC236}">
                    <a16:creationId xmlns:a16="http://schemas.microsoft.com/office/drawing/2014/main" id="{815D136B-3464-4749-B0F1-C253E358FF4F}"/>
                  </a:ext>
                </a:extLst>
              </p:cNvPr>
              <p:cNvSpPr>
                <a:spLocks noChangeArrowheads="1"/>
              </p:cNvSpPr>
              <p:nvPr/>
            </p:nvSpPr>
            <p:spPr bwMode="auto">
              <a:xfrm>
                <a:off x="3151" y="1190"/>
                <a:ext cx="1784" cy="4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6048" name="Line 28">
                <a:extLst>
                  <a:ext uri="{FF2B5EF4-FFF2-40B4-BE49-F238E27FC236}">
                    <a16:creationId xmlns:a16="http://schemas.microsoft.com/office/drawing/2014/main" id="{32C36AB0-21AB-4EE9-AA81-A52D12F242DA}"/>
                  </a:ext>
                </a:extLst>
              </p:cNvPr>
              <p:cNvSpPr>
                <a:spLocks noChangeShapeType="1"/>
              </p:cNvSpPr>
              <p:nvPr/>
            </p:nvSpPr>
            <p:spPr bwMode="auto">
              <a:xfrm flipV="1">
                <a:off x="5023" y="523"/>
                <a:ext cx="1" cy="29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86049" name="Rectangle 14">
                <a:extLst>
                  <a:ext uri="{FF2B5EF4-FFF2-40B4-BE49-F238E27FC236}">
                    <a16:creationId xmlns:a16="http://schemas.microsoft.com/office/drawing/2014/main" id="{52FB5EDB-7670-4288-9601-86DE07A666BF}"/>
                  </a:ext>
                </a:extLst>
              </p:cNvPr>
              <p:cNvSpPr>
                <a:spLocks noChangeArrowheads="1"/>
              </p:cNvSpPr>
              <p:nvPr/>
            </p:nvSpPr>
            <p:spPr bwMode="auto">
              <a:xfrm>
                <a:off x="3152" y="513"/>
                <a:ext cx="1783" cy="326"/>
              </a:xfrm>
              <a:prstGeom prst="rect">
                <a:avLst/>
              </a:prstGeom>
              <a:solidFill>
                <a:srgbClr val="F1C7C7"/>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86050" name="Rectangle 15">
                <a:extLst>
                  <a:ext uri="{FF2B5EF4-FFF2-40B4-BE49-F238E27FC236}">
                    <a16:creationId xmlns:a16="http://schemas.microsoft.com/office/drawing/2014/main" id="{EC0C0EB9-FA5D-4664-9B5A-343B3CFC423E}"/>
                  </a:ext>
                </a:extLst>
              </p:cNvPr>
              <p:cNvSpPr>
                <a:spLocks noChangeArrowheads="1"/>
              </p:cNvSpPr>
              <p:nvPr/>
            </p:nvSpPr>
            <p:spPr bwMode="auto">
              <a:xfrm>
                <a:off x="3152" y="1652"/>
                <a:ext cx="1783" cy="448"/>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EC2015A1-6401-470D-9894-378D648D29D9}"/>
                  </a:ext>
                </a:extLst>
              </p:cNvPr>
              <p:cNvSpPr>
                <a:spLocks noChangeArrowheads="1"/>
              </p:cNvSpPr>
              <p:nvPr/>
            </p:nvSpPr>
            <p:spPr bwMode="auto">
              <a:xfrm>
                <a:off x="3152" y="2097"/>
                <a:ext cx="1783" cy="484"/>
              </a:xfrm>
              <a:prstGeom prst="rect">
                <a:avLst/>
              </a:prstGeom>
              <a:solidFill>
                <a:schemeClr val="bg1"/>
              </a:solidFill>
              <a:ln w="3302">
                <a:solidFill>
                  <a:schemeClr val="tx1"/>
                </a:solidFill>
                <a:miter lim="800000"/>
                <a:headEnd/>
                <a:tailEnd/>
              </a:ln>
            </p:spPr>
            <p:txBody>
              <a:bodyPr wrap="none" anchor="ctr"/>
              <a:lstStyle/>
              <a:p>
                <a:pPr>
                  <a:defRPr/>
                </a:pPr>
                <a:endParaRPr lang="en-US" sz="2400" b="1">
                  <a:latin typeface="Arial Narrow" pitchFamily="34" charset="0"/>
                </a:endParaRPr>
              </a:p>
            </p:txBody>
          </p:sp>
          <p:sp>
            <p:nvSpPr>
              <p:cNvPr id="86052" name="Rectangle 17">
                <a:extLst>
                  <a:ext uri="{FF2B5EF4-FFF2-40B4-BE49-F238E27FC236}">
                    <a16:creationId xmlns:a16="http://schemas.microsoft.com/office/drawing/2014/main" id="{20700838-5E9A-4E36-9D26-3B019302D744}"/>
                  </a:ext>
                </a:extLst>
              </p:cNvPr>
              <p:cNvSpPr>
                <a:spLocks noChangeArrowheads="1"/>
              </p:cNvSpPr>
              <p:nvPr/>
            </p:nvSpPr>
            <p:spPr bwMode="auto">
              <a:xfrm>
                <a:off x="3152" y="2580"/>
                <a:ext cx="1783" cy="448"/>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86053" name="Line 19">
                <a:extLst>
                  <a:ext uri="{FF2B5EF4-FFF2-40B4-BE49-F238E27FC236}">
                    <a16:creationId xmlns:a16="http://schemas.microsoft.com/office/drawing/2014/main" id="{8E02785A-B050-40EB-B800-4C87AB28D7FE}"/>
                  </a:ext>
                </a:extLst>
              </p:cNvPr>
              <p:cNvSpPr>
                <a:spLocks noChangeShapeType="1"/>
              </p:cNvSpPr>
              <p:nvPr/>
            </p:nvSpPr>
            <p:spPr bwMode="auto">
              <a:xfrm flipV="1">
                <a:off x="4041" y="2317"/>
                <a:ext cx="1" cy="25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86054" name="Rectangle 20">
                <a:extLst>
                  <a:ext uri="{FF2B5EF4-FFF2-40B4-BE49-F238E27FC236}">
                    <a16:creationId xmlns:a16="http://schemas.microsoft.com/office/drawing/2014/main" id="{8F4C4B5B-E788-42BA-8390-6A5EA50FB077}"/>
                  </a:ext>
                </a:extLst>
              </p:cNvPr>
              <p:cNvSpPr>
                <a:spLocks noChangeArrowheads="1"/>
              </p:cNvSpPr>
              <p:nvPr/>
            </p:nvSpPr>
            <p:spPr bwMode="auto">
              <a:xfrm>
                <a:off x="3152" y="819"/>
                <a:ext cx="1783" cy="377"/>
              </a:xfrm>
              <a:prstGeom prst="rect">
                <a:avLst/>
              </a:prstGeom>
              <a:solidFill>
                <a:srgbClr val="D5F1CF"/>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用户栈</a:t>
                </a:r>
                <a:endParaRPr lang="zh-CN" altLang="en-GB" sz="1800">
                  <a:latin typeface="微软雅黑" panose="020B0503020204020204" pitchFamily="34" charset="-122"/>
                  <a:ea typeface="微软雅黑" panose="020B0503020204020204" pitchFamily="34" charset="-122"/>
                  <a:cs typeface="msgothic"/>
                </a:endParaRPr>
              </a:p>
              <a:p>
                <a:pPr algn="ctr">
                  <a:lnSpc>
                    <a:spcPct val="98000"/>
                  </a:lnSpc>
                  <a:spcBef>
                    <a:spcPct val="0"/>
                  </a:spcBef>
                  <a:buFontTx/>
                  <a:buNone/>
                </a:pPr>
                <a:r>
                  <a:rPr lang="zh-CN" altLang="en-GB" sz="2000">
                    <a:latin typeface="Calibri" panose="020F0502020204030204" pitchFamily="34" charset="0"/>
                    <a:ea typeface="微软雅黑" panose="020B0503020204020204" pitchFamily="34" charset="-122"/>
                    <a:cs typeface="msgothic"/>
                  </a:rPr>
                  <a:t>动态生成</a:t>
                </a:r>
              </a:p>
            </p:txBody>
          </p:sp>
          <p:sp>
            <p:nvSpPr>
              <p:cNvPr id="86055" name="Line 21">
                <a:extLst>
                  <a:ext uri="{FF2B5EF4-FFF2-40B4-BE49-F238E27FC236}">
                    <a16:creationId xmlns:a16="http://schemas.microsoft.com/office/drawing/2014/main" id="{8060DD66-0CC1-45D9-BF7D-9719AF7D21A9}"/>
                  </a:ext>
                </a:extLst>
              </p:cNvPr>
              <p:cNvSpPr>
                <a:spLocks noChangeShapeType="1"/>
              </p:cNvSpPr>
              <p:nvPr/>
            </p:nvSpPr>
            <p:spPr bwMode="auto">
              <a:xfrm flipV="1">
                <a:off x="4041" y="1501"/>
                <a:ext cx="1" cy="155"/>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86056" name="Line 22">
                <a:extLst>
                  <a:ext uri="{FF2B5EF4-FFF2-40B4-BE49-F238E27FC236}">
                    <a16:creationId xmlns:a16="http://schemas.microsoft.com/office/drawing/2014/main" id="{CE0FD3B1-E575-47BB-A2DC-60E906149301}"/>
                  </a:ext>
                </a:extLst>
              </p:cNvPr>
              <p:cNvSpPr>
                <a:spLocks noChangeShapeType="1"/>
              </p:cNvSpPr>
              <p:nvPr/>
            </p:nvSpPr>
            <p:spPr bwMode="auto">
              <a:xfrm>
                <a:off x="4041" y="1196"/>
                <a:ext cx="1" cy="153"/>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sz="2400"/>
              </a:p>
            </p:txBody>
          </p:sp>
          <p:sp>
            <p:nvSpPr>
              <p:cNvPr id="33815" name="Rectangle 23">
                <a:extLst>
                  <a:ext uri="{FF2B5EF4-FFF2-40B4-BE49-F238E27FC236}">
                    <a16:creationId xmlns:a16="http://schemas.microsoft.com/office/drawing/2014/main" id="{719363A2-199F-429E-BA81-134C312B21C7}"/>
                  </a:ext>
                </a:extLst>
              </p:cNvPr>
              <p:cNvSpPr>
                <a:spLocks noChangeArrowheads="1"/>
              </p:cNvSpPr>
              <p:nvPr/>
            </p:nvSpPr>
            <p:spPr bwMode="auto">
              <a:xfrm>
                <a:off x="3152" y="3893"/>
                <a:ext cx="1783" cy="266"/>
              </a:xfrm>
              <a:prstGeom prst="rect">
                <a:avLst/>
              </a:prstGeom>
              <a:solidFill>
                <a:schemeClr val="bg1">
                  <a:lumMod val="75000"/>
                </a:schemeClr>
              </a:solidFill>
              <a:ln w="324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400" b="1">
                    <a:latin typeface="微软雅黑" panose="020B0503020204020204" pitchFamily="34" charset="-122"/>
                    <a:ea typeface="微软雅黑" panose="020B0503020204020204" pitchFamily="34" charset="-122"/>
                    <a:cs typeface="msgothic"/>
                  </a:rPr>
                  <a:t>未使用</a:t>
                </a:r>
              </a:p>
            </p:txBody>
          </p:sp>
          <p:sp>
            <p:nvSpPr>
              <p:cNvPr id="33826" name="Rectangle 34">
                <a:extLst>
                  <a:ext uri="{FF2B5EF4-FFF2-40B4-BE49-F238E27FC236}">
                    <a16:creationId xmlns:a16="http://schemas.microsoft.com/office/drawing/2014/main" id="{901FDFC3-463C-4DF9-AD3A-8C75F7E85269}"/>
                  </a:ext>
                </a:extLst>
              </p:cNvPr>
              <p:cNvSpPr>
                <a:spLocks noChangeArrowheads="1"/>
              </p:cNvSpPr>
              <p:nvPr/>
            </p:nvSpPr>
            <p:spPr bwMode="auto">
              <a:xfrm>
                <a:off x="3152" y="3026"/>
                <a:ext cx="1783" cy="449"/>
              </a:xfrm>
              <a:prstGeom prst="rect">
                <a:avLst/>
              </a:prstGeom>
              <a:solidFill>
                <a:schemeClr val="accent2">
                  <a:lumMod val="20000"/>
                  <a:lumOff val="80000"/>
                </a:schemeClr>
              </a:solidFill>
              <a:ln w="3240">
                <a:solidFill>
                  <a:schemeClr val="tx1"/>
                </a:solidFill>
                <a:miter lim="800000"/>
                <a:headEnd/>
                <a:tailEnd/>
              </a:ln>
              <a:effectLst/>
            </p:spPr>
            <p:txBody>
              <a:bodyPr wrap="none" lIns="89972" tIns="46785" rIns="89972" bIns="46785"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latin typeface="微软雅黑" panose="020B0503020204020204" pitchFamily="34" charset="-122"/>
                    <a:ea typeface="微软雅黑" panose="020B0503020204020204" pitchFamily="34" charset="-122"/>
                    <a:cs typeface="msgothic"/>
                  </a:rPr>
                  <a:t>读写数据段</a:t>
                </a:r>
              </a:p>
              <a:p>
                <a:pPr algn="ctr">
                  <a:lnSpc>
                    <a:spcPct val="98000"/>
                  </a:lnSpc>
                  <a:defRPr/>
                </a:pPr>
                <a:r>
                  <a:rPr lang="en-GB" altLang="zh-CN" sz="2400" b="1">
                    <a:latin typeface="微软雅黑" panose="020B0503020204020204" pitchFamily="34" charset="-122"/>
                    <a:ea typeface="微软雅黑" panose="020B0503020204020204" pitchFamily="34" charset="-122"/>
                    <a:cs typeface="msgothic"/>
                  </a:rPr>
                  <a:t>(.data, .bss)</a:t>
                </a:r>
              </a:p>
            </p:txBody>
          </p:sp>
          <p:sp>
            <p:nvSpPr>
              <p:cNvPr id="86059" name="Rectangle 35">
                <a:extLst>
                  <a:ext uri="{FF2B5EF4-FFF2-40B4-BE49-F238E27FC236}">
                    <a16:creationId xmlns:a16="http://schemas.microsoft.com/office/drawing/2014/main" id="{C9369297-2EAF-4BAD-BC0E-25521953996A}"/>
                  </a:ext>
                </a:extLst>
              </p:cNvPr>
              <p:cNvSpPr>
                <a:spLocks noChangeArrowheads="1"/>
              </p:cNvSpPr>
              <p:nvPr/>
            </p:nvSpPr>
            <p:spPr bwMode="auto">
              <a:xfrm>
                <a:off x="3152" y="3445"/>
                <a:ext cx="1783" cy="448"/>
              </a:xfrm>
              <a:prstGeom prst="rect">
                <a:avLst/>
              </a:prstGeom>
              <a:solidFill>
                <a:srgbClr val="F6F5BD"/>
              </a:solidFill>
              <a:ln w="3240">
                <a:solidFill>
                  <a:schemeClr val="tx1"/>
                </a:solidFill>
                <a:miter lim="800000"/>
                <a:headEnd/>
                <a:tailEnd/>
              </a:ln>
            </p:spPr>
            <p:txBody>
              <a:bodyPr wrap="none" lIns="89972" tIns="46785" rIns="89972" bIns="46785"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只读代码段</a:t>
                </a:r>
              </a:p>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(.text</a:t>
                </a:r>
                <a:r>
                  <a:rPr lang="en-GB" altLang="zh-CN" sz="1600">
                    <a:latin typeface="Calibri" panose="020F0502020204030204" pitchFamily="34" charset="0"/>
                    <a:ea typeface="微软雅黑" panose="020B0503020204020204" pitchFamily="34" charset="-122"/>
                    <a:cs typeface="msgothic"/>
                  </a:rPr>
                  <a:t>, </a:t>
                </a:r>
                <a:r>
                  <a:rPr lang="en-GB" altLang="zh-CN" sz="1800">
                    <a:latin typeface="微软雅黑" panose="020B0503020204020204" pitchFamily="34" charset="-122"/>
                    <a:ea typeface="微软雅黑" panose="020B0503020204020204" pitchFamily="34" charset="-122"/>
                    <a:cs typeface="msgothic"/>
                  </a:rPr>
                  <a:t>.rodata</a:t>
                </a:r>
                <a:r>
                  <a:rPr lang="zh-CN" altLang="en-GB" sz="1800">
                    <a:latin typeface="微软雅黑" panose="020B0503020204020204" pitchFamily="34" charset="-122"/>
                    <a:ea typeface="微软雅黑" panose="020B0503020204020204" pitchFamily="34" charset="-122"/>
                    <a:cs typeface="msgothic"/>
                  </a:rPr>
                  <a:t>等</a:t>
                </a:r>
                <a:r>
                  <a:rPr lang="en-GB" altLang="zh-CN" sz="1600">
                    <a:latin typeface="Calibri" panose="020F0502020204030204" pitchFamily="34" charset="0"/>
                    <a:ea typeface="微软雅黑" panose="020B0503020204020204" pitchFamily="34" charset="-122"/>
                    <a:cs typeface="msgothic"/>
                  </a:rPr>
                  <a:t>)</a:t>
                </a:r>
              </a:p>
            </p:txBody>
          </p:sp>
        </p:grpSp>
        <p:sp>
          <p:nvSpPr>
            <p:cNvPr id="86044" name="AutoShape 36">
              <a:extLst>
                <a:ext uri="{FF2B5EF4-FFF2-40B4-BE49-F238E27FC236}">
                  <a16:creationId xmlns:a16="http://schemas.microsoft.com/office/drawing/2014/main" id="{C1911EFE-A843-45E7-9117-888E79634FD0}"/>
                </a:ext>
              </a:extLst>
            </p:cNvPr>
            <p:cNvSpPr>
              <a:spLocks/>
            </p:cNvSpPr>
            <p:nvPr/>
          </p:nvSpPr>
          <p:spPr bwMode="auto">
            <a:xfrm>
              <a:off x="5127" y="3121"/>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en-US" altLang="zh-CN">
                <a:latin typeface="Arial Narrow" panose="020B0606020202030204" pitchFamily="34" charset="0"/>
              </a:endParaRPr>
            </a:p>
          </p:txBody>
        </p:sp>
        <p:sp>
          <p:nvSpPr>
            <p:cNvPr id="86045" name="Text Box 37">
              <a:extLst>
                <a:ext uri="{FF2B5EF4-FFF2-40B4-BE49-F238E27FC236}">
                  <a16:creationId xmlns:a16="http://schemas.microsoft.com/office/drawing/2014/main" id="{EA3982CA-0931-4CDB-BDCE-D54E4F6B8528}"/>
                </a:ext>
              </a:extLst>
            </p:cNvPr>
            <p:cNvSpPr txBox="1">
              <a:spLocks noChangeArrowheads="1"/>
            </p:cNvSpPr>
            <p:nvPr/>
          </p:nvSpPr>
          <p:spPr bwMode="auto">
            <a:xfrm>
              <a:off x="5332" y="3119"/>
              <a:ext cx="323"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785" rIns="0" bIns="46785">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sp>
          <p:nvSpPr>
            <p:cNvPr id="86046" name="Text Box 82">
              <a:extLst>
                <a:ext uri="{FF2B5EF4-FFF2-40B4-BE49-F238E27FC236}">
                  <a16:creationId xmlns:a16="http://schemas.microsoft.com/office/drawing/2014/main" id="{7EA9A0C5-41AA-4371-99A6-E1C8D907B50B}"/>
                </a:ext>
              </a:extLst>
            </p:cNvPr>
            <p:cNvSpPr txBox="1">
              <a:spLocks noChangeArrowheads="1"/>
            </p:cNvSpPr>
            <p:nvPr/>
          </p:nvSpPr>
          <p:spPr bwMode="auto">
            <a:xfrm>
              <a:off x="5227" y="593"/>
              <a:ext cx="3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CC3300"/>
                  </a:solidFill>
                  <a:latin typeface="微软雅黑" panose="020B0503020204020204" pitchFamily="34" charset="-122"/>
                  <a:ea typeface="微软雅黑" panose="020B0503020204020204" pitchFamily="34" charset="-122"/>
                </a:rPr>
                <a:t>1GB</a:t>
              </a:r>
            </a:p>
          </p:txBody>
        </p:sp>
      </p:grpSp>
      <p:sp>
        <p:nvSpPr>
          <p:cNvPr id="775252" name="Line 84">
            <a:extLst>
              <a:ext uri="{FF2B5EF4-FFF2-40B4-BE49-F238E27FC236}">
                <a16:creationId xmlns:a16="http://schemas.microsoft.com/office/drawing/2014/main" id="{5C01C6EC-DCB5-428C-9E3C-BF285B75353D}"/>
              </a:ext>
            </a:extLst>
          </p:cNvPr>
          <p:cNvSpPr>
            <a:spLocks noChangeShapeType="1"/>
          </p:cNvSpPr>
          <p:nvPr/>
        </p:nvSpPr>
        <p:spPr bwMode="auto">
          <a:xfrm>
            <a:off x="6343574" y="3454392"/>
            <a:ext cx="1101385" cy="236464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75253" name="Line 85">
            <a:extLst>
              <a:ext uri="{FF2B5EF4-FFF2-40B4-BE49-F238E27FC236}">
                <a16:creationId xmlns:a16="http://schemas.microsoft.com/office/drawing/2014/main" id="{32A535AC-D83B-4A21-A347-7D351B1003EF}"/>
              </a:ext>
            </a:extLst>
          </p:cNvPr>
          <p:cNvSpPr>
            <a:spLocks noChangeShapeType="1"/>
          </p:cNvSpPr>
          <p:nvPr/>
        </p:nvSpPr>
        <p:spPr bwMode="auto">
          <a:xfrm flipV="1">
            <a:off x="6240419" y="5166777"/>
            <a:ext cx="1204540" cy="79826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nvGrpSpPr>
          <p:cNvPr id="775261" name="Group 93">
            <a:extLst>
              <a:ext uri="{FF2B5EF4-FFF2-40B4-BE49-F238E27FC236}">
                <a16:creationId xmlns:a16="http://schemas.microsoft.com/office/drawing/2014/main" id="{47E2A7CC-5D67-45DB-BA2B-F60C3EA0295C}"/>
              </a:ext>
            </a:extLst>
          </p:cNvPr>
          <p:cNvGrpSpPr>
            <a:grpSpLocks/>
          </p:cNvGrpSpPr>
          <p:nvPr/>
        </p:nvGrpSpPr>
        <p:grpSpPr bwMode="auto">
          <a:xfrm>
            <a:off x="1917403" y="929460"/>
            <a:ext cx="1218824" cy="5557709"/>
            <a:chOff x="247" y="585"/>
            <a:chExt cx="768" cy="3502"/>
          </a:xfrm>
        </p:grpSpPr>
        <p:sp>
          <p:nvSpPr>
            <p:cNvPr id="86030" name="Line 87">
              <a:extLst>
                <a:ext uri="{FF2B5EF4-FFF2-40B4-BE49-F238E27FC236}">
                  <a16:creationId xmlns:a16="http://schemas.microsoft.com/office/drawing/2014/main" id="{3B7C6053-2AB0-40A8-B837-266E3FB24D65}"/>
                </a:ext>
              </a:extLst>
            </p:cNvPr>
            <p:cNvSpPr>
              <a:spLocks noChangeShapeType="1"/>
            </p:cNvSpPr>
            <p:nvPr/>
          </p:nvSpPr>
          <p:spPr bwMode="auto">
            <a:xfrm flipH="1">
              <a:off x="274" y="1289"/>
              <a:ext cx="723" cy="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31" name="Line 88">
              <a:extLst>
                <a:ext uri="{FF2B5EF4-FFF2-40B4-BE49-F238E27FC236}">
                  <a16:creationId xmlns:a16="http://schemas.microsoft.com/office/drawing/2014/main" id="{9B24F9FB-C3E7-48FB-8FB1-44B89AD190E0}"/>
                </a:ext>
              </a:extLst>
            </p:cNvPr>
            <p:cNvSpPr>
              <a:spLocks noChangeShapeType="1"/>
            </p:cNvSpPr>
            <p:nvPr/>
          </p:nvSpPr>
          <p:spPr bwMode="auto">
            <a:xfrm flipH="1">
              <a:off x="338" y="585"/>
              <a:ext cx="576" cy="13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32" name="Line 89">
              <a:extLst>
                <a:ext uri="{FF2B5EF4-FFF2-40B4-BE49-F238E27FC236}">
                  <a16:creationId xmlns:a16="http://schemas.microsoft.com/office/drawing/2014/main" id="{E9C45FD4-AD87-4750-9AB6-F3FFC1ED8C57}"/>
                </a:ext>
              </a:extLst>
            </p:cNvPr>
            <p:cNvSpPr>
              <a:spLocks noChangeShapeType="1"/>
            </p:cNvSpPr>
            <p:nvPr/>
          </p:nvSpPr>
          <p:spPr bwMode="auto">
            <a:xfrm flipH="1">
              <a:off x="338" y="878"/>
              <a:ext cx="677" cy="6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33" name="Line 90">
              <a:extLst>
                <a:ext uri="{FF2B5EF4-FFF2-40B4-BE49-F238E27FC236}">
                  <a16:creationId xmlns:a16="http://schemas.microsoft.com/office/drawing/2014/main" id="{F1EA9B3D-82BA-4811-8A36-2CD43B48124E}"/>
                </a:ext>
              </a:extLst>
            </p:cNvPr>
            <p:cNvSpPr>
              <a:spLocks noChangeShapeType="1"/>
            </p:cNvSpPr>
            <p:nvPr/>
          </p:nvSpPr>
          <p:spPr bwMode="auto">
            <a:xfrm flipH="1">
              <a:off x="357" y="1710"/>
              <a:ext cx="640" cy="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34" name="Line 91">
              <a:extLst>
                <a:ext uri="{FF2B5EF4-FFF2-40B4-BE49-F238E27FC236}">
                  <a16:creationId xmlns:a16="http://schemas.microsoft.com/office/drawing/2014/main" id="{2184B257-CDCF-4303-9472-64377BCEFEFD}"/>
                </a:ext>
              </a:extLst>
            </p:cNvPr>
            <p:cNvSpPr>
              <a:spLocks noChangeShapeType="1"/>
            </p:cNvSpPr>
            <p:nvPr/>
          </p:nvSpPr>
          <p:spPr bwMode="auto">
            <a:xfrm flipH="1">
              <a:off x="247" y="2926"/>
              <a:ext cx="658" cy="11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86035" name="Line 92">
              <a:extLst>
                <a:ext uri="{FF2B5EF4-FFF2-40B4-BE49-F238E27FC236}">
                  <a16:creationId xmlns:a16="http://schemas.microsoft.com/office/drawing/2014/main" id="{3B70B11D-09D1-4704-8703-8AB2EDD0EC87}"/>
                </a:ext>
              </a:extLst>
            </p:cNvPr>
            <p:cNvSpPr>
              <a:spLocks noChangeShapeType="1"/>
            </p:cNvSpPr>
            <p:nvPr/>
          </p:nvSpPr>
          <p:spPr bwMode="auto">
            <a:xfrm flipH="1" flipV="1">
              <a:off x="393" y="2094"/>
              <a:ext cx="476" cy="15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775263" name="Text Box 95">
            <a:extLst>
              <a:ext uri="{FF2B5EF4-FFF2-40B4-BE49-F238E27FC236}">
                <a16:creationId xmlns:a16="http://schemas.microsoft.com/office/drawing/2014/main" id="{EA6E1AC3-5498-412B-9DD4-5063F10F3274}"/>
              </a:ext>
            </a:extLst>
          </p:cNvPr>
          <p:cNvSpPr txBox="1">
            <a:spLocks noChangeArrowheads="1"/>
          </p:cNvSpPr>
          <p:nvPr/>
        </p:nvSpPr>
        <p:spPr bwMode="auto">
          <a:xfrm>
            <a:off x="5953169" y="1569026"/>
            <a:ext cx="13045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a:solidFill>
                  <a:srgbClr val="FF0000"/>
                </a:solidFill>
                <a:ea typeface="微软雅黑" panose="020B0503020204020204" pitchFamily="34" charset="-122"/>
              </a:rPr>
              <a:t>符号绑定</a:t>
            </a:r>
          </a:p>
          <a:p>
            <a:pPr eaLnBrk="1" hangingPunct="1">
              <a:lnSpc>
                <a:spcPct val="100000"/>
              </a:lnSpc>
              <a:spcBef>
                <a:spcPct val="0"/>
              </a:spcBef>
              <a:buFontTx/>
              <a:buNone/>
            </a:pPr>
            <a:r>
              <a:rPr lang="zh-CN" altLang="en-US" sz="2000">
                <a:solidFill>
                  <a:srgbClr val="FF0000"/>
                </a:solidFill>
                <a:ea typeface="微软雅黑" panose="020B0503020204020204" pitchFamily="34" charset="-122"/>
              </a:rPr>
              <a:t>同节合并</a:t>
            </a:r>
          </a:p>
          <a:p>
            <a:pPr eaLnBrk="1" hangingPunct="1">
              <a:lnSpc>
                <a:spcPct val="100000"/>
              </a:lnSpc>
              <a:spcBef>
                <a:spcPct val="0"/>
              </a:spcBef>
              <a:buFontTx/>
              <a:buNone/>
            </a:pPr>
            <a:r>
              <a:rPr lang="zh-CN" altLang="en-US" sz="2000">
                <a:solidFill>
                  <a:srgbClr val="FF0000"/>
                </a:solidFill>
                <a:ea typeface="微软雅黑" panose="020B0503020204020204" pitchFamily="34" charset="-122"/>
              </a:rPr>
              <a:t>确定地址</a:t>
            </a:r>
          </a:p>
          <a:p>
            <a:pPr eaLnBrk="1" hangingPunct="1">
              <a:lnSpc>
                <a:spcPct val="100000"/>
              </a:lnSpc>
              <a:spcBef>
                <a:spcPct val="0"/>
              </a:spcBef>
              <a:buFontTx/>
              <a:buNone/>
            </a:pPr>
            <a:r>
              <a:rPr lang="zh-CN" altLang="en-US" sz="2000">
                <a:solidFill>
                  <a:srgbClr val="FF0000"/>
                </a:solidFill>
                <a:ea typeface="微软雅黑" panose="020B0503020204020204" pitchFamily="34" charset="-122"/>
              </a:rPr>
              <a:t>修改引用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5201"/>
                                        </p:tgtEl>
                                        <p:attrNameLst>
                                          <p:attrName>style.visibility</p:attrName>
                                        </p:attrNameLst>
                                      </p:cBhvr>
                                      <p:to>
                                        <p:strVal val="visible"/>
                                      </p:to>
                                    </p:set>
                                    <p:animEffect transition="in" filter="blinds(horizontal)">
                                      <p:cBhvr>
                                        <p:cTn id="7" dur="500"/>
                                        <p:tgtEl>
                                          <p:spTgt spid="775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216"/>
                                        </p:tgtEl>
                                        <p:attrNameLst>
                                          <p:attrName>style.visibility</p:attrName>
                                        </p:attrNameLst>
                                      </p:cBhvr>
                                      <p:to>
                                        <p:strVal val="visible"/>
                                      </p:to>
                                    </p:set>
                                    <p:animEffect transition="in" filter="blinds(horizontal)">
                                      <p:cBhvr>
                                        <p:cTn id="12" dur="500"/>
                                        <p:tgtEl>
                                          <p:spTgt spid="7752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5261"/>
                                        </p:tgtEl>
                                        <p:attrNameLst>
                                          <p:attrName>style.visibility</p:attrName>
                                        </p:attrNameLst>
                                      </p:cBhvr>
                                      <p:to>
                                        <p:strVal val="visible"/>
                                      </p:to>
                                    </p:set>
                                    <p:animEffect transition="in" filter="blinds(horizontal)">
                                      <p:cBhvr>
                                        <p:cTn id="17" dur="500"/>
                                        <p:tgtEl>
                                          <p:spTgt spid="775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5219"/>
                                        </p:tgtEl>
                                        <p:attrNameLst>
                                          <p:attrName>style.visibility</p:attrName>
                                        </p:attrNameLst>
                                      </p:cBhvr>
                                      <p:to>
                                        <p:strVal val="visible"/>
                                      </p:to>
                                    </p:set>
                                    <p:animEffect transition="in" filter="blinds(horizontal)">
                                      <p:cBhvr>
                                        <p:cTn id="22" dur="500"/>
                                        <p:tgtEl>
                                          <p:spTgt spid="7752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5175"/>
                                        </p:tgtEl>
                                        <p:attrNameLst>
                                          <p:attrName>style.visibility</p:attrName>
                                        </p:attrNameLst>
                                      </p:cBhvr>
                                      <p:to>
                                        <p:strVal val="visible"/>
                                      </p:to>
                                    </p:set>
                                    <p:animEffect transition="in" filter="blinds(horizontal)">
                                      <p:cBhvr>
                                        <p:cTn id="27" dur="500"/>
                                        <p:tgtEl>
                                          <p:spTgt spid="7751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5254"/>
                                        </p:tgtEl>
                                        <p:attrNameLst>
                                          <p:attrName>style.visibility</p:attrName>
                                        </p:attrNameLst>
                                      </p:cBhvr>
                                      <p:to>
                                        <p:strVal val="visible"/>
                                      </p:to>
                                    </p:set>
                                    <p:animEffect transition="in" filter="blinds(horizontal)">
                                      <p:cBhvr>
                                        <p:cTn id="32" dur="500"/>
                                        <p:tgtEl>
                                          <p:spTgt spid="7752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5189"/>
                                        </p:tgtEl>
                                        <p:attrNameLst>
                                          <p:attrName>style.visibility</p:attrName>
                                        </p:attrNameLst>
                                      </p:cBhvr>
                                      <p:to>
                                        <p:strVal val="visible"/>
                                      </p:to>
                                    </p:set>
                                    <p:animEffect transition="in" filter="blinds(horizontal)">
                                      <p:cBhvr>
                                        <p:cTn id="37" dur="500"/>
                                        <p:tgtEl>
                                          <p:spTgt spid="7751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75262"/>
                                        </p:tgtEl>
                                        <p:attrNameLst>
                                          <p:attrName>style.visibility</p:attrName>
                                        </p:attrNameLst>
                                      </p:cBhvr>
                                      <p:to>
                                        <p:strVal val="visible"/>
                                      </p:to>
                                    </p:set>
                                    <p:animEffect transition="in" filter="blinds(horizontal)">
                                      <p:cBhvr>
                                        <p:cTn id="42" dur="500"/>
                                        <p:tgtEl>
                                          <p:spTgt spid="77526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75252"/>
                                        </p:tgtEl>
                                        <p:attrNameLst>
                                          <p:attrName>style.visibility</p:attrName>
                                        </p:attrNameLst>
                                      </p:cBhvr>
                                      <p:to>
                                        <p:strVal val="visible"/>
                                      </p:to>
                                    </p:set>
                                    <p:animEffect transition="in" filter="blinds(horizontal)">
                                      <p:cBhvr>
                                        <p:cTn id="47" dur="500"/>
                                        <p:tgtEl>
                                          <p:spTgt spid="7752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75253"/>
                                        </p:tgtEl>
                                        <p:attrNameLst>
                                          <p:attrName>style.visibility</p:attrName>
                                        </p:attrNameLst>
                                      </p:cBhvr>
                                      <p:to>
                                        <p:strVal val="visible"/>
                                      </p:to>
                                    </p:set>
                                    <p:animEffect transition="in" filter="blinds(horizontal)">
                                      <p:cBhvr>
                                        <p:cTn id="52" dur="500"/>
                                        <p:tgtEl>
                                          <p:spTgt spid="7752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75263"/>
                                        </p:tgtEl>
                                        <p:attrNameLst>
                                          <p:attrName>style.visibility</p:attrName>
                                        </p:attrNameLst>
                                      </p:cBhvr>
                                      <p:to>
                                        <p:strVal val="visible"/>
                                      </p:to>
                                    </p:set>
                                    <p:animEffect transition="in" filter="blinds(horizontal)">
                                      <p:cBhvr>
                                        <p:cTn id="57" dur="500"/>
                                        <p:tgtEl>
                                          <p:spTgt spid="77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26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2" tIns="45705" rIns="91412" bIns="45705" numCol="1" rtlCol="0" anchor="t" anchorCtr="0" compatLnSpc="1">
            <a:prstTxWarp prst="textNoShape">
              <a:avLst/>
            </a:prstTxWarp>
            <a:noAutofit/>
          </a:bodyPr>
          <a:lstStyle/>
          <a:p>
            <a:r>
              <a:rPr lang="zh-CN" altLang="en-US" dirty="0">
                <a:latin typeface="黑体" pitchFamily="49" charset="-122"/>
                <a:ea typeface="黑体" pitchFamily="49" charset="-122"/>
              </a:rPr>
              <a:t>第四章 程序的链接</a:t>
            </a:r>
          </a:p>
        </p:txBody>
      </p:sp>
      <p:graphicFrame>
        <p:nvGraphicFramePr>
          <p:cNvPr id="4" name="图示 3"/>
          <p:cNvGraphicFramePr/>
          <p:nvPr/>
        </p:nvGraphicFramePr>
        <p:xfrm>
          <a:off x="3048941" y="1397629"/>
          <a:ext cx="6119400" cy="4062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623392"/>
      </p:ext>
    </p:extLst>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11069</Words>
  <Application>Microsoft Office PowerPoint</Application>
  <PresentationFormat>宽屏</PresentationFormat>
  <Paragraphs>1508</Paragraphs>
  <Slides>94</Slides>
  <Notes>24</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94</vt:i4>
      </vt:variant>
    </vt:vector>
  </HeadingPairs>
  <TitlesOfParts>
    <vt:vector size="113" baseType="lpstr">
      <vt:lpstr>Arial,Bold</vt:lpstr>
      <vt:lpstr>等线</vt:lpstr>
      <vt:lpstr>黑体</vt:lpstr>
      <vt:lpstr>宋体</vt:lpstr>
      <vt:lpstr>微软雅黑</vt:lpstr>
      <vt:lpstr>Arial</vt:lpstr>
      <vt:lpstr>Arial Black</vt:lpstr>
      <vt:lpstr>Arial Narrow</vt:lpstr>
      <vt:lpstr>Calibri</vt:lpstr>
      <vt:lpstr>Symbol</vt:lpstr>
      <vt:lpstr>Tahoma</vt:lpstr>
      <vt:lpstr>Times New Roman</vt:lpstr>
      <vt:lpstr>Wingdings</vt:lpstr>
      <vt:lpstr>1_默认设计模板</vt:lpstr>
      <vt:lpstr>自定义设计方案</vt:lpstr>
      <vt:lpstr>4_默认设计模板</vt:lpstr>
      <vt:lpstr>2_默认设计模板</vt:lpstr>
      <vt:lpstr>5_默认设计模板</vt:lpstr>
      <vt:lpstr>3_默认设计模板</vt:lpstr>
      <vt:lpstr>第一章 计算机系统概论</vt:lpstr>
      <vt:lpstr>冯·诺依曼结构的主要思想</vt:lpstr>
      <vt:lpstr>程序语言</vt:lpstr>
      <vt:lpstr>程序的转换处理</vt:lpstr>
      <vt:lpstr>主要内容</vt:lpstr>
      <vt:lpstr>计算机系统的抽象层</vt:lpstr>
      <vt:lpstr>硬/软接口(Interface)</vt:lpstr>
      <vt:lpstr>主要内容</vt:lpstr>
      <vt:lpstr>用户 CPU 时间的计算</vt:lpstr>
      <vt:lpstr>PowerPoint 演示文稿</vt:lpstr>
      <vt:lpstr>用户 CPU 时间的计算</vt:lpstr>
      <vt:lpstr>用户 CPU 时间的计算</vt:lpstr>
      <vt:lpstr>MIPS，不能准确描述性能的好坏</vt:lpstr>
      <vt:lpstr>Amdahl定律</vt:lpstr>
      <vt:lpstr>Amdahl 定律</vt:lpstr>
      <vt:lpstr>第二章 数据的机器级表示与处理</vt:lpstr>
      <vt:lpstr>数值数据的表示</vt:lpstr>
      <vt:lpstr>计算机中的运算器是模运算系统</vt:lpstr>
      <vt:lpstr>求特殊数的补码</vt:lpstr>
      <vt:lpstr>C语言支持的基本数据类型</vt:lpstr>
      <vt:lpstr>PowerPoint 演示文稿</vt:lpstr>
      <vt:lpstr>    IEEE 754标准</vt:lpstr>
      <vt:lpstr>Ex: Converting Binary FP to Decimal</vt:lpstr>
      <vt:lpstr>Ex: Converting Decimal to FP</vt:lpstr>
      <vt:lpstr>第二章 数据的机器级表示与处理</vt:lpstr>
      <vt:lpstr>逻辑数据的编码表示</vt:lpstr>
      <vt:lpstr>第二章 数据的机器级表示与处理</vt:lpstr>
      <vt:lpstr>BIG Endian(大端) v.s. Little Endian(小端)</vt:lpstr>
      <vt:lpstr>Alignment(对齐) 举例</vt:lpstr>
      <vt:lpstr>第二章 数据的机器级表示与处理</vt:lpstr>
      <vt:lpstr>所有运算电路的核心</vt:lpstr>
      <vt:lpstr>条件标志位（条件码CC）</vt:lpstr>
      <vt:lpstr>整数加法举例</vt:lpstr>
      <vt:lpstr>浮点数加减法基本要点 </vt:lpstr>
      <vt:lpstr>浮点数加法运算举例 </vt:lpstr>
      <vt:lpstr>Extra Bits(附加位)</vt:lpstr>
      <vt:lpstr>Rounding Digits(舍入位)</vt:lpstr>
      <vt:lpstr>第三章 程序的转换与机器级表示</vt:lpstr>
      <vt:lpstr>机器级指令</vt:lpstr>
      <vt:lpstr>第三章 程序的转换与机器级表示</vt:lpstr>
      <vt:lpstr>IA-32常用指令类型</vt:lpstr>
      <vt:lpstr>IA-32常用指令类型</vt:lpstr>
      <vt:lpstr>IA-32常用指令类型</vt:lpstr>
      <vt:lpstr>IA-32常用指令类型</vt:lpstr>
      <vt:lpstr>第三章 程序的转换与机器级表示</vt:lpstr>
      <vt:lpstr>过程调用的机器级表示</vt:lpstr>
      <vt:lpstr>过程调用的机器级表示</vt:lpstr>
      <vt:lpstr>过程调用的机器级表示</vt:lpstr>
      <vt:lpstr>过程（函数）的结构</vt:lpstr>
      <vt:lpstr>入口参数的位置</vt:lpstr>
      <vt:lpstr>一个简单的过程调用例子</vt:lpstr>
      <vt:lpstr>过程调用参数传递举例</vt:lpstr>
      <vt:lpstr>递归过程调用举例</vt:lpstr>
      <vt:lpstr>过程调用的机器级表示</vt:lpstr>
      <vt:lpstr>选择结构的机器级表示</vt:lpstr>
      <vt:lpstr>If-else语句举例</vt:lpstr>
      <vt:lpstr>         循环结构的机器级表示 </vt:lpstr>
      <vt:lpstr>         循环结构的机器级表示 </vt:lpstr>
      <vt:lpstr>         循环结构的机器级表示 </vt:lpstr>
      <vt:lpstr>循环结构</vt:lpstr>
      <vt:lpstr>逆向工程举例</vt:lpstr>
      <vt:lpstr>PowerPoint 演示文稿</vt:lpstr>
      <vt:lpstr>第三章 程序的转换与机器级表示</vt:lpstr>
      <vt:lpstr>保护模式下的寻址方式</vt:lpstr>
      <vt:lpstr>数组的分配和访问</vt:lpstr>
      <vt:lpstr>数组元素在内存的存放和访问</vt:lpstr>
      <vt:lpstr>结构体数据的分配和访问 </vt:lpstr>
      <vt:lpstr>联合体数据的分配和访问</vt:lpstr>
      <vt:lpstr>第四章 程序的链接</vt:lpstr>
      <vt:lpstr>程序的转换处理</vt:lpstr>
      <vt:lpstr>链接操作的步骤</vt:lpstr>
      <vt:lpstr>链接操作的步骤</vt:lpstr>
      <vt:lpstr>三类目标文件 </vt:lpstr>
      <vt:lpstr>Executable and Linkable Format (ELF)</vt:lpstr>
      <vt:lpstr>链接视图—可重定位目标文件</vt:lpstr>
      <vt:lpstr>执行视图：可执行目标文件(Executable object file)</vt:lpstr>
      <vt:lpstr>可执行文件的存储器映像</vt:lpstr>
      <vt:lpstr>第四章 程序的链接</vt:lpstr>
      <vt:lpstr>一个C语言程序举例</vt:lpstr>
      <vt:lpstr>符号和符号解析</vt:lpstr>
      <vt:lpstr>符号和符号解析</vt:lpstr>
      <vt:lpstr>全局符号的符号解析</vt:lpstr>
      <vt:lpstr>全局符号的符号解析</vt:lpstr>
      <vt:lpstr>链接器对符号的解析规则</vt:lpstr>
      <vt:lpstr>多重定义符号的解析举例</vt:lpstr>
      <vt:lpstr>多重定义符号的解析举例</vt:lpstr>
      <vt:lpstr>多重定义符号的解析举例</vt:lpstr>
      <vt:lpstr>多重定义符号的解析举例</vt:lpstr>
      <vt:lpstr>链接器中符号解析的全过程 </vt:lpstr>
      <vt:lpstr>使用静态库</vt:lpstr>
      <vt:lpstr>链接顺序问题</vt:lpstr>
      <vt:lpstr>重定位</vt:lpstr>
      <vt:lpstr>链接操作的步骤</vt:lpstr>
      <vt:lpstr>第四章 程序的链接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计算机系统概论</dc:title>
  <dc:creator>桥 郑</dc:creator>
  <cp:lastModifiedBy>桥 郑</cp:lastModifiedBy>
  <cp:revision>10</cp:revision>
  <dcterms:created xsi:type="dcterms:W3CDTF">2024-06-24T02:10:30Z</dcterms:created>
  <dcterms:modified xsi:type="dcterms:W3CDTF">2024-06-24T03:43:40Z</dcterms:modified>
</cp:coreProperties>
</file>